
<file path=[Content_Types].xml><?xml version="1.0" encoding="utf-8"?>
<Types xmlns="http://schemas.openxmlformats.org/package/2006/content-types">
  <Default Extension="gif" ContentType="image/gif"/>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962" r:id="rId2"/>
    <p:sldId id="305" r:id="rId3"/>
    <p:sldId id="946" r:id="rId4"/>
    <p:sldId id="940" r:id="rId5"/>
    <p:sldId id="984" r:id="rId6"/>
    <p:sldId id="963" r:id="rId7"/>
    <p:sldId id="964" r:id="rId8"/>
    <p:sldId id="965" r:id="rId9"/>
    <p:sldId id="966" r:id="rId10"/>
    <p:sldId id="967" r:id="rId11"/>
    <p:sldId id="969" r:id="rId12"/>
    <p:sldId id="970" r:id="rId13"/>
    <p:sldId id="971" r:id="rId14"/>
    <p:sldId id="972" r:id="rId15"/>
    <p:sldId id="973" r:id="rId16"/>
    <p:sldId id="974" r:id="rId17"/>
    <p:sldId id="976" r:id="rId18"/>
    <p:sldId id="977" r:id="rId19"/>
    <p:sldId id="978" r:id="rId20"/>
    <p:sldId id="979" r:id="rId21"/>
    <p:sldId id="981" r:id="rId22"/>
    <p:sldId id="985" r:id="rId23"/>
    <p:sldId id="986" r:id="rId24"/>
    <p:sldId id="294"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0000"/>
    <a:srgbClr val="FF3399"/>
    <a:srgbClr val="FF00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41"/>
    <p:restoredTop sz="66259" autoAdjust="0"/>
  </p:normalViewPr>
  <p:slideViewPr>
    <p:cSldViewPr>
      <p:cViewPr varScale="1">
        <p:scale>
          <a:sx n="78" d="100"/>
          <a:sy n="78" d="100"/>
        </p:scale>
        <p:origin x="1584" y="168"/>
      </p:cViewPr>
      <p:guideLst>
        <p:guide orient="horz" pos="2160"/>
        <p:guide pos="2880"/>
      </p:guideLst>
    </p:cSldViewPr>
  </p:slideViewPr>
  <p:notesTextViewPr>
    <p:cViewPr>
      <p:scale>
        <a:sx n="75" d="100"/>
        <a:sy n="75"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00CF50-DC78-418B-A556-1BC38EC03EA8}" type="datetimeFigureOut">
              <a:rPr lang="en-US" smtClean="0"/>
              <a:t>10/7/19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797C25-BBDB-43B2-B308-8615665CEB46}" type="slidenum">
              <a:rPr lang="en-US" smtClean="0"/>
              <a:t>‹#›</a:t>
            </a:fld>
            <a:endParaRPr lang="en-US"/>
          </a:p>
        </p:txBody>
      </p:sp>
    </p:spTree>
    <p:extLst>
      <p:ext uri="{BB962C8B-B14F-4D97-AF65-F5344CB8AC3E}">
        <p14:creationId xmlns:p14="http://schemas.microsoft.com/office/powerpoint/2010/main" val="2552170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omic Sans MS" panose="030F0902030302020204" pitchFamily="66" charset="0"/>
              </a:rPr>
              <a:t>THE POWER OF PARENT’S APOLOGY TOWARDS A CHILD</a:t>
            </a:r>
          </a:p>
          <a:p>
            <a:endParaRPr lang="en-US" dirty="0"/>
          </a:p>
        </p:txBody>
      </p:sp>
      <p:sp>
        <p:nvSpPr>
          <p:cNvPr id="4" name="Slide Number Placeholder 3"/>
          <p:cNvSpPr>
            <a:spLocks noGrp="1"/>
          </p:cNvSpPr>
          <p:nvPr>
            <p:ph type="sldNum" sz="quarter" idx="10"/>
          </p:nvPr>
        </p:nvSpPr>
        <p:spPr/>
        <p:txBody>
          <a:bodyPr/>
          <a:lstStyle/>
          <a:p>
            <a:fld id="{64797C25-BBDB-43B2-B308-8615665CEB46}" type="slidenum">
              <a:rPr lang="en-US" smtClean="0"/>
              <a:t>1</a:t>
            </a:fld>
            <a:endParaRPr lang="en-US"/>
          </a:p>
        </p:txBody>
      </p:sp>
    </p:spTree>
    <p:extLst>
      <p:ext uri="{BB962C8B-B14F-4D97-AF65-F5344CB8AC3E}">
        <p14:creationId xmlns:p14="http://schemas.microsoft.com/office/powerpoint/2010/main" val="3712900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spcAft>
                <a:spcPts val="1364"/>
              </a:spcAft>
            </a:pPr>
            <a:r>
              <a:rPr lang="en-US" altLang="en-US" sz="1050" dirty="0">
                <a:latin typeface="Comic Sans MS" panose="030F0902030302020204" pitchFamily="66" charset="0"/>
                <a:ea typeface="MS Mincho" panose="02020609040205080304" pitchFamily="49" charset="-128"/>
                <a:cs typeface="Noteworthy Light" panose="02000400000000000000" pitchFamily="2" charset="77"/>
              </a:rPr>
              <a:t>4</a:t>
            </a:r>
            <a:endParaRPr lang="en-US" altLang="en-US" sz="9600" dirty="0">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r>
              <a:rPr lang="en-US" sz="1100" dirty="0">
                <a:latin typeface="Comic Sans MS" panose="030F0902030302020204" pitchFamily="66" charset="0"/>
              </a:rPr>
              <a:t>It reveals to the child what mature Christians ought to do. </a:t>
            </a:r>
            <a:endParaRPr lang="en-US" sz="9600" dirty="0">
              <a:latin typeface="Comic Sans MS" panose="030F09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4797C25-BBDB-43B2-B308-8615665CEB46}" type="slidenum">
              <a:rPr lang="en-US" smtClean="0"/>
              <a:t>10</a:t>
            </a:fld>
            <a:endParaRPr lang="en-US" dirty="0"/>
          </a:p>
        </p:txBody>
      </p:sp>
    </p:spTree>
    <p:extLst>
      <p:ext uri="{BB962C8B-B14F-4D97-AF65-F5344CB8AC3E}">
        <p14:creationId xmlns:p14="http://schemas.microsoft.com/office/powerpoint/2010/main" val="2730005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spcAft>
                <a:spcPts val="1364"/>
              </a:spcAft>
            </a:pPr>
            <a:r>
              <a:rPr lang="en-US" altLang="en-US" sz="1050" dirty="0">
                <a:latin typeface="Comic Sans MS" panose="030F0902030302020204" pitchFamily="66" charset="0"/>
                <a:ea typeface="MS Mincho" panose="02020609040205080304" pitchFamily="49" charset="-128"/>
                <a:cs typeface="Noteworthy Light" panose="02000400000000000000" pitchFamily="2" charset="77"/>
              </a:rPr>
              <a:t>5</a:t>
            </a:r>
            <a:endParaRPr lang="en-US" altLang="en-US" sz="9600" dirty="0">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r>
              <a:rPr lang="en-US" sz="1100" dirty="0">
                <a:latin typeface="Comic Sans MS" panose="030F0902030302020204" pitchFamily="66" charset="0"/>
              </a:rPr>
              <a:t>It helps children learn that it is possible to recover from error.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4797C25-BBDB-43B2-B308-8615665CEB46}" type="slidenum">
              <a:rPr lang="en-US" smtClean="0"/>
              <a:t>11</a:t>
            </a:fld>
            <a:endParaRPr lang="en-US" dirty="0"/>
          </a:p>
        </p:txBody>
      </p:sp>
    </p:spTree>
    <p:extLst>
      <p:ext uri="{BB962C8B-B14F-4D97-AF65-F5344CB8AC3E}">
        <p14:creationId xmlns:p14="http://schemas.microsoft.com/office/powerpoint/2010/main" val="1524811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spcAft>
                <a:spcPts val="1364"/>
              </a:spcAft>
            </a:pPr>
            <a:r>
              <a:rPr lang="en-US" altLang="en-US" sz="1400" dirty="0">
                <a:latin typeface="Comic Sans MS" panose="030F0902030302020204" pitchFamily="66" charset="0"/>
                <a:ea typeface="MS Mincho" panose="02020609040205080304" pitchFamily="49" charset="-128"/>
                <a:cs typeface="Noteworthy Light" panose="02000400000000000000" pitchFamily="2" charset="77"/>
              </a:rPr>
              <a:t>6</a:t>
            </a:r>
            <a:endParaRPr lang="en-US" altLang="en-US" sz="9600" dirty="0">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r>
              <a:rPr lang="en-US" sz="1100" dirty="0">
                <a:latin typeface="Comic Sans MS" panose="030F0902030302020204" pitchFamily="66" charset="0"/>
              </a:rPr>
              <a:t>It communicates that you view the child as an individual who is also made in the image of God.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4797C25-BBDB-43B2-B308-8615665CEB46}" type="slidenum">
              <a:rPr lang="en-US" smtClean="0"/>
              <a:t>12</a:t>
            </a:fld>
            <a:endParaRPr lang="en-US" dirty="0"/>
          </a:p>
        </p:txBody>
      </p:sp>
    </p:spTree>
    <p:extLst>
      <p:ext uri="{BB962C8B-B14F-4D97-AF65-F5344CB8AC3E}">
        <p14:creationId xmlns:p14="http://schemas.microsoft.com/office/powerpoint/2010/main" val="1046390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spcAft>
                <a:spcPts val="1364"/>
              </a:spcAft>
            </a:pPr>
            <a:r>
              <a:rPr lang="en-US" altLang="en-US" sz="1050" dirty="0">
                <a:latin typeface="Comic Sans MS" panose="030F0902030302020204" pitchFamily="66" charset="0"/>
                <a:ea typeface="MS Mincho" panose="02020609040205080304" pitchFamily="49" charset="-128"/>
                <a:cs typeface="Noteworthy Light" panose="02000400000000000000" pitchFamily="2" charset="77"/>
              </a:rPr>
              <a:t>7</a:t>
            </a:r>
            <a:endParaRPr lang="en-US" altLang="en-US" sz="9600" dirty="0">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r>
              <a:rPr lang="en-US" sz="1100" dirty="0">
                <a:latin typeface="Comic Sans MS" panose="030F0902030302020204" pitchFamily="66" charset="0"/>
              </a:rPr>
              <a:t>It heals a broken bond between the parent/leader and the child. </a:t>
            </a:r>
            <a:endParaRPr lang="en-US" sz="9600" dirty="0">
              <a:latin typeface="Comic Sans MS" panose="030F09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4797C25-BBDB-43B2-B308-8615665CEB46}" type="slidenum">
              <a:rPr lang="en-US" smtClean="0"/>
              <a:t>13</a:t>
            </a:fld>
            <a:endParaRPr lang="en-US" dirty="0"/>
          </a:p>
        </p:txBody>
      </p:sp>
    </p:spTree>
    <p:extLst>
      <p:ext uri="{BB962C8B-B14F-4D97-AF65-F5344CB8AC3E}">
        <p14:creationId xmlns:p14="http://schemas.microsoft.com/office/powerpoint/2010/main" val="3641899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spcAft>
                <a:spcPts val="1364"/>
              </a:spcAft>
            </a:pPr>
            <a:r>
              <a:rPr lang="en-US" altLang="en-US" sz="1000" dirty="0">
                <a:latin typeface="Comic Sans MS" panose="030F0902030302020204" pitchFamily="66" charset="0"/>
                <a:ea typeface="MS Mincho" panose="02020609040205080304" pitchFamily="49" charset="-128"/>
                <a:cs typeface="Noteworthy Light" panose="02000400000000000000" pitchFamily="2" charset="77"/>
              </a:rPr>
              <a:t>8</a:t>
            </a:r>
          </a:p>
          <a:p>
            <a:pPr algn="ctr">
              <a:spcAft>
                <a:spcPts val="1364"/>
              </a:spcAft>
            </a:pPr>
            <a:r>
              <a:rPr lang="en-US" sz="1100" dirty="0">
                <a:latin typeface="Comic Sans MS" panose="030F0902030302020204" pitchFamily="66" charset="0"/>
              </a:rPr>
              <a:t>It will help children in the future to be honest in admitting when they have made a mistake.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4797C25-BBDB-43B2-B308-8615665CEB46}" type="slidenum">
              <a:rPr lang="en-US" smtClean="0"/>
              <a:t>14</a:t>
            </a:fld>
            <a:endParaRPr lang="en-US" dirty="0"/>
          </a:p>
        </p:txBody>
      </p:sp>
    </p:spTree>
    <p:extLst>
      <p:ext uri="{BB962C8B-B14F-4D97-AF65-F5344CB8AC3E}">
        <p14:creationId xmlns:p14="http://schemas.microsoft.com/office/powerpoint/2010/main" val="319956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latin typeface="Cambria" panose="02040503050406030204" pitchFamily="18" charset="0"/>
              <a:ea typeface="MS Mincho" panose="02020609040205080304" pitchFamily="49" charset="-128"/>
              <a:cs typeface="Times New Roman" panose="02020603050405020304" pitchFamily="18" charset="0"/>
            </a:endParaRPr>
          </a:p>
          <a:p>
            <a:pPr algn="ctr">
              <a:spcAft>
                <a:spcPts val="1364"/>
              </a:spcAft>
            </a:pPr>
            <a:endParaRPr lang="en-US" altLang="en-US" sz="3200" dirty="0">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r>
              <a:rPr lang="en-US" altLang="en-US" sz="2000" dirty="0">
                <a:latin typeface="Comic Sans MS" panose="030F0902030302020204" pitchFamily="66" charset="0"/>
                <a:ea typeface="MS Mincho" panose="02020609040205080304" pitchFamily="49" charset="-128"/>
                <a:cs typeface="Noteworthy Light" panose="02000400000000000000" pitchFamily="2" charset="77"/>
              </a:rPr>
              <a:t>9</a:t>
            </a:r>
            <a:endParaRPr lang="en-US" altLang="en-US" sz="9600" dirty="0">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r>
              <a:rPr lang="en-US" sz="1200" dirty="0">
                <a:latin typeface="Comic Sans MS" panose="030F0902030302020204" pitchFamily="66" charset="0"/>
              </a:rPr>
              <a:t>It helps kids not to fear attempting things because they realize that when they fail, they will receive encouragement from you and not condemnation. This in turn builds resilience in children. </a:t>
            </a:r>
          </a:p>
          <a:p>
            <a:endParaRPr lang="en-US" dirty="0"/>
          </a:p>
        </p:txBody>
      </p:sp>
      <p:sp>
        <p:nvSpPr>
          <p:cNvPr id="4" name="Slide Number Placeholder 3"/>
          <p:cNvSpPr>
            <a:spLocks noGrp="1"/>
          </p:cNvSpPr>
          <p:nvPr>
            <p:ph type="sldNum" sz="quarter" idx="10"/>
          </p:nvPr>
        </p:nvSpPr>
        <p:spPr/>
        <p:txBody>
          <a:bodyPr/>
          <a:lstStyle/>
          <a:p>
            <a:fld id="{64797C25-BBDB-43B2-B308-8615665CEB46}" type="slidenum">
              <a:rPr lang="en-US" smtClean="0"/>
              <a:t>15</a:t>
            </a:fld>
            <a:endParaRPr lang="en-US" dirty="0"/>
          </a:p>
        </p:txBody>
      </p:sp>
    </p:spTree>
    <p:extLst>
      <p:ext uri="{BB962C8B-B14F-4D97-AF65-F5344CB8AC3E}">
        <p14:creationId xmlns:p14="http://schemas.microsoft.com/office/powerpoint/2010/main" val="4146596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spcAft>
                <a:spcPts val="1364"/>
              </a:spcAft>
            </a:pPr>
            <a:r>
              <a:rPr lang="en-US" altLang="en-US" sz="1400" dirty="0">
                <a:latin typeface="Comic Sans MS" panose="030F0902030302020204" pitchFamily="66" charset="0"/>
                <a:ea typeface="MS Mincho" panose="02020609040205080304" pitchFamily="49" charset="-128"/>
                <a:cs typeface="Noteworthy Light" panose="02000400000000000000" pitchFamily="2" charset="77"/>
              </a:rPr>
              <a:t>10</a:t>
            </a:r>
            <a:endParaRPr lang="en-US" altLang="en-US" sz="100000" dirty="0">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r>
              <a:rPr lang="en-US" sz="1100" dirty="0">
                <a:latin typeface="Comic Sans MS" panose="030F0902030302020204" pitchFamily="66" charset="0"/>
              </a:rPr>
              <a:t>It demonstrates to the child that we are all humans who have sinned and have fallen short of God’s glory and we all need His grace on daily basis. </a:t>
            </a:r>
            <a:endParaRPr lang="en-US" sz="9600" dirty="0">
              <a:latin typeface="Comic Sans MS" panose="030F09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4797C25-BBDB-43B2-B308-8615665CEB46}" type="slidenum">
              <a:rPr lang="en-US" smtClean="0"/>
              <a:t>16</a:t>
            </a:fld>
            <a:endParaRPr lang="en-US" dirty="0"/>
          </a:p>
        </p:txBody>
      </p:sp>
    </p:spTree>
    <p:extLst>
      <p:ext uri="{BB962C8B-B14F-4D97-AF65-F5344CB8AC3E}">
        <p14:creationId xmlns:p14="http://schemas.microsoft.com/office/powerpoint/2010/main" val="2724355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latin typeface="Cambria" panose="02040503050406030204" pitchFamily="18" charset="0"/>
              <a:ea typeface="MS Mincho" panose="02020609040205080304" pitchFamily="49" charset="-128"/>
              <a:cs typeface="Times New Roman" panose="02020603050405020304" pitchFamily="18" charset="0"/>
            </a:endParaRPr>
          </a:p>
          <a:p>
            <a:pPr algn="ctr">
              <a:spcAft>
                <a:spcPts val="1364"/>
              </a:spcAft>
            </a:pPr>
            <a:r>
              <a:rPr lang="en-US" altLang="en-US" sz="2000" dirty="0">
                <a:latin typeface="Comic Sans MS" panose="030F0902030302020204" pitchFamily="66" charset="0"/>
                <a:ea typeface="MS Mincho" panose="02020609040205080304" pitchFamily="49" charset="-128"/>
                <a:cs typeface="Noteworthy Light" panose="02000400000000000000" pitchFamily="2" charset="77"/>
              </a:rPr>
              <a:t>11</a:t>
            </a:r>
          </a:p>
          <a:p>
            <a:pPr algn="ctr">
              <a:spcAft>
                <a:spcPts val="1364"/>
              </a:spcAft>
            </a:pPr>
            <a:r>
              <a:rPr lang="en-US" sz="1400" dirty="0">
                <a:latin typeface="Comic Sans MS" panose="030F0902030302020204" pitchFamily="66" charset="0"/>
              </a:rPr>
              <a:t>It </a:t>
            </a:r>
            <a:r>
              <a:rPr lang="en-US" sz="1200" dirty="0">
                <a:latin typeface="Comic Sans MS" panose="030F0902030302020204" pitchFamily="66" charset="0"/>
              </a:rPr>
              <a:t>helps remove the thinking of perfectionism from  children helping them to know that making mistakes is not shameful. </a:t>
            </a:r>
          </a:p>
          <a:p>
            <a:endParaRPr lang="en-US" dirty="0"/>
          </a:p>
        </p:txBody>
      </p:sp>
      <p:sp>
        <p:nvSpPr>
          <p:cNvPr id="4" name="Slide Number Placeholder 3"/>
          <p:cNvSpPr>
            <a:spLocks noGrp="1"/>
          </p:cNvSpPr>
          <p:nvPr>
            <p:ph type="sldNum" sz="quarter" idx="10"/>
          </p:nvPr>
        </p:nvSpPr>
        <p:spPr/>
        <p:txBody>
          <a:bodyPr/>
          <a:lstStyle/>
          <a:p>
            <a:fld id="{64797C25-BBDB-43B2-B308-8615665CEB46}" type="slidenum">
              <a:rPr lang="en-US" smtClean="0"/>
              <a:t>17</a:t>
            </a:fld>
            <a:endParaRPr lang="en-US" dirty="0"/>
          </a:p>
        </p:txBody>
      </p:sp>
    </p:spTree>
    <p:extLst>
      <p:ext uri="{BB962C8B-B14F-4D97-AF65-F5344CB8AC3E}">
        <p14:creationId xmlns:p14="http://schemas.microsoft.com/office/powerpoint/2010/main" val="1388100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spcAft>
                <a:spcPts val="1364"/>
              </a:spcAft>
            </a:pPr>
            <a:r>
              <a:rPr lang="en-US" altLang="en-US" sz="1100" dirty="0">
                <a:latin typeface="Comic Sans MS" panose="030F0902030302020204" pitchFamily="66" charset="0"/>
                <a:ea typeface="MS Mincho" panose="02020609040205080304" pitchFamily="49" charset="-128"/>
                <a:cs typeface="Noteworthy Light" panose="02000400000000000000" pitchFamily="2" charset="77"/>
              </a:rPr>
              <a:t>12</a:t>
            </a:r>
          </a:p>
          <a:p>
            <a:pPr algn="ctr">
              <a:spcAft>
                <a:spcPts val="1364"/>
              </a:spcAft>
            </a:pPr>
            <a:r>
              <a:rPr lang="en-US" sz="1100" dirty="0">
                <a:latin typeface="Comic Sans MS" panose="030F0902030302020204" pitchFamily="66" charset="0"/>
              </a:rPr>
              <a:t>It teaches the child that in life, one has to take responsibility for their words and 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4797C25-BBDB-43B2-B308-8615665CEB46}" type="slidenum">
              <a:rPr lang="en-US" smtClean="0"/>
              <a:t>18</a:t>
            </a:fld>
            <a:endParaRPr lang="en-US" dirty="0"/>
          </a:p>
        </p:txBody>
      </p:sp>
    </p:spTree>
    <p:extLst>
      <p:ext uri="{BB962C8B-B14F-4D97-AF65-F5344CB8AC3E}">
        <p14:creationId xmlns:p14="http://schemas.microsoft.com/office/powerpoint/2010/main" val="1231593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4797C25-BBDB-43B2-B308-8615665CEB46}" type="slidenum">
              <a:rPr lang="en-US" smtClean="0"/>
              <a:t>19</a:t>
            </a:fld>
            <a:endParaRPr lang="en-US" dirty="0"/>
          </a:p>
        </p:txBody>
      </p:sp>
    </p:spTree>
    <p:extLst>
      <p:ext uri="{BB962C8B-B14F-4D97-AF65-F5344CB8AC3E}">
        <p14:creationId xmlns:p14="http://schemas.microsoft.com/office/powerpoint/2010/main" val="1575193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omic Sans MS" panose="030F0902030302020204" pitchFamily="66" charset="0"/>
              </a:rPr>
              <a:t>What is apology?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omic Sans MS" panose="030F0902030302020204" pitchFamily="66" charset="0"/>
            </a:endParaRPr>
          </a:p>
          <a:p>
            <a:endParaRPr lang="en-US" dirty="0"/>
          </a:p>
        </p:txBody>
      </p:sp>
      <p:sp>
        <p:nvSpPr>
          <p:cNvPr id="4" name="Slide Number Placeholder 3"/>
          <p:cNvSpPr>
            <a:spLocks noGrp="1"/>
          </p:cNvSpPr>
          <p:nvPr>
            <p:ph type="sldNum" sz="quarter" idx="10"/>
          </p:nvPr>
        </p:nvSpPr>
        <p:spPr/>
        <p:txBody>
          <a:bodyPr/>
          <a:lstStyle/>
          <a:p>
            <a:fld id="{64797C25-BBDB-43B2-B308-8615665CEB46}" type="slidenum">
              <a:rPr lang="en-US" smtClean="0"/>
              <a:t>2</a:t>
            </a:fld>
            <a:endParaRPr lang="en-US" dirty="0"/>
          </a:p>
        </p:txBody>
      </p:sp>
    </p:spTree>
    <p:extLst>
      <p:ext uri="{BB962C8B-B14F-4D97-AF65-F5344CB8AC3E}">
        <p14:creationId xmlns:p14="http://schemas.microsoft.com/office/powerpoint/2010/main" val="1254598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latin typeface="Cambria" panose="02040503050406030204" pitchFamily="18" charset="0"/>
              <a:ea typeface="MS Mincho" panose="02020609040205080304" pitchFamily="49" charset="-128"/>
              <a:cs typeface="Times New Roman" panose="02020603050405020304" pitchFamily="18" charset="0"/>
            </a:endParaRPr>
          </a:p>
          <a:p>
            <a:pPr algn="ctr">
              <a:spcAft>
                <a:spcPts val="1364"/>
              </a:spcAft>
            </a:pPr>
            <a:r>
              <a:rPr lang="en-US" altLang="en-US" sz="1100" dirty="0">
                <a:latin typeface="Comic Sans MS" panose="030F0902030302020204" pitchFamily="66" charset="0"/>
                <a:ea typeface="MS Mincho" panose="02020609040205080304" pitchFamily="49" charset="-128"/>
                <a:cs typeface="Noteworthy Light" panose="02000400000000000000" pitchFamily="2" charset="77"/>
              </a:rPr>
              <a:t>1</a:t>
            </a:r>
            <a:endParaRPr lang="en-US" altLang="en-US" sz="9600" dirty="0">
              <a:latin typeface="Comic Sans MS" panose="030F0902030302020204" pitchFamily="66" charset="0"/>
              <a:ea typeface="MS Mincho" panose="02020609040205080304" pitchFamily="49" charset="-128"/>
              <a:cs typeface="Noteworthy Light" panose="02000400000000000000" pitchFamily="2" charset="77"/>
            </a:endParaRPr>
          </a:p>
          <a:p>
            <a:pPr algn="ctr"/>
            <a:r>
              <a:rPr lang="en-US" sz="1200" dirty="0"/>
              <a:t>It frees the parent’s/leader’s  conscience from a guilty trip. </a:t>
            </a:r>
            <a:endParaRPr lang="en-US" altLang="en-US" sz="29600" dirty="0">
              <a:latin typeface="Comic Sans MS" panose="030F0902030302020204" pitchFamily="66" charset="0"/>
              <a:ea typeface="MS Mincho" panose="02020609040205080304" pitchFamily="49" charset="-128"/>
              <a:cs typeface="Noteworthy Light" panose="02000400000000000000" pitchFamily="2" charset="77"/>
            </a:endParaRPr>
          </a:p>
          <a:p>
            <a:endParaRPr lang="en-US" dirty="0"/>
          </a:p>
        </p:txBody>
      </p:sp>
      <p:sp>
        <p:nvSpPr>
          <p:cNvPr id="4" name="Slide Number Placeholder 3"/>
          <p:cNvSpPr>
            <a:spLocks noGrp="1"/>
          </p:cNvSpPr>
          <p:nvPr>
            <p:ph type="sldNum" sz="quarter" idx="10"/>
          </p:nvPr>
        </p:nvSpPr>
        <p:spPr/>
        <p:txBody>
          <a:bodyPr/>
          <a:lstStyle/>
          <a:p>
            <a:fld id="{64797C25-BBDB-43B2-B308-8615665CEB46}" type="slidenum">
              <a:rPr lang="en-US" smtClean="0"/>
              <a:t>20</a:t>
            </a:fld>
            <a:endParaRPr lang="en-US" dirty="0"/>
          </a:p>
        </p:txBody>
      </p:sp>
    </p:spTree>
    <p:extLst>
      <p:ext uri="{BB962C8B-B14F-4D97-AF65-F5344CB8AC3E}">
        <p14:creationId xmlns:p14="http://schemas.microsoft.com/office/powerpoint/2010/main" val="2456084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latin typeface="Cambria" panose="02040503050406030204" pitchFamily="18" charset="0"/>
              <a:ea typeface="MS Mincho" panose="02020609040205080304" pitchFamily="49" charset="-128"/>
              <a:cs typeface="Times New Roman" panose="02020603050405020304" pitchFamily="18" charset="0"/>
            </a:endParaRPr>
          </a:p>
          <a:p>
            <a:pPr algn="ctr">
              <a:spcAft>
                <a:spcPts val="1364"/>
              </a:spcAft>
            </a:pPr>
            <a:r>
              <a:rPr lang="en-US" altLang="en-US" sz="1400" dirty="0">
                <a:latin typeface="Comic Sans MS" panose="030F0902030302020204" pitchFamily="66" charset="0"/>
                <a:ea typeface="MS Mincho" panose="02020609040205080304" pitchFamily="49" charset="-128"/>
                <a:cs typeface="Noteworthy Light" panose="02000400000000000000" pitchFamily="2" charset="77"/>
              </a:rPr>
              <a:t>2</a:t>
            </a:r>
            <a:endParaRPr lang="en-US" altLang="en-US" sz="9600" dirty="0">
              <a:latin typeface="Comic Sans MS" panose="030F0902030302020204" pitchFamily="66" charset="0"/>
              <a:ea typeface="MS Mincho" panose="02020609040205080304" pitchFamily="49" charset="-128"/>
              <a:cs typeface="Noteworthy Light" panose="02000400000000000000" pitchFamily="2" charset="77"/>
            </a:endParaRPr>
          </a:p>
          <a:p>
            <a:pPr algn="ctr"/>
            <a:r>
              <a:rPr lang="en-US" sz="1200" dirty="0">
                <a:latin typeface="Comic Sans MS" panose="030F0902030302020204" pitchFamily="66" charset="0"/>
              </a:rPr>
              <a:t>It helps the parent earn respect in the eyes of the child. </a:t>
            </a:r>
          </a:p>
          <a:p>
            <a:pPr algn="ctr">
              <a:spcAft>
                <a:spcPts val="1364"/>
              </a:spcAft>
            </a:pPr>
            <a:endParaRPr lang="en-US" altLang="en-US" sz="9600" dirty="0">
              <a:latin typeface="Comic Sans MS" panose="030F0902030302020204" pitchFamily="66" charset="0"/>
              <a:ea typeface="MS Mincho" panose="02020609040205080304" pitchFamily="49" charset="-128"/>
              <a:cs typeface="Noteworthy Light" panose="02000400000000000000" pitchFamily="2" charset="77"/>
            </a:endParaRPr>
          </a:p>
          <a:p>
            <a:endParaRPr lang="en-US" dirty="0"/>
          </a:p>
        </p:txBody>
      </p:sp>
      <p:sp>
        <p:nvSpPr>
          <p:cNvPr id="4" name="Slide Number Placeholder 3"/>
          <p:cNvSpPr>
            <a:spLocks noGrp="1"/>
          </p:cNvSpPr>
          <p:nvPr>
            <p:ph type="sldNum" sz="quarter" idx="10"/>
          </p:nvPr>
        </p:nvSpPr>
        <p:spPr/>
        <p:txBody>
          <a:bodyPr/>
          <a:lstStyle/>
          <a:p>
            <a:fld id="{64797C25-BBDB-43B2-B308-8615665CEB46}" type="slidenum">
              <a:rPr lang="en-US" smtClean="0"/>
              <a:t>21</a:t>
            </a:fld>
            <a:endParaRPr lang="en-US" dirty="0"/>
          </a:p>
        </p:txBody>
      </p:sp>
    </p:spTree>
    <p:extLst>
      <p:ext uri="{BB962C8B-B14F-4D97-AF65-F5344CB8AC3E}">
        <p14:creationId xmlns:p14="http://schemas.microsoft.com/office/powerpoint/2010/main" val="1443006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Advice from the Bible:  </a:t>
            </a:r>
          </a:p>
          <a:p>
            <a:endParaRPr lang="en-US" sz="1200" b="1"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James 5:16  Confess your sins to each other and pray for each other so that you may be healed. The earnest prayer of a righteous person has great power and produces wonderful results.</a:t>
            </a:r>
          </a:p>
          <a:p>
            <a:br>
              <a:rPr lang="en-US" sz="1100" dirty="0"/>
            </a:br>
            <a:endParaRPr lang="en-US" altLang="en-US" sz="1100" dirty="0">
              <a:latin typeface="Cambria" panose="02040503050406030204" pitchFamily="18" charset="0"/>
              <a:ea typeface="MS Mincho" panose="02020609040205080304" pitchFamily="49" charset="-128"/>
              <a:cs typeface="Times New Roman" panose="02020603050405020304" pitchFamily="18" charset="0"/>
            </a:endParaRPr>
          </a:p>
          <a:p>
            <a:pPr algn="ctr">
              <a:spcAft>
                <a:spcPts val="1364"/>
              </a:spcAft>
            </a:pPr>
            <a:endParaRPr lang="en-US" altLang="en-US" sz="9600" dirty="0">
              <a:latin typeface="Comic Sans MS" panose="030F0902030302020204" pitchFamily="66" charset="0"/>
              <a:ea typeface="MS Mincho" panose="02020609040205080304" pitchFamily="49" charset="-128"/>
              <a:cs typeface="Noteworthy Light" panose="02000400000000000000" pitchFamily="2" charset="77"/>
            </a:endParaRPr>
          </a:p>
          <a:p>
            <a:endParaRPr lang="en-US" dirty="0"/>
          </a:p>
        </p:txBody>
      </p:sp>
      <p:sp>
        <p:nvSpPr>
          <p:cNvPr id="4" name="Slide Number Placeholder 3"/>
          <p:cNvSpPr>
            <a:spLocks noGrp="1"/>
          </p:cNvSpPr>
          <p:nvPr>
            <p:ph type="sldNum" sz="quarter" idx="10"/>
          </p:nvPr>
        </p:nvSpPr>
        <p:spPr/>
        <p:txBody>
          <a:bodyPr/>
          <a:lstStyle/>
          <a:p>
            <a:fld id="{64797C25-BBDB-43B2-B308-8615665CEB46}" type="slidenum">
              <a:rPr lang="en-US" smtClean="0"/>
              <a:t>22</a:t>
            </a:fld>
            <a:endParaRPr lang="en-US" dirty="0"/>
          </a:p>
        </p:txBody>
      </p:sp>
    </p:spTree>
    <p:extLst>
      <p:ext uri="{BB962C8B-B14F-4D97-AF65-F5344CB8AC3E}">
        <p14:creationId xmlns:p14="http://schemas.microsoft.com/office/powerpoint/2010/main" val="2340201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spcAft>
                <a:spcPts val="1364"/>
              </a:spcAft>
            </a:pPr>
            <a:endParaRPr lang="en-US" altLang="en-US" sz="8800" dirty="0">
              <a:effectLst>
                <a:outerShdw blurRad="50800" dist="38100" dir="13500000" algn="br" rotWithShape="0">
                  <a:prstClr val="black">
                    <a:alpha val="40000"/>
                  </a:prstClr>
                </a:outerShdw>
              </a:effectLst>
              <a:latin typeface="Arial Rounded MT Bold" panose="020F0704030504030204" pitchFamily="34" charset="77"/>
              <a:ea typeface="MS Mincho" panose="02020609040205080304" pitchFamily="49" charset="-128"/>
              <a:cs typeface="Noteworthy Light" panose="02000400000000000000" pitchFamily="2" charset="77"/>
            </a:endParaRPr>
          </a:p>
          <a:p>
            <a:r>
              <a:rPr lang="en-US" sz="9600" dirty="0">
                <a:effectLst>
                  <a:outerShdw blurRad="50800" dist="38100" dir="13500000" algn="br" rotWithShape="0">
                    <a:prstClr val="black">
                      <a:alpha val="40000"/>
                    </a:prstClr>
                  </a:outerShdw>
                </a:effectLst>
                <a:latin typeface="Arial Rounded MT Bold" panose="020F0704030504030204" pitchFamily="34" charset="77"/>
              </a:rPr>
              <a:t>Ephesians 4:32</a:t>
            </a:r>
          </a:p>
          <a:p>
            <a:endParaRPr lang="en-US" sz="9600">
              <a:effectLst>
                <a:outerShdw blurRad="50800" dist="38100" dir="13500000" algn="br" rotWithShape="0">
                  <a:prstClr val="black">
                    <a:alpha val="40000"/>
                  </a:prstClr>
                </a:outerShdw>
              </a:effectLst>
              <a:latin typeface="Arial Rounded MT Bold" panose="020F0704030504030204" pitchFamily="34" charset="77"/>
            </a:endParaRPr>
          </a:p>
          <a:p>
            <a:r>
              <a:rPr lang="en-US" sz="9600">
                <a:effectLst>
                  <a:outerShdw blurRad="50800" dist="38100" dir="13500000" algn="br" rotWithShape="0">
                    <a:prstClr val="black">
                      <a:alpha val="40000"/>
                    </a:prstClr>
                  </a:outerShdw>
                </a:effectLst>
                <a:latin typeface="Arial Rounded MT Bold" panose="020F0704030504030204" pitchFamily="34" charset="77"/>
              </a:rPr>
              <a:t>“</a:t>
            </a:r>
            <a:r>
              <a:rPr lang="en-US" sz="9600" dirty="0">
                <a:effectLst>
                  <a:outerShdw blurRad="50800" dist="38100" dir="13500000" algn="br" rotWithShape="0">
                    <a:prstClr val="black">
                      <a:alpha val="40000"/>
                    </a:prstClr>
                  </a:outerShdw>
                </a:effectLst>
                <a:latin typeface="Arial Rounded MT Bold" panose="020F0704030504030204" pitchFamily="34" charset="77"/>
              </a:rPr>
              <a:t>Be kind to one another, tenderhearted, forgiving one another, as God in Christ forgave you.”</a:t>
            </a:r>
          </a:p>
          <a:p>
            <a:br>
              <a:rPr lang="en-US" sz="8000" dirty="0"/>
            </a:br>
            <a:endParaRPr lang="en-US" sz="8000" dirty="0"/>
          </a:p>
          <a:p>
            <a:pPr algn="ctr">
              <a:spcAft>
                <a:spcPts val="1364"/>
              </a:spcAft>
            </a:pPr>
            <a:endParaRPr lang="en-US" altLang="en-US" sz="9600" dirty="0">
              <a:latin typeface="Comic Sans MS" panose="030F0902030302020204" pitchFamily="66" charset="0"/>
              <a:ea typeface="MS Mincho" panose="02020609040205080304" pitchFamily="49" charset="-128"/>
              <a:cs typeface="Noteworthy Light" panose="02000400000000000000" pitchFamily="2" charset="77"/>
            </a:endParaRPr>
          </a:p>
          <a:p>
            <a:endParaRPr lang="en-US" dirty="0"/>
          </a:p>
        </p:txBody>
      </p:sp>
      <p:sp>
        <p:nvSpPr>
          <p:cNvPr id="4" name="Slide Number Placeholder 3"/>
          <p:cNvSpPr>
            <a:spLocks noGrp="1"/>
          </p:cNvSpPr>
          <p:nvPr>
            <p:ph type="sldNum" sz="quarter" idx="10"/>
          </p:nvPr>
        </p:nvSpPr>
        <p:spPr/>
        <p:txBody>
          <a:bodyPr/>
          <a:lstStyle/>
          <a:p>
            <a:fld id="{64797C25-BBDB-43B2-B308-8615665CEB46}" type="slidenum">
              <a:rPr lang="en-US" smtClean="0"/>
              <a:t>23</a:t>
            </a:fld>
            <a:endParaRPr lang="en-US" dirty="0"/>
          </a:p>
        </p:txBody>
      </p:sp>
    </p:spTree>
    <p:extLst>
      <p:ext uri="{BB962C8B-B14F-4D97-AF65-F5344CB8AC3E}">
        <p14:creationId xmlns:p14="http://schemas.microsoft.com/office/powerpoint/2010/main" val="3682961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797C25-BBDB-43B2-B308-8615665CEB46}" type="slidenum">
              <a:rPr lang="en-US" smtClean="0"/>
              <a:t>24</a:t>
            </a:fld>
            <a:endParaRPr lang="en-US"/>
          </a:p>
        </p:txBody>
      </p:sp>
    </p:spTree>
    <p:extLst>
      <p:ext uri="{BB962C8B-B14F-4D97-AF65-F5344CB8AC3E}">
        <p14:creationId xmlns:p14="http://schemas.microsoft.com/office/powerpoint/2010/main" val="3481939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Comic Sans MS" panose="030F0902030302020204" pitchFamily="66" charset="0"/>
              </a:rPr>
              <a:t>It is  a </a:t>
            </a:r>
            <a:r>
              <a:rPr lang="en-US" sz="1200" dirty="0">
                <a:latin typeface="Comic Sans MS" panose="030F0902030302020204" pitchFamily="66" charset="0"/>
              </a:rPr>
              <a:t>written or spoken expression of one`s regret, remorse or sorrow for having insulted, failed, injured or wronged another. </a:t>
            </a:r>
          </a:p>
          <a:p>
            <a:endParaRPr lang="en-US" dirty="0"/>
          </a:p>
        </p:txBody>
      </p:sp>
      <p:sp>
        <p:nvSpPr>
          <p:cNvPr id="4" name="Slide Number Placeholder 3"/>
          <p:cNvSpPr>
            <a:spLocks noGrp="1"/>
          </p:cNvSpPr>
          <p:nvPr>
            <p:ph type="sldNum" sz="quarter" idx="10"/>
          </p:nvPr>
        </p:nvSpPr>
        <p:spPr/>
        <p:txBody>
          <a:bodyPr/>
          <a:lstStyle/>
          <a:p>
            <a:fld id="{64797C25-BBDB-43B2-B308-8615665CEB46}" type="slidenum">
              <a:rPr lang="en-US" smtClean="0"/>
              <a:t>3</a:t>
            </a:fld>
            <a:endParaRPr lang="en-US" dirty="0"/>
          </a:p>
        </p:txBody>
      </p:sp>
    </p:spTree>
    <p:extLst>
      <p:ext uri="{BB962C8B-B14F-4D97-AF65-F5344CB8AC3E}">
        <p14:creationId xmlns:p14="http://schemas.microsoft.com/office/powerpoint/2010/main" val="1753227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omic Sans MS" panose="030F0902030302020204" pitchFamily="66" charset="0"/>
                <a:ea typeface="+mn-ea"/>
                <a:cs typeface="+mn-cs"/>
              </a:rPr>
              <a:t>It was one of the evenings in 1971. Israel, my younger brother did something which infuriated my father.</a:t>
            </a:r>
            <a:br>
              <a:rPr lang="en-US" sz="1200" kern="1200" dirty="0">
                <a:solidFill>
                  <a:schemeClr val="tx1"/>
                </a:solidFill>
                <a:effectLst/>
                <a:latin typeface="Comic Sans MS" panose="030F0902030302020204" pitchFamily="66" charset="0"/>
                <a:ea typeface="+mn-ea"/>
                <a:cs typeface="+mn-cs"/>
              </a:rPr>
            </a:br>
            <a:r>
              <a:rPr lang="en-US" sz="1200" kern="1200" dirty="0">
                <a:solidFill>
                  <a:schemeClr val="tx1"/>
                </a:solidFill>
                <a:effectLst/>
                <a:latin typeface="Comic Sans MS" panose="030F0902030302020204" pitchFamily="66" charset="0"/>
                <a:ea typeface="+mn-ea"/>
                <a:cs typeface="+mn-cs"/>
              </a:rPr>
              <a:t>In his state of rage and getting a nod from Proverbs 13:24, my father generously applied the instructions as stipulated in the Bible text. And it was the full extent</a:t>
            </a:r>
            <a:br>
              <a:rPr lang="en-US" sz="1200" kern="1200" dirty="0">
                <a:solidFill>
                  <a:schemeClr val="tx1"/>
                </a:solidFill>
                <a:effectLst/>
                <a:latin typeface="Comic Sans MS" panose="030F0902030302020204" pitchFamily="66" charset="0"/>
                <a:ea typeface="+mn-ea"/>
                <a:cs typeface="+mn-cs"/>
              </a:rPr>
            </a:br>
            <a:r>
              <a:rPr lang="en-US" sz="1200" kern="1200" dirty="0">
                <a:solidFill>
                  <a:schemeClr val="tx1"/>
                </a:solidFill>
                <a:effectLst/>
                <a:latin typeface="Comic Sans MS" panose="030F0902030302020204" pitchFamily="66" charset="0"/>
                <a:ea typeface="+mn-ea"/>
                <a:cs typeface="+mn-cs"/>
              </a:rPr>
              <a:t>of the word generous. Later in the night, my father was bothered with what he had done. He had a hard time sleeping. Around three o’clock in the morning, I heard a knock on our bedroom door. When I went to check, it was my father. He asked that I wake up Israel and come to the sitting room which doubled as a dinning room. </a:t>
            </a:r>
            <a:endParaRPr lang="en-US" sz="1100" dirty="0">
              <a:latin typeface="Comic Sans MS" panose="030F0902030302020204" pitchFamily="66" charset="0"/>
            </a:endParaRPr>
          </a:p>
          <a:p>
            <a:r>
              <a:rPr lang="en-US" sz="1200" kern="1200" dirty="0">
                <a:solidFill>
                  <a:schemeClr val="tx1"/>
                </a:solidFill>
                <a:effectLst/>
                <a:latin typeface="Comic Sans MS" panose="030F0902030302020204" pitchFamily="66" charset="0"/>
                <a:ea typeface="+mn-ea"/>
                <a:cs typeface="+mn-cs"/>
              </a:rPr>
              <a:t>When we entered the dining room, we could not believe our eyes when we saw appetizing food loaded on the table. Israel and I exchanged glances wondering if this was a trap. Mom told us to sit around the table. After prayer, we hesitantly began to enjoy the food because we were very suspicious. But dad did what had not entered our minds. Like Jesus in the upper room washing the </a:t>
            </a:r>
            <a:endParaRPr lang="en-US" sz="1100" dirty="0">
              <a:latin typeface="Comic Sans MS" panose="030F0902030302020204" pitchFamily="66" charset="0"/>
            </a:endParaRPr>
          </a:p>
          <a:p>
            <a:r>
              <a:rPr lang="en-US" sz="1200" kern="1200" dirty="0">
                <a:solidFill>
                  <a:schemeClr val="tx1"/>
                </a:solidFill>
                <a:effectLst/>
                <a:latin typeface="Comic Sans MS" panose="030F0902030302020204" pitchFamily="66" charset="0"/>
                <a:ea typeface="+mn-ea"/>
                <a:cs typeface="+mn-cs"/>
              </a:rPr>
              <a:t>feet of his disciples, he knelt down. His voice quivering as someone who has been in the cold, dad said, “Israel and Saustin, I would like to ask for your forgiveness. I over reacted. I should not have gone to that extent.” Tears streaming down his face, he stood up, hugged Israel, then me and then he hugged my mother. There was no dry eye in the room. We did not expect this from our father. What dad did that early morning empowered him more than he will ever know. </a:t>
            </a:r>
            <a:endParaRPr lang="en-US" sz="1100" dirty="0">
              <a:latin typeface="Comic Sans MS" panose="030F09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4797C25-BBDB-43B2-B308-8615665CEB46}" type="slidenum">
              <a:rPr lang="en-US" smtClean="0"/>
              <a:t>4</a:t>
            </a:fld>
            <a:endParaRPr lang="en-US" dirty="0"/>
          </a:p>
        </p:txBody>
      </p:sp>
    </p:spTree>
    <p:extLst>
      <p:ext uri="{BB962C8B-B14F-4D97-AF65-F5344CB8AC3E}">
        <p14:creationId xmlns:p14="http://schemas.microsoft.com/office/powerpoint/2010/main" val="2032788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Comic Sans MS" panose="030F0902030302020204" pitchFamily="66" charset="0"/>
                <a:ea typeface="MS Mincho" panose="02020609040205080304" pitchFamily="49" charset="-128"/>
                <a:cs typeface="Noteworthy Light" panose="02000400000000000000" pitchFamily="2" charset="77"/>
              </a:rPr>
              <a:t>What we learn from God : Numbers 14:11-20.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Comic Sans MS" panose="030F0902030302020204" pitchFamily="66" charset="0"/>
              <a:ea typeface="MS Mincho" panose="02020609040205080304" pitchFamily="49" charset="-128"/>
              <a:cs typeface="Noteworthy Light" panose="02000400000000000000"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Comic Sans MS" panose="030F0902030302020204" pitchFamily="66" charset="0"/>
                <a:ea typeface="MS Mincho" panose="02020609040205080304" pitchFamily="49" charset="-128"/>
                <a:cs typeface="Noteworthy Light" panose="02000400000000000000" pitchFamily="2" charset="77"/>
              </a:rPr>
              <a:t>In dealing with the Israelites who time and time again disobeyed God,, He was patient and longsuffering.  When Moses interceded for the Israelites before God, asking Him not to send them pestilences and disinherit them,, God </a:t>
            </a:r>
            <a:r>
              <a:rPr lang="en-US" altLang="en-US" sz="1200">
                <a:latin typeface="Comic Sans MS" panose="030F0902030302020204" pitchFamily="66" charset="0"/>
                <a:ea typeface="MS Mincho" panose="02020609040205080304" pitchFamily="49" charset="-128"/>
                <a:cs typeface="Noteworthy Light" panose="02000400000000000000" pitchFamily="2" charset="77"/>
              </a:rPr>
              <a:t>forgave them.</a:t>
            </a:r>
            <a:endParaRPr lang="en-US" altLang="en-US" sz="1200" dirty="0">
              <a:latin typeface="Comic Sans MS" panose="030F0902030302020204" pitchFamily="66" charset="0"/>
              <a:ea typeface="MS Mincho" panose="02020609040205080304" pitchFamily="49" charset="-128"/>
              <a:cs typeface="Noteworthy Light" panose="02000400000000000000"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latin typeface="Comic Sans MS" panose="030F0902030302020204" pitchFamily="66"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050" dirty="0">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4797C25-BBDB-43B2-B308-8615665CEB46}" type="slidenum">
              <a:rPr lang="en-US" smtClean="0"/>
              <a:t>5</a:t>
            </a:fld>
            <a:endParaRPr lang="en-US" dirty="0"/>
          </a:p>
        </p:txBody>
      </p:sp>
    </p:spTree>
    <p:extLst>
      <p:ext uri="{BB962C8B-B14F-4D97-AF65-F5344CB8AC3E}">
        <p14:creationId xmlns:p14="http://schemas.microsoft.com/office/powerpoint/2010/main" val="4265672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a:latin typeface="Comic Sans MS" panose="030F0902030302020204" pitchFamily="66" charset="0"/>
                <a:ea typeface="MS Mincho" panose="02020609040205080304" pitchFamily="49" charset="-128"/>
                <a:cs typeface="Noteworthy Light" panose="02000400000000000000" pitchFamily="2" charset="77"/>
              </a:rPr>
              <a:t>What does a parent’s apology do to a child?  </a:t>
            </a:r>
            <a:endParaRPr lang="en-US" altLang="en-US" sz="1050" dirty="0">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4797C25-BBDB-43B2-B308-8615665CEB46}" type="slidenum">
              <a:rPr lang="en-US" smtClean="0"/>
              <a:t>6</a:t>
            </a:fld>
            <a:endParaRPr lang="en-US" dirty="0"/>
          </a:p>
        </p:txBody>
      </p:sp>
    </p:spTree>
    <p:extLst>
      <p:ext uri="{BB962C8B-B14F-4D97-AF65-F5344CB8AC3E}">
        <p14:creationId xmlns:p14="http://schemas.microsoft.com/office/powerpoint/2010/main" val="3800774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spcAft>
                <a:spcPts val="1364"/>
              </a:spcAft>
            </a:pPr>
            <a:r>
              <a:rPr lang="en-US" sz="2000" dirty="0">
                <a:latin typeface="Comic Sans MS" panose="030F0902030302020204" pitchFamily="66" charset="0"/>
                <a:ea typeface="MS Mincho" panose="02020609040205080304" pitchFamily="49" charset="-128"/>
              </a:rPr>
              <a:t>1.  </a:t>
            </a:r>
            <a:r>
              <a:rPr lang="en-US" sz="1100" dirty="0">
                <a:latin typeface="Comic Sans MS" panose="030F0902030302020204" pitchFamily="66" charset="0"/>
              </a:rPr>
              <a:t>It erases bottled bitterness, pain and anger which has been built in a child towards the parent/leader. </a:t>
            </a:r>
            <a:endParaRPr lang="en-US" sz="9600" dirty="0">
              <a:latin typeface="Comic Sans MS" panose="030F09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4797C25-BBDB-43B2-B308-8615665CEB46}" type="slidenum">
              <a:rPr lang="en-US" smtClean="0"/>
              <a:t>7</a:t>
            </a:fld>
            <a:endParaRPr lang="en-US" dirty="0"/>
          </a:p>
        </p:txBody>
      </p:sp>
    </p:spTree>
    <p:extLst>
      <p:ext uri="{BB962C8B-B14F-4D97-AF65-F5344CB8AC3E}">
        <p14:creationId xmlns:p14="http://schemas.microsoft.com/office/powerpoint/2010/main" val="3195855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latin typeface="Cambria" panose="02040503050406030204" pitchFamily="18" charset="0"/>
              <a:ea typeface="MS Mincho" panose="02020609040205080304" pitchFamily="49" charset="-128"/>
              <a:cs typeface="Times New Roman" panose="02020603050405020304" pitchFamily="18" charset="0"/>
            </a:endParaRPr>
          </a:p>
          <a:p>
            <a:pPr algn="ctr">
              <a:spcAft>
                <a:spcPts val="1364"/>
              </a:spcAft>
            </a:pPr>
            <a:r>
              <a:rPr lang="en-US" altLang="en-US" sz="2000" dirty="0">
                <a:latin typeface="Comic Sans MS" panose="030F0902030302020204" pitchFamily="66" charset="0"/>
                <a:ea typeface="MS Mincho" panose="02020609040205080304" pitchFamily="49" charset="-128"/>
                <a:cs typeface="Noteworthy Light" panose="02000400000000000000" pitchFamily="2" charset="77"/>
              </a:rPr>
              <a:t>2</a:t>
            </a:r>
          </a:p>
          <a:p>
            <a:pPr algn="ctr">
              <a:spcAft>
                <a:spcPts val="1364"/>
              </a:spcAft>
            </a:pPr>
            <a:r>
              <a:rPr lang="en-US" sz="1200" dirty="0">
                <a:latin typeface="Comic Sans MS" panose="030F0902030302020204" pitchFamily="66" charset="0"/>
              </a:rPr>
              <a:t>It communicates to the child the message that you as a parent/leader recognizes the child’s feelings and consequently it builds the child’s self-esteem when it dawns on the child’s mind that you as a parent value their feelings. </a:t>
            </a:r>
            <a:endParaRPr lang="en-US" sz="9600" dirty="0">
              <a:latin typeface="Comic Sans MS" panose="030F0902030302020204" pitchFamily="66" charset="0"/>
            </a:endParaRPr>
          </a:p>
          <a:p>
            <a:endParaRPr lang="en-US" dirty="0"/>
          </a:p>
        </p:txBody>
      </p:sp>
      <p:sp>
        <p:nvSpPr>
          <p:cNvPr id="4" name="Slide Number Placeholder 3"/>
          <p:cNvSpPr>
            <a:spLocks noGrp="1"/>
          </p:cNvSpPr>
          <p:nvPr>
            <p:ph type="sldNum" sz="quarter" idx="10"/>
          </p:nvPr>
        </p:nvSpPr>
        <p:spPr/>
        <p:txBody>
          <a:bodyPr/>
          <a:lstStyle/>
          <a:p>
            <a:fld id="{64797C25-BBDB-43B2-B308-8615665CEB46}" type="slidenum">
              <a:rPr lang="en-US" smtClean="0"/>
              <a:t>8</a:t>
            </a:fld>
            <a:endParaRPr lang="en-US" dirty="0"/>
          </a:p>
        </p:txBody>
      </p:sp>
    </p:spTree>
    <p:extLst>
      <p:ext uri="{BB962C8B-B14F-4D97-AF65-F5344CB8AC3E}">
        <p14:creationId xmlns:p14="http://schemas.microsoft.com/office/powerpoint/2010/main" val="626815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spcAft>
                <a:spcPts val="1364"/>
              </a:spcAft>
            </a:pPr>
            <a:endParaRPr lang="en-US" altLang="en-US" sz="1400" dirty="0">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r>
              <a:rPr lang="en-US" sz="1100" dirty="0">
                <a:latin typeface="Comic Sans MS" panose="030F0902030302020204" pitchFamily="66" charset="0"/>
              </a:rPr>
              <a:t>It demonstrates to the child that the parent recognizes that each one of us makes mistakes in life and as such, we own and correct them. </a:t>
            </a:r>
            <a:endParaRPr lang="en-US" sz="9600" dirty="0">
              <a:latin typeface="Comic Sans MS" panose="030F09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4797C25-BBDB-43B2-B308-8615665CEB46}" type="slidenum">
              <a:rPr lang="en-US" smtClean="0"/>
              <a:t>9</a:t>
            </a:fld>
            <a:endParaRPr lang="en-US" dirty="0"/>
          </a:p>
        </p:txBody>
      </p:sp>
    </p:spTree>
    <p:extLst>
      <p:ext uri="{BB962C8B-B14F-4D97-AF65-F5344CB8AC3E}">
        <p14:creationId xmlns:p14="http://schemas.microsoft.com/office/powerpoint/2010/main" val="1688687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026C7A7-4D4B-4C6E-97D3-76C7AB35F43E}" type="datetimeFigureOut">
              <a:rPr lang="en-US" smtClean="0"/>
              <a:t>10/7/19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D128DC-2276-4754-92D2-0DDC0AAB0B69}" type="slidenum">
              <a:rPr lang="en-US" smtClean="0"/>
              <a:t>‹#›</a:t>
            </a:fld>
            <a:endParaRPr lang="en-US"/>
          </a:p>
        </p:txBody>
      </p:sp>
    </p:spTree>
    <p:extLst>
      <p:ext uri="{BB962C8B-B14F-4D97-AF65-F5344CB8AC3E}">
        <p14:creationId xmlns:p14="http://schemas.microsoft.com/office/powerpoint/2010/main" val="1460524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26C7A7-4D4B-4C6E-97D3-76C7AB35F43E}" type="datetimeFigureOut">
              <a:rPr lang="en-US" smtClean="0"/>
              <a:t>10/7/19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D128DC-2276-4754-92D2-0DDC0AAB0B69}" type="slidenum">
              <a:rPr lang="en-US" smtClean="0"/>
              <a:t>‹#›</a:t>
            </a:fld>
            <a:endParaRPr lang="en-US"/>
          </a:p>
        </p:txBody>
      </p:sp>
    </p:spTree>
    <p:extLst>
      <p:ext uri="{BB962C8B-B14F-4D97-AF65-F5344CB8AC3E}">
        <p14:creationId xmlns:p14="http://schemas.microsoft.com/office/powerpoint/2010/main" val="3166896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26C7A7-4D4B-4C6E-97D3-76C7AB35F43E}" type="datetimeFigureOut">
              <a:rPr lang="en-US" smtClean="0"/>
              <a:t>10/7/19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D128DC-2276-4754-92D2-0DDC0AAB0B69}" type="slidenum">
              <a:rPr lang="en-US" smtClean="0"/>
              <a:t>‹#›</a:t>
            </a:fld>
            <a:endParaRPr lang="en-US"/>
          </a:p>
        </p:txBody>
      </p:sp>
    </p:spTree>
    <p:extLst>
      <p:ext uri="{BB962C8B-B14F-4D97-AF65-F5344CB8AC3E}">
        <p14:creationId xmlns:p14="http://schemas.microsoft.com/office/powerpoint/2010/main" val="2623426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26C7A7-4D4B-4C6E-97D3-76C7AB35F43E}" type="datetimeFigureOut">
              <a:rPr lang="en-US" smtClean="0"/>
              <a:t>10/7/19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D128DC-2276-4754-92D2-0DDC0AAB0B69}" type="slidenum">
              <a:rPr lang="en-US" smtClean="0"/>
              <a:t>‹#›</a:t>
            </a:fld>
            <a:endParaRPr lang="en-US"/>
          </a:p>
        </p:txBody>
      </p:sp>
    </p:spTree>
    <p:extLst>
      <p:ext uri="{BB962C8B-B14F-4D97-AF65-F5344CB8AC3E}">
        <p14:creationId xmlns:p14="http://schemas.microsoft.com/office/powerpoint/2010/main" val="2819045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26C7A7-4D4B-4C6E-97D3-76C7AB35F43E}" type="datetimeFigureOut">
              <a:rPr lang="en-US" smtClean="0"/>
              <a:t>10/7/19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D128DC-2276-4754-92D2-0DDC0AAB0B69}" type="slidenum">
              <a:rPr lang="en-US" smtClean="0"/>
              <a:t>‹#›</a:t>
            </a:fld>
            <a:endParaRPr lang="en-US"/>
          </a:p>
        </p:txBody>
      </p:sp>
    </p:spTree>
    <p:extLst>
      <p:ext uri="{BB962C8B-B14F-4D97-AF65-F5344CB8AC3E}">
        <p14:creationId xmlns:p14="http://schemas.microsoft.com/office/powerpoint/2010/main" val="87860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26C7A7-4D4B-4C6E-97D3-76C7AB35F43E}" type="datetimeFigureOut">
              <a:rPr lang="en-US" smtClean="0"/>
              <a:t>10/7/19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D128DC-2276-4754-92D2-0DDC0AAB0B69}" type="slidenum">
              <a:rPr lang="en-US" smtClean="0"/>
              <a:t>‹#›</a:t>
            </a:fld>
            <a:endParaRPr lang="en-US"/>
          </a:p>
        </p:txBody>
      </p:sp>
    </p:spTree>
    <p:extLst>
      <p:ext uri="{BB962C8B-B14F-4D97-AF65-F5344CB8AC3E}">
        <p14:creationId xmlns:p14="http://schemas.microsoft.com/office/powerpoint/2010/main" val="2937323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26C7A7-4D4B-4C6E-97D3-76C7AB35F43E}" type="datetimeFigureOut">
              <a:rPr lang="en-US" smtClean="0"/>
              <a:t>10/7/19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D128DC-2276-4754-92D2-0DDC0AAB0B69}" type="slidenum">
              <a:rPr lang="en-US" smtClean="0"/>
              <a:t>‹#›</a:t>
            </a:fld>
            <a:endParaRPr lang="en-US"/>
          </a:p>
        </p:txBody>
      </p:sp>
    </p:spTree>
    <p:extLst>
      <p:ext uri="{BB962C8B-B14F-4D97-AF65-F5344CB8AC3E}">
        <p14:creationId xmlns:p14="http://schemas.microsoft.com/office/powerpoint/2010/main" val="3213431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26C7A7-4D4B-4C6E-97D3-76C7AB35F43E}" type="datetimeFigureOut">
              <a:rPr lang="en-US" smtClean="0"/>
              <a:t>10/7/19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D128DC-2276-4754-92D2-0DDC0AAB0B69}" type="slidenum">
              <a:rPr lang="en-US" smtClean="0"/>
              <a:t>‹#›</a:t>
            </a:fld>
            <a:endParaRPr lang="en-US"/>
          </a:p>
        </p:txBody>
      </p:sp>
    </p:spTree>
    <p:extLst>
      <p:ext uri="{BB962C8B-B14F-4D97-AF65-F5344CB8AC3E}">
        <p14:creationId xmlns:p14="http://schemas.microsoft.com/office/powerpoint/2010/main" val="1383512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26C7A7-4D4B-4C6E-97D3-76C7AB35F43E}" type="datetimeFigureOut">
              <a:rPr lang="en-US" smtClean="0"/>
              <a:t>10/7/19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D128DC-2276-4754-92D2-0DDC0AAB0B69}" type="slidenum">
              <a:rPr lang="en-US" smtClean="0"/>
              <a:t>‹#›</a:t>
            </a:fld>
            <a:endParaRPr lang="en-US"/>
          </a:p>
        </p:txBody>
      </p:sp>
    </p:spTree>
    <p:extLst>
      <p:ext uri="{BB962C8B-B14F-4D97-AF65-F5344CB8AC3E}">
        <p14:creationId xmlns:p14="http://schemas.microsoft.com/office/powerpoint/2010/main" val="1040565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26C7A7-4D4B-4C6E-97D3-76C7AB35F43E}" type="datetimeFigureOut">
              <a:rPr lang="en-US" smtClean="0"/>
              <a:t>10/7/19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D128DC-2276-4754-92D2-0DDC0AAB0B69}" type="slidenum">
              <a:rPr lang="en-US" smtClean="0"/>
              <a:t>‹#›</a:t>
            </a:fld>
            <a:endParaRPr lang="en-US"/>
          </a:p>
        </p:txBody>
      </p:sp>
    </p:spTree>
    <p:extLst>
      <p:ext uri="{BB962C8B-B14F-4D97-AF65-F5344CB8AC3E}">
        <p14:creationId xmlns:p14="http://schemas.microsoft.com/office/powerpoint/2010/main" val="760575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26C7A7-4D4B-4C6E-97D3-76C7AB35F43E}" type="datetimeFigureOut">
              <a:rPr lang="en-US" smtClean="0"/>
              <a:t>10/7/19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D128DC-2276-4754-92D2-0DDC0AAB0B69}" type="slidenum">
              <a:rPr lang="en-US" smtClean="0"/>
              <a:t>‹#›</a:t>
            </a:fld>
            <a:endParaRPr lang="en-US"/>
          </a:p>
        </p:txBody>
      </p:sp>
    </p:spTree>
    <p:extLst>
      <p:ext uri="{BB962C8B-B14F-4D97-AF65-F5344CB8AC3E}">
        <p14:creationId xmlns:p14="http://schemas.microsoft.com/office/powerpoint/2010/main" val="2509150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26C7A7-4D4B-4C6E-97D3-76C7AB35F43E}" type="datetimeFigureOut">
              <a:rPr lang="en-US" smtClean="0"/>
              <a:t>10/7/19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D128DC-2276-4754-92D2-0DDC0AAB0B69}" type="slidenum">
              <a:rPr lang="en-US" smtClean="0"/>
              <a:t>‹#›</a:t>
            </a:fld>
            <a:endParaRPr lang="en-US"/>
          </a:p>
        </p:txBody>
      </p:sp>
    </p:spTree>
    <p:extLst>
      <p:ext uri="{BB962C8B-B14F-4D97-AF65-F5344CB8AC3E}">
        <p14:creationId xmlns:p14="http://schemas.microsoft.com/office/powerpoint/2010/main" val="27011757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tiff"/></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tiff"/></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tiff"/></Relationships>
</file>

<file path=ppt/slides/_rels/slide1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tiff"/></Relationships>
</file>

<file path=ppt/slides/_rels/slide1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815" y="0"/>
            <a:ext cx="9122434"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0" y="0"/>
            <a:ext cx="9106619" cy="266700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p>
          <a:p>
            <a:pPr algn="ctr"/>
            <a:endParaRPr lang="en-US" sz="5400" b="1" dirty="0"/>
          </a:p>
          <a:p>
            <a:pPr algn="ctr"/>
            <a:r>
              <a:rPr lang="en-US" sz="4400" b="1" dirty="0">
                <a:effectLst>
                  <a:outerShdw blurRad="50800" dist="38100" dir="13500000" algn="br" rotWithShape="0">
                    <a:prstClr val="black">
                      <a:alpha val="40000"/>
                    </a:prstClr>
                  </a:outerShdw>
                </a:effectLst>
                <a:latin typeface="Comic Sans MS" panose="030F0902030302020204" pitchFamily="66" charset="0"/>
              </a:rPr>
              <a:t>THE POWER OF PARENT’S/LEADER’S APOLOGY TOWARDS A CHILD</a:t>
            </a:r>
          </a:p>
          <a:p>
            <a:pPr algn="ctr"/>
            <a:endParaRPr lang="en-US" sz="5400" b="1" dirty="0"/>
          </a:p>
          <a:p>
            <a:pPr algn="ctr"/>
            <a:endParaRPr lang="en-US" sz="6600" dirty="0"/>
          </a:p>
        </p:txBody>
      </p:sp>
      <p:sp>
        <p:nvSpPr>
          <p:cNvPr id="3" name="Rounded Rectangle 2"/>
          <p:cNvSpPr/>
          <p:nvPr/>
        </p:nvSpPr>
        <p:spPr>
          <a:xfrm>
            <a:off x="-15815" y="5410200"/>
            <a:ext cx="9148313" cy="1446362"/>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Comic Sans MS" panose="030F0902030302020204" pitchFamily="66" charset="0"/>
              </a:rPr>
              <a:t>Saustin</a:t>
            </a:r>
            <a:r>
              <a:rPr lang="en-US" sz="2800" b="1" dirty="0">
                <a:latin typeface="Comic Sans MS" panose="030F0902030302020204" pitchFamily="66" charset="0"/>
              </a:rPr>
              <a:t> Sampson </a:t>
            </a:r>
            <a:r>
              <a:rPr lang="en-US" sz="2800" b="1" dirty="0" err="1">
                <a:latin typeface="Comic Sans MS" panose="030F0902030302020204" pitchFamily="66" charset="0"/>
              </a:rPr>
              <a:t>Mfune</a:t>
            </a:r>
            <a:r>
              <a:rPr lang="en-US" sz="2800" b="1" dirty="0">
                <a:latin typeface="Comic Sans MS" panose="030F0902030302020204" pitchFamily="66" charset="0"/>
              </a:rPr>
              <a:t> </a:t>
            </a:r>
          </a:p>
          <a:p>
            <a:pPr algn="ctr"/>
            <a:r>
              <a:rPr lang="en-US" sz="2800" b="1" dirty="0">
                <a:latin typeface="Comic Sans MS" panose="030F0902030302020204" pitchFamily="66" charset="0"/>
              </a:rPr>
              <a:t>GC Associate CHM Director</a:t>
            </a:r>
          </a:p>
        </p:txBody>
      </p:sp>
      <p:pic>
        <p:nvPicPr>
          <p:cNvPr id="4" name="Picture 3">
            <a:extLst>
              <a:ext uri="{FF2B5EF4-FFF2-40B4-BE49-F238E27FC236}">
                <a16:creationId xmlns:a16="http://schemas.microsoft.com/office/drawing/2014/main" id="{1D125A23-4168-0F43-AF0D-AAFE96D9EF3C}"/>
              </a:ext>
            </a:extLst>
          </p:cNvPr>
          <p:cNvPicPr>
            <a:picLocks noChangeAspect="1"/>
          </p:cNvPicPr>
          <p:nvPr/>
        </p:nvPicPr>
        <p:blipFill>
          <a:blip r:embed="rId3"/>
          <a:stretch>
            <a:fillRect/>
          </a:stretch>
        </p:blipFill>
        <p:spPr>
          <a:xfrm>
            <a:off x="2362200" y="2552700"/>
            <a:ext cx="3962400" cy="2856062"/>
          </a:xfrm>
          <a:prstGeom prst="rect">
            <a:avLst/>
          </a:prstGeom>
        </p:spPr>
      </p:pic>
    </p:spTree>
    <p:extLst>
      <p:ext uri="{BB962C8B-B14F-4D97-AF65-F5344CB8AC3E}">
        <p14:creationId xmlns:p14="http://schemas.microsoft.com/office/powerpoint/2010/main" val="2624118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800600" y="38100"/>
            <a:ext cx="4343400"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p:nvSpPr>
        <p:spPr>
          <a:xfrm>
            <a:off x="0" y="-28904"/>
            <a:ext cx="5029200" cy="6992007"/>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364"/>
              </a:spcAft>
            </a:pPr>
            <a:endParaRPr lang="en-US" altLang="en-US" sz="7200" dirty="0">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r>
              <a:rPr lang="en-US" altLang="en-US" sz="5400" dirty="0">
                <a:effectLst>
                  <a:outerShdw blurRad="50800" dist="38100" dir="13500000" algn="br" rotWithShape="0">
                    <a:prstClr val="black">
                      <a:alpha val="40000"/>
                    </a:prstClr>
                  </a:outerShdw>
                </a:effectLst>
                <a:latin typeface="Comic Sans MS" panose="030F0902030302020204" pitchFamily="66" charset="0"/>
                <a:ea typeface="MS Mincho" panose="02020609040205080304" pitchFamily="49" charset="-128"/>
                <a:cs typeface="Noteworthy Light" panose="02000400000000000000" pitchFamily="2" charset="77"/>
              </a:rPr>
              <a:t>4</a:t>
            </a:r>
            <a:endParaRPr lang="en-US" altLang="en-US" sz="19900" dirty="0">
              <a:effectLst>
                <a:outerShdw blurRad="50800" dist="38100" dir="13500000" algn="br" rotWithShape="0">
                  <a:prstClr val="black">
                    <a:alpha val="40000"/>
                  </a:prstClr>
                </a:outerShdw>
              </a:effectLst>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r>
              <a:rPr lang="en-US" sz="6000" dirty="0">
                <a:effectLst>
                  <a:outerShdw blurRad="50800" dist="38100" dir="13500000" algn="br" rotWithShape="0">
                    <a:prstClr val="black">
                      <a:alpha val="40000"/>
                    </a:prstClr>
                  </a:outerShdw>
                </a:effectLst>
                <a:latin typeface="Comic Sans MS" panose="030F0902030302020204" pitchFamily="66" charset="0"/>
              </a:rPr>
              <a:t>It reveals to the child what mature Christians ought to do</a:t>
            </a:r>
            <a:r>
              <a:rPr lang="en-US" sz="6000" dirty="0">
                <a:latin typeface="Comic Sans MS" panose="030F0902030302020204" pitchFamily="66" charset="0"/>
              </a:rPr>
              <a:t>. </a:t>
            </a:r>
            <a:endParaRPr lang="en-US" sz="34400" dirty="0">
              <a:latin typeface="Comic Sans MS" panose="030F0902030302020204" pitchFamily="66" charset="0"/>
            </a:endParaRPr>
          </a:p>
          <a:p>
            <a:pPr algn="ctr">
              <a:spcAft>
                <a:spcPts val="1364"/>
              </a:spcAft>
            </a:pPr>
            <a:endParaRPr lang="en-US" altLang="en-US" sz="7200" dirty="0">
              <a:latin typeface="Comic Sans MS" panose="030F0902030302020204" pitchFamily="66" charset="0"/>
              <a:ea typeface="MS Mincho" panose="02020609040205080304" pitchFamily="49" charset="-128"/>
              <a:cs typeface="Noteworthy Light" panose="02000400000000000000" pitchFamily="2" charset="77"/>
            </a:endParaRPr>
          </a:p>
        </p:txBody>
      </p:sp>
      <p:sp>
        <p:nvSpPr>
          <p:cNvPr id="2" name="TextBox 1">
            <a:extLst>
              <a:ext uri="{FF2B5EF4-FFF2-40B4-BE49-F238E27FC236}">
                <a16:creationId xmlns:a16="http://schemas.microsoft.com/office/drawing/2014/main" id="{CD39525A-A565-8649-BFDB-7C2C0418ECAB}"/>
              </a:ext>
            </a:extLst>
          </p:cNvPr>
          <p:cNvSpPr txBox="1"/>
          <p:nvPr/>
        </p:nvSpPr>
        <p:spPr>
          <a:xfrm>
            <a:off x="1828800" y="3962400"/>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26831B34-FD54-EB42-AFB8-7B9FB24013D9}"/>
              </a:ext>
            </a:extLst>
          </p:cNvPr>
          <p:cNvPicPr>
            <a:picLocks noChangeAspect="1"/>
          </p:cNvPicPr>
          <p:nvPr/>
        </p:nvPicPr>
        <p:blipFill>
          <a:blip r:embed="rId3"/>
          <a:stretch>
            <a:fillRect/>
          </a:stretch>
        </p:blipFill>
        <p:spPr>
          <a:xfrm>
            <a:off x="4683124" y="76200"/>
            <a:ext cx="4460875" cy="3581400"/>
          </a:xfrm>
          <a:prstGeom prst="rect">
            <a:avLst/>
          </a:prstGeom>
        </p:spPr>
      </p:pic>
      <p:pic>
        <p:nvPicPr>
          <p:cNvPr id="8" name="Picture 7">
            <a:extLst>
              <a:ext uri="{FF2B5EF4-FFF2-40B4-BE49-F238E27FC236}">
                <a16:creationId xmlns:a16="http://schemas.microsoft.com/office/drawing/2014/main" id="{82EC5F1F-6059-CB45-9E48-71A62553D00A}"/>
              </a:ext>
            </a:extLst>
          </p:cNvPr>
          <p:cNvPicPr>
            <a:picLocks noChangeAspect="1"/>
          </p:cNvPicPr>
          <p:nvPr/>
        </p:nvPicPr>
        <p:blipFill>
          <a:blip r:embed="rId4"/>
          <a:stretch>
            <a:fillRect/>
          </a:stretch>
        </p:blipFill>
        <p:spPr>
          <a:xfrm>
            <a:off x="4683124" y="3429000"/>
            <a:ext cx="4460876" cy="3429000"/>
          </a:xfrm>
          <a:prstGeom prst="rect">
            <a:avLst/>
          </a:prstGeom>
        </p:spPr>
      </p:pic>
    </p:spTree>
    <p:extLst>
      <p:ext uri="{BB962C8B-B14F-4D97-AF65-F5344CB8AC3E}">
        <p14:creationId xmlns:p14="http://schemas.microsoft.com/office/powerpoint/2010/main" val="257057244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800600" y="38100"/>
            <a:ext cx="4343400"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p:nvSpPr>
        <p:spPr>
          <a:xfrm>
            <a:off x="0" y="-28904"/>
            <a:ext cx="5257800" cy="6992007"/>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364"/>
              </a:spcAft>
            </a:pPr>
            <a:endParaRPr lang="en-US" altLang="en-US" sz="7200" dirty="0">
              <a:effectLst>
                <a:outerShdw blurRad="50800" dist="38100" dir="13500000" algn="br" rotWithShape="0">
                  <a:prstClr val="black">
                    <a:alpha val="40000"/>
                  </a:prstClr>
                </a:outerShdw>
              </a:effectLst>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r>
              <a:rPr lang="en-US" altLang="en-US" sz="5400" dirty="0">
                <a:effectLst>
                  <a:outerShdw blurRad="50800" dist="38100" dir="13500000" algn="br" rotWithShape="0">
                    <a:prstClr val="black">
                      <a:alpha val="40000"/>
                    </a:prstClr>
                  </a:outerShdw>
                </a:effectLst>
                <a:latin typeface="Comic Sans MS" panose="030F0902030302020204" pitchFamily="66" charset="0"/>
                <a:ea typeface="MS Mincho" panose="02020609040205080304" pitchFamily="49" charset="-128"/>
                <a:cs typeface="Noteworthy Light" panose="02000400000000000000" pitchFamily="2" charset="77"/>
              </a:rPr>
              <a:t>5</a:t>
            </a:r>
            <a:endParaRPr lang="en-US" altLang="en-US" sz="19900" dirty="0">
              <a:effectLst>
                <a:outerShdw blurRad="50800" dist="38100" dir="13500000" algn="br" rotWithShape="0">
                  <a:prstClr val="black">
                    <a:alpha val="40000"/>
                  </a:prstClr>
                </a:outerShdw>
              </a:effectLst>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r>
              <a:rPr lang="en-US" sz="6000" dirty="0">
                <a:effectLst>
                  <a:outerShdw blurRad="50800" dist="38100" dir="13500000" algn="br" rotWithShape="0">
                    <a:prstClr val="black">
                      <a:alpha val="40000"/>
                    </a:prstClr>
                  </a:outerShdw>
                </a:effectLst>
                <a:latin typeface="Comic Sans MS" panose="030F0902030302020204" pitchFamily="66" charset="0"/>
              </a:rPr>
              <a:t>It helps children learn that it is possible to recover from error. </a:t>
            </a:r>
          </a:p>
          <a:p>
            <a:pPr algn="ctr">
              <a:spcAft>
                <a:spcPts val="1364"/>
              </a:spcAft>
            </a:pPr>
            <a:endParaRPr lang="en-US" altLang="en-US" sz="7200" dirty="0">
              <a:latin typeface="Comic Sans MS" panose="030F0902030302020204" pitchFamily="66" charset="0"/>
              <a:ea typeface="MS Mincho" panose="02020609040205080304" pitchFamily="49" charset="-128"/>
              <a:cs typeface="Noteworthy Light" panose="02000400000000000000" pitchFamily="2" charset="77"/>
            </a:endParaRPr>
          </a:p>
        </p:txBody>
      </p:sp>
      <p:sp>
        <p:nvSpPr>
          <p:cNvPr id="2" name="TextBox 1">
            <a:extLst>
              <a:ext uri="{FF2B5EF4-FFF2-40B4-BE49-F238E27FC236}">
                <a16:creationId xmlns:a16="http://schemas.microsoft.com/office/drawing/2014/main" id="{CD39525A-A565-8649-BFDB-7C2C0418ECAB}"/>
              </a:ext>
            </a:extLst>
          </p:cNvPr>
          <p:cNvSpPr txBox="1"/>
          <p:nvPr/>
        </p:nvSpPr>
        <p:spPr>
          <a:xfrm>
            <a:off x="1828800" y="3962400"/>
            <a:ext cx="184731"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5295168C-DD9B-094F-AA80-21B8D7F4D41F}"/>
              </a:ext>
            </a:extLst>
          </p:cNvPr>
          <p:cNvPicPr>
            <a:picLocks noChangeAspect="1"/>
          </p:cNvPicPr>
          <p:nvPr/>
        </p:nvPicPr>
        <p:blipFill>
          <a:blip r:embed="rId3"/>
          <a:stretch>
            <a:fillRect/>
          </a:stretch>
        </p:blipFill>
        <p:spPr>
          <a:xfrm>
            <a:off x="4819069" y="1654173"/>
            <a:ext cx="4343400" cy="3625851"/>
          </a:xfrm>
          <a:prstGeom prst="rect">
            <a:avLst/>
          </a:prstGeom>
        </p:spPr>
      </p:pic>
    </p:spTree>
    <p:extLst>
      <p:ext uri="{BB962C8B-B14F-4D97-AF65-F5344CB8AC3E}">
        <p14:creationId xmlns:p14="http://schemas.microsoft.com/office/powerpoint/2010/main" val="241175132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800600" y="67003"/>
            <a:ext cx="4343400"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p:nvSpPr>
        <p:spPr>
          <a:xfrm>
            <a:off x="0" y="-28904"/>
            <a:ext cx="4800600" cy="6992007"/>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364"/>
              </a:spcAft>
            </a:pPr>
            <a:endParaRPr lang="en-US" altLang="en-US" sz="7200" dirty="0">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r>
              <a:rPr lang="en-US" altLang="en-US" sz="5400" dirty="0">
                <a:effectLst>
                  <a:outerShdw blurRad="50800" dist="38100" dir="13500000" algn="br" rotWithShape="0">
                    <a:prstClr val="black">
                      <a:alpha val="40000"/>
                    </a:prstClr>
                  </a:outerShdw>
                </a:effectLst>
                <a:latin typeface="Comic Sans MS" panose="030F0902030302020204" pitchFamily="66" charset="0"/>
                <a:ea typeface="MS Mincho" panose="02020609040205080304" pitchFamily="49" charset="-128"/>
                <a:cs typeface="Noteworthy Light" panose="02000400000000000000" pitchFamily="2" charset="77"/>
              </a:rPr>
              <a:t>6</a:t>
            </a:r>
            <a:endParaRPr lang="en-US" altLang="en-US" sz="19900" dirty="0">
              <a:effectLst>
                <a:outerShdw blurRad="50800" dist="38100" dir="13500000" algn="br" rotWithShape="0">
                  <a:prstClr val="black">
                    <a:alpha val="40000"/>
                  </a:prstClr>
                </a:outerShdw>
              </a:effectLst>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r>
              <a:rPr lang="en-US" sz="4400" dirty="0">
                <a:effectLst>
                  <a:outerShdw blurRad="50800" dist="38100" dir="13500000" algn="br" rotWithShape="0">
                    <a:prstClr val="black">
                      <a:alpha val="40000"/>
                    </a:prstClr>
                  </a:outerShdw>
                </a:effectLst>
                <a:latin typeface="Comic Sans MS" panose="030F0902030302020204" pitchFamily="66" charset="0"/>
              </a:rPr>
              <a:t>It communicates that you view the child as an individual who is also made in the image of God. </a:t>
            </a:r>
          </a:p>
          <a:p>
            <a:pPr algn="ctr">
              <a:spcAft>
                <a:spcPts val="1364"/>
              </a:spcAft>
            </a:pPr>
            <a:endParaRPr lang="en-US" altLang="en-US" sz="7200" dirty="0">
              <a:latin typeface="Comic Sans MS" panose="030F0902030302020204" pitchFamily="66" charset="0"/>
              <a:ea typeface="MS Mincho" panose="02020609040205080304" pitchFamily="49" charset="-128"/>
              <a:cs typeface="Noteworthy Light" panose="02000400000000000000" pitchFamily="2" charset="77"/>
            </a:endParaRPr>
          </a:p>
        </p:txBody>
      </p:sp>
      <p:sp>
        <p:nvSpPr>
          <p:cNvPr id="2" name="TextBox 1">
            <a:extLst>
              <a:ext uri="{FF2B5EF4-FFF2-40B4-BE49-F238E27FC236}">
                <a16:creationId xmlns:a16="http://schemas.microsoft.com/office/drawing/2014/main" id="{CD39525A-A565-8649-BFDB-7C2C0418ECAB}"/>
              </a:ext>
            </a:extLst>
          </p:cNvPr>
          <p:cNvSpPr txBox="1"/>
          <p:nvPr/>
        </p:nvSpPr>
        <p:spPr>
          <a:xfrm>
            <a:off x="1828800" y="3962400"/>
            <a:ext cx="184731"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40DEAD4C-056F-674D-908C-6BCCDF6D81B7}"/>
              </a:ext>
            </a:extLst>
          </p:cNvPr>
          <p:cNvPicPr>
            <a:picLocks noChangeAspect="1"/>
          </p:cNvPicPr>
          <p:nvPr/>
        </p:nvPicPr>
        <p:blipFill>
          <a:blip r:embed="rId3"/>
          <a:stretch>
            <a:fillRect/>
          </a:stretch>
        </p:blipFill>
        <p:spPr>
          <a:xfrm>
            <a:off x="4800600" y="1838653"/>
            <a:ext cx="4387270" cy="3505200"/>
          </a:xfrm>
          <a:prstGeom prst="rect">
            <a:avLst/>
          </a:prstGeom>
        </p:spPr>
      </p:pic>
    </p:spTree>
    <p:extLst>
      <p:ext uri="{BB962C8B-B14F-4D97-AF65-F5344CB8AC3E}">
        <p14:creationId xmlns:p14="http://schemas.microsoft.com/office/powerpoint/2010/main" val="249256643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15232" y="159407"/>
            <a:ext cx="3672035"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p:nvSpPr>
        <p:spPr>
          <a:xfrm>
            <a:off x="-1" y="0"/>
            <a:ext cx="5951535" cy="7017407"/>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364"/>
              </a:spcAft>
            </a:pPr>
            <a:endParaRPr lang="en-US" altLang="en-US" sz="7200" dirty="0">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r>
              <a:rPr lang="en-US" altLang="en-US" sz="5400" dirty="0">
                <a:effectLst>
                  <a:outerShdw blurRad="50800" dist="38100" dir="13500000" algn="br" rotWithShape="0">
                    <a:prstClr val="black">
                      <a:alpha val="40000"/>
                    </a:prstClr>
                  </a:outerShdw>
                </a:effectLst>
                <a:latin typeface="Comic Sans MS" panose="030F0902030302020204" pitchFamily="66" charset="0"/>
                <a:ea typeface="MS Mincho" panose="02020609040205080304" pitchFamily="49" charset="-128"/>
                <a:cs typeface="Noteworthy Light" panose="02000400000000000000" pitchFamily="2" charset="77"/>
              </a:rPr>
              <a:t>7</a:t>
            </a:r>
            <a:endParaRPr lang="en-US" altLang="en-US" sz="28700" dirty="0">
              <a:effectLst>
                <a:outerShdw blurRad="50800" dist="38100" dir="13500000" algn="br" rotWithShape="0">
                  <a:prstClr val="black">
                    <a:alpha val="40000"/>
                  </a:prstClr>
                </a:outerShdw>
              </a:effectLst>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r>
              <a:rPr lang="en-US" sz="6000" dirty="0">
                <a:effectLst>
                  <a:outerShdw blurRad="50800" dist="38100" dir="13500000" algn="br" rotWithShape="0">
                    <a:prstClr val="black">
                      <a:alpha val="40000"/>
                    </a:prstClr>
                  </a:outerShdw>
                </a:effectLst>
                <a:latin typeface="Comic Sans MS" panose="030F0902030302020204" pitchFamily="66" charset="0"/>
              </a:rPr>
              <a:t>It heals a broken bond between the parent/leader and the child. </a:t>
            </a:r>
            <a:endParaRPr lang="en-US" sz="34400" dirty="0">
              <a:effectLst>
                <a:outerShdw blurRad="50800" dist="38100" dir="13500000" algn="br" rotWithShape="0">
                  <a:prstClr val="black">
                    <a:alpha val="40000"/>
                  </a:prstClr>
                </a:outerShdw>
              </a:effectLst>
              <a:latin typeface="Comic Sans MS" panose="030F0902030302020204" pitchFamily="66" charset="0"/>
            </a:endParaRPr>
          </a:p>
          <a:p>
            <a:pPr algn="ctr">
              <a:spcAft>
                <a:spcPts val="1364"/>
              </a:spcAft>
            </a:pPr>
            <a:endParaRPr lang="en-US" altLang="en-US" sz="7200" dirty="0">
              <a:latin typeface="Comic Sans MS" panose="030F0902030302020204" pitchFamily="66" charset="0"/>
              <a:ea typeface="MS Mincho" panose="02020609040205080304" pitchFamily="49" charset="-128"/>
              <a:cs typeface="Noteworthy Light" panose="02000400000000000000" pitchFamily="2" charset="77"/>
            </a:endParaRPr>
          </a:p>
        </p:txBody>
      </p:sp>
      <p:sp>
        <p:nvSpPr>
          <p:cNvPr id="2" name="TextBox 1">
            <a:extLst>
              <a:ext uri="{FF2B5EF4-FFF2-40B4-BE49-F238E27FC236}">
                <a16:creationId xmlns:a16="http://schemas.microsoft.com/office/drawing/2014/main" id="{CD39525A-A565-8649-BFDB-7C2C0418ECAB}"/>
              </a:ext>
            </a:extLst>
          </p:cNvPr>
          <p:cNvSpPr txBox="1"/>
          <p:nvPr/>
        </p:nvSpPr>
        <p:spPr>
          <a:xfrm>
            <a:off x="1828800" y="3962400"/>
            <a:ext cx="184731"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B054BFF7-1D18-A245-91C7-B12BB4060185}"/>
              </a:ext>
            </a:extLst>
          </p:cNvPr>
          <p:cNvPicPr>
            <a:picLocks noChangeAspect="1"/>
          </p:cNvPicPr>
          <p:nvPr/>
        </p:nvPicPr>
        <p:blipFill>
          <a:blip r:embed="rId3"/>
          <a:stretch>
            <a:fillRect/>
          </a:stretch>
        </p:blipFill>
        <p:spPr>
          <a:xfrm>
            <a:off x="5714999" y="25400"/>
            <a:ext cx="3272267" cy="2870200"/>
          </a:xfrm>
          <a:prstGeom prst="rect">
            <a:avLst/>
          </a:prstGeom>
        </p:spPr>
      </p:pic>
      <p:pic>
        <p:nvPicPr>
          <p:cNvPr id="9" name="Picture 8">
            <a:extLst>
              <a:ext uri="{FF2B5EF4-FFF2-40B4-BE49-F238E27FC236}">
                <a16:creationId xmlns:a16="http://schemas.microsoft.com/office/drawing/2014/main" id="{01D0F3BA-76DE-1440-977D-6E6D86257B97}"/>
              </a:ext>
            </a:extLst>
          </p:cNvPr>
          <p:cNvPicPr>
            <a:picLocks noChangeAspect="1"/>
          </p:cNvPicPr>
          <p:nvPr/>
        </p:nvPicPr>
        <p:blipFill>
          <a:blip r:embed="rId4"/>
          <a:stretch>
            <a:fillRect/>
          </a:stretch>
        </p:blipFill>
        <p:spPr>
          <a:xfrm>
            <a:off x="5715000" y="3962400"/>
            <a:ext cx="3244268" cy="2870200"/>
          </a:xfrm>
          <a:prstGeom prst="rect">
            <a:avLst/>
          </a:prstGeom>
        </p:spPr>
      </p:pic>
    </p:spTree>
    <p:extLst>
      <p:ext uri="{BB962C8B-B14F-4D97-AF65-F5344CB8AC3E}">
        <p14:creationId xmlns:p14="http://schemas.microsoft.com/office/powerpoint/2010/main" val="1893169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800600" y="38100"/>
            <a:ext cx="4343400"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p:nvSpPr>
        <p:spPr>
          <a:xfrm>
            <a:off x="0" y="44825"/>
            <a:ext cx="6493166" cy="6851275"/>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364"/>
              </a:spcAft>
            </a:pPr>
            <a:endParaRPr lang="en-US" altLang="en-US" sz="7200" dirty="0">
              <a:effectLst>
                <a:outerShdw blurRad="50800" dist="38100" dir="13500000" algn="br" rotWithShape="0">
                  <a:prstClr val="black">
                    <a:alpha val="40000"/>
                  </a:prstClr>
                </a:outerShdw>
              </a:effectLst>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endParaRPr lang="en-US" altLang="en-US" sz="5400" dirty="0">
              <a:effectLst>
                <a:outerShdw blurRad="50800" dist="38100" dir="13500000" algn="br" rotWithShape="0">
                  <a:prstClr val="black">
                    <a:alpha val="40000"/>
                  </a:prstClr>
                </a:outerShdw>
              </a:effectLst>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r>
              <a:rPr lang="en-US" altLang="en-US" sz="4400" dirty="0">
                <a:effectLst>
                  <a:outerShdw blurRad="50800" dist="38100" dir="13500000" algn="br" rotWithShape="0">
                    <a:prstClr val="black">
                      <a:alpha val="40000"/>
                    </a:prstClr>
                  </a:outerShdw>
                </a:effectLst>
                <a:latin typeface="Comic Sans MS" panose="030F0902030302020204" pitchFamily="66" charset="0"/>
                <a:ea typeface="MS Mincho" panose="02020609040205080304" pitchFamily="49" charset="-128"/>
                <a:cs typeface="Noteworthy Light" panose="02000400000000000000" pitchFamily="2" charset="77"/>
              </a:rPr>
              <a:t>8</a:t>
            </a:r>
          </a:p>
          <a:p>
            <a:pPr algn="ctr">
              <a:spcAft>
                <a:spcPts val="1364"/>
              </a:spcAft>
            </a:pPr>
            <a:r>
              <a:rPr lang="en-US" sz="5400" dirty="0">
                <a:effectLst>
                  <a:outerShdw blurRad="50800" dist="38100" dir="13500000" algn="br" rotWithShape="0">
                    <a:prstClr val="black">
                      <a:alpha val="40000"/>
                    </a:prstClr>
                  </a:outerShdw>
                </a:effectLst>
                <a:latin typeface="Comic Sans MS" panose="030F0902030302020204" pitchFamily="66" charset="0"/>
              </a:rPr>
              <a:t>It will help children in the future to be honest in admitting when they have made a mistake. </a:t>
            </a:r>
          </a:p>
          <a:p>
            <a:pPr algn="ctr">
              <a:spcAft>
                <a:spcPts val="1364"/>
              </a:spcAft>
            </a:pPr>
            <a:endParaRPr lang="en-US" altLang="en-US" sz="8000" dirty="0">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endParaRPr lang="en-US" altLang="en-US" sz="7200" dirty="0">
              <a:latin typeface="Comic Sans MS" panose="030F0902030302020204" pitchFamily="66" charset="0"/>
              <a:ea typeface="MS Mincho" panose="02020609040205080304" pitchFamily="49" charset="-128"/>
              <a:cs typeface="Noteworthy Light" panose="02000400000000000000" pitchFamily="2" charset="77"/>
            </a:endParaRPr>
          </a:p>
        </p:txBody>
      </p:sp>
      <p:sp>
        <p:nvSpPr>
          <p:cNvPr id="2" name="TextBox 1">
            <a:extLst>
              <a:ext uri="{FF2B5EF4-FFF2-40B4-BE49-F238E27FC236}">
                <a16:creationId xmlns:a16="http://schemas.microsoft.com/office/drawing/2014/main" id="{CD39525A-A565-8649-BFDB-7C2C0418ECAB}"/>
              </a:ext>
            </a:extLst>
          </p:cNvPr>
          <p:cNvSpPr txBox="1"/>
          <p:nvPr/>
        </p:nvSpPr>
        <p:spPr>
          <a:xfrm>
            <a:off x="1828800" y="3962400"/>
            <a:ext cx="184731"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7DF21D3A-AE67-E043-AB5F-74265EE7050B}"/>
              </a:ext>
            </a:extLst>
          </p:cNvPr>
          <p:cNvPicPr>
            <a:picLocks noChangeAspect="1"/>
          </p:cNvPicPr>
          <p:nvPr/>
        </p:nvPicPr>
        <p:blipFill>
          <a:blip r:embed="rId3"/>
          <a:stretch>
            <a:fillRect/>
          </a:stretch>
        </p:blipFill>
        <p:spPr>
          <a:xfrm>
            <a:off x="6019800" y="2057400"/>
            <a:ext cx="3411683" cy="2482850"/>
          </a:xfrm>
          <a:prstGeom prst="rect">
            <a:avLst/>
          </a:prstGeom>
        </p:spPr>
      </p:pic>
    </p:spTree>
    <p:extLst>
      <p:ext uri="{BB962C8B-B14F-4D97-AF65-F5344CB8AC3E}">
        <p14:creationId xmlns:p14="http://schemas.microsoft.com/office/powerpoint/2010/main" val="361944593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800600" y="38100"/>
            <a:ext cx="4343400"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p:nvSpPr>
        <p:spPr>
          <a:xfrm>
            <a:off x="0" y="-28904"/>
            <a:ext cx="6172200" cy="6992007"/>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364"/>
              </a:spcAft>
            </a:pPr>
            <a:endParaRPr lang="en-US" altLang="en-US" sz="7200" dirty="0">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r>
              <a:rPr lang="en-US" altLang="en-US" sz="4400" dirty="0">
                <a:effectLst>
                  <a:outerShdw blurRad="50800" dist="38100" dir="13500000" algn="br" rotWithShape="0">
                    <a:prstClr val="black">
                      <a:alpha val="40000"/>
                    </a:prstClr>
                  </a:outerShdw>
                </a:effectLst>
                <a:latin typeface="Comic Sans MS" panose="030F0902030302020204" pitchFamily="66" charset="0"/>
                <a:ea typeface="MS Mincho" panose="02020609040205080304" pitchFamily="49" charset="-128"/>
                <a:cs typeface="Noteworthy Light" panose="02000400000000000000" pitchFamily="2" charset="77"/>
              </a:rPr>
              <a:t>9</a:t>
            </a:r>
            <a:endParaRPr lang="en-US" altLang="en-US" sz="13800" dirty="0">
              <a:effectLst>
                <a:outerShdw blurRad="50800" dist="38100" dir="13500000" algn="br" rotWithShape="0">
                  <a:prstClr val="black">
                    <a:alpha val="40000"/>
                  </a:prstClr>
                </a:outerShdw>
              </a:effectLst>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r>
              <a:rPr lang="en-US" sz="4000" dirty="0">
                <a:effectLst>
                  <a:outerShdw blurRad="50800" dist="38100" dir="13500000" algn="br" rotWithShape="0">
                    <a:prstClr val="black">
                      <a:alpha val="40000"/>
                    </a:prstClr>
                  </a:outerShdw>
                </a:effectLst>
                <a:latin typeface="Comic Sans MS" panose="030F0902030302020204" pitchFamily="66" charset="0"/>
              </a:rPr>
              <a:t>It helps kids not to fear attempting things because they realize that when they fail, they will receive encouragement from you and not condemnation. This in turn builds resilience in children. </a:t>
            </a:r>
          </a:p>
          <a:p>
            <a:pPr algn="ctr">
              <a:spcAft>
                <a:spcPts val="1364"/>
              </a:spcAft>
            </a:pPr>
            <a:endParaRPr lang="en-US" altLang="en-US" sz="7200" dirty="0">
              <a:latin typeface="Comic Sans MS" panose="030F0902030302020204" pitchFamily="66" charset="0"/>
              <a:ea typeface="MS Mincho" panose="02020609040205080304" pitchFamily="49" charset="-128"/>
              <a:cs typeface="Noteworthy Light" panose="02000400000000000000" pitchFamily="2" charset="77"/>
            </a:endParaRPr>
          </a:p>
        </p:txBody>
      </p:sp>
      <p:sp>
        <p:nvSpPr>
          <p:cNvPr id="2" name="TextBox 1">
            <a:extLst>
              <a:ext uri="{FF2B5EF4-FFF2-40B4-BE49-F238E27FC236}">
                <a16:creationId xmlns:a16="http://schemas.microsoft.com/office/drawing/2014/main" id="{CD39525A-A565-8649-BFDB-7C2C0418ECAB}"/>
              </a:ext>
            </a:extLst>
          </p:cNvPr>
          <p:cNvSpPr txBox="1"/>
          <p:nvPr/>
        </p:nvSpPr>
        <p:spPr>
          <a:xfrm>
            <a:off x="1828800" y="3962400"/>
            <a:ext cx="184731"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FA8AD54B-C90A-3640-8B43-24FE8D1EF7BD}"/>
              </a:ext>
            </a:extLst>
          </p:cNvPr>
          <p:cNvPicPr>
            <a:picLocks noChangeAspect="1"/>
          </p:cNvPicPr>
          <p:nvPr/>
        </p:nvPicPr>
        <p:blipFill>
          <a:blip r:embed="rId3"/>
          <a:stretch>
            <a:fillRect/>
          </a:stretch>
        </p:blipFill>
        <p:spPr>
          <a:xfrm>
            <a:off x="5918200" y="564634"/>
            <a:ext cx="3225800" cy="2330966"/>
          </a:xfrm>
          <a:prstGeom prst="rect">
            <a:avLst/>
          </a:prstGeom>
        </p:spPr>
      </p:pic>
      <p:pic>
        <p:nvPicPr>
          <p:cNvPr id="5" name="Picture 4">
            <a:extLst>
              <a:ext uri="{FF2B5EF4-FFF2-40B4-BE49-F238E27FC236}">
                <a16:creationId xmlns:a16="http://schemas.microsoft.com/office/drawing/2014/main" id="{EC552F67-0928-8C42-AAD2-F6E7DBD727ED}"/>
              </a:ext>
            </a:extLst>
          </p:cNvPr>
          <p:cNvPicPr>
            <a:picLocks noChangeAspect="1"/>
          </p:cNvPicPr>
          <p:nvPr/>
        </p:nvPicPr>
        <p:blipFill>
          <a:blip r:embed="rId4"/>
          <a:stretch>
            <a:fillRect/>
          </a:stretch>
        </p:blipFill>
        <p:spPr>
          <a:xfrm>
            <a:off x="5908385" y="3962400"/>
            <a:ext cx="3225799" cy="2330966"/>
          </a:xfrm>
          <a:prstGeom prst="rect">
            <a:avLst/>
          </a:prstGeom>
        </p:spPr>
      </p:pic>
    </p:spTree>
    <p:extLst>
      <p:ext uri="{BB962C8B-B14F-4D97-AF65-F5344CB8AC3E}">
        <p14:creationId xmlns:p14="http://schemas.microsoft.com/office/powerpoint/2010/main" val="170434214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809668" y="138605"/>
            <a:ext cx="3359732" cy="668129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p:nvSpPr>
        <p:spPr>
          <a:xfrm>
            <a:off x="0" y="-28904"/>
            <a:ext cx="6172200" cy="6992007"/>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364"/>
              </a:spcAft>
            </a:pPr>
            <a:endParaRPr lang="en-US" altLang="en-US" sz="7200" dirty="0">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r>
              <a:rPr lang="en-US" altLang="en-US" sz="4800" b="1" dirty="0">
                <a:effectLst>
                  <a:outerShdw blurRad="50800" dist="38100" dir="13500000" algn="br" rotWithShape="0">
                    <a:prstClr val="black">
                      <a:alpha val="40000"/>
                    </a:prstClr>
                  </a:outerShdw>
                </a:effectLst>
                <a:latin typeface="Comic Sans MS" panose="030F0902030302020204" pitchFamily="66" charset="0"/>
                <a:ea typeface="MS Mincho" panose="02020609040205080304" pitchFamily="49" charset="-128"/>
                <a:cs typeface="Noteworthy Light" panose="02000400000000000000" pitchFamily="2" charset="77"/>
              </a:rPr>
              <a:t>10</a:t>
            </a:r>
            <a:endParaRPr lang="en-US" altLang="en-US" sz="333300" b="1" dirty="0">
              <a:effectLst>
                <a:outerShdw blurRad="50800" dist="38100" dir="13500000" algn="br" rotWithShape="0">
                  <a:prstClr val="black">
                    <a:alpha val="40000"/>
                  </a:prstClr>
                </a:outerShdw>
              </a:effectLst>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r>
              <a:rPr lang="en-US" sz="4400" b="1" dirty="0">
                <a:effectLst>
                  <a:outerShdw blurRad="50800" dist="38100" dir="13500000" algn="br" rotWithShape="0">
                    <a:prstClr val="black">
                      <a:alpha val="40000"/>
                    </a:prstClr>
                  </a:outerShdw>
                </a:effectLst>
                <a:latin typeface="Comic Sans MS" panose="030F0902030302020204" pitchFamily="66" charset="0"/>
              </a:rPr>
              <a:t>It demonstrates to the child that we are all humans who have sinned and have fallen short of God’s glory and we all need His grace on daily basis. </a:t>
            </a:r>
            <a:endParaRPr lang="en-US" sz="19900" b="1" dirty="0">
              <a:effectLst>
                <a:outerShdw blurRad="50800" dist="38100" dir="13500000" algn="br" rotWithShape="0">
                  <a:prstClr val="black">
                    <a:alpha val="40000"/>
                  </a:prstClr>
                </a:outerShdw>
              </a:effectLst>
              <a:latin typeface="Comic Sans MS" panose="030F0902030302020204" pitchFamily="66" charset="0"/>
            </a:endParaRPr>
          </a:p>
          <a:p>
            <a:pPr algn="ctr">
              <a:spcAft>
                <a:spcPts val="1364"/>
              </a:spcAft>
            </a:pPr>
            <a:endParaRPr lang="en-US" altLang="en-US" sz="7200" dirty="0">
              <a:latin typeface="Comic Sans MS" panose="030F0902030302020204" pitchFamily="66" charset="0"/>
              <a:ea typeface="MS Mincho" panose="02020609040205080304" pitchFamily="49" charset="-128"/>
              <a:cs typeface="Noteworthy Light" panose="02000400000000000000" pitchFamily="2" charset="77"/>
            </a:endParaRPr>
          </a:p>
        </p:txBody>
      </p:sp>
      <p:sp>
        <p:nvSpPr>
          <p:cNvPr id="2" name="TextBox 1">
            <a:extLst>
              <a:ext uri="{FF2B5EF4-FFF2-40B4-BE49-F238E27FC236}">
                <a16:creationId xmlns:a16="http://schemas.microsoft.com/office/drawing/2014/main" id="{CD39525A-A565-8649-BFDB-7C2C0418ECAB}"/>
              </a:ext>
            </a:extLst>
          </p:cNvPr>
          <p:cNvSpPr txBox="1"/>
          <p:nvPr/>
        </p:nvSpPr>
        <p:spPr>
          <a:xfrm>
            <a:off x="1828800" y="3962400"/>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CFB1C649-0A7F-2A46-B6C6-BD1018C6CFF0}"/>
              </a:ext>
            </a:extLst>
          </p:cNvPr>
          <p:cNvPicPr>
            <a:picLocks noChangeAspect="1"/>
          </p:cNvPicPr>
          <p:nvPr/>
        </p:nvPicPr>
        <p:blipFill>
          <a:blip r:embed="rId3"/>
          <a:stretch>
            <a:fillRect/>
          </a:stretch>
        </p:blipFill>
        <p:spPr>
          <a:xfrm>
            <a:off x="5784268" y="38100"/>
            <a:ext cx="3359731" cy="2705100"/>
          </a:xfrm>
          <a:prstGeom prst="rect">
            <a:avLst/>
          </a:prstGeom>
        </p:spPr>
      </p:pic>
      <p:pic>
        <p:nvPicPr>
          <p:cNvPr id="7" name="Picture 6">
            <a:extLst>
              <a:ext uri="{FF2B5EF4-FFF2-40B4-BE49-F238E27FC236}">
                <a16:creationId xmlns:a16="http://schemas.microsoft.com/office/drawing/2014/main" id="{98A77D89-B277-284E-9D72-BE3A6C2E4AC3}"/>
              </a:ext>
            </a:extLst>
          </p:cNvPr>
          <p:cNvPicPr>
            <a:picLocks noChangeAspect="1"/>
          </p:cNvPicPr>
          <p:nvPr/>
        </p:nvPicPr>
        <p:blipFill>
          <a:blip r:embed="rId4"/>
          <a:stretch>
            <a:fillRect/>
          </a:stretch>
        </p:blipFill>
        <p:spPr>
          <a:xfrm>
            <a:off x="5978234" y="3344762"/>
            <a:ext cx="3359732" cy="3513238"/>
          </a:xfrm>
          <a:prstGeom prst="rect">
            <a:avLst/>
          </a:prstGeom>
        </p:spPr>
      </p:pic>
    </p:spTree>
    <p:extLst>
      <p:ext uri="{BB962C8B-B14F-4D97-AF65-F5344CB8AC3E}">
        <p14:creationId xmlns:p14="http://schemas.microsoft.com/office/powerpoint/2010/main" val="381263368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800600" y="38100"/>
            <a:ext cx="4343400"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p:nvSpPr>
        <p:spPr>
          <a:xfrm>
            <a:off x="0" y="0"/>
            <a:ext cx="6172200" cy="6992007"/>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364"/>
              </a:spcAft>
            </a:pPr>
            <a:endParaRPr lang="en-US" altLang="en-US" sz="7200" dirty="0">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r>
              <a:rPr lang="en-US" altLang="en-US" sz="5400" b="1" dirty="0">
                <a:effectLst>
                  <a:outerShdw blurRad="50800" dist="38100" dir="13500000" algn="br" rotWithShape="0">
                    <a:prstClr val="black">
                      <a:alpha val="40000"/>
                    </a:prstClr>
                  </a:outerShdw>
                </a:effectLst>
                <a:latin typeface="Comic Sans MS" panose="030F0902030302020204" pitchFamily="66" charset="0"/>
                <a:ea typeface="MS Mincho" panose="02020609040205080304" pitchFamily="49" charset="-128"/>
                <a:cs typeface="Noteworthy Light" panose="02000400000000000000" pitchFamily="2" charset="77"/>
              </a:rPr>
              <a:t>11</a:t>
            </a:r>
          </a:p>
          <a:p>
            <a:pPr algn="ctr">
              <a:spcAft>
                <a:spcPts val="1364"/>
              </a:spcAft>
            </a:pPr>
            <a:r>
              <a:rPr lang="en-US" sz="5400" b="1" dirty="0">
                <a:effectLst>
                  <a:outerShdw blurRad="50800" dist="38100" dir="13500000" algn="br" rotWithShape="0">
                    <a:prstClr val="black">
                      <a:alpha val="40000"/>
                    </a:prstClr>
                  </a:outerShdw>
                </a:effectLst>
                <a:latin typeface="Comic Sans MS" panose="030F0902030302020204" pitchFamily="66" charset="0"/>
              </a:rPr>
              <a:t>It </a:t>
            </a:r>
            <a:r>
              <a:rPr lang="en-US" sz="4800" b="1" dirty="0">
                <a:effectLst>
                  <a:outerShdw blurRad="50800" dist="38100" dir="13500000" algn="br" rotWithShape="0">
                    <a:prstClr val="black">
                      <a:alpha val="40000"/>
                    </a:prstClr>
                  </a:outerShdw>
                </a:effectLst>
                <a:latin typeface="Comic Sans MS" panose="030F0902030302020204" pitchFamily="66" charset="0"/>
              </a:rPr>
              <a:t>helps remove the thinking of perfectionism from children, helping them to know that making mistakes is not shameful. </a:t>
            </a:r>
          </a:p>
          <a:p>
            <a:pPr algn="ctr">
              <a:spcAft>
                <a:spcPts val="1364"/>
              </a:spcAft>
            </a:pPr>
            <a:endParaRPr lang="en-US" altLang="en-US" sz="7200" dirty="0">
              <a:latin typeface="Comic Sans MS" panose="030F0902030302020204" pitchFamily="66" charset="0"/>
              <a:ea typeface="MS Mincho" panose="02020609040205080304" pitchFamily="49" charset="-128"/>
              <a:cs typeface="Noteworthy Light" panose="02000400000000000000" pitchFamily="2" charset="77"/>
            </a:endParaRPr>
          </a:p>
        </p:txBody>
      </p:sp>
      <p:sp>
        <p:nvSpPr>
          <p:cNvPr id="2" name="TextBox 1">
            <a:extLst>
              <a:ext uri="{FF2B5EF4-FFF2-40B4-BE49-F238E27FC236}">
                <a16:creationId xmlns:a16="http://schemas.microsoft.com/office/drawing/2014/main" id="{CD39525A-A565-8649-BFDB-7C2C0418ECAB}"/>
              </a:ext>
            </a:extLst>
          </p:cNvPr>
          <p:cNvSpPr txBox="1"/>
          <p:nvPr/>
        </p:nvSpPr>
        <p:spPr>
          <a:xfrm>
            <a:off x="1828800" y="3962400"/>
            <a:ext cx="184731"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264870B9-4F39-284D-8990-4D88CEDB441A}"/>
              </a:ext>
            </a:extLst>
          </p:cNvPr>
          <p:cNvPicPr>
            <a:picLocks noChangeAspect="1"/>
          </p:cNvPicPr>
          <p:nvPr/>
        </p:nvPicPr>
        <p:blipFill>
          <a:blip r:embed="rId3"/>
          <a:stretch>
            <a:fillRect/>
          </a:stretch>
        </p:blipFill>
        <p:spPr>
          <a:xfrm>
            <a:off x="5715000" y="1806575"/>
            <a:ext cx="3463635" cy="3244849"/>
          </a:xfrm>
          <a:prstGeom prst="rect">
            <a:avLst/>
          </a:prstGeom>
        </p:spPr>
      </p:pic>
    </p:spTree>
    <p:extLst>
      <p:ext uri="{BB962C8B-B14F-4D97-AF65-F5344CB8AC3E}">
        <p14:creationId xmlns:p14="http://schemas.microsoft.com/office/powerpoint/2010/main" val="325941649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800600" y="38100"/>
            <a:ext cx="4343400"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p:nvSpPr>
        <p:spPr>
          <a:xfrm>
            <a:off x="0" y="38100"/>
            <a:ext cx="6172200" cy="6963103"/>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364"/>
              </a:spcAft>
            </a:pPr>
            <a:endParaRPr lang="en-US" altLang="en-US" sz="6000" dirty="0">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r>
              <a:rPr lang="en-US" altLang="en-US" sz="5400" b="1" dirty="0">
                <a:effectLst>
                  <a:outerShdw blurRad="50800" dist="38100" dir="13500000" algn="br" rotWithShape="0">
                    <a:prstClr val="black">
                      <a:alpha val="40000"/>
                    </a:prstClr>
                  </a:outerShdw>
                </a:effectLst>
                <a:latin typeface="Comic Sans MS" panose="030F0902030302020204" pitchFamily="66" charset="0"/>
                <a:ea typeface="MS Mincho" panose="02020609040205080304" pitchFamily="49" charset="-128"/>
                <a:cs typeface="Noteworthy Light" panose="02000400000000000000" pitchFamily="2" charset="77"/>
              </a:rPr>
              <a:t>12</a:t>
            </a:r>
          </a:p>
          <a:p>
            <a:pPr algn="ctr">
              <a:spcAft>
                <a:spcPts val="1364"/>
              </a:spcAft>
            </a:pPr>
            <a:r>
              <a:rPr lang="en-US" sz="5400" b="1" dirty="0">
                <a:effectLst>
                  <a:outerShdw blurRad="50800" dist="38100" dir="13500000" algn="br" rotWithShape="0">
                    <a:prstClr val="black">
                      <a:alpha val="40000"/>
                    </a:prstClr>
                  </a:outerShdw>
                </a:effectLst>
                <a:latin typeface="Comic Sans MS" panose="030F0902030302020204" pitchFamily="66" charset="0"/>
              </a:rPr>
              <a:t>It teaches the child that in life, one has to take responsibility for their words and actions.</a:t>
            </a:r>
          </a:p>
          <a:p>
            <a:pPr algn="ctr">
              <a:spcAft>
                <a:spcPts val="1364"/>
              </a:spcAft>
            </a:pPr>
            <a:endParaRPr lang="en-US" altLang="en-US" sz="7200" dirty="0">
              <a:latin typeface="Comic Sans MS" panose="030F0902030302020204" pitchFamily="66" charset="0"/>
              <a:ea typeface="MS Mincho" panose="02020609040205080304" pitchFamily="49" charset="-128"/>
              <a:cs typeface="Noteworthy Light" panose="02000400000000000000" pitchFamily="2" charset="77"/>
            </a:endParaRPr>
          </a:p>
        </p:txBody>
      </p:sp>
      <p:sp>
        <p:nvSpPr>
          <p:cNvPr id="2" name="TextBox 1">
            <a:extLst>
              <a:ext uri="{FF2B5EF4-FFF2-40B4-BE49-F238E27FC236}">
                <a16:creationId xmlns:a16="http://schemas.microsoft.com/office/drawing/2014/main" id="{CD39525A-A565-8649-BFDB-7C2C0418ECAB}"/>
              </a:ext>
            </a:extLst>
          </p:cNvPr>
          <p:cNvSpPr txBox="1"/>
          <p:nvPr/>
        </p:nvSpPr>
        <p:spPr>
          <a:xfrm>
            <a:off x="1828800" y="3962400"/>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E5177FFD-1F24-004B-8228-662EA3F3501A}"/>
              </a:ext>
            </a:extLst>
          </p:cNvPr>
          <p:cNvPicPr>
            <a:picLocks noChangeAspect="1"/>
          </p:cNvPicPr>
          <p:nvPr/>
        </p:nvPicPr>
        <p:blipFill>
          <a:blip r:embed="rId3"/>
          <a:stretch>
            <a:fillRect/>
          </a:stretch>
        </p:blipFill>
        <p:spPr>
          <a:xfrm>
            <a:off x="5927435" y="2004300"/>
            <a:ext cx="3461331" cy="2925599"/>
          </a:xfrm>
          <a:prstGeom prst="rect">
            <a:avLst/>
          </a:prstGeom>
        </p:spPr>
      </p:pic>
    </p:spTree>
    <p:extLst>
      <p:ext uri="{BB962C8B-B14F-4D97-AF65-F5344CB8AC3E}">
        <p14:creationId xmlns:p14="http://schemas.microsoft.com/office/powerpoint/2010/main" val="417683120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800600" y="38100"/>
            <a:ext cx="4343400"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p:nvSpPr>
        <p:spPr>
          <a:xfrm>
            <a:off x="0" y="-28904"/>
            <a:ext cx="6172200" cy="6992007"/>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364"/>
              </a:spcAft>
            </a:pPr>
            <a:endParaRPr lang="en-US" altLang="en-US" sz="7200" dirty="0">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endParaRPr lang="en-US" altLang="en-US" sz="6600" dirty="0">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endParaRPr lang="en-US" altLang="en-US" sz="6600" dirty="0">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r>
              <a:rPr lang="en-US" altLang="en-US" sz="6000" b="1" dirty="0">
                <a:effectLst>
                  <a:outerShdw blurRad="50800" dist="38100" dir="13500000" algn="br" rotWithShape="0">
                    <a:prstClr val="black">
                      <a:alpha val="40000"/>
                    </a:prstClr>
                  </a:outerShdw>
                </a:effectLst>
                <a:latin typeface="Comic Sans MS" panose="030F0902030302020204" pitchFamily="66" charset="0"/>
                <a:ea typeface="MS Mincho" panose="02020609040205080304" pitchFamily="49" charset="-128"/>
                <a:cs typeface="Noteworthy Light" panose="02000400000000000000" pitchFamily="2" charset="77"/>
              </a:rPr>
              <a:t>2 Main  Advantages</a:t>
            </a:r>
            <a:endParaRPr lang="en-US" altLang="en-US" sz="6000" b="1" dirty="0">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r>
              <a:rPr lang="en-US" altLang="en-US" sz="5400" b="1" dirty="0">
                <a:effectLst>
                  <a:outerShdw blurRad="50800" dist="38100" dir="13500000" algn="br" rotWithShape="0">
                    <a:prstClr val="black">
                      <a:alpha val="40000"/>
                    </a:prstClr>
                  </a:outerShdw>
                </a:effectLst>
                <a:latin typeface="Comic Sans MS" panose="030F0902030302020204" pitchFamily="66" charset="0"/>
                <a:ea typeface="MS Mincho" panose="02020609040205080304" pitchFamily="49" charset="-128"/>
                <a:cs typeface="Noteworthy Light" panose="02000400000000000000" pitchFamily="2" charset="77"/>
              </a:rPr>
              <a:t>for the Parent/</a:t>
            </a:r>
            <a:r>
              <a:rPr lang="en-US" altLang="en-US" sz="5400" b="1" dirty="0" err="1">
                <a:effectLst>
                  <a:outerShdw blurRad="50800" dist="38100" dir="13500000" algn="br" rotWithShape="0">
                    <a:prstClr val="black">
                      <a:alpha val="40000"/>
                    </a:prstClr>
                  </a:outerShdw>
                </a:effectLst>
                <a:latin typeface="Comic Sans MS" panose="030F0902030302020204" pitchFamily="66" charset="0"/>
                <a:ea typeface="MS Mincho" panose="02020609040205080304" pitchFamily="49" charset="-128"/>
                <a:cs typeface="Noteworthy Light" panose="02000400000000000000" pitchFamily="2" charset="77"/>
              </a:rPr>
              <a:t>LeaderWho</a:t>
            </a:r>
            <a:r>
              <a:rPr lang="en-US" altLang="en-US" sz="5400" b="1" dirty="0">
                <a:effectLst>
                  <a:outerShdw blurRad="50800" dist="38100" dir="13500000" algn="br" rotWithShape="0">
                    <a:prstClr val="black">
                      <a:alpha val="40000"/>
                    </a:prstClr>
                  </a:outerShdw>
                </a:effectLst>
                <a:latin typeface="Comic Sans MS" panose="030F0902030302020204" pitchFamily="66" charset="0"/>
                <a:ea typeface="MS Mincho" panose="02020609040205080304" pitchFamily="49" charset="-128"/>
                <a:cs typeface="Noteworthy Light" panose="02000400000000000000" pitchFamily="2" charset="77"/>
              </a:rPr>
              <a:t> Apologize to a Child</a:t>
            </a:r>
          </a:p>
          <a:p>
            <a:pPr algn="ctr">
              <a:spcAft>
                <a:spcPts val="1364"/>
              </a:spcAft>
            </a:pPr>
            <a:endParaRPr lang="en-US" altLang="en-US" sz="19900" dirty="0">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endParaRPr lang="en-US" altLang="en-US" sz="7200" dirty="0">
              <a:latin typeface="Comic Sans MS" panose="030F0902030302020204" pitchFamily="66" charset="0"/>
              <a:ea typeface="MS Mincho" panose="02020609040205080304" pitchFamily="49" charset="-128"/>
              <a:cs typeface="Noteworthy Light" panose="02000400000000000000" pitchFamily="2" charset="77"/>
            </a:endParaRPr>
          </a:p>
        </p:txBody>
      </p:sp>
      <p:sp>
        <p:nvSpPr>
          <p:cNvPr id="2" name="TextBox 1">
            <a:extLst>
              <a:ext uri="{FF2B5EF4-FFF2-40B4-BE49-F238E27FC236}">
                <a16:creationId xmlns:a16="http://schemas.microsoft.com/office/drawing/2014/main" id="{CD39525A-A565-8649-BFDB-7C2C0418ECAB}"/>
              </a:ext>
            </a:extLst>
          </p:cNvPr>
          <p:cNvSpPr txBox="1"/>
          <p:nvPr/>
        </p:nvSpPr>
        <p:spPr>
          <a:xfrm>
            <a:off x="2101269" y="3962400"/>
            <a:ext cx="184731"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B46A9D09-724A-F444-BCE0-6556693B0F5B}"/>
              </a:ext>
            </a:extLst>
          </p:cNvPr>
          <p:cNvPicPr>
            <a:picLocks noChangeAspect="1"/>
          </p:cNvPicPr>
          <p:nvPr/>
        </p:nvPicPr>
        <p:blipFill>
          <a:blip r:embed="rId3"/>
          <a:stretch>
            <a:fillRect/>
          </a:stretch>
        </p:blipFill>
        <p:spPr>
          <a:xfrm>
            <a:off x="5943600" y="2323191"/>
            <a:ext cx="3162299" cy="3092451"/>
          </a:xfrm>
          <a:prstGeom prst="rect">
            <a:avLst/>
          </a:prstGeom>
        </p:spPr>
      </p:pic>
    </p:spTree>
    <p:extLst>
      <p:ext uri="{BB962C8B-B14F-4D97-AF65-F5344CB8AC3E}">
        <p14:creationId xmlns:p14="http://schemas.microsoft.com/office/powerpoint/2010/main" val="82047423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0" y="114300"/>
            <a:ext cx="5335044" cy="67437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00" dirty="0">
              <a:latin typeface="Comic Sans MS" panose="030F0902030302020204" pitchFamily="66" charset="0"/>
            </a:endParaRPr>
          </a:p>
        </p:txBody>
      </p:sp>
      <p:sp>
        <p:nvSpPr>
          <p:cNvPr id="3" name="Rounded Rectangle 2"/>
          <p:cNvSpPr/>
          <p:nvPr/>
        </p:nvSpPr>
        <p:spPr>
          <a:xfrm>
            <a:off x="-152400" y="171450"/>
            <a:ext cx="4343400" cy="6629399"/>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effectLst>
                  <a:outerShdw blurRad="50800" dist="38100" dir="13500000" algn="br" rotWithShape="0">
                    <a:prstClr val="black">
                      <a:alpha val="40000"/>
                    </a:prstClr>
                  </a:outerShdw>
                </a:effectLst>
                <a:latin typeface="Comic Sans MS" panose="030F0902030302020204" pitchFamily="66" charset="0"/>
              </a:rPr>
              <a:t>What is Apology? </a:t>
            </a:r>
          </a:p>
          <a:p>
            <a:pPr algn="ctr"/>
            <a:endParaRPr lang="en-US" sz="2800" dirty="0"/>
          </a:p>
        </p:txBody>
      </p:sp>
      <p:sp>
        <p:nvSpPr>
          <p:cNvPr id="4" name="Rectangle 3"/>
          <p:cNvSpPr/>
          <p:nvPr/>
        </p:nvSpPr>
        <p:spPr>
          <a:xfrm>
            <a:off x="2209800" y="0"/>
            <a:ext cx="7087644" cy="1107996"/>
          </a:xfrm>
          <a:prstGeom prst="rect">
            <a:avLst/>
          </a:prstGeom>
          <a:noFill/>
        </p:spPr>
        <p:txBody>
          <a:bodyPr wrap="square" lIns="91440" tIns="45720" rIns="91440" bIns="45720">
            <a:spAutoFit/>
          </a:bodyPr>
          <a:lstStyle/>
          <a:p>
            <a:pPr algn="ctr"/>
            <a:r>
              <a:rPr lang="en-US" sz="6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endParaRPr lang="en-US" sz="6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7" name="Picture 6">
            <a:extLst>
              <a:ext uri="{FF2B5EF4-FFF2-40B4-BE49-F238E27FC236}">
                <a16:creationId xmlns:a16="http://schemas.microsoft.com/office/drawing/2014/main" id="{EAB066E7-E028-8049-B073-C1C3477D40A3}"/>
              </a:ext>
            </a:extLst>
          </p:cNvPr>
          <p:cNvPicPr>
            <a:picLocks noChangeAspect="1"/>
          </p:cNvPicPr>
          <p:nvPr/>
        </p:nvPicPr>
        <p:blipFill>
          <a:blip r:embed="rId3"/>
          <a:stretch>
            <a:fillRect/>
          </a:stretch>
        </p:blipFill>
        <p:spPr>
          <a:xfrm>
            <a:off x="4152900" y="1485900"/>
            <a:ext cx="4991100" cy="3759201"/>
          </a:xfrm>
          <a:prstGeom prst="rect">
            <a:avLst/>
          </a:prstGeom>
        </p:spPr>
      </p:pic>
    </p:spTree>
    <p:extLst>
      <p:ext uri="{BB962C8B-B14F-4D97-AF65-F5344CB8AC3E}">
        <p14:creationId xmlns:p14="http://schemas.microsoft.com/office/powerpoint/2010/main" val="2860153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7214"/>
            <a:ext cx="9105899"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p:nvSpPr>
        <p:spPr>
          <a:xfrm>
            <a:off x="0" y="-28904"/>
            <a:ext cx="5135614" cy="6886904"/>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364"/>
              </a:spcAft>
            </a:pPr>
            <a:endParaRPr lang="en-US" altLang="en-US" sz="6600" dirty="0">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r>
              <a:rPr lang="en-US" altLang="en-US" sz="6600" b="1" dirty="0">
                <a:effectLst>
                  <a:outerShdw blurRad="50800" dist="38100" dir="13500000" algn="br" rotWithShape="0">
                    <a:prstClr val="black">
                      <a:alpha val="40000"/>
                    </a:prstClr>
                  </a:outerShdw>
                </a:effectLst>
                <a:latin typeface="Georgia" panose="02040502050405020303" pitchFamily="18" charset="0"/>
                <a:ea typeface="MS Mincho" panose="02020609040205080304" pitchFamily="49" charset="-128"/>
                <a:cs typeface="Noteworthy Light" panose="02000400000000000000" pitchFamily="2" charset="77"/>
              </a:rPr>
              <a:t>1</a:t>
            </a:r>
            <a:endParaRPr lang="en-US" altLang="en-US" sz="41300" b="1" dirty="0">
              <a:effectLst>
                <a:outerShdw blurRad="50800" dist="38100" dir="13500000" algn="br" rotWithShape="0">
                  <a:prstClr val="black">
                    <a:alpha val="40000"/>
                  </a:prstClr>
                </a:outerShdw>
              </a:effectLst>
              <a:latin typeface="Georgia" panose="02040502050405020303" pitchFamily="18" charset="0"/>
              <a:ea typeface="MS Mincho" panose="02020609040205080304" pitchFamily="49" charset="-128"/>
              <a:cs typeface="Noteworthy Light" panose="02000400000000000000" pitchFamily="2" charset="77"/>
            </a:endParaRPr>
          </a:p>
          <a:p>
            <a:pPr algn="ctr"/>
            <a:r>
              <a:rPr lang="en-US" sz="5400" b="1" dirty="0">
                <a:effectLst>
                  <a:outerShdw blurRad="50800" dist="38100" dir="13500000" algn="br" rotWithShape="0">
                    <a:prstClr val="black">
                      <a:alpha val="40000"/>
                    </a:prstClr>
                  </a:outerShdw>
                </a:effectLst>
                <a:latin typeface="Georgia" panose="02040502050405020303" pitchFamily="18" charset="0"/>
              </a:rPr>
              <a:t>It frees the parent’s or leader’s conscience from a guilty trip. </a:t>
            </a:r>
            <a:endParaRPr lang="en-US" altLang="en-US" sz="102800" b="1" dirty="0">
              <a:effectLst>
                <a:outerShdw blurRad="50800" dist="38100" dir="13500000" algn="br" rotWithShape="0">
                  <a:prstClr val="black">
                    <a:alpha val="40000"/>
                  </a:prstClr>
                </a:outerShdw>
              </a:effectLst>
              <a:latin typeface="Georgia" panose="02040502050405020303" pitchFamily="18" charset="0"/>
              <a:ea typeface="MS Mincho" panose="02020609040205080304" pitchFamily="49" charset="-128"/>
              <a:cs typeface="Noteworthy Light" panose="02000400000000000000" pitchFamily="2" charset="77"/>
            </a:endParaRPr>
          </a:p>
          <a:p>
            <a:pPr algn="ctr">
              <a:spcAft>
                <a:spcPts val="1364"/>
              </a:spcAft>
            </a:pPr>
            <a:endParaRPr lang="en-US" altLang="en-US" sz="7200" dirty="0">
              <a:latin typeface="Comic Sans MS" panose="030F0902030302020204" pitchFamily="66" charset="0"/>
              <a:ea typeface="MS Mincho" panose="02020609040205080304" pitchFamily="49" charset="-128"/>
              <a:cs typeface="Noteworthy Light" panose="02000400000000000000" pitchFamily="2" charset="77"/>
            </a:endParaRPr>
          </a:p>
        </p:txBody>
      </p:sp>
      <p:sp>
        <p:nvSpPr>
          <p:cNvPr id="2" name="TextBox 1">
            <a:extLst>
              <a:ext uri="{FF2B5EF4-FFF2-40B4-BE49-F238E27FC236}">
                <a16:creationId xmlns:a16="http://schemas.microsoft.com/office/drawing/2014/main" id="{CD39525A-A565-8649-BFDB-7C2C0418ECAB}"/>
              </a:ext>
            </a:extLst>
          </p:cNvPr>
          <p:cNvSpPr txBox="1"/>
          <p:nvPr/>
        </p:nvSpPr>
        <p:spPr>
          <a:xfrm>
            <a:off x="1828800" y="3962400"/>
            <a:ext cx="184731"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C2A4F2F2-11A5-1243-B85A-B9BBA7B09E57}"/>
              </a:ext>
            </a:extLst>
          </p:cNvPr>
          <p:cNvPicPr>
            <a:picLocks noChangeAspect="1"/>
          </p:cNvPicPr>
          <p:nvPr/>
        </p:nvPicPr>
        <p:blipFill>
          <a:blip r:embed="rId3"/>
          <a:stretch>
            <a:fillRect/>
          </a:stretch>
        </p:blipFill>
        <p:spPr>
          <a:xfrm>
            <a:off x="6019800" y="2286000"/>
            <a:ext cx="3162300" cy="3352799"/>
          </a:xfrm>
          <a:prstGeom prst="rect">
            <a:avLst/>
          </a:prstGeom>
        </p:spPr>
      </p:pic>
      <p:sp>
        <p:nvSpPr>
          <p:cNvPr id="5" name="Rectangle 4">
            <a:extLst>
              <a:ext uri="{FF2B5EF4-FFF2-40B4-BE49-F238E27FC236}">
                <a16:creationId xmlns:a16="http://schemas.microsoft.com/office/drawing/2014/main" id="{CCBF5ADB-531B-1749-80A9-22BA3EF05D88}"/>
              </a:ext>
            </a:extLst>
          </p:cNvPr>
          <p:cNvSpPr/>
          <p:nvPr/>
        </p:nvSpPr>
        <p:spPr>
          <a:xfrm>
            <a:off x="4838700" y="309183"/>
            <a:ext cx="4267199" cy="1569660"/>
          </a:xfrm>
          <a:prstGeom prst="rect">
            <a:avLst/>
          </a:prstGeom>
          <a:noFill/>
        </p:spPr>
        <p:txBody>
          <a:bodyPr wrap="square" lIns="91440" tIns="45720" rIns="91440" bIns="45720">
            <a:spAutoFit/>
          </a:bodyPr>
          <a:lstStyle/>
          <a:p>
            <a:pPr algn="ctr"/>
            <a:r>
              <a:rPr lang="en-US" sz="480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Krungthep" panose="02000400000000000000" pitchFamily="2" charset="-34"/>
                <a:ea typeface="Krungthep" panose="02000400000000000000" pitchFamily="2" charset="-34"/>
                <a:cs typeface="Krungthep" panose="02000400000000000000" pitchFamily="2" charset="-34"/>
              </a:rPr>
              <a:t>Advantages of Apology </a:t>
            </a:r>
            <a:endParaRPr lang="en-US" sz="4800"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Krungthep" panose="02000400000000000000" pitchFamily="2" charset="-34"/>
              <a:ea typeface="Krungthep" panose="02000400000000000000" pitchFamily="2" charset="-34"/>
              <a:cs typeface="Krungthep" panose="02000400000000000000" pitchFamily="2" charset="-34"/>
            </a:endParaRPr>
          </a:p>
        </p:txBody>
      </p:sp>
    </p:spTree>
    <p:extLst>
      <p:ext uri="{BB962C8B-B14F-4D97-AF65-F5344CB8AC3E}">
        <p14:creationId xmlns:p14="http://schemas.microsoft.com/office/powerpoint/2010/main" val="97293683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800600" y="38100"/>
            <a:ext cx="4343400"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p:nvSpPr>
        <p:spPr>
          <a:xfrm>
            <a:off x="0" y="-28904"/>
            <a:ext cx="6172200" cy="6992007"/>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364"/>
              </a:spcAft>
            </a:pPr>
            <a:endParaRPr lang="en-US" altLang="en-US" sz="7200" dirty="0">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endParaRPr lang="en-US" altLang="en-US" sz="6600" dirty="0">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endParaRPr lang="en-US" altLang="en-US" sz="6600" dirty="0">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r>
              <a:rPr lang="en-US" altLang="en-US" sz="7200" b="1" dirty="0">
                <a:ea typeface="MS Mincho" panose="02020609040205080304" pitchFamily="49" charset="-128"/>
                <a:cs typeface="Noteworthy Light" panose="02000400000000000000" pitchFamily="2" charset="77"/>
              </a:rPr>
              <a:t>2</a:t>
            </a:r>
            <a:endParaRPr lang="en-US" altLang="en-US" sz="34400" b="1" dirty="0">
              <a:ea typeface="MS Mincho" panose="02020609040205080304" pitchFamily="49" charset="-128"/>
              <a:cs typeface="Noteworthy Light" panose="02000400000000000000" pitchFamily="2" charset="77"/>
            </a:endParaRPr>
          </a:p>
          <a:p>
            <a:pPr algn="ctr"/>
            <a:r>
              <a:rPr lang="en-US" sz="7200" b="1" dirty="0"/>
              <a:t>It helps the parent/leader earn respect in the eyes of the child. </a:t>
            </a:r>
          </a:p>
          <a:p>
            <a:pPr algn="ctr">
              <a:spcAft>
                <a:spcPts val="1364"/>
              </a:spcAft>
            </a:pPr>
            <a:endParaRPr lang="en-US" altLang="en-US" sz="19900" dirty="0">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endParaRPr lang="en-US" altLang="en-US" sz="7200" dirty="0">
              <a:latin typeface="Comic Sans MS" panose="030F0902030302020204" pitchFamily="66" charset="0"/>
              <a:ea typeface="MS Mincho" panose="02020609040205080304" pitchFamily="49" charset="-128"/>
              <a:cs typeface="Noteworthy Light" panose="02000400000000000000" pitchFamily="2" charset="77"/>
            </a:endParaRPr>
          </a:p>
        </p:txBody>
      </p:sp>
      <p:sp>
        <p:nvSpPr>
          <p:cNvPr id="2" name="TextBox 1">
            <a:extLst>
              <a:ext uri="{FF2B5EF4-FFF2-40B4-BE49-F238E27FC236}">
                <a16:creationId xmlns:a16="http://schemas.microsoft.com/office/drawing/2014/main" id="{CD39525A-A565-8649-BFDB-7C2C0418ECAB}"/>
              </a:ext>
            </a:extLst>
          </p:cNvPr>
          <p:cNvSpPr txBox="1"/>
          <p:nvPr/>
        </p:nvSpPr>
        <p:spPr>
          <a:xfrm>
            <a:off x="1828800" y="3962400"/>
            <a:ext cx="184731" cy="369332"/>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2CC5E9C3-7D00-224C-A748-21D7A78F553E}"/>
              </a:ext>
            </a:extLst>
          </p:cNvPr>
          <p:cNvPicPr>
            <a:picLocks noChangeAspect="1"/>
          </p:cNvPicPr>
          <p:nvPr/>
        </p:nvPicPr>
        <p:blipFill>
          <a:blip r:embed="rId3"/>
          <a:stretch>
            <a:fillRect/>
          </a:stretch>
        </p:blipFill>
        <p:spPr>
          <a:xfrm>
            <a:off x="6172200" y="2057400"/>
            <a:ext cx="3098800" cy="2978150"/>
          </a:xfrm>
          <a:prstGeom prst="rect">
            <a:avLst/>
          </a:prstGeom>
        </p:spPr>
      </p:pic>
    </p:spTree>
    <p:extLst>
      <p:ext uri="{BB962C8B-B14F-4D97-AF65-F5344CB8AC3E}">
        <p14:creationId xmlns:p14="http://schemas.microsoft.com/office/powerpoint/2010/main" val="352424166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800600" y="38100"/>
            <a:ext cx="4343400"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p:nvSpPr>
        <p:spPr>
          <a:xfrm>
            <a:off x="0" y="-28904"/>
            <a:ext cx="6003635" cy="6992007"/>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364"/>
              </a:spcAft>
            </a:pPr>
            <a:endParaRPr lang="en-US" altLang="en-US" sz="6600" dirty="0">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r>
              <a:rPr lang="en-US" altLang="en-US" sz="6000" dirty="0">
                <a:effectLst>
                  <a:outerShdw blurRad="50800" dist="38100" dir="13500000" algn="br" rotWithShape="0">
                    <a:prstClr val="black">
                      <a:alpha val="40000"/>
                    </a:prstClr>
                  </a:outerShdw>
                </a:effectLst>
                <a:latin typeface="Comic Sans MS" panose="030F0902030302020204" pitchFamily="66" charset="0"/>
                <a:ea typeface="MS Mincho" panose="02020609040205080304" pitchFamily="49" charset="-128"/>
                <a:cs typeface="Noteworthy Light" panose="02000400000000000000" pitchFamily="2" charset="77"/>
              </a:rPr>
              <a:t>James 5:16</a:t>
            </a:r>
          </a:p>
          <a:p>
            <a:pPr algn="ctr">
              <a:spcAft>
                <a:spcPts val="1364"/>
              </a:spcAft>
            </a:pPr>
            <a:r>
              <a:rPr lang="en-US" altLang="en-US" sz="5400" dirty="0">
                <a:effectLst>
                  <a:outerShdw blurRad="50800" dist="38100" dir="13500000" algn="br" rotWithShape="0">
                    <a:prstClr val="black">
                      <a:alpha val="40000"/>
                    </a:prstClr>
                  </a:outerShdw>
                </a:effectLst>
                <a:latin typeface="Comic Sans MS" panose="030F0902030302020204" pitchFamily="66" charset="0"/>
                <a:ea typeface="MS Mincho" panose="02020609040205080304" pitchFamily="49" charset="-128"/>
                <a:cs typeface="Noteworthy Light" panose="02000400000000000000" pitchFamily="2" charset="77"/>
              </a:rPr>
              <a:t>“Confess your sins to each other and pray for each other so that you may be healed.”</a:t>
            </a:r>
            <a:endParaRPr lang="en-US" altLang="en-US" sz="6600" dirty="0">
              <a:effectLst>
                <a:outerShdw blurRad="50800" dist="38100" dir="13500000" algn="br" rotWithShape="0">
                  <a:prstClr val="black">
                    <a:alpha val="40000"/>
                  </a:prstClr>
                </a:outerShdw>
              </a:effectLst>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endParaRPr lang="en-US" altLang="en-US" sz="7200" dirty="0">
              <a:latin typeface="Comic Sans MS" panose="030F0902030302020204" pitchFamily="66" charset="0"/>
              <a:ea typeface="MS Mincho" panose="02020609040205080304" pitchFamily="49" charset="-128"/>
              <a:cs typeface="Noteworthy Light" panose="02000400000000000000" pitchFamily="2" charset="77"/>
            </a:endParaRPr>
          </a:p>
        </p:txBody>
      </p:sp>
      <p:sp>
        <p:nvSpPr>
          <p:cNvPr id="2" name="TextBox 1">
            <a:extLst>
              <a:ext uri="{FF2B5EF4-FFF2-40B4-BE49-F238E27FC236}">
                <a16:creationId xmlns:a16="http://schemas.microsoft.com/office/drawing/2014/main" id="{CD39525A-A565-8649-BFDB-7C2C0418ECAB}"/>
              </a:ext>
            </a:extLst>
          </p:cNvPr>
          <p:cNvSpPr txBox="1"/>
          <p:nvPr/>
        </p:nvSpPr>
        <p:spPr>
          <a:xfrm>
            <a:off x="1828800" y="3962400"/>
            <a:ext cx="184731" cy="369332"/>
          </a:xfrm>
          <a:prstGeom prst="rect">
            <a:avLst/>
          </a:prstGeom>
          <a:noFill/>
        </p:spPr>
        <p:txBody>
          <a:bodyPr wrap="none" rtlCol="0">
            <a:spAutoFit/>
          </a:bodyPr>
          <a:lstStyle/>
          <a:p>
            <a:endParaRPr lang="en-US" dirty="0"/>
          </a:p>
        </p:txBody>
      </p:sp>
      <p:sp>
        <p:nvSpPr>
          <p:cNvPr id="4" name="Rectangle 3">
            <a:extLst>
              <a:ext uri="{FF2B5EF4-FFF2-40B4-BE49-F238E27FC236}">
                <a16:creationId xmlns:a16="http://schemas.microsoft.com/office/drawing/2014/main" id="{7F45E203-14D0-864A-AFC2-AD7B8ADE96A9}"/>
              </a:ext>
            </a:extLst>
          </p:cNvPr>
          <p:cNvSpPr/>
          <p:nvPr/>
        </p:nvSpPr>
        <p:spPr>
          <a:xfrm>
            <a:off x="5689469" y="121788"/>
            <a:ext cx="3784861" cy="2585323"/>
          </a:xfrm>
          <a:prstGeom prst="rect">
            <a:avLst/>
          </a:prstGeom>
          <a:noFill/>
        </p:spPr>
        <p:txBody>
          <a:bodyPr wrap="square" lIns="91440" tIns="45720" rIns="91440" bIns="45720">
            <a:spAutoFit/>
          </a:bodyPr>
          <a:lstStyle/>
          <a:p>
            <a:pPr algn="ctr"/>
            <a:r>
              <a:rPr lang="en-US" sz="54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haroni" panose="02010803020104030203" pitchFamily="2" charset="-79"/>
                <a:cs typeface="Aharoni" panose="02010803020104030203" pitchFamily="2" charset="-79"/>
              </a:rPr>
              <a:t>Advice from the Bible</a:t>
            </a:r>
          </a:p>
        </p:txBody>
      </p:sp>
      <p:pic>
        <p:nvPicPr>
          <p:cNvPr id="5" name="Picture 4">
            <a:extLst>
              <a:ext uri="{FF2B5EF4-FFF2-40B4-BE49-F238E27FC236}">
                <a16:creationId xmlns:a16="http://schemas.microsoft.com/office/drawing/2014/main" id="{AA32922F-19B1-CB49-9CA5-C778B0D727EC}"/>
              </a:ext>
            </a:extLst>
          </p:cNvPr>
          <p:cNvPicPr>
            <a:picLocks noChangeAspect="1"/>
          </p:cNvPicPr>
          <p:nvPr/>
        </p:nvPicPr>
        <p:blipFill rotWithShape="1">
          <a:blip r:embed="rId3"/>
          <a:srcRect l="10000" r="17500"/>
          <a:stretch/>
        </p:blipFill>
        <p:spPr>
          <a:xfrm>
            <a:off x="6003635" y="2790799"/>
            <a:ext cx="3124200" cy="2874811"/>
          </a:xfrm>
          <a:prstGeom prst="rect">
            <a:avLst/>
          </a:prstGeom>
        </p:spPr>
      </p:pic>
    </p:spTree>
    <p:extLst>
      <p:ext uri="{BB962C8B-B14F-4D97-AF65-F5344CB8AC3E}">
        <p14:creationId xmlns:p14="http://schemas.microsoft.com/office/powerpoint/2010/main" val="23549037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829300" y="-28904"/>
            <a:ext cx="4343400"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p:nvSpPr>
        <p:spPr>
          <a:xfrm>
            <a:off x="0" y="-28904"/>
            <a:ext cx="6172200" cy="6992007"/>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364"/>
              </a:spcAft>
            </a:pPr>
            <a:endParaRPr lang="en-US" altLang="en-US" sz="7200" dirty="0">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r>
              <a:rPr lang="en-US" altLang="en-US" sz="4400" dirty="0">
                <a:effectLst>
                  <a:outerShdw blurRad="50800" dist="38100" dir="13500000" algn="br" rotWithShape="0">
                    <a:prstClr val="black">
                      <a:alpha val="40000"/>
                    </a:prstClr>
                  </a:outerShdw>
                </a:effectLst>
                <a:latin typeface="Arial Rounded MT Bold" panose="020F0704030504030204" pitchFamily="34" charset="77"/>
                <a:ea typeface="MS Mincho" panose="02020609040205080304" pitchFamily="49" charset="-128"/>
                <a:cs typeface="Noteworthy Light" panose="02000400000000000000" pitchFamily="2" charset="77"/>
              </a:rPr>
              <a:t>Ephesians 4:32</a:t>
            </a:r>
          </a:p>
          <a:p>
            <a:pPr algn="ctr">
              <a:spcAft>
                <a:spcPts val="1364"/>
              </a:spcAft>
            </a:pPr>
            <a:endParaRPr lang="en-US" altLang="en-US" sz="4000" dirty="0">
              <a:effectLst>
                <a:outerShdw blurRad="50800" dist="38100" dir="13500000" algn="br" rotWithShape="0">
                  <a:prstClr val="black">
                    <a:alpha val="40000"/>
                  </a:prstClr>
                </a:outerShdw>
              </a:effectLst>
              <a:latin typeface="Arial Rounded MT Bold" panose="020F0704030504030204" pitchFamily="34" charset="77"/>
              <a:ea typeface="MS Mincho" panose="02020609040205080304" pitchFamily="49" charset="-128"/>
              <a:cs typeface="Noteworthy Light" panose="02000400000000000000" pitchFamily="2" charset="77"/>
            </a:endParaRPr>
          </a:p>
          <a:p>
            <a:r>
              <a:rPr lang="en-US" sz="4400" dirty="0">
                <a:effectLst>
                  <a:outerShdw blurRad="50800" dist="38100" dir="13500000" algn="br" rotWithShape="0">
                    <a:prstClr val="black">
                      <a:alpha val="40000"/>
                    </a:prstClr>
                  </a:outerShdw>
                </a:effectLst>
                <a:latin typeface="Arial Rounded MT Bold" panose="020F0704030504030204" pitchFamily="34" charset="77"/>
              </a:rPr>
              <a:t>“Be kind to one another, tenderhearted, forgiving one another, as God in Christ forgave you.”</a:t>
            </a:r>
          </a:p>
          <a:p>
            <a:br>
              <a:rPr lang="en-US" sz="3600" dirty="0"/>
            </a:br>
            <a:endParaRPr lang="en-US" sz="3600" dirty="0"/>
          </a:p>
          <a:p>
            <a:pPr algn="ctr">
              <a:spcAft>
                <a:spcPts val="1364"/>
              </a:spcAft>
            </a:pPr>
            <a:endParaRPr lang="en-US" altLang="en-US" sz="3600" dirty="0">
              <a:latin typeface="Comic Sans MS" panose="030F0902030302020204" pitchFamily="66" charset="0"/>
              <a:ea typeface="MS Mincho" panose="02020609040205080304" pitchFamily="49" charset="-128"/>
              <a:cs typeface="Noteworthy Light" panose="02000400000000000000" pitchFamily="2" charset="77"/>
            </a:endParaRPr>
          </a:p>
        </p:txBody>
      </p:sp>
      <p:sp>
        <p:nvSpPr>
          <p:cNvPr id="2" name="TextBox 1">
            <a:extLst>
              <a:ext uri="{FF2B5EF4-FFF2-40B4-BE49-F238E27FC236}">
                <a16:creationId xmlns:a16="http://schemas.microsoft.com/office/drawing/2014/main" id="{CD39525A-A565-8649-BFDB-7C2C0418ECAB}"/>
              </a:ext>
            </a:extLst>
          </p:cNvPr>
          <p:cNvSpPr txBox="1"/>
          <p:nvPr/>
        </p:nvSpPr>
        <p:spPr>
          <a:xfrm>
            <a:off x="1828800" y="3962400"/>
            <a:ext cx="184731"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B9796B23-2486-224F-956B-185DA525D016}"/>
              </a:ext>
            </a:extLst>
          </p:cNvPr>
          <p:cNvPicPr>
            <a:picLocks noChangeAspect="1"/>
          </p:cNvPicPr>
          <p:nvPr/>
        </p:nvPicPr>
        <p:blipFill rotWithShape="1">
          <a:blip r:embed="rId3"/>
          <a:srcRect l="-1" t="7530" r="45000" b="2533"/>
          <a:stretch/>
        </p:blipFill>
        <p:spPr>
          <a:xfrm>
            <a:off x="6172201" y="1981200"/>
            <a:ext cx="4000500" cy="3762004"/>
          </a:xfrm>
          <a:prstGeom prst="rect">
            <a:avLst/>
          </a:prstGeom>
        </p:spPr>
      </p:pic>
    </p:spTree>
    <p:extLst>
      <p:ext uri="{BB962C8B-B14F-4D97-AF65-F5344CB8AC3E}">
        <p14:creationId xmlns:p14="http://schemas.microsoft.com/office/powerpoint/2010/main" val="343924493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815" y="1438"/>
            <a:ext cx="9122434"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199126" y="0"/>
            <a:ext cx="9489056" cy="6858000"/>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Comic Sans MS" panose="030F0902030302020204" pitchFamily="66" charset="0"/>
              </a:rPr>
              <a:t>THE END</a:t>
            </a:r>
          </a:p>
          <a:p>
            <a:pPr algn="ctr"/>
            <a:endParaRPr lang="en-US" sz="6000" b="1" dirty="0">
              <a:latin typeface="Comic Sans MS" panose="030F0902030302020204" pitchFamily="66" charset="0"/>
            </a:endParaRPr>
          </a:p>
          <a:p>
            <a:pPr algn="ctr"/>
            <a:r>
              <a:rPr lang="en-US" sz="6000" b="1" dirty="0">
                <a:latin typeface="Comic Sans MS" panose="030F0902030302020204" pitchFamily="66" charset="0"/>
              </a:rPr>
              <a:t>GOD BLESS YOU</a:t>
            </a:r>
            <a:endParaRPr lang="en-US" sz="3200" b="1" dirty="0">
              <a:latin typeface="Comic Sans MS" panose="030F0902030302020204" pitchFamily="66" charset="0"/>
            </a:endParaRPr>
          </a:p>
        </p:txBody>
      </p:sp>
      <p:pic>
        <p:nvPicPr>
          <p:cNvPr id="5" name="Picture 7" descr="ag00171_">
            <a:extLst>
              <a:ext uri="{FF2B5EF4-FFF2-40B4-BE49-F238E27FC236}">
                <a16:creationId xmlns:a16="http://schemas.microsoft.com/office/drawing/2014/main" id="{864EAA45-A6F6-A24F-8C4B-AE3E58EB43A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90801" y="4191000"/>
            <a:ext cx="3276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384690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6200"/>
            <a:ext cx="9145044" cy="67818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p:nvSpPr>
        <p:spPr>
          <a:xfrm>
            <a:off x="152400" y="76200"/>
            <a:ext cx="5790156" cy="6781800"/>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Chalkboard SE" panose="03050602040202020205" pitchFamily="66" charset="77"/>
              </a:rPr>
              <a:t>It is a written or spoken expression of one’s regret, remorse or sorrow for having insulted, failed, injured or wronged another</a:t>
            </a:r>
            <a:r>
              <a:rPr lang="en-US" sz="4800" dirty="0">
                <a:latin typeface="Chalkboard SE" panose="03050602040202020205" pitchFamily="66" charset="77"/>
              </a:rPr>
              <a:t> </a:t>
            </a:r>
          </a:p>
        </p:txBody>
      </p:sp>
      <p:pic>
        <p:nvPicPr>
          <p:cNvPr id="4" name="Picture 3">
            <a:extLst>
              <a:ext uri="{FF2B5EF4-FFF2-40B4-BE49-F238E27FC236}">
                <a16:creationId xmlns:a16="http://schemas.microsoft.com/office/drawing/2014/main" id="{459D8D64-FA0A-3B48-A66E-23B83EB80684}"/>
              </a:ext>
            </a:extLst>
          </p:cNvPr>
          <p:cNvPicPr>
            <a:picLocks noChangeAspect="1"/>
          </p:cNvPicPr>
          <p:nvPr/>
        </p:nvPicPr>
        <p:blipFill>
          <a:blip r:embed="rId3"/>
          <a:stretch>
            <a:fillRect/>
          </a:stretch>
        </p:blipFill>
        <p:spPr>
          <a:xfrm>
            <a:off x="5942556" y="1981200"/>
            <a:ext cx="3279732" cy="2743200"/>
          </a:xfrm>
          <a:prstGeom prst="rect">
            <a:avLst/>
          </a:prstGeom>
        </p:spPr>
      </p:pic>
    </p:spTree>
    <p:extLst>
      <p:ext uri="{BB962C8B-B14F-4D97-AF65-F5344CB8AC3E}">
        <p14:creationId xmlns:p14="http://schemas.microsoft.com/office/powerpoint/2010/main" val="346070478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5105400"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p:nvSpPr>
        <p:spPr>
          <a:xfrm>
            <a:off x="0" y="0"/>
            <a:ext cx="5105400" cy="6992007"/>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364"/>
              </a:spcAft>
            </a:pPr>
            <a:r>
              <a:rPr lang="en-US" altLang="en-US" sz="8000" b="1" dirty="0">
                <a:effectLst>
                  <a:outerShdw blurRad="50800" dist="38100" dir="13500000" algn="br" rotWithShape="0">
                    <a:prstClr val="black">
                      <a:alpha val="40000"/>
                    </a:prstClr>
                  </a:outerShdw>
                </a:effectLst>
                <a:latin typeface="Comic Sans MS" panose="030F0902030302020204" pitchFamily="66" charset="0"/>
                <a:ea typeface="MS Mincho" panose="02020609040205080304" pitchFamily="49" charset="-128"/>
                <a:cs typeface="Noteworthy Light" panose="02000400000000000000" pitchFamily="2" charset="77"/>
              </a:rPr>
              <a:t>What I learned from my parents. </a:t>
            </a:r>
            <a:endParaRPr lang="en-US" altLang="en-US" sz="7200" b="1" dirty="0">
              <a:effectLst>
                <a:outerShdw blurRad="50800" dist="38100" dir="13500000" algn="br" rotWithShape="0">
                  <a:prstClr val="black">
                    <a:alpha val="40000"/>
                  </a:prstClr>
                </a:outerShdw>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2" name="TextBox 1">
            <a:extLst>
              <a:ext uri="{FF2B5EF4-FFF2-40B4-BE49-F238E27FC236}">
                <a16:creationId xmlns:a16="http://schemas.microsoft.com/office/drawing/2014/main" id="{CD39525A-A565-8649-BFDB-7C2C0418ECAB}"/>
              </a:ext>
            </a:extLst>
          </p:cNvPr>
          <p:cNvSpPr txBox="1"/>
          <p:nvPr/>
        </p:nvSpPr>
        <p:spPr>
          <a:xfrm>
            <a:off x="1219200" y="3962400"/>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423684C0-7FAC-FE4A-83EE-53E03F74D581}"/>
              </a:ext>
            </a:extLst>
          </p:cNvPr>
          <p:cNvPicPr>
            <a:picLocks noChangeAspect="1"/>
          </p:cNvPicPr>
          <p:nvPr/>
        </p:nvPicPr>
        <p:blipFill>
          <a:blip r:embed="rId3"/>
          <a:stretch>
            <a:fillRect/>
          </a:stretch>
        </p:blipFill>
        <p:spPr>
          <a:xfrm>
            <a:off x="5105400" y="1866900"/>
            <a:ext cx="4038600" cy="4191000"/>
          </a:xfrm>
          <a:prstGeom prst="rect">
            <a:avLst/>
          </a:prstGeom>
        </p:spPr>
      </p:pic>
    </p:spTree>
    <p:extLst>
      <p:ext uri="{BB962C8B-B14F-4D97-AF65-F5344CB8AC3E}">
        <p14:creationId xmlns:p14="http://schemas.microsoft.com/office/powerpoint/2010/main" val="379126736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08931" y="-28904"/>
            <a:ext cx="5818904"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effectLst>
                  <a:outerShdw blurRad="50800" dist="38100" dir="13500000" algn="br" rotWithShape="0">
                    <a:prstClr val="black">
                      <a:alpha val="40000"/>
                    </a:prstClr>
                  </a:outerShdw>
                </a:effectLst>
              </a:rPr>
              <a:t>Numbers</a:t>
            </a:r>
          </a:p>
          <a:p>
            <a:pPr algn="ctr"/>
            <a:r>
              <a:rPr lang="en-US" sz="9600" dirty="0">
                <a:effectLst>
                  <a:outerShdw blurRad="50800" dist="38100" dir="13500000" algn="br" rotWithShape="0">
                    <a:prstClr val="black">
                      <a:alpha val="40000"/>
                    </a:prstClr>
                  </a:outerShdw>
                </a:effectLst>
              </a:rPr>
              <a:t>14:11-20</a:t>
            </a:r>
          </a:p>
        </p:txBody>
      </p:sp>
      <p:sp>
        <p:nvSpPr>
          <p:cNvPr id="3" name="Rounded Rectangle 2"/>
          <p:cNvSpPr/>
          <p:nvPr/>
        </p:nvSpPr>
        <p:spPr>
          <a:xfrm>
            <a:off x="0" y="-28904"/>
            <a:ext cx="3733800" cy="6992007"/>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364"/>
              </a:spcAft>
            </a:pPr>
            <a:r>
              <a:rPr lang="en-US" altLang="en-US" sz="8800" dirty="0">
                <a:effectLst>
                  <a:outerShdw blurRad="50800" dist="38100" dir="13500000" algn="br" rotWithShape="0">
                    <a:prstClr val="black">
                      <a:alpha val="40000"/>
                    </a:prstClr>
                  </a:outerShdw>
                </a:effectLst>
                <a:latin typeface="Comic Sans MS" panose="030F0902030302020204" pitchFamily="66" charset="0"/>
                <a:ea typeface="MS Mincho" panose="02020609040205080304" pitchFamily="49" charset="-128"/>
                <a:cs typeface="Noteworthy Light" panose="02000400000000000000" pitchFamily="2" charset="77"/>
              </a:rPr>
              <a:t>What we learn from God</a:t>
            </a:r>
            <a:endParaRPr lang="en-US" altLang="en-US" sz="8000" dirty="0">
              <a:effectLst>
                <a:outerShdw blurRad="50800" dist="38100" dir="13500000" algn="br" rotWithShape="0">
                  <a:prstClr val="black">
                    <a:alpha val="40000"/>
                  </a:prstClr>
                </a:outerShdw>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2" name="TextBox 1">
            <a:extLst>
              <a:ext uri="{FF2B5EF4-FFF2-40B4-BE49-F238E27FC236}">
                <a16:creationId xmlns:a16="http://schemas.microsoft.com/office/drawing/2014/main" id="{CD39525A-A565-8649-BFDB-7C2C0418ECAB}"/>
              </a:ext>
            </a:extLst>
          </p:cNvPr>
          <p:cNvSpPr txBox="1"/>
          <p:nvPr/>
        </p:nvSpPr>
        <p:spPr>
          <a:xfrm>
            <a:off x="1219200" y="3962400"/>
            <a:ext cx="184731"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10B3F3CD-FC88-CD44-94B4-E86C3FA707F8}"/>
              </a:ext>
            </a:extLst>
          </p:cNvPr>
          <p:cNvPicPr>
            <a:picLocks noChangeAspect="1"/>
          </p:cNvPicPr>
          <p:nvPr/>
        </p:nvPicPr>
        <p:blipFill>
          <a:blip r:embed="rId3"/>
          <a:stretch>
            <a:fillRect/>
          </a:stretch>
        </p:blipFill>
        <p:spPr>
          <a:xfrm>
            <a:off x="4572000" y="-57808"/>
            <a:ext cx="3238500" cy="2159000"/>
          </a:xfrm>
          <a:prstGeom prst="rect">
            <a:avLst/>
          </a:prstGeom>
        </p:spPr>
      </p:pic>
      <p:pic>
        <p:nvPicPr>
          <p:cNvPr id="5" name="Picture 4">
            <a:extLst>
              <a:ext uri="{FF2B5EF4-FFF2-40B4-BE49-F238E27FC236}">
                <a16:creationId xmlns:a16="http://schemas.microsoft.com/office/drawing/2014/main" id="{332FB768-D38C-AA49-83AE-0EB7593114E8}"/>
              </a:ext>
            </a:extLst>
          </p:cNvPr>
          <p:cNvPicPr>
            <a:picLocks noChangeAspect="1"/>
          </p:cNvPicPr>
          <p:nvPr/>
        </p:nvPicPr>
        <p:blipFill>
          <a:blip r:embed="rId3"/>
          <a:stretch>
            <a:fillRect/>
          </a:stretch>
        </p:blipFill>
        <p:spPr>
          <a:xfrm>
            <a:off x="4811567" y="4699000"/>
            <a:ext cx="3238500" cy="2159000"/>
          </a:xfrm>
          <a:prstGeom prst="rect">
            <a:avLst/>
          </a:prstGeom>
        </p:spPr>
      </p:pic>
    </p:spTree>
    <p:extLst>
      <p:ext uri="{BB962C8B-B14F-4D97-AF65-F5344CB8AC3E}">
        <p14:creationId xmlns:p14="http://schemas.microsoft.com/office/powerpoint/2010/main" val="226271814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800600" y="38100"/>
            <a:ext cx="4343400"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p:nvSpPr>
        <p:spPr>
          <a:xfrm>
            <a:off x="0" y="-28904"/>
            <a:ext cx="5105400" cy="6992007"/>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364"/>
              </a:spcAft>
            </a:pPr>
            <a:r>
              <a:rPr lang="en-US" altLang="en-US" sz="7200" dirty="0">
                <a:effectLst>
                  <a:outerShdw blurRad="50800" dist="38100" dir="13500000" algn="br" rotWithShape="0">
                    <a:prstClr val="black">
                      <a:alpha val="40000"/>
                    </a:prstClr>
                  </a:outerShdw>
                </a:effectLst>
                <a:latin typeface="Comic Sans MS" panose="030F0902030302020204" pitchFamily="66" charset="0"/>
                <a:ea typeface="MS Mincho" panose="02020609040205080304" pitchFamily="49" charset="-128"/>
                <a:cs typeface="Noteworthy Light" panose="02000400000000000000" pitchFamily="2" charset="77"/>
              </a:rPr>
              <a:t>What does an apology do to a child?  </a:t>
            </a:r>
            <a:endParaRPr lang="en-US" altLang="en-US" sz="6600" dirty="0">
              <a:effectLst>
                <a:outerShdw blurRad="50800" dist="38100" dir="13500000" algn="br" rotWithShape="0">
                  <a:prstClr val="black">
                    <a:alpha val="40000"/>
                  </a:prstClr>
                </a:outerShdw>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2" name="TextBox 1">
            <a:extLst>
              <a:ext uri="{FF2B5EF4-FFF2-40B4-BE49-F238E27FC236}">
                <a16:creationId xmlns:a16="http://schemas.microsoft.com/office/drawing/2014/main" id="{CD39525A-A565-8649-BFDB-7C2C0418ECAB}"/>
              </a:ext>
            </a:extLst>
          </p:cNvPr>
          <p:cNvSpPr txBox="1"/>
          <p:nvPr/>
        </p:nvSpPr>
        <p:spPr>
          <a:xfrm>
            <a:off x="1219200" y="3962400"/>
            <a:ext cx="184731"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3E1315C9-CE40-CB45-838E-CC780B67BD21}"/>
              </a:ext>
            </a:extLst>
          </p:cNvPr>
          <p:cNvPicPr>
            <a:picLocks noChangeAspect="1"/>
          </p:cNvPicPr>
          <p:nvPr/>
        </p:nvPicPr>
        <p:blipFill>
          <a:blip r:embed="rId3"/>
          <a:stretch>
            <a:fillRect/>
          </a:stretch>
        </p:blipFill>
        <p:spPr>
          <a:xfrm>
            <a:off x="4953000" y="1743075"/>
            <a:ext cx="4343400" cy="3371849"/>
          </a:xfrm>
          <a:prstGeom prst="rect">
            <a:avLst/>
          </a:prstGeom>
        </p:spPr>
      </p:pic>
    </p:spTree>
    <p:extLst>
      <p:ext uri="{BB962C8B-B14F-4D97-AF65-F5344CB8AC3E}">
        <p14:creationId xmlns:p14="http://schemas.microsoft.com/office/powerpoint/2010/main" val="251606838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800600" y="38100"/>
            <a:ext cx="4343400"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p:nvSpPr>
        <p:spPr>
          <a:xfrm>
            <a:off x="0" y="0"/>
            <a:ext cx="5105400" cy="6963103"/>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364"/>
              </a:spcAft>
            </a:pPr>
            <a:endParaRPr lang="en-US" altLang="en-US" sz="6000" dirty="0">
              <a:effectLst>
                <a:outerShdw blurRad="50800" dist="38100" dir="13500000" algn="br" rotWithShape="0">
                  <a:prstClr val="black">
                    <a:alpha val="40000"/>
                  </a:prstClr>
                </a:outerShdw>
              </a:effectLst>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r>
              <a:rPr lang="en-US" altLang="en-US" sz="6000" dirty="0">
                <a:effectLst>
                  <a:outerShdw blurRad="50800" dist="38100" dir="13500000" algn="br" rotWithShape="0">
                    <a:prstClr val="black">
                      <a:alpha val="40000"/>
                    </a:prstClr>
                  </a:outerShdw>
                </a:effectLst>
                <a:latin typeface="Comic Sans MS" panose="030F0902030302020204" pitchFamily="66" charset="0"/>
                <a:ea typeface="MS Mincho" panose="02020609040205080304" pitchFamily="49" charset="-128"/>
                <a:cs typeface="Noteworthy Light" panose="02000400000000000000" pitchFamily="2" charset="77"/>
              </a:rPr>
              <a:t>1</a:t>
            </a:r>
          </a:p>
          <a:p>
            <a:pPr algn="ctr">
              <a:spcAft>
                <a:spcPts val="1364"/>
              </a:spcAft>
            </a:pPr>
            <a:r>
              <a:rPr lang="en-US" sz="4400" dirty="0">
                <a:effectLst>
                  <a:outerShdw blurRad="50800" dist="38100" dir="13500000" algn="br" rotWithShape="0">
                    <a:prstClr val="black">
                      <a:alpha val="40000"/>
                    </a:prstClr>
                  </a:outerShdw>
                </a:effectLst>
                <a:latin typeface="Comic Sans MS" panose="030F0902030302020204" pitchFamily="66" charset="0"/>
              </a:rPr>
              <a:t>It erases bottled bitterness, pain and anger which has been built in a child towards the parent/leader. </a:t>
            </a:r>
            <a:endParaRPr lang="en-US" sz="19900" dirty="0">
              <a:effectLst>
                <a:outerShdw blurRad="50800" dist="38100" dir="13500000" algn="br" rotWithShape="0">
                  <a:prstClr val="black">
                    <a:alpha val="40000"/>
                  </a:prstClr>
                </a:outerShdw>
              </a:effectLst>
              <a:latin typeface="Comic Sans MS" panose="030F0902030302020204" pitchFamily="66" charset="0"/>
            </a:endParaRPr>
          </a:p>
          <a:p>
            <a:pPr algn="ctr">
              <a:spcAft>
                <a:spcPts val="1364"/>
              </a:spcAft>
            </a:pPr>
            <a:endParaRPr lang="en-US" altLang="en-US" sz="7200" dirty="0">
              <a:latin typeface="Comic Sans MS" panose="030F0902030302020204" pitchFamily="66" charset="0"/>
              <a:ea typeface="MS Mincho" panose="02020609040205080304" pitchFamily="49" charset="-128"/>
              <a:cs typeface="Noteworthy Light" panose="02000400000000000000" pitchFamily="2" charset="77"/>
            </a:endParaRPr>
          </a:p>
        </p:txBody>
      </p:sp>
      <p:sp>
        <p:nvSpPr>
          <p:cNvPr id="2" name="TextBox 1">
            <a:extLst>
              <a:ext uri="{FF2B5EF4-FFF2-40B4-BE49-F238E27FC236}">
                <a16:creationId xmlns:a16="http://schemas.microsoft.com/office/drawing/2014/main" id="{CD39525A-A565-8649-BFDB-7C2C0418ECAB}"/>
              </a:ext>
            </a:extLst>
          </p:cNvPr>
          <p:cNvSpPr txBox="1"/>
          <p:nvPr/>
        </p:nvSpPr>
        <p:spPr>
          <a:xfrm>
            <a:off x="1219200" y="3962400"/>
            <a:ext cx="184731"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11A9CB6E-DE14-2649-B920-D705CC5B919B}"/>
              </a:ext>
            </a:extLst>
          </p:cNvPr>
          <p:cNvPicPr>
            <a:picLocks noChangeAspect="1"/>
          </p:cNvPicPr>
          <p:nvPr/>
        </p:nvPicPr>
        <p:blipFill>
          <a:blip r:embed="rId3"/>
          <a:stretch>
            <a:fillRect/>
          </a:stretch>
        </p:blipFill>
        <p:spPr>
          <a:xfrm>
            <a:off x="5067300" y="1901825"/>
            <a:ext cx="4038600" cy="3054350"/>
          </a:xfrm>
          <a:prstGeom prst="rect">
            <a:avLst/>
          </a:prstGeom>
        </p:spPr>
      </p:pic>
    </p:spTree>
    <p:extLst>
      <p:ext uri="{BB962C8B-B14F-4D97-AF65-F5344CB8AC3E}">
        <p14:creationId xmlns:p14="http://schemas.microsoft.com/office/powerpoint/2010/main" val="244444225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800600" y="38100"/>
            <a:ext cx="4343400"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p:nvSpPr>
        <p:spPr>
          <a:xfrm>
            <a:off x="0" y="105103"/>
            <a:ext cx="5867400" cy="6858000"/>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364"/>
              </a:spcAft>
            </a:pPr>
            <a:endParaRPr lang="en-US" altLang="en-US" sz="6600" dirty="0">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r>
              <a:rPr lang="en-US" altLang="en-US" sz="5400" b="1" dirty="0">
                <a:effectLst>
                  <a:outerShdw blurRad="50800" dist="38100" dir="13500000" algn="br" rotWithShape="0">
                    <a:prstClr val="black">
                      <a:alpha val="40000"/>
                    </a:prstClr>
                  </a:outerShdw>
                </a:effectLst>
                <a:ea typeface="MS Mincho" panose="02020609040205080304" pitchFamily="49" charset="-128"/>
                <a:cs typeface="Noteworthy Light" panose="02000400000000000000" pitchFamily="2" charset="77"/>
              </a:rPr>
              <a:t>2</a:t>
            </a:r>
          </a:p>
          <a:p>
            <a:pPr algn="ctr">
              <a:spcAft>
                <a:spcPts val="1364"/>
              </a:spcAft>
            </a:pPr>
            <a:r>
              <a:rPr lang="en-US" sz="3600" b="1" dirty="0">
                <a:effectLst>
                  <a:outerShdw blurRad="50800" dist="38100" dir="13500000" algn="br" rotWithShape="0">
                    <a:prstClr val="black">
                      <a:alpha val="40000"/>
                    </a:prstClr>
                  </a:outerShdw>
                </a:effectLst>
              </a:rPr>
              <a:t>It communicates to the child the message that you as a parent/leader recognizes the child’s feelings and consequently it builds the child’s self-esteem when it dawns on the child’s mind that you as a parent value their feelings. </a:t>
            </a:r>
            <a:endParaRPr lang="en-US" sz="13800" b="1" dirty="0">
              <a:effectLst>
                <a:outerShdw blurRad="50800" dist="38100" dir="13500000" algn="br" rotWithShape="0">
                  <a:prstClr val="black">
                    <a:alpha val="40000"/>
                  </a:prstClr>
                </a:outerShdw>
              </a:effectLst>
            </a:endParaRPr>
          </a:p>
          <a:p>
            <a:pPr algn="ctr">
              <a:spcAft>
                <a:spcPts val="1364"/>
              </a:spcAft>
            </a:pPr>
            <a:endParaRPr lang="en-US" altLang="en-US" sz="7200" dirty="0">
              <a:latin typeface="Comic Sans MS" panose="030F0902030302020204" pitchFamily="66" charset="0"/>
              <a:ea typeface="MS Mincho" panose="02020609040205080304" pitchFamily="49" charset="-128"/>
              <a:cs typeface="Noteworthy Light" panose="02000400000000000000" pitchFamily="2" charset="77"/>
            </a:endParaRPr>
          </a:p>
        </p:txBody>
      </p:sp>
      <p:sp>
        <p:nvSpPr>
          <p:cNvPr id="2" name="TextBox 1">
            <a:extLst>
              <a:ext uri="{FF2B5EF4-FFF2-40B4-BE49-F238E27FC236}">
                <a16:creationId xmlns:a16="http://schemas.microsoft.com/office/drawing/2014/main" id="{CD39525A-A565-8649-BFDB-7C2C0418ECAB}"/>
              </a:ext>
            </a:extLst>
          </p:cNvPr>
          <p:cNvSpPr txBox="1"/>
          <p:nvPr/>
        </p:nvSpPr>
        <p:spPr>
          <a:xfrm>
            <a:off x="1828800" y="3962400"/>
            <a:ext cx="184731"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F387CECF-160B-A74B-9F8F-60D08C29336F}"/>
              </a:ext>
            </a:extLst>
          </p:cNvPr>
          <p:cNvPicPr>
            <a:picLocks noChangeAspect="1"/>
          </p:cNvPicPr>
          <p:nvPr/>
        </p:nvPicPr>
        <p:blipFill>
          <a:blip r:embed="rId3"/>
          <a:stretch>
            <a:fillRect/>
          </a:stretch>
        </p:blipFill>
        <p:spPr>
          <a:xfrm>
            <a:off x="5486400" y="2667000"/>
            <a:ext cx="3657600" cy="2517775"/>
          </a:xfrm>
          <a:prstGeom prst="rect">
            <a:avLst/>
          </a:prstGeom>
        </p:spPr>
      </p:pic>
    </p:spTree>
    <p:extLst>
      <p:ext uri="{BB962C8B-B14F-4D97-AF65-F5344CB8AC3E}">
        <p14:creationId xmlns:p14="http://schemas.microsoft.com/office/powerpoint/2010/main" val="420729847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800600" y="38100"/>
            <a:ext cx="4343400"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p:nvSpPr>
        <p:spPr>
          <a:xfrm>
            <a:off x="0" y="-28904"/>
            <a:ext cx="6172200" cy="6992007"/>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364"/>
              </a:spcAft>
            </a:pPr>
            <a:endParaRPr lang="en-US" altLang="en-US" sz="7200" dirty="0">
              <a:latin typeface="Comic Sans MS" panose="030F0902030302020204" pitchFamily="66" charset="0"/>
              <a:ea typeface="MS Mincho" panose="02020609040205080304" pitchFamily="49" charset="-128"/>
              <a:cs typeface="Noteworthy Light" panose="02000400000000000000" pitchFamily="2" charset="77"/>
            </a:endParaRPr>
          </a:p>
          <a:p>
            <a:pPr algn="ctr">
              <a:spcAft>
                <a:spcPts val="1364"/>
              </a:spcAft>
            </a:pPr>
            <a:r>
              <a:rPr lang="en-US" altLang="en-US" sz="5400" dirty="0">
                <a:effectLst>
                  <a:outerShdw blurRad="50800" dist="38100" dir="13500000" algn="br" rotWithShape="0">
                    <a:prstClr val="black">
                      <a:alpha val="40000"/>
                    </a:prstClr>
                  </a:outerShdw>
                </a:effectLst>
                <a:latin typeface="Comic Sans MS" panose="030F0902030302020204" pitchFamily="66" charset="0"/>
                <a:ea typeface="MS Mincho" panose="02020609040205080304" pitchFamily="49" charset="-128"/>
                <a:cs typeface="Noteworthy Light" panose="02000400000000000000" pitchFamily="2" charset="77"/>
              </a:rPr>
              <a:t>3</a:t>
            </a:r>
          </a:p>
          <a:p>
            <a:pPr algn="ctr">
              <a:spcAft>
                <a:spcPts val="1364"/>
              </a:spcAft>
            </a:pPr>
            <a:r>
              <a:rPr lang="en-US" sz="4400" dirty="0">
                <a:effectLst>
                  <a:outerShdw blurRad="50800" dist="38100" dir="13500000" algn="br" rotWithShape="0">
                    <a:prstClr val="black">
                      <a:alpha val="40000"/>
                    </a:prstClr>
                  </a:outerShdw>
                </a:effectLst>
                <a:latin typeface="Comic Sans MS" panose="030F0902030302020204" pitchFamily="66" charset="0"/>
              </a:rPr>
              <a:t>It demonstrates to the child that the parent recognizes that each one of us makes mistakes in life and as such, we own and correct them. </a:t>
            </a:r>
            <a:endParaRPr lang="en-US" sz="19900" dirty="0">
              <a:effectLst>
                <a:outerShdw blurRad="50800" dist="38100" dir="13500000" algn="br" rotWithShape="0">
                  <a:prstClr val="black">
                    <a:alpha val="40000"/>
                  </a:prstClr>
                </a:outerShdw>
              </a:effectLst>
              <a:latin typeface="Comic Sans MS" panose="030F0902030302020204" pitchFamily="66" charset="0"/>
            </a:endParaRPr>
          </a:p>
          <a:p>
            <a:pPr algn="ctr">
              <a:spcAft>
                <a:spcPts val="1364"/>
              </a:spcAft>
            </a:pPr>
            <a:endParaRPr lang="en-US" altLang="en-US" sz="7200" dirty="0">
              <a:latin typeface="Comic Sans MS" panose="030F0902030302020204" pitchFamily="66" charset="0"/>
              <a:ea typeface="MS Mincho" panose="02020609040205080304" pitchFamily="49" charset="-128"/>
              <a:cs typeface="Noteworthy Light" panose="02000400000000000000" pitchFamily="2" charset="77"/>
            </a:endParaRPr>
          </a:p>
        </p:txBody>
      </p:sp>
      <p:sp>
        <p:nvSpPr>
          <p:cNvPr id="2" name="TextBox 1">
            <a:extLst>
              <a:ext uri="{FF2B5EF4-FFF2-40B4-BE49-F238E27FC236}">
                <a16:creationId xmlns:a16="http://schemas.microsoft.com/office/drawing/2014/main" id="{CD39525A-A565-8649-BFDB-7C2C0418ECAB}"/>
              </a:ext>
            </a:extLst>
          </p:cNvPr>
          <p:cNvSpPr txBox="1"/>
          <p:nvPr/>
        </p:nvSpPr>
        <p:spPr>
          <a:xfrm>
            <a:off x="1828800" y="3962400"/>
            <a:ext cx="184731"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FBD61D57-F031-654C-BAA8-8F32EF823F4D}"/>
              </a:ext>
            </a:extLst>
          </p:cNvPr>
          <p:cNvPicPr>
            <a:picLocks noChangeAspect="1"/>
          </p:cNvPicPr>
          <p:nvPr/>
        </p:nvPicPr>
        <p:blipFill>
          <a:blip r:embed="rId3"/>
          <a:stretch>
            <a:fillRect/>
          </a:stretch>
        </p:blipFill>
        <p:spPr>
          <a:xfrm>
            <a:off x="6210300" y="2393949"/>
            <a:ext cx="2933700" cy="2146300"/>
          </a:xfrm>
          <a:prstGeom prst="rect">
            <a:avLst/>
          </a:prstGeom>
        </p:spPr>
      </p:pic>
    </p:spTree>
    <p:extLst>
      <p:ext uri="{BB962C8B-B14F-4D97-AF65-F5344CB8AC3E}">
        <p14:creationId xmlns:p14="http://schemas.microsoft.com/office/powerpoint/2010/main" val="302280052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7390</TotalTime>
  <Words>934</Words>
  <Application>Microsoft Macintosh PowerPoint</Application>
  <PresentationFormat>On-screen Show (4:3)</PresentationFormat>
  <Paragraphs>153</Paragraphs>
  <Slides>24</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Aharoni</vt:lpstr>
      <vt:lpstr>Arial</vt:lpstr>
      <vt:lpstr>Arial Rounded MT Bold</vt:lpstr>
      <vt:lpstr>Calibri</vt:lpstr>
      <vt:lpstr>Cambria</vt:lpstr>
      <vt:lpstr>Chalkboard SE</vt:lpstr>
      <vt:lpstr>Comic Sans MS</vt:lpstr>
      <vt:lpstr>Georgia</vt:lpstr>
      <vt:lpstr>Krungthep</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S.D.A. Church World Headquarters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Muganda, Tanya</dc:creator>
  <cp:lastModifiedBy>Koh, Linda Mei Lin</cp:lastModifiedBy>
  <cp:revision>312</cp:revision>
  <dcterms:created xsi:type="dcterms:W3CDTF">2014-01-07T21:41:40Z</dcterms:created>
  <dcterms:modified xsi:type="dcterms:W3CDTF">2019-10-07T18:34:59Z</dcterms:modified>
</cp:coreProperties>
</file>