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7"/>
  </p:notesMasterIdLst>
  <p:handoutMasterIdLst>
    <p:handoutMasterId r:id="rId28"/>
  </p:handoutMasterIdLst>
  <p:sldIdLst>
    <p:sldId id="257" r:id="rId3"/>
    <p:sldId id="290" r:id="rId4"/>
    <p:sldId id="258" r:id="rId5"/>
    <p:sldId id="266" r:id="rId6"/>
    <p:sldId id="263" r:id="rId7"/>
    <p:sldId id="262" r:id="rId8"/>
    <p:sldId id="269" r:id="rId9"/>
    <p:sldId id="267" r:id="rId10"/>
    <p:sldId id="270" r:id="rId11"/>
    <p:sldId id="272" r:id="rId12"/>
    <p:sldId id="277" r:id="rId13"/>
    <p:sldId id="271" r:id="rId14"/>
    <p:sldId id="274" r:id="rId15"/>
    <p:sldId id="282" r:id="rId16"/>
    <p:sldId id="279" r:id="rId17"/>
    <p:sldId id="273" r:id="rId18"/>
    <p:sldId id="280" r:id="rId19"/>
    <p:sldId id="285" r:id="rId20"/>
    <p:sldId id="283" r:id="rId21"/>
    <p:sldId id="291" r:id="rId22"/>
    <p:sldId id="287" r:id="rId23"/>
    <p:sldId id="260" r:id="rId24"/>
    <p:sldId id="292"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a:srgbClr val="008F00"/>
    <a:srgbClr val="0096FF"/>
    <a:srgbClr val="0432FF"/>
    <a:srgbClr val="801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8" autoAdjust="0"/>
    <p:restoredTop sz="72789" autoAdjust="0"/>
  </p:normalViewPr>
  <p:slideViewPr>
    <p:cSldViewPr snapToGrid="0">
      <p:cViewPr varScale="1">
        <p:scale>
          <a:sx n="82" d="100"/>
          <a:sy n="82" d="100"/>
        </p:scale>
        <p:origin x="184" y="272"/>
      </p:cViewPr>
      <p:guideLst>
        <p:guide orient="horz" pos="2160"/>
        <p:guide pos="3840"/>
      </p:guideLst>
    </p:cSldViewPr>
  </p:slideViewPr>
  <p:outlineViewPr>
    <p:cViewPr>
      <p:scale>
        <a:sx n="33" d="100"/>
        <a:sy n="33" d="100"/>
      </p:scale>
      <p:origin x="0" y="-11264"/>
    </p:cViewPr>
  </p:outlineViewPr>
  <p:notesTextViewPr>
    <p:cViewPr>
      <p:scale>
        <a:sx n="1" d="1"/>
        <a:sy n="1" d="1"/>
      </p:scale>
      <p:origin x="0" y="0"/>
    </p:cViewPr>
  </p:notesTextViewPr>
  <p:sorterViewPr>
    <p:cViewPr>
      <p:scale>
        <a:sx n="100" d="100"/>
        <a:sy n="100" d="100"/>
      </p:scale>
      <p:origin x="0" y="5632"/>
    </p:cViewPr>
  </p:sorterViewPr>
  <p:notesViewPr>
    <p:cSldViewPr snapToGrid="0">
      <p:cViewPr varScale="1">
        <p:scale>
          <a:sx n="39" d="100"/>
          <a:sy n="39" d="100"/>
        </p:scale>
        <p:origin x="30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C5D79-E691-4B51-88CB-C0A16ECEC709}" type="datetimeFigureOut">
              <a:rPr lang="en-US" smtClean="0"/>
              <a:t>10/7/19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37FB0-595B-40EF-A0BA-20862A72C3E0}" type="slidenum">
              <a:rPr lang="en-US" smtClean="0"/>
              <a:t>‹#›</a:t>
            </a:fld>
            <a:endParaRPr lang="en-US"/>
          </a:p>
        </p:txBody>
      </p:sp>
    </p:spTree>
    <p:extLst>
      <p:ext uri="{BB962C8B-B14F-4D97-AF65-F5344CB8AC3E}">
        <p14:creationId xmlns:p14="http://schemas.microsoft.com/office/powerpoint/2010/main" val="335434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50A96-7895-4775-80EE-AA77FEB2A3F9}" type="datetimeFigureOut">
              <a:rPr lang="en-US" smtClean="0"/>
              <a:t>10/7/19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165F4-379C-44F2-8E89-DB43904FE854}" type="slidenum">
              <a:rPr lang="en-US" smtClean="0"/>
              <a:t>‹#›</a:t>
            </a:fld>
            <a:endParaRPr lang="en-US"/>
          </a:p>
        </p:txBody>
      </p:sp>
    </p:spTree>
    <p:extLst>
      <p:ext uri="{BB962C8B-B14F-4D97-AF65-F5344CB8AC3E}">
        <p14:creationId xmlns:p14="http://schemas.microsoft.com/office/powerpoint/2010/main" val="13348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 Languages of Love</a:t>
            </a:r>
          </a:p>
          <a:p>
            <a:endParaRPr lang="en-US" dirty="0"/>
          </a:p>
          <a:p>
            <a:r>
              <a:rPr lang="en-US" dirty="0"/>
              <a:t>Children</a:t>
            </a:r>
            <a:r>
              <a:rPr lang="en-US" baseline="0" dirty="0"/>
              <a:t> desperately need to know how much you love them.  But if you don’t know their special “love languages,” you might as well be speaking gibberish.  Every child (like every adult) expresses and receives love best through one of five communication styles.  If your language is different from your child’s, you’d better learn to translate—fast.  Or you could miss your chance to meet their deepest emotional needs. </a:t>
            </a:r>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a:t>
            </a:fld>
            <a:endParaRPr lang="en-US"/>
          </a:p>
        </p:txBody>
      </p:sp>
    </p:spTree>
    <p:extLst>
      <p:ext uri="{BB962C8B-B14F-4D97-AF65-F5344CB8AC3E}">
        <p14:creationId xmlns:p14="http://schemas.microsoft.com/office/powerpoint/2010/main" val="34705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c) </a:t>
            </a:r>
            <a:r>
              <a:rPr lang="en-US" sz="1200" b="1" cap="none" spc="0"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Words of Encouragement</a:t>
            </a:r>
          </a:p>
          <a:p>
            <a:r>
              <a:rPr lang="en-US" sz="1200" b="1" baseline="0"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    </a:t>
            </a:r>
            <a:r>
              <a:rPr lang="en-US" sz="1200" dirty="0">
                <a:ln w="12700">
                  <a:solidFill>
                    <a:schemeClr val="tx2">
                      <a:satMod val="155000"/>
                    </a:schemeClr>
                  </a:solidFill>
                  <a:prstDash val="solid"/>
                </a:ln>
                <a:effectLst>
                  <a:outerShdw blurRad="41275" dist="20320" dir="1800000" algn="tl" rotWithShape="0">
                    <a:srgbClr val="000000">
                      <a:alpha val="40000"/>
                    </a:srgbClr>
                  </a:outerShdw>
                </a:effectLst>
              </a:rPr>
              <a:t>* Encourage means “to inspire courage.</a:t>
            </a:r>
          </a:p>
          <a:p>
            <a:r>
              <a:rPr lang="en-US" sz="1200" b="1" baseline="0"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1200" dirty="0">
                <a:ln w="12700">
                  <a:solidFill>
                    <a:schemeClr val="tx2">
                      <a:satMod val="155000"/>
                    </a:schemeClr>
                  </a:solidFill>
                  <a:prstDash val="solid"/>
                </a:ln>
                <a:effectLst>
                  <a:outerShdw blurRad="41275" dist="20320" dir="1800000" algn="tl" rotWithShape="0">
                    <a:srgbClr val="000000">
                      <a:alpha val="40000"/>
                    </a:srgbClr>
                  </a:outerShdw>
                </a:effectLst>
              </a:rPr>
              <a:t>* Encouragement helps to inspire untapped potential and talents.</a:t>
            </a:r>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10</a:t>
            </a:fld>
            <a:endParaRPr lang="en-US"/>
          </a:p>
        </p:txBody>
      </p:sp>
    </p:spTree>
    <p:extLst>
      <p:ext uri="{BB962C8B-B14F-4D97-AF65-F5344CB8AC3E}">
        <p14:creationId xmlns:p14="http://schemas.microsoft.com/office/powerpoint/2010/main" val="293252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t>d) Words of Guidance</a:t>
            </a:r>
          </a:p>
          <a:p>
            <a:pPr marL="171450" indent="-171450">
              <a:lnSpc>
                <a:spcPct val="100000"/>
              </a:lnSpc>
              <a:buFont typeface="Arial"/>
              <a:buChar char="•"/>
            </a:pPr>
            <a:r>
              <a:rPr lang="en-US" sz="1200" dirty="0"/>
              <a:t> Offer positive words to guide children in ethics, academic pursuits, social behaviors, etc.</a:t>
            </a:r>
          </a:p>
          <a:p>
            <a:pPr marL="171450" indent="-171450">
              <a:lnSpc>
                <a:spcPct val="100000"/>
              </a:lnSpc>
              <a:buFont typeface="Arial"/>
              <a:buChar char="•"/>
            </a:pPr>
            <a:r>
              <a:rPr lang="en-US" sz="1200" dirty="0"/>
              <a:t> Offer words of guidance in a loving, patient manner.  Request, not demand.</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11</a:t>
            </a:fld>
            <a:endParaRPr lang="en-US"/>
          </a:p>
        </p:txBody>
      </p:sp>
    </p:spTree>
    <p:extLst>
      <p:ext uri="{BB962C8B-B14F-4D97-AF65-F5344CB8AC3E}">
        <p14:creationId xmlns:p14="http://schemas.microsoft.com/office/powerpoint/2010/main" val="214001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#3: Quality Time</a:t>
            </a:r>
          </a:p>
          <a:p>
            <a:pPr marL="571500" indent="-571500">
              <a:buFont typeface="Arial" panose="020B0604020202020204" pitchFamily="34" charset="0"/>
              <a:buChar char="•"/>
            </a:pPr>
            <a:r>
              <a:rPr lang="en-US" sz="3600" dirty="0">
                <a:latin typeface="Tahoma" charset="0"/>
              </a:rPr>
              <a:t>Togetherness</a:t>
            </a:r>
          </a:p>
          <a:p>
            <a:pPr marL="0" indent="0">
              <a:buFont typeface="Arial"/>
              <a:buNone/>
            </a:pPr>
            <a:r>
              <a:rPr lang="en-US" sz="3600" baseline="0" dirty="0">
                <a:latin typeface="Tahoma" charset="0"/>
              </a:rPr>
              <a:t>    </a:t>
            </a:r>
            <a:r>
              <a:rPr lang="en-US" sz="3600" dirty="0">
                <a:latin typeface="Tahoma" charset="0"/>
              </a:rPr>
              <a:t>* Focused attention not proximity.</a:t>
            </a:r>
          </a:p>
          <a:p>
            <a:pPr marL="0" indent="0">
              <a:buFont typeface="Arial"/>
              <a:buNone/>
            </a:pPr>
            <a:r>
              <a:rPr lang="en-US" sz="3600" baseline="0" dirty="0">
                <a:latin typeface="Tahoma" charset="0"/>
              </a:rPr>
              <a:t>    </a:t>
            </a:r>
            <a:r>
              <a:rPr lang="en-US" sz="3600" dirty="0">
                <a:latin typeface="Tahoma" charset="0"/>
              </a:rPr>
              <a:t>* Doing something together.</a:t>
            </a:r>
          </a:p>
          <a:p>
            <a:pPr marL="0" indent="0">
              <a:buFont typeface="Arial"/>
              <a:buNone/>
            </a:pPr>
            <a:r>
              <a:rPr lang="en-US" sz="3600" baseline="0" dirty="0">
                <a:latin typeface="Tahoma" charset="0"/>
              </a:rPr>
              <a:t>    * </a:t>
            </a:r>
            <a:r>
              <a:rPr lang="en-US" sz="3600" dirty="0">
                <a:latin typeface="Tahoma" charset="0"/>
              </a:rPr>
              <a:t>Enjoying being with each child playing, telling stories, &amp; having positive eye contact.</a:t>
            </a:r>
          </a:p>
          <a:p>
            <a:pPr lvl="1">
              <a:buFontTx/>
              <a:buChar char="•"/>
            </a:pPr>
            <a:endParaRPr lang="en-US" sz="3600" dirty="0"/>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12</a:t>
            </a:fld>
            <a:endParaRPr lang="en-US"/>
          </a:p>
        </p:txBody>
      </p:sp>
    </p:spTree>
    <p:extLst>
      <p:ext uri="{BB962C8B-B14F-4D97-AF65-F5344CB8AC3E}">
        <p14:creationId xmlns:p14="http://schemas.microsoft.com/office/powerpoint/2010/main" val="4289739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 Quality Conversations</a:t>
            </a:r>
          </a:p>
          <a:p>
            <a:endParaRPr lang="en-US" dirty="0"/>
          </a:p>
          <a:p>
            <a:pPr marL="171450" indent="-171450">
              <a:buFont typeface="Arial"/>
              <a:buChar char="•"/>
            </a:pPr>
            <a:r>
              <a:rPr lang="en-US" sz="1200" dirty="0">
                <a:solidFill>
                  <a:schemeClr val="tx1"/>
                </a:solidFill>
              </a:rPr>
              <a:t>Sharing your thoughts and feelings with your child.</a:t>
            </a:r>
          </a:p>
          <a:p>
            <a:pPr marL="171450" indent="-171450">
              <a:buFont typeface="Arial"/>
              <a:buChar char="•"/>
            </a:pPr>
            <a:r>
              <a:rPr lang="en-US" sz="1200" dirty="0">
                <a:solidFill>
                  <a:schemeClr val="tx1"/>
                </a:solidFill>
              </a:rPr>
              <a:t>Children learn how to communicate on this level helps them in their own future relationships.</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13</a:t>
            </a:fld>
            <a:endParaRPr lang="en-US"/>
          </a:p>
        </p:txBody>
      </p:sp>
    </p:spTree>
    <p:extLst>
      <p:ext uri="{BB962C8B-B14F-4D97-AF65-F5344CB8AC3E}">
        <p14:creationId xmlns:p14="http://schemas.microsoft.com/office/powerpoint/2010/main" val="26357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dirty="0">
                <a:latin typeface="Tahoma" charset="0"/>
              </a:rPr>
              <a:t>b) Quality Activities</a:t>
            </a:r>
          </a:p>
          <a:p>
            <a:r>
              <a:rPr lang="en-US" sz="3600" b="1" dirty="0">
                <a:latin typeface="Tahoma" charset="0"/>
              </a:rPr>
              <a:t>     </a:t>
            </a:r>
            <a:r>
              <a:rPr lang="en-US" sz="3200" b="1" dirty="0">
                <a:latin typeface="Tahoma" charset="0"/>
              </a:rPr>
              <a:t>* </a:t>
            </a:r>
            <a:r>
              <a:rPr lang="en-US" sz="3200" dirty="0">
                <a:latin typeface="Tahoma" charset="0"/>
              </a:rPr>
              <a:t>Doing things together with your children. </a:t>
            </a:r>
          </a:p>
          <a:p>
            <a:r>
              <a:rPr lang="en-US" sz="3200" baseline="0" dirty="0">
                <a:latin typeface="Tahoma" charset="0"/>
              </a:rPr>
              <a:t>     </a:t>
            </a:r>
            <a:r>
              <a:rPr lang="en-US" sz="3200" dirty="0">
                <a:latin typeface="Tahoma" charset="0"/>
              </a:rPr>
              <a:t>* Reading to your children.</a:t>
            </a:r>
          </a:p>
          <a:p>
            <a:r>
              <a:rPr lang="en-US" sz="3200" baseline="0" dirty="0">
                <a:latin typeface="Tahoma" charset="0"/>
              </a:rPr>
              <a:t>    </a:t>
            </a:r>
            <a:r>
              <a:rPr lang="en-US" sz="3200" dirty="0">
                <a:latin typeface="Tahoma" charset="0"/>
              </a:rPr>
              <a:t> * Playing ball and games with them.</a:t>
            </a:r>
          </a:p>
          <a:p>
            <a:r>
              <a:rPr lang="en-US" sz="3200" baseline="0" dirty="0">
                <a:latin typeface="Tahoma" charset="0"/>
              </a:rPr>
              <a:t>     </a:t>
            </a:r>
            <a:r>
              <a:rPr lang="en-US" sz="3200" dirty="0">
                <a:latin typeface="Tahoma" charset="0"/>
              </a:rPr>
              <a:t>* Plan trips with them like camping, overnight trips, mission trip, etc.</a:t>
            </a:r>
          </a:p>
          <a:p>
            <a:r>
              <a:rPr lang="en-US" sz="3200" baseline="0" dirty="0">
                <a:latin typeface="Tahoma" charset="0"/>
              </a:rPr>
              <a:t>    </a:t>
            </a:r>
            <a:r>
              <a:rPr lang="en-US" sz="3200" dirty="0">
                <a:latin typeface="Tahoma" charset="0"/>
              </a:rPr>
              <a:t> * Bake cookies and cook together with the children. </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14</a:t>
            </a:fld>
            <a:endParaRPr lang="en-US"/>
          </a:p>
        </p:txBody>
      </p:sp>
    </p:spTree>
    <p:extLst>
      <p:ext uri="{BB962C8B-B14F-4D97-AF65-F5344CB8AC3E}">
        <p14:creationId xmlns:p14="http://schemas.microsoft.com/office/powerpoint/2010/main" val="140263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6A4520"/>
                </a:solidFill>
                <a:latin typeface="Apple Chancery"/>
                <a:cs typeface="Apple Chancery"/>
              </a:rPr>
              <a:t> </a:t>
            </a:r>
            <a:r>
              <a:rPr lang="en-US" sz="1200" i="1" dirty="0">
                <a:solidFill>
                  <a:srgbClr val="6A4520"/>
                </a:solidFill>
                <a:latin typeface="Apple Chancery"/>
                <a:cs typeface="Apple Chancery"/>
              </a:rPr>
              <a:t>“If quality time is your child’s primary love language, you can be sure of this:  Without a sufficient supply of quality time and focused attention, your child will experience a gnawing uneasiness that his parents do not really love him.”					</a:t>
            </a:r>
          </a:p>
          <a:p>
            <a:r>
              <a:rPr lang="en-US" sz="1200" i="1" dirty="0">
                <a:solidFill>
                  <a:srgbClr val="6A4520"/>
                </a:solidFill>
                <a:latin typeface="Apple Chancery"/>
                <a:cs typeface="Apple Chancery"/>
              </a:rPr>
              <a:t>				</a:t>
            </a:r>
            <a:r>
              <a:rPr lang="en-US" sz="1100" i="1" dirty="0">
                <a:solidFill>
                  <a:srgbClr val="6A4520"/>
                </a:solidFill>
                <a:latin typeface="Apple Chancery"/>
                <a:cs typeface="Apple Chancery"/>
              </a:rPr>
              <a:t>Gary Chapman</a:t>
            </a:r>
            <a:endParaRPr lang="en-US" sz="1400" dirty="0">
              <a:solidFill>
                <a:srgbClr val="6A4520"/>
              </a:solidFill>
              <a:latin typeface="Apple Chancery"/>
              <a:cs typeface="Apple Chancery"/>
            </a:endParaRP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15</a:t>
            </a:fld>
            <a:endParaRPr lang="en-US"/>
          </a:p>
        </p:txBody>
      </p:sp>
    </p:spTree>
    <p:extLst>
      <p:ext uri="{BB962C8B-B14F-4D97-AF65-F5344CB8AC3E}">
        <p14:creationId xmlns:p14="http://schemas.microsoft.com/office/powerpoint/2010/main" val="341927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rPr>
              <a:t>#4:  Receiving Gifts</a:t>
            </a:r>
          </a:p>
          <a:p>
            <a:endParaRPr lang="en-US" dirty="0"/>
          </a:p>
          <a:p>
            <a:pPr marL="171450" indent="-171450">
              <a:buFont typeface="Arial"/>
              <a:buChar char="•"/>
            </a:pPr>
            <a:r>
              <a:rPr lang="en-US" sz="1200" dirty="0"/>
              <a:t>Giving children the gift of love is essential.</a:t>
            </a:r>
          </a:p>
          <a:p>
            <a:pPr marL="171450" indent="-171450">
              <a:buFont typeface="Arial"/>
              <a:buChar char="•"/>
            </a:pPr>
            <a:r>
              <a:rPr lang="en-US" sz="1200" dirty="0"/>
              <a:t>Be wise in buying gifts for your children.  </a:t>
            </a:r>
          </a:p>
          <a:p>
            <a:pPr marL="171450" indent="-171450">
              <a:buFont typeface="Arial"/>
              <a:buChar char="•"/>
            </a:pPr>
            <a:r>
              <a:rPr lang="en-US" sz="1200" dirty="0"/>
              <a:t>Do not use gifts as a bribe for children to obey.</a:t>
            </a:r>
          </a:p>
          <a:p>
            <a:pPr marL="171450" indent="-171450">
              <a:buFont typeface="Arial"/>
              <a:buChar char="•"/>
            </a:pPr>
            <a:r>
              <a:rPr lang="en-US" sz="1200" dirty="0"/>
              <a:t>Do not give gifts as substitute for your presence.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16</a:t>
            </a:fld>
            <a:endParaRPr lang="en-US"/>
          </a:p>
        </p:txBody>
      </p:sp>
    </p:spTree>
    <p:extLst>
      <p:ext uri="{BB962C8B-B14F-4D97-AF65-F5344CB8AC3E}">
        <p14:creationId xmlns:p14="http://schemas.microsoft.com/office/powerpoint/2010/main" val="4995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200" b="1" dirty="0"/>
              <a:t>Children whose primary love language is the receiving of gifts will always make much of receiving the gift.  </a:t>
            </a:r>
          </a:p>
          <a:p>
            <a:pPr marL="285750" indent="-285750">
              <a:buFont typeface="Arial" pitchFamily="34" charset="0"/>
              <a:buChar char="•"/>
            </a:pPr>
            <a:r>
              <a:rPr lang="en-US" sz="1200" b="1" dirty="0"/>
              <a:t>They want the present to be wrapped and given in a unique way. </a:t>
            </a:r>
          </a:p>
          <a:p>
            <a:pPr marL="285750" indent="-285750">
              <a:buFont typeface="Arial" pitchFamily="34" charset="0"/>
              <a:buChar char="•"/>
            </a:pPr>
            <a:r>
              <a:rPr lang="en-US" sz="1200" b="1" dirty="0"/>
              <a:t>They make a special place in their room for the new gift as they display it proudly.</a:t>
            </a:r>
          </a:p>
          <a:p>
            <a:pPr marL="285750" indent="-285750">
              <a:buFont typeface="Arial" pitchFamily="34" charset="0"/>
              <a:buChar char="•"/>
            </a:pPr>
            <a:r>
              <a:rPr lang="en-US" sz="1200" b="1" dirty="0"/>
              <a:t>The gift reminds them that you thought about them.  </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17</a:t>
            </a:fld>
            <a:endParaRPr lang="en-US"/>
          </a:p>
        </p:txBody>
      </p:sp>
    </p:spTree>
    <p:extLst>
      <p:ext uri="{BB962C8B-B14F-4D97-AF65-F5344CB8AC3E}">
        <p14:creationId xmlns:p14="http://schemas.microsoft.com/office/powerpoint/2010/main" val="145942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#5:  Acts of Service</a:t>
            </a:r>
          </a:p>
          <a:p>
            <a:endParaRPr lang="en-US" dirty="0"/>
          </a:p>
          <a:p>
            <a:pPr marL="171450" indent="-171450">
              <a:lnSpc>
                <a:spcPct val="80000"/>
              </a:lnSpc>
              <a:buFont typeface="Arial"/>
              <a:buChar char="•"/>
            </a:pPr>
            <a:r>
              <a:rPr lang="en-US" sz="1200" dirty="0"/>
              <a:t>Responding to your child’s request for help fills his emotional love tank.</a:t>
            </a:r>
          </a:p>
          <a:p>
            <a:pPr marL="171450" indent="-171450">
              <a:lnSpc>
                <a:spcPct val="80000"/>
              </a:lnSpc>
              <a:buFont typeface="Arial"/>
              <a:buChar char="•"/>
            </a:pPr>
            <a:r>
              <a:rPr lang="en-US" sz="1200" dirty="0"/>
              <a:t>Serving them helps them develop to mature adults who give love to others through acts of service. </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18</a:t>
            </a:fld>
            <a:endParaRPr lang="en-US"/>
          </a:p>
        </p:txBody>
      </p:sp>
    </p:spTree>
    <p:extLst>
      <p:ext uri="{BB962C8B-B14F-4D97-AF65-F5344CB8AC3E}">
        <p14:creationId xmlns:p14="http://schemas.microsoft.com/office/powerpoint/2010/main" val="149258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6A4520"/>
                </a:solidFill>
              </a:rPr>
              <a:t>Acts of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6A452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6A4520"/>
                </a:solidFill>
              </a:rPr>
              <a:t>Be hospitable &amp; positive in response to child’s requests for help </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19</a:t>
            </a:fld>
            <a:endParaRPr lang="en-US"/>
          </a:p>
        </p:txBody>
      </p:sp>
    </p:spTree>
    <p:extLst>
      <p:ext uri="{BB962C8B-B14F-4D97-AF65-F5344CB8AC3E}">
        <p14:creationId xmlns:p14="http://schemas.microsoft.com/office/powerpoint/2010/main" val="172070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Black"/>
                <a:cs typeface="Arial Black"/>
              </a:rPr>
              <a:t>LOVE IS THE GREATEST</a:t>
            </a:r>
          </a:p>
          <a:p>
            <a:endParaRPr lang="en-US" sz="1200" dirty="0">
              <a:latin typeface="Arial Black"/>
              <a:cs typeface="Arial Black"/>
            </a:endParaRPr>
          </a:p>
          <a:p>
            <a:pPr marL="171450" indent="-171450">
              <a:buFont typeface="Arial"/>
              <a:buChar char="•"/>
            </a:pPr>
            <a:r>
              <a:rPr lang="en-US" sz="1200" dirty="0"/>
              <a:t>A child's need for love is basic to all other needs.</a:t>
            </a:r>
          </a:p>
          <a:p>
            <a:pPr marL="171450" indent="-171450">
              <a:buFont typeface="Arial"/>
              <a:buChar char="•"/>
            </a:pPr>
            <a:r>
              <a:rPr lang="en-US" sz="1200" dirty="0"/>
              <a:t>Receiving love and learning to give love is the soil out of which all positive human endeavors grow.  </a:t>
            </a:r>
          </a:p>
          <a:p>
            <a:pPr marL="171450" indent="-171450">
              <a:buFont typeface="Arial"/>
              <a:buChar char="•"/>
            </a:pPr>
            <a:r>
              <a:rPr lang="en-US" sz="1200" dirty="0"/>
              <a:t>Speaking your child's love language will meet his or her deep emotional need for love.</a:t>
            </a:r>
          </a:p>
          <a:p>
            <a:endParaRPr lang="en-US" sz="1200" dirty="0"/>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2</a:t>
            </a:fld>
            <a:endParaRPr lang="en-US"/>
          </a:p>
        </p:txBody>
      </p:sp>
    </p:spTree>
    <p:extLst>
      <p:ext uri="{BB962C8B-B14F-4D97-AF65-F5344CB8AC3E}">
        <p14:creationId xmlns:p14="http://schemas.microsoft.com/office/powerpoint/2010/main" val="5316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 Acts of Service</a:t>
            </a:r>
          </a:p>
          <a:p>
            <a:endParaRPr lang="en-US" dirty="0"/>
          </a:p>
          <a:p>
            <a:pPr marL="171450" indent="-171450">
              <a:buFont typeface="Arial" panose="020B0604020202020204" pitchFamily="34" charset="0"/>
              <a:buChar char="•"/>
            </a:pPr>
            <a:r>
              <a:rPr lang="en-US" dirty="0"/>
              <a:t>Make service appropriate to age</a:t>
            </a:r>
          </a:p>
          <a:p>
            <a:pPr marL="171450" indent="-171450">
              <a:lnSpc>
                <a:spcPct val="80000"/>
              </a:lnSpc>
              <a:buFont typeface="Arial" panose="020B0604020202020204" pitchFamily="34" charset="0"/>
              <a:buChar char="•"/>
            </a:pPr>
            <a:r>
              <a:rPr lang="en-US" sz="1200" b="0" dirty="0">
                <a:solidFill>
                  <a:srgbClr val="C00000"/>
                </a:solidFill>
              </a:rPr>
              <a:t>We serve our children, but as they are ready, we teach them how to serve themselves. </a:t>
            </a:r>
          </a:p>
          <a:p>
            <a:pPr marL="171450" indent="-171450">
              <a:lnSpc>
                <a:spcPct val="80000"/>
              </a:lnSpc>
              <a:buFont typeface="Arial" panose="020B0604020202020204" pitchFamily="34" charset="0"/>
              <a:buChar char="•"/>
            </a:pPr>
            <a:r>
              <a:rPr lang="en-US" sz="1200" b="0" dirty="0">
                <a:solidFill>
                  <a:srgbClr val="C00000"/>
                </a:solidFill>
              </a:rPr>
              <a:t>Loving service is not slavery but willingly.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10"/>
          </p:nvPr>
        </p:nvSpPr>
        <p:spPr/>
        <p:txBody>
          <a:bodyPr/>
          <a:lstStyle/>
          <a:p>
            <a:fld id="{B94165F4-379C-44F2-8E89-DB43904FE854}" type="slidenum">
              <a:rPr lang="en-US" smtClean="0"/>
              <a:t>20</a:t>
            </a:fld>
            <a:endParaRPr lang="en-US"/>
          </a:p>
        </p:txBody>
      </p:sp>
    </p:spTree>
    <p:extLst>
      <p:ext uri="{BB962C8B-B14F-4D97-AF65-F5344CB8AC3E}">
        <p14:creationId xmlns:p14="http://schemas.microsoft.com/office/powerpoint/2010/main" val="3325950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Discover Your Child’s Love Language?</a:t>
            </a:r>
          </a:p>
        </p:txBody>
      </p:sp>
      <p:sp>
        <p:nvSpPr>
          <p:cNvPr id="4" name="Slide Number Placeholder 3"/>
          <p:cNvSpPr>
            <a:spLocks noGrp="1"/>
          </p:cNvSpPr>
          <p:nvPr>
            <p:ph type="sldNum" sz="quarter" idx="10"/>
          </p:nvPr>
        </p:nvSpPr>
        <p:spPr/>
        <p:txBody>
          <a:bodyPr/>
          <a:lstStyle/>
          <a:p>
            <a:fld id="{B94165F4-379C-44F2-8E89-DB43904FE854}" type="slidenum">
              <a:rPr lang="en-US" smtClean="0"/>
              <a:t>21</a:t>
            </a:fld>
            <a:endParaRPr lang="en-US"/>
          </a:p>
        </p:txBody>
      </p:sp>
    </p:spTree>
    <p:extLst>
      <p:ext uri="{BB962C8B-B14F-4D97-AF65-F5344CB8AC3E}">
        <p14:creationId xmlns:p14="http://schemas.microsoft.com/office/powerpoint/2010/main" val="414942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How</a:t>
            </a:r>
            <a:r>
              <a:rPr lang="en-US" b="0" baseline="0" dirty="0"/>
              <a:t> does your child express love to you? – If your five-to-eight-year-old frequently gives you words of appreciation such as, “Mommy, I loved supper,” or “Daddy, thanks for helping me with my homework,” you can rightly suspect that his primary love language is words of affirmation.</a:t>
            </a:r>
          </a:p>
          <a:p>
            <a:pPr marL="228600" indent="-228600">
              <a:buFont typeface="+mj-lt"/>
              <a:buAutoNum type="arabicPeriod"/>
            </a:pPr>
            <a:r>
              <a:rPr lang="en-US" b="0" dirty="0"/>
              <a:t>How</a:t>
            </a:r>
            <a:r>
              <a:rPr lang="en-US" b="0" baseline="0" dirty="0"/>
              <a:t> does your child express love to others? – If your child always wants to take a present to his teacher, this may indicate that his primary love language is receiving gifts.  A child who language is gifts receives tremendous pleasure from getting presents and wants others to enjoy this same pleasure.  He assumes that they will feel what he does when they receive a gift.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What are your child’s most often requests? – If your child often asks you to play games with her, take a walk together, or sit and read a story to her, she is requesting quality time.  “Mommy, what do you think of my drawing?” or ”Did I play my piece well?” are all requests for words of affirmation.</a:t>
            </a:r>
          </a:p>
          <a:p>
            <a:pPr marL="228600" indent="-228600">
              <a:buFont typeface="+mj-lt"/>
              <a:buAutoNum type="arabicPeriod"/>
            </a:pPr>
            <a:r>
              <a:rPr lang="en-US" b="0" baseline="0" dirty="0"/>
              <a:t>What are your child’s most frequent complaints? – If your child complains, “You don’t ever have time for me,” or “You always have to take care of the baby,” or “We never go to the park together, he is probably revealing more than a simple frustration at the coming of a new baby.  He is expressing that since the baby arrived, he is feeling less love from you.  In his complaints, he is clearly requesting quality time.  </a:t>
            </a:r>
          </a:p>
        </p:txBody>
      </p:sp>
      <p:sp>
        <p:nvSpPr>
          <p:cNvPr id="4" name="Slide Number Placeholder 3"/>
          <p:cNvSpPr>
            <a:spLocks noGrp="1"/>
          </p:cNvSpPr>
          <p:nvPr>
            <p:ph type="sldNum" sz="quarter" idx="10"/>
          </p:nvPr>
        </p:nvSpPr>
        <p:spPr/>
        <p:txBody>
          <a:bodyPr/>
          <a:lstStyle/>
          <a:p>
            <a:fld id="{B94165F4-379C-44F2-8E89-DB43904FE854}" type="slidenum">
              <a:rPr lang="en-US" smtClean="0"/>
              <a:t>22</a:t>
            </a:fld>
            <a:endParaRPr lang="en-US"/>
          </a:p>
        </p:txBody>
      </p:sp>
    </p:spTree>
    <p:extLst>
      <p:ext uri="{BB962C8B-B14F-4D97-AF65-F5344CB8AC3E}">
        <p14:creationId xmlns:p14="http://schemas.microsoft.com/office/powerpoint/2010/main" val="182912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5.  Give Your Child Options</a:t>
            </a:r>
          </a:p>
          <a:p>
            <a:endParaRPr lang="en-US" dirty="0"/>
          </a:p>
          <a:p>
            <a:pPr marL="171450" indent="-171450">
              <a:lnSpc>
                <a:spcPct val="80000"/>
              </a:lnSpc>
              <a:buFont typeface="Arial" panose="020B0604020202020204" pitchFamily="34" charset="0"/>
              <a:buChar char="•"/>
            </a:pPr>
            <a:r>
              <a:rPr lang="en-US" sz="1200" b="1" dirty="0">
                <a:latin typeface="Calibri" panose="020F0502020204030204" pitchFamily="34" charset="0"/>
                <a:cs typeface="Calibri" panose="020F0502020204030204" pitchFamily="34" charset="0"/>
              </a:rPr>
              <a:t>Give your child a choice between two options.   </a:t>
            </a:r>
          </a:p>
          <a:p>
            <a:pPr marL="171450" indent="-171450">
              <a:lnSpc>
                <a:spcPct val="80000"/>
              </a:lnSpc>
              <a:buFont typeface="Arial" panose="020B0604020202020204" pitchFamily="34" charset="0"/>
              <a:buChar char="•"/>
            </a:pPr>
            <a:r>
              <a:rPr lang="en-US" sz="1200" b="1" dirty="0">
                <a:latin typeface="Calibri" panose="020F0502020204030204" pitchFamily="34" charset="0"/>
                <a:cs typeface="Calibri" panose="020F0502020204030204" pitchFamily="34" charset="0"/>
              </a:rPr>
              <a:t>You may say, “Eric, I am getting off early Thursday afternoon.  Do you want to go fishing or I could help you pick out some new basketball shoes.” </a:t>
            </a:r>
          </a:p>
          <a:p>
            <a:pPr marL="171450" indent="-171450">
              <a:lnSpc>
                <a:spcPct val="80000"/>
              </a:lnSpc>
              <a:buFont typeface="Arial" panose="020B0604020202020204" pitchFamily="34" charset="0"/>
              <a:buChar char="•"/>
            </a:pPr>
            <a:r>
              <a:rPr lang="en-US" sz="1200" b="1" dirty="0">
                <a:latin typeface="Calibri" panose="020F0502020204030204" pitchFamily="34" charset="0"/>
                <a:cs typeface="Calibri" panose="020F0502020204030204" pitchFamily="34" charset="0"/>
              </a:rPr>
              <a:t>Watch your child for several weeks of choices.  If they cluster around one of the five love languages, you have likely discovered which one makes him feel more loved.</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23</a:t>
            </a:fld>
            <a:endParaRPr lang="en-US"/>
          </a:p>
        </p:txBody>
      </p:sp>
    </p:spTree>
    <p:extLst>
      <p:ext uri="{BB962C8B-B14F-4D97-AF65-F5344CB8AC3E}">
        <p14:creationId xmlns:p14="http://schemas.microsoft.com/office/powerpoint/2010/main" val="116654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n/>
                <a:solidFill>
                  <a:srgbClr val="008F00"/>
                </a:solidFill>
                <a:latin typeface="Chalkboard SE" panose="03050602040202020205" pitchFamily="66" charset="77"/>
                <a:ea typeface="Krungthep" panose="02000400000000000000" pitchFamily="2" charset="-34"/>
                <a:cs typeface="Krungthep" panose="02000400000000000000" pitchFamily="2" charset="-34"/>
              </a:rPr>
              <a:t>Learn your children’s love languages, and you’ll discover how to express unconditional feelings of respect, affection and commitment that will resonate in their souls – and inspire them for the rest of their lives</a:t>
            </a:r>
            <a:endParaRPr lang="en-US" dirty="0"/>
          </a:p>
        </p:txBody>
      </p:sp>
      <p:sp>
        <p:nvSpPr>
          <p:cNvPr id="4" name="Slide Number Placeholder 3"/>
          <p:cNvSpPr>
            <a:spLocks noGrp="1"/>
          </p:cNvSpPr>
          <p:nvPr>
            <p:ph type="sldNum" sz="quarter" idx="5"/>
          </p:nvPr>
        </p:nvSpPr>
        <p:spPr/>
        <p:txBody>
          <a:bodyPr/>
          <a:lstStyle/>
          <a:p>
            <a:fld id="{B94165F4-379C-44F2-8E89-DB43904FE854}" type="slidenum">
              <a:rPr lang="en-US" smtClean="0"/>
              <a:t>24</a:t>
            </a:fld>
            <a:endParaRPr lang="en-US"/>
          </a:p>
        </p:txBody>
      </p:sp>
    </p:spTree>
    <p:extLst>
      <p:ext uri="{BB962C8B-B14F-4D97-AF65-F5344CB8AC3E}">
        <p14:creationId xmlns:p14="http://schemas.microsoft.com/office/powerpoint/2010/main" val="127099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The Five Languages of Love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Physical Touch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Words</a:t>
            </a:r>
            <a:r>
              <a:rPr lang="en-US" sz="1200" b="0" cap="none" spc="0" baseline="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 of Affirmation</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baseline="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Quality Time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baseline="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Receiving Gifts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baseline="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Acts of Service </a:t>
            </a:r>
            <a:endParaRPr lang="en-US" sz="12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latin typeface="+mn-lt"/>
              <a:cs typeface="+mn-cs"/>
            </a:endParaRPr>
          </a:p>
          <a:p>
            <a:pPr marL="742950" indent="-742950">
              <a:lnSpc>
                <a:spcPct val="80000"/>
              </a:lnSpc>
              <a:buFont typeface="+mj-lt"/>
              <a:buAutoNum type="arabicPeriod"/>
            </a:pPr>
            <a:endParaRPr lang="en-US" sz="12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latin typeface="+mn-lt"/>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3</a:t>
            </a:fld>
            <a:endParaRPr lang="en-US"/>
          </a:p>
        </p:txBody>
      </p:sp>
    </p:spTree>
    <p:extLst>
      <p:ext uri="{BB962C8B-B14F-4D97-AF65-F5344CB8AC3E}">
        <p14:creationId xmlns:p14="http://schemas.microsoft.com/office/powerpoint/2010/main" val="14569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#1:  Physical Touch</a:t>
            </a:r>
          </a:p>
          <a:p>
            <a:endParaRPr lang="en-US" sz="12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endParaRPr>
          </a:p>
          <a:p>
            <a:r>
              <a:rPr lang="en-US" dirty="0"/>
              <a:t>Research studies have come</a:t>
            </a:r>
            <a:r>
              <a:rPr lang="en-US" baseline="0" dirty="0"/>
              <a:t> to the same conclusion:  Babies who are held, hugged, and kissed develop a healthier  emotional life than those who are left for long period of time without physical contact. </a:t>
            </a:r>
          </a:p>
          <a:p>
            <a:endParaRPr lang="en-US" baseline="0" dirty="0"/>
          </a:p>
          <a:p>
            <a:r>
              <a:rPr lang="en-US" baseline="0" dirty="0"/>
              <a:t>When the mothers brought their children to Jesus, He took them in his arms, put his hands on them and blessed them. (Mark 10:13-16)</a:t>
            </a:r>
          </a:p>
          <a:p>
            <a:endParaRPr lang="en-US" sz="12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endParaRPr>
          </a:p>
          <a:p>
            <a:pPr marL="457200" indent="-457200">
              <a:buFont typeface="Arial"/>
              <a:buChar char="•"/>
            </a:pPr>
            <a:r>
              <a:rPr lang="en-US" sz="3200" dirty="0">
                <a:latin typeface="Tahoma" charset="0"/>
              </a:rPr>
              <a:t>Physical touch is a powerful vehicle for communicating love.</a:t>
            </a:r>
          </a:p>
          <a:p>
            <a:pPr marL="457200" marR="0" indent="-457200" algn="l" defTabSz="914400" rtl="0" eaLnBrk="1" fontAlgn="auto" latinLnBrk="0" hangingPunct="1">
              <a:lnSpc>
                <a:spcPct val="100000"/>
              </a:lnSpc>
              <a:spcBef>
                <a:spcPts val="0"/>
              </a:spcBef>
              <a:spcAft>
                <a:spcPts val="0"/>
              </a:spcAft>
              <a:buClrTx/>
              <a:buSzTx/>
              <a:buFont typeface="Arial"/>
              <a:buChar char="•"/>
              <a:tabLst/>
              <a:defRPr/>
            </a:pPr>
            <a:r>
              <a:rPr lang="en-US" sz="3200" dirty="0">
                <a:latin typeface="Tahoma"/>
                <a:cs typeface="Tahoma"/>
              </a:rPr>
              <a:t>Physical touch provides emotional security for those whose primary love lan</a:t>
            </a:r>
            <a:r>
              <a:rPr lang="en-US" sz="2800" dirty="0">
                <a:latin typeface="Tahoma"/>
                <a:cs typeface="Tahoma"/>
              </a:rPr>
              <a:t>guage is physical touch. </a:t>
            </a:r>
            <a:endParaRPr lang="en-US" sz="3200" dirty="0">
              <a:latin typeface="Tahoma" charset="0"/>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4</a:t>
            </a:fld>
            <a:endParaRPr lang="en-US"/>
          </a:p>
        </p:txBody>
      </p:sp>
    </p:spTree>
    <p:extLst>
      <p:ext uri="{BB962C8B-B14F-4D97-AF65-F5344CB8AC3E}">
        <p14:creationId xmlns:p14="http://schemas.microsoft.com/office/powerpoint/2010/main" val="101882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1" dirty="0"/>
          </a:p>
          <a:p>
            <a:pPr marL="457200" indent="-457200">
              <a:buFont typeface="Arial"/>
              <a:buChar char="•"/>
            </a:pPr>
            <a:r>
              <a:rPr lang="en-US" sz="3200" b="1" dirty="0">
                <a:latin typeface="Tahoma" charset="0"/>
              </a:rPr>
              <a:t>Physical touch comes in many forms:</a:t>
            </a:r>
          </a:p>
          <a:p>
            <a:pPr marL="914400" lvl="1" indent="-457200">
              <a:buFont typeface="Arial"/>
              <a:buChar char="•"/>
            </a:pPr>
            <a:r>
              <a:rPr lang="en-US" sz="3200" dirty="0">
                <a:latin typeface="Tahoma" charset="0"/>
              </a:rPr>
              <a:t>Holding hands</a:t>
            </a:r>
          </a:p>
          <a:p>
            <a:pPr marL="914400" lvl="1" indent="-457200">
              <a:buFont typeface="Arial"/>
              <a:buChar char="•"/>
            </a:pPr>
            <a:r>
              <a:rPr lang="en-US" sz="3200" dirty="0">
                <a:latin typeface="Tahoma" charset="0"/>
              </a:rPr>
              <a:t>Kissing</a:t>
            </a:r>
          </a:p>
          <a:p>
            <a:pPr marL="914400" lvl="1" indent="-457200">
              <a:buFont typeface="Arial"/>
              <a:buChar char="•"/>
            </a:pPr>
            <a:r>
              <a:rPr lang="en-US" sz="3200" dirty="0">
                <a:latin typeface="Tahoma" charset="0"/>
              </a:rPr>
              <a:t>Hugging</a:t>
            </a:r>
          </a:p>
          <a:p>
            <a:pPr marL="914400" lvl="1" indent="-457200">
              <a:buFont typeface="Arial"/>
              <a:buChar char="•"/>
            </a:pPr>
            <a:r>
              <a:rPr lang="en-US" sz="3200" dirty="0">
                <a:latin typeface="Tahoma" charset="0"/>
              </a:rPr>
              <a:t>Piggyback</a:t>
            </a:r>
          </a:p>
          <a:p>
            <a:pPr marL="914400" lvl="1" indent="-457200">
              <a:buFont typeface="Arial"/>
              <a:buChar char="•"/>
            </a:pPr>
            <a:r>
              <a:rPr lang="en-US" sz="3200" dirty="0">
                <a:latin typeface="Tahoma" charset="0"/>
              </a:rPr>
              <a:t>Wrestling</a:t>
            </a:r>
            <a:r>
              <a:rPr lang="en-US" sz="3200" baseline="0" dirty="0">
                <a:latin typeface="Tahoma" charset="0"/>
              </a:rPr>
              <a:t> on the floor</a:t>
            </a:r>
          </a:p>
          <a:p>
            <a:pPr marL="914400" lvl="1" indent="-457200">
              <a:buFont typeface="Arial"/>
              <a:buChar char="•"/>
            </a:pPr>
            <a:r>
              <a:rPr lang="en-US" sz="3200" baseline="0" dirty="0">
                <a:latin typeface="Tahoma" charset="0"/>
              </a:rPr>
              <a:t>Running your hand through your child's hair</a:t>
            </a:r>
            <a:endParaRPr lang="en-US" sz="3200" dirty="0">
              <a:latin typeface="Tahoma" charset="0"/>
            </a:endParaRP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5</a:t>
            </a:fld>
            <a:endParaRPr lang="en-US"/>
          </a:p>
        </p:txBody>
      </p:sp>
    </p:spTree>
    <p:extLst>
      <p:ext uri="{BB962C8B-B14F-4D97-AF65-F5344CB8AC3E}">
        <p14:creationId xmlns:p14="http://schemas.microsoft.com/office/powerpoint/2010/main" val="299558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200" b="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a:p>
            <a:pPr marL="342900" indent="-342900">
              <a:buFont typeface="Arial" pitchFamily="34" charset="0"/>
              <a:buChar char="•"/>
            </a:pPr>
            <a:r>
              <a:rPr lang="en-US" sz="1200" b="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For teenagers, show your love positively at the right times and places.  </a:t>
            </a:r>
          </a:p>
          <a:p>
            <a:pPr marL="342900" indent="-342900">
              <a:buFont typeface="Arial" pitchFamily="34" charset="0"/>
              <a:buChar char="•"/>
            </a:pPr>
            <a:r>
              <a:rPr lang="en-US" sz="1200" b="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Mothers should never hug a son in the presence of his peers.</a:t>
            </a:r>
          </a:p>
          <a:p>
            <a:pPr marL="342900" indent="-342900">
              <a:buFont typeface="Arial" pitchFamily="34" charset="0"/>
              <a:buChar char="•"/>
            </a:pPr>
            <a:r>
              <a:rPr lang="en-US" sz="1200" b="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Teenage girls needs hugs and kisses of their fathers.  </a:t>
            </a:r>
          </a:p>
          <a:p>
            <a:pPr marL="342900" indent="-342900">
              <a:buFont typeface="Arial" pitchFamily="34" charset="0"/>
              <a:buChar char="•"/>
            </a:pPr>
            <a:r>
              <a:rPr lang="en-US" sz="1200" b="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Teenagers find hugs and physical touch helpful when they go through difficult times.</a:t>
            </a:r>
          </a:p>
          <a:p>
            <a:pPr marL="342900" indent="-342900">
              <a:buFont typeface="Arial" pitchFamily="34" charset="0"/>
              <a:buChar char="•"/>
            </a:pPr>
            <a:endParaRPr lang="en-US" sz="1200" dirty="0"/>
          </a:p>
        </p:txBody>
      </p:sp>
      <p:sp>
        <p:nvSpPr>
          <p:cNvPr id="4" name="Slide Number Placeholder 3"/>
          <p:cNvSpPr>
            <a:spLocks noGrp="1"/>
          </p:cNvSpPr>
          <p:nvPr>
            <p:ph type="sldNum" sz="quarter" idx="10"/>
          </p:nvPr>
        </p:nvSpPr>
        <p:spPr/>
        <p:txBody>
          <a:bodyPr/>
          <a:lstStyle/>
          <a:p>
            <a:fld id="{B94165F4-379C-44F2-8E89-DB43904FE854}" type="slidenum">
              <a:rPr lang="en-US" smtClean="0"/>
              <a:t>6</a:t>
            </a:fld>
            <a:endParaRPr lang="en-US"/>
          </a:p>
        </p:txBody>
      </p:sp>
    </p:spTree>
    <p:extLst>
      <p:ext uri="{BB962C8B-B14F-4D97-AF65-F5344CB8AC3E}">
        <p14:creationId xmlns:p14="http://schemas.microsoft.com/office/powerpoint/2010/main" val="214873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#2:  Words of Affirmation</a:t>
            </a:r>
          </a:p>
          <a:p>
            <a:endParaRPr lang="en-US" dirty="0"/>
          </a:p>
          <a:p>
            <a:pPr marL="171450" indent="-171450">
              <a:buFont typeface="Arial"/>
              <a:buChar char="•"/>
            </a:pPr>
            <a:r>
              <a:rPr lang="en-US" sz="1200" dirty="0">
                <a:latin typeface="Tahoma"/>
                <a:cs typeface="Tahoma"/>
              </a:rPr>
              <a:t>Some children feel their greatest sense of love in expressions that affirm them.  </a:t>
            </a:r>
          </a:p>
          <a:p>
            <a:pPr marL="171450" indent="-171450">
              <a:buFont typeface="Arial"/>
              <a:buChar char="•"/>
            </a:pPr>
            <a:r>
              <a:rPr lang="en-US" sz="1200" dirty="0">
                <a:latin typeface="Tahoma"/>
                <a:cs typeface="Tahoma"/>
              </a:rPr>
              <a:t>There are several types of affirmation:</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7</a:t>
            </a:fld>
            <a:endParaRPr lang="en-US"/>
          </a:p>
        </p:txBody>
      </p:sp>
    </p:spTree>
    <p:extLst>
      <p:ext uri="{BB962C8B-B14F-4D97-AF65-F5344CB8AC3E}">
        <p14:creationId xmlns:p14="http://schemas.microsoft.com/office/powerpoint/2010/main" val="1356094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r>
              <a:rPr lang="en-US" sz="1200" b="1" dirty="0"/>
              <a:t>a) Words of Affection &amp; Endearment</a:t>
            </a:r>
          </a:p>
          <a:p>
            <a:r>
              <a:rPr lang="en-US" sz="1200" baseline="0" dirty="0"/>
              <a:t>     </a:t>
            </a:r>
            <a:r>
              <a:rPr lang="en-US" sz="1200" dirty="0"/>
              <a:t>* “I love you.”</a:t>
            </a:r>
          </a:p>
          <a:p>
            <a:r>
              <a:rPr lang="en-US" sz="1200" baseline="0" dirty="0"/>
              <a:t>     </a:t>
            </a:r>
            <a:r>
              <a:rPr lang="en-US" sz="1200" dirty="0"/>
              <a:t>* “Love you, honey”</a:t>
            </a:r>
          </a:p>
          <a:p>
            <a:r>
              <a:rPr lang="en-US" sz="1200" baseline="0" dirty="0"/>
              <a:t>     </a:t>
            </a:r>
            <a:r>
              <a:rPr lang="en-US" sz="1200" dirty="0"/>
              <a:t>* “I just love your beautiful red hair”</a:t>
            </a:r>
            <a:endParaRPr lang="en-US" sz="11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8</a:t>
            </a:fld>
            <a:endParaRPr lang="en-US"/>
          </a:p>
        </p:txBody>
      </p:sp>
    </p:spTree>
    <p:extLst>
      <p:ext uri="{BB962C8B-B14F-4D97-AF65-F5344CB8AC3E}">
        <p14:creationId xmlns:p14="http://schemas.microsoft.com/office/powerpoint/2010/main" val="39692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None/>
            </a:pPr>
            <a:r>
              <a:rPr lang="en-US" sz="1200" b="1" dirty="0"/>
              <a:t>b) Words of Praise</a:t>
            </a:r>
          </a:p>
          <a:p>
            <a:pPr marL="0" indent="0">
              <a:buNone/>
            </a:pPr>
            <a:r>
              <a:rPr lang="en-US" sz="1200" baseline="0" dirty="0"/>
              <a:t>    </a:t>
            </a:r>
            <a:r>
              <a:rPr lang="en-US" sz="1200" dirty="0"/>
              <a:t>* Give genuine praise for things a child has done.</a:t>
            </a:r>
          </a:p>
          <a:p>
            <a:pPr marL="0" indent="0">
              <a:buNone/>
            </a:pPr>
            <a:r>
              <a:rPr lang="en-US" sz="1200" baseline="0" dirty="0"/>
              <a:t>    * Praise a specific work or one aspect of it that is well done.</a:t>
            </a:r>
            <a:endParaRPr lang="en-US" sz="1200" dirty="0"/>
          </a:p>
          <a:p>
            <a:pPr marL="0" indent="0">
              <a:buNone/>
            </a:pPr>
            <a:r>
              <a:rPr lang="en-US" sz="1200" baseline="0" dirty="0"/>
              <a:t>    * </a:t>
            </a:r>
            <a:r>
              <a:rPr lang="en-US" sz="1200" dirty="0"/>
              <a:t>Do not flatter.  Children can tell the difference.</a:t>
            </a:r>
          </a:p>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t>9</a:t>
            </a:fld>
            <a:endParaRPr lang="en-US"/>
          </a:p>
        </p:txBody>
      </p:sp>
    </p:spTree>
    <p:extLst>
      <p:ext uri="{BB962C8B-B14F-4D97-AF65-F5344CB8AC3E}">
        <p14:creationId xmlns:p14="http://schemas.microsoft.com/office/powerpoint/2010/main" val="139734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81200"/>
            <a:ext cx="9144000" cy="2609851"/>
          </a:xfrm>
        </p:spPr>
        <p:txBody>
          <a:bodyPr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522413" y="4800600"/>
            <a:ext cx="9144000" cy="114300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99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06132-7CE6-45E4-90D4-91693943292D}"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1035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1522413" y="4800600"/>
            <a:ext cx="9144000" cy="1143000"/>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7204D-E712-460F-A835-B3805357AA3E}"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99833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3812" y="1676400"/>
            <a:ext cx="4572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3014" y="1676400"/>
            <a:ext cx="4572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B3E1D-4BB2-4EB5-99F0-C0445BB2CBB6}" type="datetime1">
              <a:rPr lang="en-US" smtClean="0"/>
              <a:t>10/7/19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9784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293813" y="456330"/>
            <a:ext cx="9601202" cy="10676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93813"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505075"/>
            <a:ext cx="4572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3015"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5" y="2505075"/>
            <a:ext cx="4572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6470DD-936A-40C7-B2FF-E7290D8BDE85}" type="datetime1">
              <a:rPr lang="en-US" smtClean="0"/>
              <a:t>10/7/19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1669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D9A680-C0D5-4B16-AB7C-0C3F71FB527A}" type="datetime1">
              <a:rPr lang="en-US" smtClean="0"/>
              <a:t>10/7/19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0383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13F4F-0B88-4C49-B9D1-C95270C9BFC4}"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57607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eav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3E08E-F1BA-4F47-A445-B54A4E6BD6A4}"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5946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676400"/>
            <a:ext cx="6172200" cy="4572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27679" y="1676400"/>
            <a:ext cx="3108960" cy="4572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A87197-55AE-4427-94B5-41FFCF01E594}" type="datetime1">
              <a:rPr lang="en-US" smtClean="0"/>
              <a:t>10/7/19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3288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9FC22-13D8-4D82-81F3-EDC2D992088A}"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0175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Vertical Title 1"/>
          <p:cNvSpPr>
            <a:spLocks noGrp="1"/>
          </p:cNvSpPr>
          <p:nvPr>
            <p:ph type="title" orient="vert"/>
          </p:nvPr>
        </p:nvSpPr>
        <p:spPr>
          <a:xfrm>
            <a:off x="9829800" y="609600"/>
            <a:ext cx="1066800" cy="5638800"/>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5399" y="609600"/>
            <a:ext cx="832273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3849F2-E881-451F-B030-13B947B0EF64}"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1231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277813" y="152400"/>
            <a:ext cx="8102599" cy="6248400"/>
            <a:chOff x="1097557" y="700499"/>
            <a:chExt cx="7498976" cy="5278764"/>
          </a:xfrm>
        </p:grpSpPr>
        <p:grpSp>
          <p:nvGrpSpPr>
            <p:cNvPr id="9" name="Group 8"/>
            <p:cNvGrpSpPr/>
            <p:nvPr/>
          </p:nvGrpSpPr>
          <p:grpSpPr>
            <a:xfrm>
              <a:off x="1097557" y="700499"/>
              <a:ext cx="7498976" cy="5278764"/>
              <a:chOff x="1097557" y="700499"/>
              <a:chExt cx="7498976" cy="5278764"/>
            </a:xfrm>
          </p:grpSpPr>
          <p:sp>
            <p:nvSpPr>
              <p:cNvPr id="11" name="Freeform 9"/>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097557" y="700499"/>
                <a:ext cx="7498976" cy="5278764"/>
                <a:chOff x="220266" y="267321"/>
                <a:chExt cx="8471454" cy="5963322"/>
              </a:xfrm>
            </p:grpSpPr>
            <p:sp>
              <p:nvSpPr>
                <p:cNvPr id="13" name="Freeform 5"/>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5"/>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5" name="Freeform 5"/>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8" name="Freeform 5"/>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9" name="Freeform 5"/>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3" name="Freeform 5"/>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6" name="Freeform 5"/>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1" name="Freeform 5"/>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4" name="Freeform 5"/>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8" name="Freeform 5"/>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4" name="Freeform 5"/>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9" name="Freeform 5"/>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3" name="Freeform 5"/>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 name="Freeform 9"/>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532811" y="1828800"/>
            <a:ext cx="3276601" cy="2057400"/>
          </a:xfrm>
        </p:spPr>
        <p:txBody>
          <a:bodyPr anchor="b">
            <a:normAutofit/>
          </a:bodyPr>
          <a:lstStyle>
            <a:lvl1pPr>
              <a:defRPr sz="3600"/>
            </a:lvl1pPr>
          </a:lstStyle>
          <a:p>
            <a:r>
              <a:rPr lang="en-US"/>
              <a:t>Click to edit Master title style</a:t>
            </a:r>
            <a:endParaRPr lang="en-US" dirty="0"/>
          </a:p>
        </p:txBody>
      </p:sp>
      <p:sp>
        <p:nvSpPr>
          <p:cNvPr id="68" name="Picture Placeholder 67"/>
          <p:cNvSpPr>
            <a:spLocks noGrp="1"/>
          </p:cNvSpPr>
          <p:nvPr>
            <p:ph type="pic" idx="1"/>
          </p:nvPr>
        </p:nvSpPr>
        <p:spPr>
          <a:xfrm>
            <a:off x="1449263" y="1357283"/>
            <a:ext cx="5822838"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1" y="3962399"/>
            <a:ext cx="3276601" cy="1828800"/>
          </a:xfrm>
        </p:spPr>
        <p:txBody>
          <a:bodyPr>
            <a:normAutofit/>
          </a:bodyPr>
          <a:lstStyle>
            <a:lvl1pPr marL="0" indent="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66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Wide Picture with Caption">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4" name="Freeform 63"/>
          <p:cNvSpPr>
            <a:spLocks/>
          </p:cNvSpPr>
          <p:nvPr/>
        </p:nvSpPr>
        <p:spPr bwMode="auto">
          <a:xfrm>
            <a:off x="1185732" y="336529"/>
            <a:ext cx="9817165" cy="4933971"/>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1255712" y="391886"/>
            <a:ext cx="9675672" cy="48024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Picture Placeholder 2"/>
          <p:cNvSpPr>
            <a:spLocks noGrp="1"/>
          </p:cNvSpPr>
          <p:nvPr>
            <p:ph type="pic" idx="1"/>
          </p:nvPr>
        </p:nvSpPr>
        <p:spPr>
          <a:xfrm>
            <a:off x="1315615" y="447869"/>
            <a:ext cx="9517225" cy="4638481"/>
          </a:xfrm>
          <a:custGeom>
            <a:avLst/>
            <a:gdLst/>
            <a:ahLst/>
            <a:cxnLst/>
            <a:rect l="l" t="t" r="r" b="b"/>
            <a:pathLst>
              <a:path w="9517225" h="4638481">
                <a:moveTo>
                  <a:pt x="650308" y="0"/>
                </a:moveTo>
                <a:lnTo>
                  <a:pt x="8849738" y="0"/>
                </a:lnTo>
                <a:cubicBezTo>
                  <a:pt x="8935848" y="228854"/>
                  <a:pt x="9150331" y="417824"/>
                  <a:pt x="9517225" y="492179"/>
                </a:cubicBezTo>
                <a:lnTo>
                  <a:pt x="9517225" y="3845897"/>
                </a:lnTo>
                <a:cubicBezTo>
                  <a:pt x="9449723" y="3889986"/>
                  <a:pt x="9385532" y="3939747"/>
                  <a:pt x="9323528" y="3999732"/>
                </a:cubicBezTo>
                <a:lnTo>
                  <a:pt x="9257247" y="3818831"/>
                </a:lnTo>
                <a:cubicBezTo>
                  <a:pt x="9052131" y="3981677"/>
                  <a:pt x="8945205" y="4121717"/>
                  <a:pt x="8857627" y="4294672"/>
                </a:cubicBezTo>
                <a:cubicBezTo>
                  <a:pt x="8681319" y="4204825"/>
                  <a:pt x="8419981" y="4168498"/>
                  <a:pt x="8212559" y="4152775"/>
                </a:cubicBezTo>
                <a:cubicBezTo>
                  <a:pt x="8260718" y="4342348"/>
                  <a:pt x="8331516" y="4508578"/>
                  <a:pt x="8411811" y="4638481"/>
                </a:cubicBezTo>
                <a:lnTo>
                  <a:pt x="1128444" y="4638481"/>
                </a:lnTo>
                <a:cubicBezTo>
                  <a:pt x="1210679" y="4506349"/>
                  <a:pt x="1283466" y="4334276"/>
                  <a:pt x="1332334" y="4136900"/>
                </a:cubicBezTo>
                <a:cubicBezTo>
                  <a:pt x="1130179" y="4152623"/>
                  <a:pt x="875476" y="4188950"/>
                  <a:pt x="703644" y="4278797"/>
                </a:cubicBezTo>
                <a:cubicBezTo>
                  <a:pt x="618290" y="4105842"/>
                  <a:pt x="514079" y="3965802"/>
                  <a:pt x="314171" y="3802956"/>
                </a:cubicBezTo>
                <a:lnTo>
                  <a:pt x="249572" y="3983857"/>
                </a:lnTo>
                <a:cubicBezTo>
                  <a:pt x="171021" y="3905882"/>
                  <a:pt x="88868" y="3845185"/>
                  <a:pt x="0" y="3792938"/>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9" name="Freeform 68"/>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rot="20401737" flipH="1">
            <a:off x="9461415" y="4368335"/>
            <a:ext cx="2423398" cy="1402268"/>
            <a:chOff x="4391996" y="2365975"/>
            <a:chExt cx="1978494" cy="1144830"/>
          </a:xfrm>
        </p:grpSpPr>
        <p:sp>
          <p:nvSpPr>
            <p:cNvPr id="72"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4"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7" name="Group 76"/>
          <p:cNvGrpSpPr/>
          <p:nvPr/>
        </p:nvGrpSpPr>
        <p:grpSpPr>
          <a:xfrm rot="1198789">
            <a:off x="317453" y="4334226"/>
            <a:ext cx="2423398" cy="1402268"/>
            <a:chOff x="4391996" y="2365975"/>
            <a:chExt cx="1978494" cy="1144830"/>
          </a:xfrm>
        </p:grpSpPr>
        <p:sp>
          <p:nvSpPr>
            <p:cNvPr id="78"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80"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p:cNvSpPr>
            <a:spLocks noGrp="1"/>
          </p:cNvSpPr>
          <p:nvPr>
            <p:ph type="body" sz="half" idx="2"/>
          </p:nvPr>
        </p:nvSpPr>
        <p:spPr>
          <a:xfrm>
            <a:off x="2665413" y="5410200"/>
            <a:ext cx="6858000" cy="914400"/>
          </a:xfrm>
        </p:spPr>
        <p:txBody>
          <a:bodyPr>
            <a:normAutofit/>
          </a:bodyPr>
          <a:lstStyle>
            <a:lvl1pPr marL="0" indent="0" algn="ctr">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fld id="{CFFD8F72-F274-42CE-B43C-598895B249BF}"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val="13856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Pictu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7A861-27AB-4ED7-A06C-F55FB44AA18E}"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
        <p:nvSpPr>
          <p:cNvPr id="5" name="Freeform 4"/>
          <p:cNvSpPr>
            <a:spLocks/>
          </p:cNvSpPr>
          <p:nvPr/>
        </p:nvSpPr>
        <p:spPr bwMode="auto">
          <a:xfrm>
            <a:off x="1169502" y="488128"/>
            <a:ext cx="9841398" cy="578307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p:nvSpPr>
        <p:spPr bwMode="auto">
          <a:xfrm>
            <a:off x="1359236" y="681199"/>
            <a:ext cx="9462092" cy="537905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463084" y="770297"/>
            <a:ext cx="9267384" cy="5188862"/>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8" name="Picture Placeholder 56"/>
          <p:cNvSpPr>
            <a:spLocks noGrp="1"/>
          </p:cNvSpPr>
          <p:nvPr>
            <p:ph type="pic" sz="quarter" idx="15"/>
          </p:nvPr>
        </p:nvSpPr>
        <p:spPr>
          <a:xfrm>
            <a:off x="1584584" y="848633"/>
            <a:ext cx="9048132" cy="5017062"/>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p>
        </p:txBody>
      </p:sp>
    </p:spTree>
    <p:extLst>
      <p:ext uri="{BB962C8B-B14F-4D97-AF65-F5344CB8AC3E}">
        <p14:creationId xmlns:p14="http://schemas.microsoft.com/office/powerpoint/2010/main" val="4032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Pictures">
    <p:bg>
      <p:bgPr>
        <a:solidFill>
          <a:schemeClr val="bg2">
            <a:lumMod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5F491-2613-41BF-A4BA-F06516213ACF}"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
        <p:nvSpPr>
          <p:cNvPr id="9" name="Freeform 8"/>
          <p:cNvSpPr>
            <a:spLocks/>
          </p:cNvSpPr>
          <p:nvPr/>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12" name="Picture Placeholder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13" name="Freeform 5"/>
          <p:cNvSpPr>
            <a:spLocks/>
          </p:cNvSpPr>
          <p:nvPr/>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16" name="Picture Placeholder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p>
        </p:txBody>
      </p:sp>
    </p:spTree>
    <p:extLst>
      <p:ext uri="{BB962C8B-B14F-4D97-AF65-F5344CB8AC3E}">
        <p14:creationId xmlns:p14="http://schemas.microsoft.com/office/powerpoint/2010/main" val="26104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Pictures">
    <p:bg>
      <p:bgPr>
        <a:solidFill>
          <a:schemeClr val="bg2">
            <a:lumMod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3BCFE-E111-47F4-B574-E9CF90367B73}"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
        <p:nvSpPr>
          <p:cNvPr id="17" name="Freeform 5"/>
          <p:cNvSpPr>
            <a:spLocks/>
          </p:cNvSpPr>
          <p:nvPr/>
        </p:nvSpPr>
        <p:spPr bwMode="auto">
          <a:xfrm rot="5142891" flipH="1" flipV="1">
            <a:off x="247644" y="1721806"/>
            <a:ext cx="4929972"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5239426" flipH="1" flipV="1">
            <a:off x="357111" y="1796769"/>
            <a:ext cx="472838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6039426" flipV="1">
            <a:off x="479976" y="1881660"/>
            <a:ext cx="4513028"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5245851" flipH="1">
            <a:off x="6988110" y="1660590"/>
            <a:ext cx="4876799"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5400000" flipH="1">
            <a:off x="7081289" y="1726284"/>
            <a:ext cx="4725692"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6200000">
            <a:off x="7174180" y="1791642"/>
            <a:ext cx="4510462" cy="309127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3" name="Freeform 5"/>
          <p:cNvSpPr>
            <a:spLocks/>
          </p:cNvSpPr>
          <p:nvPr/>
        </p:nvSpPr>
        <p:spPr bwMode="auto">
          <a:xfrm rot="5400000" flipH="1" flipV="1">
            <a:off x="3411348" y="1401382"/>
            <a:ext cx="5366130"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5400000" flipH="1" flipV="1">
            <a:off x="3498864" y="1461258"/>
            <a:ext cx="5191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5400000" flipH="1" flipV="1">
            <a:off x="3599500" y="1547247"/>
            <a:ext cx="4949756"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6" name="Picture Placeholder 23"/>
          <p:cNvSpPr>
            <a:spLocks noGrp="1"/>
          </p:cNvSpPr>
          <p:nvPr>
            <p:ph type="pic" sz="quarter" idx="13"/>
          </p:nvPr>
        </p:nvSpPr>
        <p:spPr>
          <a:xfrm>
            <a:off x="1295401" y="1267339"/>
            <a:ext cx="2899856" cy="4319920"/>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p>
        </p:txBody>
      </p:sp>
      <p:sp>
        <p:nvSpPr>
          <p:cNvPr id="27" name="Picture Placeholder 23"/>
          <p:cNvSpPr>
            <a:spLocks noGrp="1"/>
          </p:cNvSpPr>
          <p:nvPr>
            <p:ph type="pic" sz="quarter" idx="14"/>
          </p:nvPr>
        </p:nvSpPr>
        <p:spPr>
          <a:xfrm>
            <a:off x="4512088" y="872538"/>
            <a:ext cx="3147670" cy="468980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8" name="Picture Placeholder 23"/>
          <p:cNvSpPr>
            <a:spLocks noGrp="1"/>
          </p:cNvSpPr>
          <p:nvPr>
            <p:ph type="pic" sz="quarter" idx="15"/>
          </p:nvPr>
        </p:nvSpPr>
        <p:spPr>
          <a:xfrm>
            <a:off x="7989807" y="1177218"/>
            <a:ext cx="2890736" cy="4319929"/>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p>
        </p:txBody>
      </p:sp>
    </p:spTree>
    <p:extLst>
      <p:ext uri="{BB962C8B-B14F-4D97-AF65-F5344CB8AC3E}">
        <p14:creationId xmlns:p14="http://schemas.microsoft.com/office/powerpoint/2010/main" val="435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Pictures with Caption">
    <p:bg>
      <p:bgPr>
        <a:solidFill>
          <a:schemeClr val="bg2"/>
        </a:solidFill>
        <a:effectLst/>
      </p:bgPr>
    </p:bg>
    <p:spTree>
      <p:nvGrpSpPr>
        <p:cNvPr id="1" name=""/>
        <p:cNvGrpSpPr/>
        <p:nvPr/>
      </p:nvGrpSpPr>
      <p:grpSpPr>
        <a:xfrm>
          <a:off x="0" y="0"/>
          <a:ext cx="0" cy="0"/>
          <a:chOff x="0" y="0"/>
          <a:chExt cx="0" cy="0"/>
        </a:xfrm>
      </p:grpSpPr>
      <p:sp>
        <p:nvSpPr>
          <p:cNvPr id="24" name="Freeform 23"/>
          <p:cNvSpPr>
            <a:spLocks/>
          </p:cNvSpPr>
          <p:nvPr/>
        </p:nvSpPr>
        <p:spPr bwMode="auto">
          <a:xfrm rot="10800000">
            <a:off x="822959" y="1630677"/>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rot="10800000">
            <a:off x="970662" y="1739065"/>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p:nvSpPr>
        <p:spPr bwMode="auto">
          <a:xfrm rot="10800000">
            <a:off x="1022003" y="1800807"/>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rot="5106336">
            <a:off x="4893039" y="1012328"/>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rot="5106336">
            <a:off x="5015934" y="1096160"/>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9" name="Freeform 9"/>
          <p:cNvSpPr>
            <a:spLocks/>
          </p:cNvSpPr>
          <p:nvPr/>
        </p:nvSpPr>
        <p:spPr bwMode="auto">
          <a:xfrm rot="5106336">
            <a:off x="5073495" y="1163712"/>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rot="5837788">
            <a:off x="7669629" y="2059872"/>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rot="5837788">
            <a:off x="7774010" y="2167696"/>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p:cNvSpPr>
          <p:nvPr/>
        </p:nvSpPr>
        <p:spPr bwMode="auto">
          <a:xfrm rot="5837788">
            <a:off x="7816672" y="2218287"/>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6019800" y="3959649"/>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6071617" y="4009786"/>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6118185" y="4059989"/>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36" name="Picture Placeholder 37"/>
          <p:cNvSpPr>
            <a:spLocks noGrp="1"/>
          </p:cNvSpPr>
          <p:nvPr>
            <p:ph type="pic" sz="quarter" idx="13"/>
          </p:nvPr>
        </p:nvSpPr>
        <p:spPr>
          <a:xfrm>
            <a:off x="1103403" y="1875186"/>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37" name="Picture Placeholder 37"/>
          <p:cNvSpPr>
            <a:spLocks noGrp="1"/>
          </p:cNvSpPr>
          <p:nvPr>
            <p:ph type="pic" sz="quarter" idx="14"/>
          </p:nvPr>
        </p:nvSpPr>
        <p:spPr>
          <a:xfrm>
            <a:off x="5613953" y="592466"/>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38" name="Picture Placeholder 37"/>
          <p:cNvSpPr>
            <a:spLocks noGrp="1"/>
          </p:cNvSpPr>
          <p:nvPr>
            <p:ph type="pic" sz="quarter" idx="15"/>
          </p:nvPr>
        </p:nvSpPr>
        <p:spPr>
          <a:xfrm>
            <a:off x="8444150" y="1622343"/>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4" name="Text Placeholder 3"/>
          <p:cNvSpPr>
            <a:spLocks noGrp="1"/>
          </p:cNvSpPr>
          <p:nvPr>
            <p:ph type="body" sz="half" idx="2"/>
          </p:nvPr>
        </p:nvSpPr>
        <p:spPr>
          <a:xfrm>
            <a:off x="6282794" y="4226768"/>
            <a:ext cx="2590801" cy="1793032"/>
          </a:xfrm>
        </p:spPr>
        <p:txBody>
          <a:bodyPr anchor="ctr">
            <a:normAutofit/>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fld id="{463D6B19-7625-4AA4-AE5A-E36558CB5F5F}"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val="53903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Pictures">
    <p:bg>
      <p:bgPr>
        <a:solidFill>
          <a:schemeClr val="bg2">
            <a:lumMod val="50000"/>
          </a:schemeClr>
        </a:solidFill>
        <a:effectLst/>
      </p:bgPr>
    </p:bg>
    <p:spTree>
      <p:nvGrpSpPr>
        <p:cNvPr id="1" name=""/>
        <p:cNvGrpSpPr/>
        <p:nvPr/>
      </p:nvGrpSpPr>
      <p:grpSpPr>
        <a:xfrm>
          <a:off x="0" y="0"/>
          <a:ext cx="0" cy="0"/>
          <a:chOff x="0" y="0"/>
          <a:chExt cx="0" cy="0"/>
        </a:xfrm>
      </p:grpSpPr>
      <p:sp>
        <p:nvSpPr>
          <p:cNvPr id="20" name="Freeform 5"/>
          <p:cNvSpPr>
            <a:spLocks/>
          </p:cNvSpPr>
          <p:nvPr/>
        </p:nvSpPr>
        <p:spPr bwMode="auto">
          <a:xfrm rot="21432709">
            <a:off x="6324263" y="3487057"/>
            <a:ext cx="4288074" cy="297496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Date Placeholder 1"/>
          <p:cNvSpPr>
            <a:spLocks noGrp="1"/>
          </p:cNvSpPr>
          <p:nvPr>
            <p:ph type="dt" sz="half" idx="10"/>
          </p:nvPr>
        </p:nvSpPr>
        <p:spPr/>
        <p:txBody>
          <a:bodyPr/>
          <a:lstStyle/>
          <a:p>
            <a:fld id="{376A900F-A987-4DB8-A613-0BB5F2FD2DF5}" type="datetime1">
              <a:rPr lang="en-US" smtClean="0"/>
              <a:t>10/7/19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
        <p:nvSpPr>
          <p:cNvPr id="29" name="Freeform 5"/>
          <p:cNvSpPr>
            <a:spLocks/>
          </p:cNvSpPr>
          <p:nvPr/>
        </p:nvSpPr>
        <p:spPr bwMode="auto">
          <a:xfrm flipV="1">
            <a:off x="6288832" y="223934"/>
            <a:ext cx="4298931" cy="301440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0574" flipV="1">
            <a:off x="6341325" y="304472"/>
            <a:ext cx="4188922" cy="287391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0960574" flipH="1" flipV="1">
            <a:off x="6428390" y="357897"/>
            <a:ext cx="3998139" cy="2740155"/>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2" name="Freeform 5"/>
          <p:cNvSpPr>
            <a:spLocks/>
          </p:cNvSpPr>
          <p:nvPr/>
        </p:nvSpPr>
        <p:spPr bwMode="auto">
          <a:xfrm flipH="1">
            <a:off x="1656574" y="3430171"/>
            <a:ext cx="4203052" cy="2914645"/>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flipH="1">
            <a:off x="1711524" y="3498638"/>
            <a:ext cx="4054926" cy="278198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0800000">
            <a:off x="1795205" y="3576013"/>
            <a:ext cx="3870246" cy="2652502"/>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5" name="Freeform 5"/>
          <p:cNvSpPr>
            <a:spLocks/>
          </p:cNvSpPr>
          <p:nvPr/>
        </p:nvSpPr>
        <p:spPr bwMode="auto">
          <a:xfrm rot="200049" flipH="1" flipV="1">
            <a:off x="1604864" y="247650"/>
            <a:ext cx="4254759" cy="2997758"/>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flipH="1" flipV="1">
            <a:off x="1684947" y="325852"/>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flipH="1" flipV="1">
            <a:off x="1735448" y="393162"/>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8" name="Freeform 5"/>
          <p:cNvSpPr>
            <a:spLocks/>
          </p:cNvSpPr>
          <p:nvPr/>
        </p:nvSpPr>
        <p:spPr bwMode="auto">
          <a:xfrm>
            <a:off x="6419893" y="3558258"/>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a:off x="6487007" y="3625374"/>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0" name="Picture Placeholder 16"/>
          <p:cNvSpPr>
            <a:spLocks noGrp="1"/>
          </p:cNvSpPr>
          <p:nvPr>
            <p:ph type="pic" sz="quarter" idx="13"/>
          </p:nvPr>
        </p:nvSpPr>
        <p:spPr>
          <a:xfrm>
            <a:off x="1819059" y="478023"/>
            <a:ext cx="3800478" cy="2550777"/>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41" name="Picture Placeholder 16"/>
          <p:cNvSpPr>
            <a:spLocks noGrp="1"/>
          </p:cNvSpPr>
          <p:nvPr>
            <p:ph type="pic" sz="quarter" idx="14"/>
          </p:nvPr>
        </p:nvSpPr>
        <p:spPr>
          <a:xfrm>
            <a:off x="6514707" y="435634"/>
            <a:ext cx="3827062" cy="2569014"/>
          </a:xfrm>
          <a:custGeom>
            <a:avLst/>
            <a:gdLst/>
            <a:ahLst/>
            <a:cxnLst/>
            <a:rect l="l" t="t" r="r" b="b"/>
            <a:pathLst>
              <a:path w="3827062" h="2569014">
                <a:moveTo>
                  <a:pt x="1762274" y="132"/>
                </a:moveTo>
                <a:cubicBezTo>
                  <a:pt x="1838364" y="-694"/>
                  <a:pt x="1912508" y="2364"/>
                  <a:pt x="1983571" y="9550"/>
                </a:cubicBezTo>
                <a:cubicBezTo>
                  <a:pt x="2552076" y="67036"/>
                  <a:pt x="3321232" y="386900"/>
                  <a:pt x="3678682" y="849755"/>
                </a:cubicBezTo>
                <a:cubicBezTo>
                  <a:pt x="3981188" y="1294476"/>
                  <a:pt x="3772325" y="1807812"/>
                  <a:pt x="3487506" y="2094415"/>
                </a:cubicBezTo>
                <a:cubicBezTo>
                  <a:pt x="3202688" y="2381017"/>
                  <a:pt x="2500397" y="2572688"/>
                  <a:pt x="1970394" y="2568961"/>
                </a:cubicBezTo>
                <a:cubicBezTo>
                  <a:pt x="1440392" y="2565234"/>
                  <a:pt x="692858" y="2421551"/>
                  <a:pt x="307760" y="2072722"/>
                </a:cubicBezTo>
                <a:cubicBezTo>
                  <a:pt x="-77337" y="1723893"/>
                  <a:pt x="-112834" y="850987"/>
                  <a:pt x="268256" y="504867"/>
                </a:cubicBezTo>
                <a:cubicBezTo>
                  <a:pt x="601709" y="202012"/>
                  <a:pt x="1229647" y="5913"/>
                  <a:pt x="1762274" y="132"/>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42" name="Picture Placeholder 16"/>
          <p:cNvSpPr>
            <a:spLocks noGrp="1"/>
          </p:cNvSpPr>
          <p:nvPr>
            <p:ph type="pic" sz="quarter" idx="15"/>
          </p:nvPr>
        </p:nvSpPr>
        <p:spPr>
          <a:xfrm>
            <a:off x="1876864" y="3668002"/>
            <a:ext cx="3706757" cy="2480426"/>
          </a:xfrm>
          <a:custGeom>
            <a:avLst/>
            <a:gdLst/>
            <a:ahLst/>
            <a:cxnLst/>
            <a:rect l="l" t="t" r="r" b="b"/>
            <a:pathLst>
              <a:path w="3706757" h="2480426">
                <a:moveTo>
                  <a:pt x="1941340" y="856"/>
                </a:moveTo>
                <a:cubicBezTo>
                  <a:pt x="2429685" y="11721"/>
                  <a:pt x="3030529" y="127214"/>
                  <a:pt x="3370150" y="407123"/>
                </a:cubicBezTo>
                <a:cubicBezTo>
                  <a:pt x="3758289" y="727020"/>
                  <a:pt x="3832067" y="1569477"/>
                  <a:pt x="3479214" y="1921384"/>
                </a:cubicBezTo>
                <a:cubicBezTo>
                  <a:pt x="3126361" y="2273292"/>
                  <a:pt x="2395284" y="2507755"/>
                  <a:pt x="1842967" y="2477864"/>
                </a:cubicBezTo>
                <a:cubicBezTo>
                  <a:pt x="1290649" y="2447973"/>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43" name="Picture Placeholder 16"/>
          <p:cNvSpPr>
            <a:spLocks noGrp="1"/>
          </p:cNvSpPr>
          <p:nvPr>
            <p:ph type="pic" sz="quarter" idx="16"/>
          </p:nvPr>
        </p:nvSpPr>
        <p:spPr>
          <a:xfrm>
            <a:off x="6607386" y="3696666"/>
            <a:ext cx="3800478" cy="2550777"/>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4145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Rectangular Pictures with Caption">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2826E2-89CA-487D-AE7D-60FF13F3BAF5}" type="datetime1">
              <a:rPr lang="en-US" smtClean="0"/>
              <a:t>10/7/19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
        <p:nvSpPr>
          <p:cNvPr id="21" name="Freeform 20"/>
          <p:cNvSpPr>
            <a:spLocks/>
          </p:cNvSpPr>
          <p:nvPr/>
        </p:nvSpPr>
        <p:spPr bwMode="auto">
          <a:xfrm flipH="1">
            <a:off x="8747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940025"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H="1">
            <a:off x="1005341"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9" name="Freeform 38"/>
          <p:cNvSpPr>
            <a:spLocks/>
          </p:cNvSpPr>
          <p:nvPr/>
        </p:nvSpPr>
        <p:spPr bwMode="auto">
          <a:xfrm>
            <a:off x="62468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6312126"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6377440"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2" name="Freeform 41"/>
          <p:cNvSpPr>
            <a:spLocks/>
          </p:cNvSpPr>
          <p:nvPr/>
        </p:nvSpPr>
        <p:spPr bwMode="auto">
          <a:xfrm flipH="1" flipV="1">
            <a:off x="8747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flipV="1">
            <a:off x="940025"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flipV="1">
            <a:off x="1005341"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5" name="Freeform 44"/>
          <p:cNvSpPr>
            <a:spLocks/>
          </p:cNvSpPr>
          <p:nvPr/>
        </p:nvSpPr>
        <p:spPr bwMode="auto">
          <a:xfrm flipV="1">
            <a:off x="62468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V="1">
            <a:off x="6312126"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V="1">
            <a:off x="6377440"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8" name="Picture Placeholder 13"/>
          <p:cNvSpPr>
            <a:spLocks noGrp="1"/>
          </p:cNvSpPr>
          <p:nvPr>
            <p:ph type="pic" sz="quarter" idx="13"/>
          </p:nvPr>
        </p:nvSpPr>
        <p:spPr>
          <a:xfrm>
            <a:off x="1066798" y="444864"/>
            <a:ext cx="4671059" cy="2692400"/>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49" name="Picture Placeholder 13"/>
          <p:cNvSpPr>
            <a:spLocks noGrp="1"/>
          </p:cNvSpPr>
          <p:nvPr>
            <p:ph type="pic" sz="quarter" idx="15"/>
          </p:nvPr>
        </p:nvSpPr>
        <p:spPr>
          <a:xfrm>
            <a:off x="1066798" y="3681730"/>
            <a:ext cx="4671059" cy="26924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0" name="Picture Placeholder 13"/>
          <p:cNvSpPr>
            <a:spLocks noGrp="1"/>
          </p:cNvSpPr>
          <p:nvPr>
            <p:ph type="pic" sz="quarter" idx="16"/>
          </p:nvPr>
        </p:nvSpPr>
        <p:spPr>
          <a:xfrm>
            <a:off x="6425339" y="3681730"/>
            <a:ext cx="4671060" cy="26924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1" name="Rectangle 54"/>
          <p:cNvSpPr/>
          <p:nvPr/>
        </p:nvSpPr>
        <p:spPr>
          <a:xfrm>
            <a:off x="6425339" y="444864"/>
            <a:ext cx="4671060" cy="2692400"/>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627811" y="771306"/>
            <a:ext cx="4267201" cy="2039516"/>
          </a:xfrm>
        </p:spPr>
        <p:txBody>
          <a:bodyPr anchor="ctr">
            <a:normAutofit/>
          </a:bodyPr>
          <a:lstStyle>
            <a:lvl1pPr marL="0" indent="0" algn="ctr">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10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10" name="Group 109"/>
          <p:cNvGrpSpPr/>
          <p:nvPr/>
        </p:nvGrpSpPr>
        <p:grpSpPr>
          <a:xfrm>
            <a:off x="-246438" y="-241054"/>
            <a:ext cx="12707726" cy="7411363"/>
            <a:chOff x="-246438" y="-241054"/>
            <a:chExt cx="12707726" cy="7411363"/>
          </a:xfrm>
        </p:grpSpPr>
        <p:sp>
          <p:nvSpPr>
            <p:cNvPr id="7" name="Freeform 5"/>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5" name="Freeform 5"/>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7" name="Freeform 5"/>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5"/>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1" name="Freeform 5"/>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7" name="Freeform 5"/>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0" name="Freeform 5"/>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9" name="Freeform 5"/>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5"/>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5"/>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5"/>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293812" y="456330"/>
            <a:ext cx="9601202" cy="1067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95400" y="1676400"/>
            <a:ext cx="9599614"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95" y="6563201"/>
            <a:ext cx="1002880" cy="244476"/>
          </a:xfrm>
          <a:prstGeom prst="rect">
            <a:avLst/>
          </a:prstGeom>
        </p:spPr>
        <p:txBody>
          <a:bodyPr vert="horz" lIns="91440" tIns="45720" rIns="91440" bIns="45720" rtlCol="0" anchor="ctr"/>
          <a:lstStyle>
            <a:lvl1pPr algn="ctr">
              <a:defRPr sz="900">
                <a:solidFill>
                  <a:schemeClr val="tx1"/>
                </a:solidFill>
              </a:defRPr>
            </a:lvl1pPr>
          </a:lstStyle>
          <a:p>
            <a:fld id="{4CF2F181-94B8-48A3-BCAE-F0C842125A38}" type="datetime1">
              <a:rPr lang="en-US" smtClean="0"/>
              <a:t>10/7/19</a:t>
            </a:fld>
            <a:endParaRPr lang="en-US"/>
          </a:p>
        </p:txBody>
      </p:sp>
      <p:sp>
        <p:nvSpPr>
          <p:cNvPr id="5" name="Footer Placeholder 4"/>
          <p:cNvSpPr>
            <a:spLocks noGrp="1"/>
          </p:cNvSpPr>
          <p:nvPr>
            <p:ph type="ftr" sz="quarter" idx="3"/>
          </p:nvPr>
        </p:nvSpPr>
        <p:spPr>
          <a:xfrm>
            <a:off x="1293814" y="6563201"/>
            <a:ext cx="4114797" cy="244476"/>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900">
                <a:solidFill>
                  <a:schemeClr val="tx1"/>
                </a:solidFill>
              </a:defRPr>
            </a:lvl1pPr>
          </a:lstStyle>
          <a:p>
            <a:fld id="{09C03C58-465B-42F2-8BA3-01664A6B69B6}" type="slidenum">
              <a:rPr lang="en-US" smtClean="0"/>
              <a:pPr/>
              <a:t>‹#›</a:t>
            </a:fld>
            <a:endParaRPr lang="en-US" dirty="0"/>
          </a:p>
        </p:txBody>
      </p:sp>
    </p:spTree>
    <p:extLst>
      <p:ext uri="{BB962C8B-B14F-4D97-AF65-F5344CB8AC3E}">
        <p14:creationId xmlns:p14="http://schemas.microsoft.com/office/powerpoint/2010/main" val="27646947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63" r:id="rId5"/>
    <p:sldLayoutId id="2147483664" r:id="rId6"/>
    <p:sldLayoutId id="2147483665" r:id="rId7"/>
    <p:sldLayoutId id="2147483666" r:id="rId8"/>
    <p:sldLayoutId id="2147483667" r:id="rId9"/>
    <p:sldLayoutId id="2147483650" r:id="rId10"/>
    <p:sldLayoutId id="2147483651" r:id="rId11"/>
    <p:sldLayoutId id="2147483652" r:id="rId12"/>
    <p:sldLayoutId id="2147483653" r:id="rId13"/>
    <p:sldLayoutId id="2147483654" r:id="rId14"/>
    <p:sldLayoutId id="2147483655" r:id="rId15"/>
    <p:sldLayoutId id="2147483660" r:id="rId16"/>
    <p:sldLayoutId id="2147483656" r:id="rId17"/>
    <p:sldLayoutId id="2147483658" r:id="rId18"/>
    <p:sldLayoutId id="214748365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1101" y="3492703"/>
            <a:ext cx="4360899" cy="2057400"/>
          </a:xfrm>
        </p:spPr>
        <p:txBody>
          <a:bodyPr>
            <a:noAutofit/>
          </a:bodyPr>
          <a:lstStyle/>
          <a:p>
            <a:pPr algn="ctr">
              <a:lnSpc>
                <a:spcPct val="100000"/>
              </a:lnSpc>
            </a:pPr>
            <a:r>
              <a:rPr lang="en-US" sz="5400" b="1" dirty="0"/>
              <a:t>THE FIVE LANGUAGES OF </a:t>
            </a:r>
            <a:br>
              <a:rPr lang="en-US" sz="5400" b="1" dirty="0"/>
            </a:br>
            <a:r>
              <a:rPr lang="en-US" sz="5400" b="1" dirty="0"/>
              <a:t>LOVE</a:t>
            </a:r>
            <a:br>
              <a:rPr lang="en-US" sz="5400" b="1" dirty="0"/>
            </a:br>
            <a:r>
              <a:rPr lang="en-US" sz="5400" b="1" dirty="0"/>
              <a:t>of Children</a:t>
            </a:r>
            <a:br>
              <a:rPr lang="en-US" sz="5400" b="1" dirty="0"/>
            </a:br>
            <a:endParaRPr lang="en-US" sz="5400" b="1" dirty="0"/>
          </a:p>
        </p:txBody>
      </p:sp>
      <p:sp>
        <p:nvSpPr>
          <p:cNvPr id="3" name="Text Placeholder 2"/>
          <p:cNvSpPr>
            <a:spLocks noGrp="1"/>
          </p:cNvSpPr>
          <p:nvPr>
            <p:ph type="body" sz="half" idx="2"/>
          </p:nvPr>
        </p:nvSpPr>
        <p:spPr>
          <a:xfrm>
            <a:off x="8179061" y="5593928"/>
            <a:ext cx="4012939" cy="1828800"/>
          </a:xfrm>
        </p:spPr>
        <p:txBody>
          <a:bodyPr>
            <a:normAutofit/>
          </a:bodyPr>
          <a:lstStyle/>
          <a:p>
            <a:pPr>
              <a:lnSpc>
                <a:spcPct val="60000"/>
              </a:lnSpc>
            </a:pPr>
            <a:r>
              <a:rPr lang="en-US" sz="2400" b="1" dirty="0"/>
              <a:t>Linda Mei Lin Koh, Ed. D</a:t>
            </a:r>
          </a:p>
          <a:p>
            <a:pPr>
              <a:lnSpc>
                <a:spcPct val="60000"/>
              </a:lnSpc>
            </a:pPr>
            <a:r>
              <a:rPr lang="en-US" sz="2400" b="1" dirty="0"/>
              <a:t>GC Children's Ministries</a:t>
            </a:r>
          </a:p>
        </p:txBody>
      </p:sp>
      <p:pic>
        <p:nvPicPr>
          <p:cNvPr id="16" name="Picture Placeholder 15">
            <a:extLst>
              <a:ext uri="{FF2B5EF4-FFF2-40B4-BE49-F238E27FC236}">
                <a16:creationId xmlns:a16="http://schemas.microsoft.com/office/drawing/2014/main" id="{626F747B-312F-3A49-B441-F4F09888EB7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4236" b="4236"/>
          <a:stretch>
            <a:fillRect/>
          </a:stretch>
        </p:blipFill>
        <p:spPr/>
      </p:pic>
    </p:spTree>
    <p:extLst>
      <p:ext uri="{BB962C8B-B14F-4D97-AF65-F5344CB8AC3E}">
        <p14:creationId xmlns:p14="http://schemas.microsoft.com/office/powerpoint/2010/main" val="322809403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7440" y="705177"/>
            <a:ext cx="9640883" cy="5447645"/>
          </a:xfrm>
          <a:prstGeom prst="rect">
            <a:avLst/>
          </a:prstGeom>
          <a:noFill/>
        </p:spPr>
        <p:txBody>
          <a:bodyPr wrap="square" lIns="91440" tIns="45720" rIns="91440" bIns="45720">
            <a:spAutoFit/>
          </a:bodyPr>
          <a:lstStyle/>
          <a:p>
            <a:r>
              <a:rPr lang="en-US" sz="5400" b="1"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c) </a:t>
            </a:r>
            <a:r>
              <a:rPr lang="en-US" sz="5400" b="1" cap="none" spc="0"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Words of Encouragement</a:t>
            </a:r>
          </a:p>
          <a:p>
            <a:r>
              <a:rPr lang="en-US" sz="5400" b="1" dirty="0">
                <a:ln w="12700">
                  <a:solidFill>
                    <a:schemeClr val="tx2">
                      <a:satMod val="155000"/>
                    </a:schemeClr>
                  </a:solidFill>
                  <a:prstDash val="solid"/>
                </a:ln>
                <a:solidFill>
                  <a:srgbClr val="503418"/>
                </a:solidFill>
                <a:effectLst>
                  <a:outerShdw blurRad="41275" dist="20320" dir="1800000" algn="tl" rotWithShape="0">
                    <a:srgbClr val="000000">
                      <a:alpha val="40000"/>
                    </a:srgbClr>
                  </a:outerShdw>
                </a:effectLst>
              </a:rPr>
              <a:t>	</a:t>
            </a:r>
          </a:p>
          <a:p>
            <a:r>
              <a:rPr lang="en-US" sz="4800" dirty="0">
                <a:ln w="12700">
                  <a:noFill/>
                  <a:prstDash val="solid"/>
                </a:ln>
                <a:solidFill>
                  <a:schemeClr val="bg1"/>
                </a:solidFill>
                <a:effectLst>
                  <a:glow rad="139700">
                    <a:schemeClr val="accent6">
                      <a:satMod val="175000"/>
                      <a:alpha val="40000"/>
                    </a:schemeClr>
                  </a:glow>
                  <a:outerShdw blurRad="50800" dist="38100" dir="13500000" algn="br" rotWithShape="0">
                    <a:prstClr val="black">
                      <a:alpha val="40000"/>
                    </a:prstClr>
                  </a:outerShdw>
                </a:effectLst>
              </a:rPr>
              <a:t>* Encourage means “to inspire courage.</a:t>
            </a:r>
          </a:p>
          <a:p>
            <a:r>
              <a:rPr lang="en-US" sz="4800" dirty="0">
                <a:ln w="12700">
                  <a:noFill/>
                  <a:prstDash val="solid"/>
                </a:ln>
                <a:solidFill>
                  <a:schemeClr val="bg1"/>
                </a:solidFill>
                <a:effectLst>
                  <a:glow rad="139700">
                    <a:schemeClr val="accent6">
                      <a:satMod val="175000"/>
                      <a:alpha val="40000"/>
                    </a:schemeClr>
                  </a:glow>
                  <a:outerShdw blurRad="50800" dist="38100" dir="13500000" algn="br" rotWithShape="0">
                    <a:prstClr val="black">
                      <a:alpha val="40000"/>
                    </a:prstClr>
                  </a:outerShdw>
                </a:effectLst>
              </a:rPr>
              <a:t>* Encouragement helps to 	</a:t>
            </a:r>
          </a:p>
          <a:p>
            <a:r>
              <a:rPr lang="en-US" sz="4800" dirty="0">
                <a:ln w="12700">
                  <a:noFill/>
                  <a:prstDash val="solid"/>
                </a:ln>
                <a:solidFill>
                  <a:schemeClr val="bg1"/>
                </a:solidFill>
                <a:effectLst>
                  <a:glow rad="139700">
                    <a:schemeClr val="accent6">
                      <a:satMod val="175000"/>
                      <a:alpha val="40000"/>
                    </a:schemeClr>
                  </a:glow>
                  <a:outerShdw blurRad="50800" dist="38100" dir="13500000" algn="br" rotWithShape="0">
                    <a:prstClr val="black">
                      <a:alpha val="40000"/>
                    </a:prstClr>
                  </a:outerShdw>
                </a:effectLst>
              </a:rPr>
              <a:t>inspire untapped potential &amp; 	</a:t>
            </a:r>
          </a:p>
          <a:p>
            <a:r>
              <a:rPr lang="en-US" sz="4800" dirty="0">
                <a:ln w="12700">
                  <a:noFill/>
                  <a:prstDash val="solid"/>
                </a:ln>
                <a:solidFill>
                  <a:schemeClr val="bg1"/>
                </a:solidFill>
                <a:effectLst>
                  <a:glow rad="139700">
                    <a:schemeClr val="accent6">
                      <a:satMod val="175000"/>
                      <a:alpha val="40000"/>
                    </a:schemeClr>
                  </a:glow>
                  <a:outerShdw blurRad="50800" dist="38100" dir="13500000" algn="br" rotWithShape="0">
                    <a:prstClr val="black">
                      <a:alpha val="40000"/>
                    </a:prstClr>
                  </a:outerShdw>
                </a:effectLst>
              </a:rPr>
              <a:t>talents. </a:t>
            </a:r>
            <a:endParaRPr lang="en-US" sz="4800" b="1" dirty="0">
              <a:ln w="12700">
                <a:noFill/>
                <a:prstDash val="solid"/>
              </a:ln>
              <a:solidFill>
                <a:schemeClr val="bg1"/>
              </a:solidFill>
              <a:effectLst>
                <a:glow rad="139700">
                  <a:schemeClr val="accent6">
                    <a:satMod val="175000"/>
                    <a:alpha val="40000"/>
                  </a:schemeClr>
                </a:glow>
                <a:outerShdw blurRad="50800" dist="38100" dir="13500000" algn="br" rotWithShape="0">
                  <a:prstClr val="black">
                    <a:alpha val="40000"/>
                  </a:prstClr>
                </a:outerShdw>
              </a:effectLst>
            </a:endParaRPr>
          </a:p>
        </p:txBody>
      </p:sp>
      <p:pic>
        <p:nvPicPr>
          <p:cNvPr id="4" name="Picture 3">
            <a:extLst>
              <a:ext uri="{FF2B5EF4-FFF2-40B4-BE49-F238E27FC236}">
                <a16:creationId xmlns:a16="http://schemas.microsoft.com/office/drawing/2014/main" id="{3D797819-F384-1946-9480-946F54EEA656}"/>
              </a:ext>
            </a:extLst>
          </p:cNvPr>
          <p:cNvPicPr>
            <a:picLocks noChangeAspect="1"/>
          </p:cNvPicPr>
          <p:nvPr/>
        </p:nvPicPr>
        <p:blipFill rotWithShape="1">
          <a:blip r:embed="rId3"/>
          <a:srcRect l="25313" r="14234" b="5596"/>
          <a:stretch/>
        </p:blipFill>
        <p:spPr>
          <a:xfrm rot="274636">
            <a:off x="8506830" y="3017289"/>
            <a:ext cx="3556121" cy="3704724"/>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936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trips(downLeft)">
                                      <p:cBhvr>
                                        <p:cTn id="17" dur="500"/>
                                        <p:tgtEl>
                                          <p:spTgt spid="3">
                                            <p:txEl>
                                              <p:pRg st="3" end="3"/>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strips(downLeft)">
                                      <p:cBhvr>
                                        <p:cTn id="20" dur="500"/>
                                        <p:tgtEl>
                                          <p:spTgt spid="3">
                                            <p:txEl>
                                              <p:pRg st="4" end="4"/>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strips(downLeft)">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87334" y="776178"/>
            <a:ext cx="6970889" cy="5400786"/>
          </a:xfrm>
        </p:spPr>
        <p:txBody>
          <a:bodyPr>
            <a:normAutofit fontScale="92500" lnSpcReduction="10000"/>
          </a:bodyPr>
          <a:lstStyle/>
          <a:p>
            <a:pPr marL="0" indent="0">
              <a:buNone/>
            </a:pPr>
            <a:r>
              <a:rPr lang="en-US" sz="5400" b="1" dirty="0"/>
              <a:t>d) Words of Guidance</a:t>
            </a:r>
          </a:p>
          <a:p>
            <a:pPr>
              <a:lnSpc>
                <a:spcPct val="100000"/>
              </a:lnSpc>
            </a:pPr>
            <a:r>
              <a:rPr lang="en-US" sz="4800" dirty="0"/>
              <a:t> Offer positive words to guide children in ethics, academic pursuits, social behaviors, etc.</a:t>
            </a:r>
          </a:p>
          <a:p>
            <a:pPr>
              <a:lnSpc>
                <a:spcPct val="100000"/>
              </a:lnSpc>
            </a:pPr>
            <a:r>
              <a:rPr lang="en-US" sz="4800" dirty="0"/>
              <a:t> Offer words of guidance in a loving, patient manner.  Request, not demand.</a:t>
            </a:r>
          </a:p>
          <a:p>
            <a:endParaRPr lang="en-US" sz="4800" dirty="0"/>
          </a:p>
          <a:p>
            <a:pPr marL="0" indent="0">
              <a:buNone/>
            </a:pPr>
            <a:endParaRPr lang="en-US" sz="4800" dirty="0"/>
          </a:p>
        </p:txBody>
      </p:sp>
      <p:pic>
        <p:nvPicPr>
          <p:cNvPr id="5" name="Picture 4">
            <a:extLst>
              <a:ext uri="{FF2B5EF4-FFF2-40B4-BE49-F238E27FC236}">
                <a16:creationId xmlns:a16="http://schemas.microsoft.com/office/drawing/2014/main" id="{33F2D465-E573-2147-B511-893EC0B1F9FE}"/>
              </a:ext>
            </a:extLst>
          </p:cNvPr>
          <p:cNvPicPr>
            <a:picLocks noChangeAspect="1"/>
          </p:cNvPicPr>
          <p:nvPr/>
        </p:nvPicPr>
        <p:blipFill rotWithShape="1">
          <a:blip r:embed="rId3"/>
          <a:srcRect l="6224" r="26796"/>
          <a:stretch/>
        </p:blipFill>
        <p:spPr>
          <a:xfrm>
            <a:off x="952539" y="1461846"/>
            <a:ext cx="3435754" cy="4029450"/>
          </a:xfrm>
          <a:prstGeom prst="roundRect">
            <a:avLst>
              <a:gd name="adj" fmla="val 16667"/>
            </a:avLst>
          </a:prstGeom>
          <a:ln w="5715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4412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456" y="1234981"/>
            <a:ext cx="4594588" cy="4388037"/>
          </a:xfrm>
          <a:prstGeom prst="round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618855" y="1458561"/>
            <a:ext cx="6525569" cy="5171812"/>
          </a:xfrm>
        </p:spPr>
        <p:txBody>
          <a:bodyPr>
            <a:normAutofit/>
          </a:bodyPr>
          <a:lstStyle/>
          <a:p>
            <a:r>
              <a:rPr lang="en-US" sz="3200" dirty="0"/>
              <a:t> </a:t>
            </a:r>
            <a:r>
              <a:rPr lang="en-US" sz="4400" b="1" dirty="0">
                <a:latin typeface="Tahoma" charset="0"/>
              </a:rPr>
              <a:t>Togetherness</a:t>
            </a:r>
          </a:p>
          <a:p>
            <a:pPr marL="457200" lvl="1" indent="0">
              <a:buNone/>
            </a:pPr>
            <a:r>
              <a:rPr lang="en-US" sz="4400" b="1" dirty="0">
                <a:latin typeface="Tahoma" charset="0"/>
              </a:rPr>
              <a:t>* Focused attention not proximity.</a:t>
            </a:r>
          </a:p>
          <a:p>
            <a:pPr marL="457200" lvl="1" indent="0">
              <a:buNone/>
            </a:pPr>
            <a:r>
              <a:rPr lang="en-US" sz="4400" b="1" dirty="0">
                <a:latin typeface="Tahoma" charset="0"/>
              </a:rPr>
              <a:t>* Doing something together.</a:t>
            </a:r>
          </a:p>
          <a:p>
            <a:pPr marL="457200" lvl="1" indent="0">
              <a:buNone/>
            </a:pPr>
            <a:r>
              <a:rPr lang="en-US" sz="4400" b="1" dirty="0">
                <a:latin typeface="Tahoma" charset="0"/>
              </a:rPr>
              <a:t>* Enjoying being with each child.</a:t>
            </a:r>
            <a:endParaRPr lang="en-US" sz="4400" b="1" dirty="0"/>
          </a:p>
        </p:txBody>
      </p:sp>
      <p:sp>
        <p:nvSpPr>
          <p:cNvPr id="8" name="Rectangle 7"/>
          <p:cNvSpPr/>
          <p:nvPr/>
        </p:nvSpPr>
        <p:spPr>
          <a:xfrm>
            <a:off x="960612" y="227627"/>
            <a:ext cx="6964188" cy="1015663"/>
          </a:xfrm>
          <a:prstGeom prst="rect">
            <a:avLst/>
          </a:prstGeom>
          <a:noFill/>
        </p:spPr>
        <p:txBody>
          <a:bodyPr wrap="square" lIns="91440" tIns="45720" rIns="91440" bIns="45720">
            <a:spAutoFit/>
          </a:bodyPr>
          <a:lstStyle/>
          <a:p>
            <a:pPr algn="ctr"/>
            <a:r>
              <a:rPr lang="en-US" sz="60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#3: Quality Time</a:t>
            </a:r>
          </a:p>
        </p:txBody>
      </p:sp>
    </p:spTree>
    <p:extLst>
      <p:ext uri="{BB962C8B-B14F-4D97-AF65-F5344CB8AC3E}">
        <p14:creationId xmlns:p14="http://schemas.microsoft.com/office/powerpoint/2010/main" val="18021905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741" y="421791"/>
            <a:ext cx="7542815" cy="830997"/>
          </a:xfrm>
          <a:prstGeom prst="rect">
            <a:avLst/>
          </a:prstGeom>
          <a:noFill/>
        </p:spPr>
        <p:txBody>
          <a:bodyPr wrap="square" rtlCol="0">
            <a:spAutoFit/>
          </a:bodyPr>
          <a:lstStyle/>
          <a:p>
            <a:r>
              <a:rPr lang="en-US" sz="4800" b="1" dirty="0">
                <a:effectLst>
                  <a:outerShdw blurRad="50800" dist="38100" dir="13500000" algn="br" rotWithShape="0">
                    <a:prstClr val="black">
                      <a:alpha val="40000"/>
                    </a:prstClr>
                  </a:outerShdw>
                </a:effectLst>
              </a:rPr>
              <a:t>a) Quality Conversations</a:t>
            </a:r>
          </a:p>
        </p:txBody>
      </p:sp>
      <p:sp>
        <p:nvSpPr>
          <p:cNvPr id="7" name="Text Placeholder 6"/>
          <p:cNvSpPr>
            <a:spLocks noGrp="1"/>
          </p:cNvSpPr>
          <p:nvPr>
            <p:ph type="body" idx="1"/>
          </p:nvPr>
        </p:nvSpPr>
        <p:spPr>
          <a:xfrm>
            <a:off x="528741" y="1921254"/>
            <a:ext cx="7433038" cy="1143000"/>
          </a:xfrm>
        </p:spPr>
        <p:txBody>
          <a:bodyPr>
            <a:noAutofit/>
          </a:bodyPr>
          <a:lstStyle/>
          <a:p>
            <a:pPr marL="571500" indent="-571500">
              <a:buFont typeface="Arial"/>
              <a:buChar char="•"/>
            </a:pPr>
            <a:r>
              <a:rPr lang="en-US" sz="4400" dirty="0">
                <a:solidFill>
                  <a:schemeClr val="bg1"/>
                </a:solidFill>
                <a:effectLst>
                  <a:glow rad="101600">
                    <a:schemeClr val="accent6">
                      <a:satMod val="175000"/>
                      <a:alpha val="40000"/>
                    </a:schemeClr>
                  </a:glow>
                  <a:outerShdw blurRad="50800" dist="38100" dir="13500000" algn="br" rotWithShape="0">
                    <a:prstClr val="black">
                      <a:alpha val="40000"/>
                    </a:prstClr>
                  </a:outerShdw>
                </a:effectLst>
                <a:latin typeface="Chalkboard SE" panose="03050602040202020205" pitchFamily="66" charset="77"/>
              </a:rPr>
              <a:t>Sharing your thoughts and feelings with your child.</a:t>
            </a:r>
          </a:p>
          <a:p>
            <a:pPr marL="571500" indent="-571500">
              <a:buFont typeface="Arial"/>
              <a:buChar char="•"/>
            </a:pPr>
            <a:r>
              <a:rPr lang="en-US" sz="4400" dirty="0">
                <a:solidFill>
                  <a:schemeClr val="bg1"/>
                </a:solidFill>
                <a:effectLst>
                  <a:glow rad="101600">
                    <a:schemeClr val="accent6">
                      <a:satMod val="175000"/>
                      <a:alpha val="40000"/>
                    </a:schemeClr>
                  </a:glow>
                  <a:outerShdw blurRad="50800" dist="38100" dir="13500000" algn="br" rotWithShape="0">
                    <a:prstClr val="black">
                      <a:alpha val="40000"/>
                    </a:prstClr>
                  </a:outerShdw>
                </a:effectLst>
                <a:latin typeface="Chalkboard SE" panose="03050602040202020205" pitchFamily="66" charset="77"/>
              </a:rPr>
              <a:t>Children learn how to communicate on this level helps them in their own future relationships</a:t>
            </a:r>
            <a:r>
              <a:rPr lang="en-US" sz="4400" dirty="0">
                <a:solidFill>
                  <a:schemeClr val="tx1"/>
                </a:solidFill>
                <a:effectLst>
                  <a:glow rad="101600">
                    <a:schemeClr val="accent6">
                      <a:satMod val="175000"/>
                      <a:alpha val="40000"/>
                    </a:schemeClr>
                  </a:glow>
                  <a:outerShdw blurRad="50800" dist="38100" dir="13500000" algn="br" rotWithShape="0">
                    <a:prstClr val="black">
                      <a:alpha val="40000"/>
                    </a:prstClr>
                  </a:outerShdw>
                </a:effectLst>
                <a:latin typeface="Chalkboard SE" panose="03050602040202020205" pitchFamily="66" charset="77"/>
              </a:rPr>
              <a:t>.</a:t>
            </a:r>
          </a:p>
          <a:p>
            <a:endParaRPr lang="en-US" sz="3600" dirty="0">
              <a:solidFill>
                <a:schemeClr val="tx1"/>
              </a:solidFill>
              <a:effectLst>
                <a:glow rad="101600">
                  <a:schemeClr val="accent6">
                    <a:satMod val="175000"/>
                    <a:alpha val="40000"/>
                  </a:schemeClr>
                </a:glow>
                <a:outerShdw blurRad="50800" dist="38100" dir="13500000" algn="br" rotWithShape="0">
                  <a:prstClr val="black">
                    <a:alpha val="40000"/>
                  </a:prstClr>
                </a:outerShdw>
              </a:effectLst>
              <a:latin typeface="Chalkboard SE" panose="03050602040202020205" pitchFamily="66" charset="77"/>
            </a:endParaRPr>
          </a:p>
          <a:p>
            <a:pPr marL="571500" indent="-571500">
              <a:buFont typeface="Arial"/>
              <a:buChar char="•"/>
            </a:pPr>
            <a:endParaRPr lang="en-US" sz="3200" dirty="0">
              <a:solidFill>
                <a:schemeClr val="tx1"/>
              </a:solidFill>
              <a:effectLst>
                <a:glow rad="101600">
                  <a:schemeClr val="accent6">
                    <a:satMod val="175000"/>
                    <a:alpha val="40000"/>
                  </a:schemeClr>
                </a:glow>
                <a:outerShdw blurRad="50800" dist="38100" dir="13500000" algn="br" rotWithShape="0">
                  <a:prstClr val="black">
                    <a:alpha val="40000"/>
                  </a:prstClr>
                </a:outerShdw>
              </a:effectLst>
              <a:latin typeface="Chalkboard SE" panose="03050602040202020205" pitchFamily="66" charset="77"/>
            </a:endParaRPr>
          </a:p>
          <a:p>
            <a:pPr marL="571500" indent="-571500">
              <a:buFont typeface="Arial"/>
              <a:buChar char="•"/>
            </a:pPr>
            <a:endParaRPr lang="en-US" sz="3200" dirty="0">
              <a:solidFill>
                <a:schemeClr val="tx1"/>
              </a:solidFill>
              <a:effectLst>
                <a:outerShdw blurRad="50800" dist="38100" dir="13500000" algn="br" rotWithShape="0">
                  <a:prstClr val="black">
                    <a:alpha val="40000"/>
                  </a:prstClr>
                </a:outerShdw>
              </a:effectLst>
            </a:endParaRPr>
          </a:p>
        </p:txBody>
      </p:sp>
      <p:pic>
        <p:nvPicPr>
          <p:cNvPr id="4" name="Picture 3">
            <a:extLst>
              <a:ext uri="{FF2B5EF4-FFF2-40B4-BE49-F238E27FC236}">
                <a16:creationId xmlns:a16="http://schemas.microsoft.com/office/drawing/2014/main" id="{24D80F75-A64E-7440-A12A-2F3017805597}"/>
              </a:ext>
            </a:extLst>
          </p:cNvPr>
          <p:cNvPicPr>
            <a:picLocks noChangeAspect="1"/>
          </p:cNvPicPr>
          <p:nvPr/>
        </p:nvPicPr>
        <p:blipFill rotWithShape="1">
          <a:blip r:embed="rId3"/>
          <a:srcRect l="15822" r="6555" b="25178"/>
          <a:stretch/>
        </p:blipFill>
        <p:spPr>
          <a:xfrm rot="439108">
            <a:off x="7244503" y="742344"/>
            <a:ext cx="5276681" cy="3812823"/>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845472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4034" y="794802"/>
            <a:ext cx="9303932" cy="6124754"/>
          </a:xfrm>
          <a:prstGeom prst="rect">
            <a:avLst/>
          </a:prstGeom>
          <a:noFill/>
        </p:spPr>
        <p:txBody>
          <a:bodyPr wrap="square" rtlCol="0">
            <a:spAutoFit/>
          </a:bodyPr>
          <a:lstStyle/>
          <a:p>
            <a:r>
              <a:rPr lang="en-US" sz="4000" b="1" dirty="0">
                <a:latin typeface="Tahoma" charset="0"/>
              </a:rPr>
              <a:t>    b) Quality Activities</a:t>
            </a:r>
          </a:p>
          <a:p>
            <a:endParaRPr lang="en-US" sz="3600" b="1" dirty="0">
              <a:latin typeface="Tahoma" charset="0"/>
            </a:endParaRPr>
          </a:p>
          <a:p>
            <a:r>
              <a:rPr lang="en-US" sz="3600" b="1" dirty="0">
                <a:latin typeface="Tahoma" charset="0"/>
              </a:rPr>
              <a:t>    </a:t>
            </a:r>
            <a:r>
              <a:rPr lang="en-US" sz="3600" b="1" dirty="0">
                <a:latin typeface="Calibri" panose="020F0502020204030204" pitchFamily="34" charset="0"/>
                <a:cs typeface="Calibri" panose="020F0502020204030204" pitchFamily="34" charset="0"/>
              </a:rPr>
              <a:t>* Doing fun things together with your kids.</a:t>
            </a:r>
          </a:p>
          <a:p>
            <a:r>
              <a:rPr lang="en-US" sz="3600" b="1" dirty="0">
                <a:latin typeface="Calibri" panose="020F0502020204030204" pitchFamily="34" charset="0"/>
                <a:cs typeface="Calibri" panose="020F0502020204030204" pitchFamily="34" charset="0"/>
              </a:rPr>
              <a:t>     * Reading to your children.</a:t>
            </a:r>
          </a:p>
          <a:p>
            <a:pPr lvl="1"/>
            <a:r>
              <a:rPr lang="en-US" sz="3600" b="1" dirty="0">
                <a:latin typeface="Calibri" panose="020F0502020204030204" pitchFamily="34" charset="0"/>
                <a:cs typeface="Calibri" panose="020F0502020204030204" pitchFamily="34" charset="0"/>
              </a:rPr>
              <a:t>* Playing ball and games with them.</a:t>
            </a:r>
          </a:p>
          <a:p>
            <a:pPr lvl="1"/>
            <a:r>
              <a:rPr lang="en-US" sz="3600" b="1" dirty="0">
                <a:latin typeface="Calibri" panose="020F0502020204030204" pitchFamily="34" charset="0"/>
                <a:cs typeface="Calibri" panose="020F0502020204030204" pitchFamily="34" charset="0"/>
              </a:rPr>
              <a:t>* Plan trips with them like camping, 	 	overnight trips, mission trip, etc.</a:t>
            </a:r>
          </a:p>
          <a:p>
            <a:pPr lvl="1"/>
            <a:r>
              <a:rPr lang="en-US" sz="3600" b="1" dirty="0">
                <a:latin typeface="Calibri" panose="020F0502020204030204" pitchFamily="34" charset="0"/>
                <a:cs typeface="Calibri" panose="020F0502020204030204" pitchFamily="34" charset="0"/>
              </a:rPr>
              <a:t>* Bake cookies and cook together </a:t>
            </a:r>
          </a:p>
          <a:p>
            <a:pPr lvl="1"/>
            <a:r>
              <a:rPr lang="en-US" sz="3600" b="1" dirty="0">
                <a:latin typeface="Calibri" panose="020F0502020204030204" pitchFamily="34" charset="0"/>
                <a:cs typeface="Calibri" panose="020F0502020204030204" pitchFamily="34" charset="0"/>
              </a:rPr>
              <a:t>   with the children. </a:t>
            </a:r>
          </a:p>
          <a:p>
            <a:pPr lvl="1"/>
            <a:br>
              <a:rPr lang="en-US" altLang="ja-JP" sz="3200" dirty="0">
                <a:latin typeface="Tahoma" charset="0"/>
              </a:rPr>
            </a:br>
            <a:endParaRPr lang="en-US" sz="3200" dirty="0">
              <a:latin typeface="Tahoma" charset="0"/>
            </a:endParaRPr>
          </a:p>
        </p:txBody>
      </p:sp>
      <p:pic>
        <p:nvPicPr>
          <p:cNvPr id="2" name="Picture 1">
            <a:extLst>
              <a:ext uri="{FF2B5EF4-FFF2-40B4-BE49-F238E27FC236}">
                <a16:creationId xmlns:a16="http://schemas.microsoft.com/office/drawing/2014/main" id="{4426E5FC-30EF-0543-9D01-2D34F6A93314}"/>
              </a:ext>
            </a:extLst>
          </p:cNvPr>
          <p:cNvPicPr>
            <a:picLocks noChangeAspect="1"/>
          </p:cNvPicPr>
          <p:nvPr/>
        </p:nvPicPr>
        <p:blipFill rotWithShape="1">
          <a:blip r:embed="rId3"/>
          <a:srcRect l="12751" t="4299" r="16589"/>
          <a:stretch/>
        </p:blipFill>
        <p:spPr>
          <a:xfrm rot="248605">
            <a:off x="8975558" y="3759279"/>
            <a:ext cx="3216442" cy="2906215"/>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8199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059" y="395625"/>
            <a:ext cx="11405882" cy="4955203"/>
          </a:xfrm>
          <a:prstGeom prst="rect">
            <a:avLst/>
          </a:prstGeom>
          <a:noFill/>
        </p:spPr>
        <p:txBody>
          <a:bodyPr wrap="square" rtlCol="0">
            <a:spAutoFit/>
          </a:bodyPr>
          <a:lstStyle/>
          <a:p>
            <a:r>
              <a:rPr lang="en-US" sz="4000" dirty="0">
                <a:solidFill>
                  <a:srgbClr val="6A4520"/>
                </a:solidFill>
                <a:effectLst>
                  <a:outerShdw blurRad="50800" dist="38100" dir="13500000" algn="br" rotWithShape="0">
                    <a:prstClr val="black">
                      <a:alpha val="40000"/>
                    </a:prstClr>
                  </a:outerShdw>
                </a:effectLst>
              </a:rPr>
              <a:t>  </a:t>
            </a:r>
            <a:r>
              <a:rPr lang="en-US" sz="4000" dirty="0">
                <a:solidFill>
                  <a:srgbClr val="6A4520"/>
                </a:solidFill>
                <a:effectLst>
                  <a:outerShdw blurRad="50800" dist="38100" dir="13500000" algn="br" rotWithShape="0">
                    <a:prstClr val="black">
                      <a:alpha val="40000"/>
                    </a:prstClr>
                  </a:outerShdw>
                </a:effectLst>
                <a:latin typeface="Apple Chancery"/>
                <a:cs typeface="Apple Chancery"/>
              </a:rPr>
              <a:t> </a:t>
            </a:r>
            <a:r>
              <a:rPr lang="en-US" sz="4000" b="1" i="1" dirty="0">
                <a:solidFill>
                  <a:srgbClr val="6A4520"/>
                </a:solidFill>
                <a:effectLst>
                  <a:outerShdw blurRad="50800" dist="38100" dir="13500000" algn="br" rotWithShape="0">
                    <a:prstClr val="black">
                      <a:alpha val="40000"/>
                    </a:prstClr>
                  </a:outerShdw>
                </a:effectLst>
                <a:latin typeface="Georgia" panose="02040502050405020303" pitchFamily="18" charset="0"/>
                <a:cs typeface="Apple Chancery"/>
              </a:rPr>
              <a:t>“If quality time is your child’s primary love language, you can be sure of this:  Without a sufficient supply of quality time and focused attention, your child will experience a gnawing uneasiness that his parents do not really love him.”	</a:t>
            </a:r>
            <a:r>
              <a:rPr lang="en-US" sz="3600" b="1" i="1" dirty="0">
                <a:solidFill>
                  <a:srgbClr val="6A4520"/>
                </a:solidFill>
                <a:latin typeface="Georgia" panose="02040502050405020303" pitchFamily="18" charset="0"/>
                <a:cs typeface="Apple Chancery"/>
              </a:rPr>
              <a:t>				</a:t>
            </a:r>
          </a:p>
          <a:p>
            <a:r>
              <a:rPr lang="en-US" sz="3600" i="1" dirty="0">
                <a:solidFill>
                  <a:srgbClr val="6A4520"/>
                </a:solidFill>
                <a:latin typeface="Georgia" panose="02040502050405020303" pitchFamily="18" charset="0"/>
                <a:cs typeface="Apple Chancery"/>
              </a:rPr>
              <a:t>								</a:t>
            </a:r>
            <a:r>
              <a:rPr lang="en-US" sz="3600" b="1" i="1" dirty="0">
                <a:solidFill>
                  <a:srgbClr val="6A4520"/>
                </a:solidFill>
                <a:effectLst>
                  <a:outerShdw blurRad="50800" dist="38100" dir="13500000" algn="br" rotWithShape="0">
                    <a:prstClr val="black">
                      <a:alpha val="40000"/>
                    </a:prstClr>
                  </a:outerShdw>
                </a:effectLst>
                <a:latin typeface="Georgia" panose="02040502050405020303" pitchFamily="18" charset="0"/>
                <a:cs typeface="Apple Chancery"/>
              </a:rPr>
              <a:t>Gary Chapman</a:t>
            </a:r>
            <a:endParaRPr lang="en-US" sz="3600" b="1" dirty="0">
              <a:solidFill>
                <a:srgbClr val="6A4520"/>
              </a:solidFill>
              <a:effectLst>
                <a:outerShdw blurRad="50800" dist="38100" dir="13500000" algn="br" rotWithShape="0">
                  <a:prstClr val="black">
                    <a:alpha val="40000"/>
                  </a:prstClr>
                </a:outerShdw>
              </a:effectLst>
              <a:latin typeface="Georgia" panose="02040502050405020303" pitchFamily="18" charset="0"/>
              <a:cs typeface="Apple Chancery"/>
            </a:endParaRP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1403" y="3733800"/>
            <a:ext cx="5559778" cy="3821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6852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2890" y="609600"/>
            <a:ext cx="7312025" cy="5455467"/>
          </a:xfrm>
        </p:spPr>
        <p:txBody>
          <a:bodyPr>
            <a:noAutofit/>
          </a:bodyPr>
          <a:lstStyle/>
          <a:p>
            <a:pPr>
              <a:spcBef>
                <a:spcPts val="0"/>
              </a:spcBef>
            </a:pPr>
            <a:r>
              <a:rPr lang="en-US" sz="4400" b="1" dirty="0"/>
              <a:t>Giving children the gift of love is essential.</a:t>
            </a:r>
          </a:p>
          <a:p>
            <a:pPr>
              <a:spcBef>
                <a:spcPts val="0"/>
              </a:spcBef>
            </a:pPr>
            <a:r>
              <a:rPr lang="en-US" sz="4400" b="1" dirty="0"/>
              <a:t>Be wise in buying gifts for your children.  </a:t>
            </a:r>
          </a:p>
          <a:p>
            <a:pPr>
              <a:spcBef>
                <a:spcPts val="0"/>
              </a:spcBef>
            </a:pPr>
            <a:r>
              <a:rPr lang="en-US" sz="4400" b="1" dirty="0"/>
              <a:t>Do not use gifts as a bribe for children to obey.</a:t>
            </a:r>
          </a:p>
          <a:p>
            <a:pPr>
              <a:spcBef>
                <a:spcPts val="0"/>
              </a:spcBef>
            </a:pPr>
            <a:r>
              <a:rPr lang="en-US" sz="4400" b="1" dirty="0"/>
              <a:t>Do not give gifts as substitute for your presence. </a:t>
            </a:r>
          </a:p>
        </p:txBody>
      </p:sp>
      <p:pic>
        <p:nvPicPr>
          <p:cNvPr id="4" name="Picture 3" descr="present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438223">
            <a:off x="104284" y="2690208"/>
            <a:ext cx="4355783" cy="4536201"/>
          </a:xfrm>
          <a:prstGeom prst="rect">
            <a:avLst/>
          </a:prstGeom>
        </p:spPr>
      </p:pic>
      <p:sp>
        <p:nvSpPr>
          <p:cNvPr id="5" name="Rectangle 4"/>
          <p:cNvSpPr/>
          <p:nvPr/>
        </p:nvSpPr>
        <p:spPr>
          <a:xfrm>
            <a:off x="617085" y="270351"/>
            <a:ext cx="3330180" cy="2585323"/>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rPr>
              <a:t>#4:  Receiving Gifts</a:t>
            </a:r>
          </a:p>
        </p:txBody>
      </p:sp>
    </p:spTree>
    <p:extLst>
      <p:ext uri="{BB962C8B-B14F-4D97-AF65-F5344CB8AC3E}">
        <p14:creationId xmlns:p14="http://schemas.microsoft.com/office/powerpoint/2010/main" val="1212387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5068"/>
            <a:ext cx="8667044" cy="6247864"/>
          </a:xfrm>
          <a:prstGeom prst="rect">
            <a:avLst/>
          </a:prstGeom>
          <a:noFill/>
        </p:spPr>
        <p:txBody>
          <a:bodyPr wrap="square" rtlCol="0">
            <a:spAutoFit/>
          </a:bodyPr>
          <a:lstStyle/>
          <a:p>
            <a:pPr marL="285750" indent="-285750">
              <a:buFont typeface="Arial" pitchFamily="34" charset="0"/>
              <a:buChar char="•"/>
            </a:pPr>
            <a:r>
              <a:rPr lang="en-US" sz="4000" b="1" dirty="0">
                <a:solidFill>
                  <a:schemeClr val="tx2"/>
                </a:solidFill>
                <a:effectLst>
                  <a:glow rad="101600">
                    <a:schemeClr val="accent1">
                      <a:satMod val="175000"/>
                      <a:alpha val="40000"/>
                    </a:schemeClr>
                  </a:glow>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Children whose primary love language is the receiving of gifts will always make much of receiving the gift.  </a:t>
            </a:r>
          </a:p>
          <a:p>
            <a:pPr marL="285750" indent="-285750">
              <a:buFont typeface="Arial" pitchFamily="34" charset="0"/>
              <a:buChar char="•"/>
            </a:pPr>
            <a:r>
              <a:rPr lang="en-US" sz="4000" b="1" dirty="0">
                <a:solidFill>
                  <a:schemeClr val="tx2"/>
                </a:solidFill>
                <a:effectLst>
                  <a:glow rad="101600">
                    <a:schemeClr val="accent1">
                      <a:satMod val="175000"/>
                      <a:alpha val="40000"/>
                    </a:schemeClr>
                  </a:glow>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They want the present to be wrapped and given in a unique way. </a:t>
            </a:r>
          </a:p>
          <a:p>
            <a:pPr marL="285750" indent="-285750">
              <a:buFont typeface="Arial" pitchFamily="34" charset="0"/>
              <a:buChar char="•"/>
            </a:pPr>
            <a:r>
              <a:rPr lang="en-US" sz="4000" b="1" dirty="0">
                <a:solidFill>
                  <a:schemeClr val="tx2"/>
                </a:solidFill>
                <a:effectLst>
                  <a:glow rad="101600">
                    <a:schemeClr val="accent1">
                      <a:satMod val="175000"/>
                      <a:alpha val="40000"/>
                    </a:schemeClr>
                  </a:glow>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They make a special place in their room for the new gift as they display it proudly.</a:t>
            </a:r>
          </a:p>
          <a:p>
            <a:pPr marL="285750" indent="-285750">
              <a:buFont typeface="Arial" pitchFamily="34" charset="0"/>
              <a:buChar char="•"/>
            </a:pPr>
            <a:r>
              <a:rPr lang="en-US" sz="4000" b="1" dirty="0">
                <a:solidFill>
                  <a:schemeClr val="tx2"/>
                </a:solidFill>
                <a:effectLst>
                  <a:glow rad="101600">
                    <a:schemeClr val="accent1">
                      <a:satMod val="175000"/>
                      <a:alpha val="40000"/>
                    </a:schemeClr>
                  </a:glow>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The gift reminds them that you thought about them.  </a:t>
            </a:r>
          </a:p>
        </p:txBody>
      </p:sp>
      <p:pic>
        <p:nvPicPr>
          <p:cNvPr id="3" name="Picture 2" descr="Reading-togeth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564" y="305068"/>
            <a:ext cx="3768436" cy="3768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0135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169" y="1572023"/>
            <a:ext cx="7216167" cy="5064118"/>
          </a:xfrm>
        </p:spPr>
        <p:txBody>
          <a:bodyPr>
            <a:noAutofit/>
          </a:bodyPr>
          <a:lstStyle/>
          <a:p>
            <a:pPr>
              <a:lnSpc>
                <a:spcPct val="80000"/>
              </a:lnSpc>
            </a:pPr>
            <a:r>
              <a:rPr lang="en-US" sz="4400" b="1" dirty="0"/>
              <a:t>Responding to your child’s request for help fills his/her emotional love tank.</a:t>
            </a:r>
          </a:p>
          <a:p>
            <a:pPr>
              <a:lnSpc>
                <a:spcPct val="80000"/>
              </a:lnSpc>
            </a:pPr>
            <a:r>
              <a:rPr lang="en-US" sz="4400" b="1" dirty="0"/>
              <a:t>Serving them helps them develop to mature adults who give love to others through acts of service. </a:t>
            </a:r>
          </a:p>
        </p:txBody>
      </p:sp>
      <p:pic>
        <p:nvPicPr>
          <p:cNvPr id="9219" name="Picture 3"/>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0" r="100000">
                        <a14:foregroundMark x1="15408" y1="61538" x2="15408" y2="61538"/>
                        <a14:foregroundMark x1="13897" y1="71946" x2="13897" y2="71946"/>
                        <a14:foregroundMark x1="11178" y1="59276" x2="11178" y2="59276"/>
                        <a14:foregroundMark x1="16314" y1="13575" x2="16314" y2="13575"/>
                        <a14:foregroundMark x1="18731" y1="9050" x2="18731" y2="9050"/>
                        <a14:foregroundMark x1="90634" y1="15837" x2="90634" y2="15837"/>
                        <a14:foregroundMark x1="89426" y1="12670" x2="89426" y2="12670"/>
                        <a14:foregroundMark x1="81571" y1="23077" x2="81571" y2="23077"/>
                        <a14:foregroundMark x1="82477" y1="20362" x2="82477" y2="20362"/>
                        <a14:foregroundMark x1="82779" y1="19005" x2="82779" y2="19005"/>
                        <a14:foregroundMark x1="89426" y1="96380" x2="89426" y2="96380"/>
                      </a14:backgroundRemoval>
                    </a14:imgEffect>
                  </a14:imgLayer>
                </a14:imgProps>
              </a:ext>
              <a:ext uri="{28A0092B-C50C-407E-A947-70E740481C1C}">
                <a14:useLocalDpi xmlns:a14="http://schemas.microsoft.com/office/drawing/2010/main" val="0"/>
              </a:ext>
            </a:extLst>
          </a:blip>
          <a:srcRect/>
          <a:stretch>
            <a:fillRect/>
          </a:stretch>
        </p:blipFill>
        <p:spPr bwMode="auto">
          <a:xfrm>
            <a:off x="7390630" y="2180990"/>
            <a:ext cx="5398134" cy="38461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13557" y="369160"/>
            <a:ext cx="611315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#5:  Acts of Service</a:t>
            </a:r>
          </a:p>
        </p:txBody>
      </p:sp>
    </p:spTree>
    <p:extLst>
      <p:ext uri="{BB962C8B-B14F-4D97-AF65-F5344CB8AC3E}">
        <p14:creationId xmlns:p14="http://schemas.microsoft.com/office/powerpoint/2010/main" val="4665519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parent.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082" r="9082"/>
          <a:stretch>
            <a:fillRect/>
          </a:stretch>
        </p:blipFill>
        <p:spPr>
          <a:xfrm>
            <a:off x="1047750" y="1846263"/>
            <a:ext cx="4845050" cy="3351212"/>
          </a:xfrm>
        </p:spPr>
      </p:pic>
      <p:pic>
        <p:nvPicPr>
          <p:cNvPr id="22" name="Picture Placeholder 21" descr="Parent_child_350.jpg"/>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65" r="1765"/>
          <a:stretch>
            <a:fillRect/>
          </a:stretch>
        </p:blipFill>
        <p:spPr/>
      </p:pic>
      <p:sp>
        <p:nvSpPr>
          <p:cNvPr id="24" name="Rectangle 23"/>
          <p:cNvSpPr/>
          <p:nvPr/>
        </p:nvSpPr>
        <p:spPr>
          <a:xfrm>
            <a:off x="-423333" y="286223"/>
            <a:ext cx="6205931" cy="923330"/>
          </a:xfrm>
          <a:prstGeom prst="rect">
            <a:avLst/>
          </a:prstGeom>
          <a:noFill/>
        </p:spPr>
        <p:txBody>
          <a:bodyPr wrap="square" lIns="91440" tIns="45720" rIns="91440" bIns="45720">
            <a:spAutoFit/>
          </a:bodyPr>
          <a:lstStyle/>
          <a:p>
            <a:pPr algn="ctr"/>
            <a:r>
              <a:rPr lang="en-US" sz="5400" b="1" dirty="0">
                <a:ln w="12700">
                  <a:solidFill>
                    <a:schemeClr val="tx1">
                      <a:lumMod val="75000"/>
                    </a:schemeClr>
                  </a:solidFill>
                  <a:prstDash val="solid"/>
                </a:ln>
                <a:solidFill>
                  <a:srgbClr val="6A4520"/>
                </a:solidFill>
                <a:effectLst>
                  <a:outerShdw blurRad="50800" dist="38100" dir="13500000" algn="br" rotWithShape="0">
                    <a:prstClr val="black">
                      <a:alpha val="40000"/>
                    </a:prstClr>
                  </a:outerShdw>
                </a:effectLst>
              </a:rPr>
              <a:t>Acts of Service</a:t>
            </a:r>
            <a:endParaRPr lang="en-US" sz="5400" b="1" cap="none" spc="0" dirty="0">
              <a:ln w="12700">
                <a:solidFill>
                  <a:schemeClr val="tx1">
                    <a:lumMod val="75000"/>
                  </a:schemeClr>
                </a:solidFill>
                <a:prstDash val="solid"/>
              </a:ln>
              <a:solidFill>
                <a:srgbClr val="6A4520"/>
              </a:solidFill>
              <a:effectLst>
                <a:outerShdw blurRad="50800" dist="38100" dir="13500000" algn="br" rotWithShape="0">
                  <a:prstClr val="black">
                    <a:alpha val="40000"/>
                  </a:prstClr>
                </a:outerShdw>
              </a:effectLst>
            </a:endParaRPr>
          </a:p>
        </p:txBody>
      </p:sp>
      <p:sp>
        <p:nvSpPr>
          <p:cNvPr id="2" name="Rectangle 1">
            <a:extLst>
              <a:ext uri="{FF2B5EF4-FFF2-40B4-BE49-F238E27FC236}">
                <a16:creationId xmlns:a16="http://schemas.microsoft.com/office/drawing/2014/main" id="{5D7642FD-4963-654F-84A7-3B3F2B3A321A}"/>
              </a:ext>
            </a:extLst>
          </p:cNvPr>
          <p:cNvSpPr/>
          <p:nvPr/>
        </p:nvSpPr>
        <p:spPr>
          <a:xfrm>
            <a:off x="5639836" y="4027823"/>
            <a:ext cx="3404275" cy="28301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6A4520"/>
                </a:solidFill>
                <a:latin typeface="Calibri" panose="020F0502020204030204" pitchFamily="34" charset="0"/>
                <a:cs typeface="Calibri" panose="020F0502020204030204" pitchFamily="34" charset="0"/>
              </a:rPr>
              <a:t>Be hospitable &amp; positive in response to your child’s requests for help </a:t>
            </a:r>
          </a:p>
          <a:p>
            <a:pPr algn="ctr"/>
            <a:endParaRPr lang="en-US" dirty="0"/>
          </a:p>
        </p:txBody>
      </p:sp>
      <p:pic>
        <p:nvPicPr>
          <p:cNvPr id="7" name="Picture Placeholder 6">
            <a:extLst>
              <a:ext uri="{FF2B5EF4-FFF2-40B4-BE49-F238E27FC236}">
                <a16:creationId xmlns:a16="http://schemas.microsoft.com/office/drawing/2014/main" id="{1601EAFB-DB00-1041-BCF6-F4CEC9925B0A}"/>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6736" r="26736"/>
          <a:stretch>
            <a:fillRect/>
          </a:stretch>
        </p:blipFill>
        <p:spPr>
          <a:xfrm>
            <a:off x="8478838" y="1630362"/>
            <a:ext cx="2647950" cy="3783013"/>
          </a:xfrm>
        </p:spPr>
      </p:pic>
    </p:spTree>
    <p:extLst>
      <p:ext uri="{BB962C8B-B14F-4D97-AF65-F5344CB8AC3E}">
        <p14:creationId xmlns:p14="http://schemas.microsoft.com/office/powerpoint/2010/main" val="3478248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9087" y="315201"/>
            <a:ext cx="9601202" cy="1067669"/>
          </a:xfrm>
        </p:spPr>
        <p:txBody>
          <a:bodyPr>
            <a:normAutofit/>
          </a:bodyPr>
          <a:lstStyle/>
          <a:p>
            <a:r>
              <a:rPr lang="en-US" sz="5400" dirty="0">
                <a:latin typeface="Arial Black"/>
                <a:cs typeface="Arial Black"/>
              </a:rPr>
              <a:t>LOVE IS THE GREATEST</a:t>
            </a:r>
          </a:p>
        </p:txBody>
      </p:sp>
      <p:sp>
        <p:nvSpPr>
          <p:cNvPr id="6" name="Content Placeholder 5"/>
          <p:cNvSpPr>
            <a:spLocks noGrp="1"/>
          </p:cNvSpPr>
          <p:nvPr>
            <p:ph idx="1"/>
          </p:nvPr>
        </p:nvSpPr>
        <p:spPr>
          <a:xfrm>
            <a:off x="960285" y="1676400"/>
            <a:ext cx="8105448" cy="4572000"/>
          </a:xfrm>
        </p:spPr>
        <p:txBody>
          <a:bodyPr>
            <a:normAutofit/>
          </a:bodyPr>
          <a:lstStyle/>
          <a:p>
            <a:r>
              <a:rPr lang="en-US" sz="3600" dirty="0"/>
              <a:t>A child's need for love is basic to all other needs.</a:t>
            </a:r>
          </a:p>
          <a:p>
            <a:r>
              <a:rPr lang="en-US" sz="3600" dirty="0"/>
              <a:t>Receiving love and learning to give love is the soil out of which all positive human endeavors grow.  </a:t>
            </a:r>
          </a:p>
          <a:p>
            <a:r>
              <a:rPr lang="en-US" sz="3600" dirty="0"/>
              <a:t>Speaking your child's love language will meet his or her deep emotional need for love.</a:t>
            </a:r>
          </a:p>
          <a:p>
            <a:endParaRPr lang="en-US" sz="3600" dirty="0"/>
          </a:p>
        </p:txBody>
      </p:sp>
      <p:pic>
        <p:nvPicPr>
          <p:cNvPr id="7" name="Picture 6" descr="love_hd-normal.jpg"/>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56064" y="3294430"/>
            <a:ext cx="4349325" cy="3261994"/>
          </a:xfrm>
          <a:prstGeom prst="rect">
            <a:avLst/>
          </a:prstGeom>
        </p:spPr>
      </p:pic>
      <p:pic>
        <p:nvPicPr>
          <p:cNvPr id="2" name="Picture 1">
            <a:extLst>
              <a:ext uri="{FF2B5EF4-FFF2-40B4-BE49-F238E27FC236}">
                <a16:creationId xmlns:a16="http://schemas.microsoft.com/office/drawing/2014/main" id="{0B61F270-623E-3C4C-9904-A22B8BF4A28C}"/>
              </a:ext>
            </a:extLst>
          </p:cNvPr>
          <p:cNvPicPr>
            <a:picLocks noChangeAspect="1"/>
          </p:cNvPicPr>
          <p:nvPr/>
        </p:nvPicPr>
        <p:blipFill rotWithShape="1">
          <a:blip r:embed="rId4">
            <a:clrChange>
              <a:clrFrom>
                <a:srgbClr val="FCFDFF"/>
              </a:clrFrom>
              <a:clrTo>
                <a:srgbClr val="FCFDFF">
                  <a:alpha val="0"/>
                </a:srgbClr>
              </a:clrTo>
            </a:clrChange>
          </a:blip>
          <a:srcRect l="28665" t="6213" r="33314" b="39267"/>
          <a:stretch/>
        </p:blipFill>
        <p:spPr>
          <a:xfrm>
            <a:off x="8884992" y="1518557"/>
            <a:ext cx="2346723" cy="2443844"/>
          </a:xfrm>
          <a:prstGeom prst="rect">
            <a:avLst/>
          </a:prstGeom>
        </p:spPr>
      </p:pic>
    </p:spTree>
    <p:extLst>
      <p:ext uri="{BB962C8B-B14F-4D97-AF65-F5344CB8AC3E}">
        <p14:creationId xmlns:p14="http://schemas.microsoft.com/office/powerpoint/2010/main" val="3685340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793882"/>
            <a:ext cx="7216167" cy="5064118"/>
          </a:xfrm>
        </p:spPr>
        <p:txBody>
          <a:bodyPr>
            <a:noAutofit/>
          </a:bodyPr>
          <a:lstStyle/>
          <a:p>
            <a:pPr>
              <a:lnSpc>
                <a:spcPct val="80000"/>
              </a:lnSpc>
            </a:pPr>
            <a:r>
              <a:rPr lang="en-US" sz="4400" b="1" dirty="0">
                <a:solidFill>
                  <a:srgbClr val="C00000"/>
                </a:solidFill>
              </a:rPr>
              <a:t>Make service appropriate to age.</a:t>
            </a:r>
          </a:p>
          <a:p>
            <a:pPr>
              <a:lnSpc>
                <a:spcPct val="80000"/>
              </a:lnSpc>
            </a:pPr>
            <a:r>
              <a:rPr lang="en-US" sz="4400" b="1" dirty="0">
                <a:solidFill>
                  <a:srgbClr val="C00000"/>
                </a:solidFill>
              </a:rPr>
              <a:t>We serve our children, but as they are ready, we teach them how to serve themselves. </a:t>
            </a:r>
          </a:p>
          <a:p>
            <a:pPr>
              <a:lnSpc>
                <a:spcPct val="80000"/>
              </a:lnSpc>
            </a:pPr>
            <a:r>
              <a:rPr lang="en-US" sz="4400" b="1" dirty="0">
                <a:solidFill>
                  <a:srgbClr val="C00000"/>
                </a:solidFill>
              </a:rPr>
              <a:t>Loving service is not 	slavery but willingly.</a:t>
            </a:r>
          </a:p>
        </p:txBody>
      </p:sp>
      <p:sp>
        <p:nvSpPr>
          <p:cNvPr id="2" name="Rectangle 1"/>
          <p:cNvSpPr/>
          <p:nvPr/>
        </p:nvSpPr>
        <p:spPr>
          <a:xfrm>
            <a:off x="4132339" y="574292"/>
            <a:ext cx="476912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Acts of Service</a:t>
            </a:r>
          </a:p>
        </p:txBody>
      </p:sp>
      <p:pic>
        <p:nvPicPr>
          <p:cNvPr id="4" name="Picture 3">
            <a:extLst>
              <a:ext uri="{FF2B5EF4-FFF2-40B4-BE49-F238E27FC236}">
                <a16:creationId xmlns:a16="http://schemas.microsoft.com/office/drawing/2014/main" id="{66E72B95-0D1C-9248-92E1-195E601B684A}"/>
              </a:ext>
            </a:extLst>
          </p:cNvPr>
          <p:cNvPicPr>
            <a:picLocks noChangeAspect="1"/>
          </p:cNvPicPr>
          <p:nvPr/>
        </p:nvPicPr>
        <p:blipFill rotWithShape="1">
          <a:blip r:embed="rId3"/>
          <a:srcRect l="7833" t="10795" r="14907"/>
          <a:stretch/>
        </p:blipFill>
        <p:spPr>
          <a:xfrm>
            <a:off x="7740423" y="2818357"/>
            <a:ext cx="4195957" cy="36163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68020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1605">
            <a:off x="6510266" y="1216441"/>
            <a:ext cx="3710319" cy="5142309"/>
          </a:xfrm>
          <a:prstGeom prst="round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Heart 2"/>
          <p:cNvSpPr/>
          <p:nvPr/>
        </p:nvSpPr>
        <p:spPr>
          <a:xfrm rot="21023435">
            <a:off x="1011168" y="990592"/>
            <a:ext cx="6025154" cy="536009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1045588">
            <a:off x="1738117" y="1953798"/>
            <a:ext cx="5659174" cy="3046988"/>
          </a:xfrm>
          <a:prstGeom prst="rect">
            <a:avLst/>
          </a:prstGeom>
          <a:noFill/>
        </p:spPr>
        <p:txBody>
          <a:bodyPr wrap="square" rtlCol="0">
            <a:spAutoFit/>
          </a:bodyPr>
          <a:lstStyle/>
          <a:p>
            <a:r>
              <a:rPr lang="en-US" sz="4800" b="1" dirty="0">
                <a:solidFill>
                  <a:schemeClr val="bg1"/>
                </a:solidFill>
                <a:effectLst>
                  <a:outerShdw blurRad="50800" dist="38100" dir="13500000" algn="br" rotWithShape="0">
                    <a:prstClr val="black">
                      <a:alpha val="40000"/>
                    </a:prstClr>
                  </a:outerShdw>
                </a:effectLst>
              </a:rPr>
              <a:t>How to Discover   </a:t>
            </a:r>
          </a:p>
          <a:p>
            <a:r>
              <a:rPr lang="en-US" sz="4800" b="1" dirty="0">
                <a:solidFill>
                  <a:schemeClr val="bg1"/>
                </a:solidFill>
                <a:effectLst>
                  <a:outerShdw blurRad="50800" dist="38100" dir="13500000" algn="br" rotWithShape="0">
                    <a:prstClr val="black">
                      <a:alpha val="40000"/>
                    </a:prstClr>
                  </a:outerShdw>
                </a:effectLst>
              </a:rPr>
              <a:t>   Your Child’s   </a:t>
            </a:r>
          </a:p>
          <a:p>
            <a:r>
              <a:rPr lang="en-US" sz="4800" b="1" dirty="0">
                <a:solidFill>
                  <a:schemeClr val="bg1"/>
                </a:solidFill>
                <a:effectLst>
                  <a:outerShdw blurRad="50800" dist="38100" dir="13500000" algn="br" rotWithShape="0">
                    <a:prstClr val="black">
                      <a:alpha val="40000"/>
                    </a:prstClr>
                  </a:outerShdw>
                </a:effectLst>
              </a:rPr>
              <a:t>  Primary Love </a:t>
            </a:r>
          </a:p>
          <a:p>
            <a:r>
              <a:rPr lang="en-US" sz="4800" b="1" dirty="0">
                <a:solidFill>
                  <a:schemeClr val="bg1"/>
                </a:solidFill>
                <a:effectLst>
                  <a:outerShdw blurRad="50800" dist="38100" dir="13500000" algn="br" rotWithShape="0">
                    <a:prstClr val="black">
                      <a:alpha val="40000"/>
                    </a:prstClr>
                  </a:outerShdw>
                </a:effectLst>
              </a:rPr>
              <a:t>      Language</a:t>
            </a:r>
            <a:endParaRPr lang="en-US" sz="4400" dirty="0">
              <a:solidFill>
                <a:schemeClr val="bg1"/>
              </a:soli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6468390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9186" b="19186"/>
          <a:stretch>
            <a:fillRect/>
          </a:stretch>
        </p:blipFill>
        <p:spPr bwMode="auto">
          <a:xfrm>
            <a:off x="4175604" y="1907681"/>
            <a:ext cx="3668889" cy="2565116"/>
          </a:xfrm>
          <a:prstGeom prst="ellipse">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238865" y="468599"/>
            <a:ext cx="3198715" cy="2062103"/>
          </a:xfrm>
          <a:prstGeom prst="rect">
            <a:avLst/>
          </a:prstGeom>
          <a:noFill/>
        </p:spPr>
        <p:txBody>
          <a:bodyPr wrap="square" rtlCol="0">
            <a:spAutoFit/>
          </a:bodyPr>
          <a:lstStyle/>
          <a:p>
            <a:pPr>
              <a:lnSpc>
                <a:spcPct val="80000"/>
              </a:lnSpc>
            </a:pPr>
            <a:r>
              <a:rPr lang="en-US" sz="4000" b="1" dirty="0">
                <a:ln>
                  <a:solidFill>
                    <a:srgbClr val="000000"/>
                  </a:solidFill>
                </a:ln>
                <a:solidFill>
                  <a:srgbClr val="800000"/>
                </a:solidFill>
                <a:latin typeface="Arial Narrow"/>
                <a:cs typeface="Arial Narrow"/>
              </a:rPr>
              <a:t>	  1. </a:t>
            </a:r>
          </a:p>
          <a:p>
            <a:pPr>
              <a:lnSpc>
                <a:spcPct val="80000"/>
              </a:lnSpc>
            </a:pPr>
            <a:r>
              <a:rPr lang="en-US" sz="4000" b="1" dirty="0">
                <a:ln>
                  <a:solidFill>
                    <a:srgbClr val="000000"/>
                  </a:solidFill>
                </a:ln>
                <a:solidFill>
                  <a:srgbClr val="800000"/>
                </a:solidFill>
                <a:latin typeface="Arial Narrow"/>
                <a:cs typeface="Arial Narrow"/>
              </a:rPr>
              <a:t>How does your child express love to you?</a:t>
            </a:r>
          </a:p>
        </p:txBody>
      </p:sp>
      <p:sp>
        <p:nvSpPr>
          <p:cNvPr id="14" name="TextBox 13"/>
          <p:cNvSpPr txBox="1"/>
          <p:nvPr/>
        </p:nvSpPr>
        <p:spPr>
          <a:xfrm>
            <a:off x="2088444" y="3752073"/>
            <a:ext cx="3499556" cy="2062103"/>
          </a:xfrm>
          <a:prstGeom prst="rect">
            <a:avLst/>
          </a:prstGeom>
          <a:noFill/>
        </p:spPr>
        <p:txBody>
          <a:bodyPr wrap="square" rtlCol="0">
            <a:spAutoFit/>
          </a:bodyPr>
          <a:lstStyle/>
          <a:p>
            <a:pPr>
              <a:lnSpc>
                <a:spcPct val="80000"/>
              </a:lnSpc>
            </a:pPr>
            <a:r>
              <a:rPr lang="en-US" sz="4000" b="1" dirty="0">
                <a:solidFill>
                  <a:srgbClr val="0000FF"/>
                </a:solidFill>
                <a:latin typeface="Arial Narrow"/>
                <a:cs typeface="Arial Narrow"/>
              </a:rPr>
              <a:t>	    3. </a:t>
            </a:r>
          </a:p>
          <a:p>
            <a:pPr>
              <a:lnSpc>
                <a:spcPct val="80000"/>
              </a:lnSpc>
            </a:pPr>
            <a:r>
              <a:rPr lang="en-US" sz="4000" b="1" dirty="0">
                <a:solidFill>
                  <a:srgbClr val="0000FF"/>
                </a:solidFill>
                <a:latin typeface="Arial Narrow"/>
                <a:cs typeface="Arial Narrow"/>
              </a:rPr>
              <a:t>What are your  </a:t>
            </a:r>
          </a:p>
          <a:p>
            <a:pPr>
              <a:lnSpc>
                <a:spcPct val="80000"/>
              </a:lnSpc>
            </a:pPr>
            <a:r>
              <a:rPr lang="en-US" sz="4000" b="1" dirty="0">
                <a:solidFill>
                  <a:srgbClr val="0000FF"/>
                </a:solidFill>
                <a:latin typeface="Arial Narrow"/>
                <a:cs typeface="Arial Narrow"/>
              </a:rPr>
              <a:t>  child’s most often requests?</a:t>
            </a:r>
          </a:p>
        </p:txBody>
      </p:sp>
      <p:sp>
        <p:nvSpPr>
          <p:cNvPr id="15" name="TextBox 14"/>
          <p:cNvSpPr txBox="1"/>
          <p:nvPr/>
        </p:nvSpPr>
        <p:spPr>
          <a:xfrm>
            <a:off x="6829774" y="323113"/>
            <a:ext cx="3668889" cy="2554545"/>
          </a:xfrm>
          <a:prstGeom prst="rect">
            <a:avLst/>
          </a:prstGeom>
          <a:noFill/>
        </p:spPr>
        <p:txBody>
          <a:bodyPr wrap="square" rtlCol="0">
            <a:spAutoFit/>
          </a:bodyPr>
          <a:lstStyle/>
          <a:p>
            <a:pPr>
              <a:lnSpc>
                <a:spcPct val="80000"/>
              </a:lnSpc>
            </a:pPr>
            <a:r>
              <a:rPr lang="en-US" sz="4000" b="1" dirty="0">
                <a:solidFill>
                  <a:srgbClr val="008000"/>
                </a:solidFill>
                <a:latin typeface="Arial Narrow"/>
                <a:cs typeface="Arial Narrow"/>
              </a:rPr>
              <a:t>	   4.</a:t>
            </a:r>
          </a:p>
          <a:p>
            <a:pPr>
              <a:lnSpc>
                <a:spcPct val="80000"/>
              </a:lnSpc>
            </a:pPr>
            <a:r>
              <a:rPr lang="en-US" sz="4000" b="1" dirty="0">
                <a:solidFill>
                  <a:srgbClr val="008000"/>
                </a:solidFill>
                <a:latin typeface="Arial Narrow"/>
                <a:cs typeface="Arial Narrow"/>
              </a:rPr>
              <a:t>What are your    </a:t>
            </a:r>
          </a:p>
          <a:p>
            <a:pPr>
              <a:lnSpc>
                <a:spcPct val="80000"/>
              </a:lnSpc>
            </a:pPr>
            <a:r>
              <a:rPr lang="en-US" sz="4000" b="1" dirty="0">
                <a:solidFill>
                  <a:srgbClr val="008000"/>
                </a:solidFill>
                <a:latin typeface="Arial Narrow"/>
                <a:cs typeface="Arial Narrow"/>
              </a:rPr>
              <a:t>  child’s most </a:t>
            </a:r>
          </a:p>
          <a:p>
            <a:pPr>
              <a:lnSpc>
                <a:spcPct val="80000"/>
              </a:lnSpc>
            </a:pPr>
            <a:r>
              <a:rPr lang="en-US" sz="4000" b="1" dirty="0">
                <a:solidFill>
                  <a:srgbClr val="008000"/>
                </a:solidFill>
                <a:latin typeface="Arial Narrow"/>
                <a:cs typeface="Arial Narrow"/>
              </a:rPr>
              <a:t>     frequent </a:t>
            </a:r>
          </a:p>
          <a:p>
            <a:pPr>
              <a:lnSpc>
                <a:spcPct val="80000"/>
              </a:lnSpc>
            </a:pPr>
            <a:r>
              <a:rPr lang="en-US" sz="4000" b="1" dirty="0">
                <a:solidFill>
                  <a:srgbClr val="008000"/>
                </a:solidFill>
                <a:latin typeface="Arial Narrow"/>
                <a:cs typeface="Arial Narrow"/>
              </a:rPr>
              <a:t>        complaints?</a:t>
            </a:r>
            <a:endParaRPr lang="en-US" sz="4000" b="1" dirty="0">
              <a:solidFill>
                <a:srgbClr val="FFFF00"/>
              </a:solidFill>
              <a:latin typeface="Arial Narrow"/>
              <a:cs typeface="Arial Narrow"/>
            </a:endParaRPr>
          </a:p>
        </p:txBody>
      </p:sp>
      <p:sp>
        <p:nvSpPr>
          <p:cNvPr id="2" name="TextBox 1"/>
          <p:cNvSpPr txBox="1"/>
          <p:nvPr/>
        </p:nvSpPr>
        <p:spPr>
          <a:xfrm>
            <a:off x="6984998" y="3847636"/>
            <a:ext cx="3358443" cy="2062103"/>
          </a:xfrm>
          <a:prstGeom prst="rect">
            <a:avLst/>
          </a:prstGeom>
          <a:noFill/>
        </p:spPr>
        <p:txBody>
          <a:bodyPr wrap="square" rtlCol="0">
            <a:spAutoFit/>
          </a:bodyPr>
          <a:lstStyle/>
          <a:p>
            <a:pPr>
              <a:lnSpc>
                <a:spcPct val="80000"/>
              </a:lnSpc>
            </a:pPr>
            <a:r>
              <a:rPr lang="en-US" sz="4000" b="1" dirty="0">
                <a:solidFill>
                  <a:srgbClr val="FF0000"/>
                </a:solidFill>
                <a:effectLst>
                  <a:outerShdw blurRad="50800" dist="38100" dir="13500000" algn="br" rotWithShape="0">
                    <a:prstClr val="black">
                      <a:alpha val="40000"/>
                    </a:prstClr>
                  </a:outerShdw>
                </a:effectLst>
                <a:latin typeface="Arial Narrow"/>
                <a:cs typeface="Arial Narrow"/>
              </a:rPr>
              <a:t>	   2. </a:t>
            </a:r>
          </a:p>
          <a:p>
            <a:pPr>
              <a:lnSpc>
                <a:spcPct val="80000"/>
              </a:lnSpc>
            </a:pPr>
            <a:r>
              <a:rPr lang="en-US" sz="4000" b="1" dirty="0">
                <a:solidFill>
                  <a:srgbClr val="FF0000"/>
                </a:solidFill>
                <a:effectLst>
                  <a:outerShdw blurRad="50800" dist="38100" dir="13500000" algn="br" rotWithShape="0">
                    <a:prstClr val="black">
                      <a:alpha val="40000"/>
                    </a:prstClr>
                  </a:outerShdw>
                </a:effectLst>
                <a:latin typeface="Arial Narrow"/>
                <a:cs typeface="Arial Narrow"/>
              </a:rPr>
              <a:t>How does your child express love to others?</a:t>
            </a:r>
          </a:p>
        </p:txBody>
      </p:sp>
    </p:spTree>
    <p:extLst>
      <p:ext uri="{BB962C8B-B14F-4D97-AF65-F5344CB8AC3E}">
        <p14:creationId xmlns:p14="http://schemas.microsoft.com/office/powerpoint/2010/main" val="80061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385" y="1574800"/>
            <a:ext cx="9213016" cy="4914040"/>
          </a:xfrm>
        </p:spPr>
        <p:txBody>
          <a:bodyPr>
            <a:noAutofit/>
          </a:bodyPr>
          <a:lstStyle/>
          <a:p>
            <a:pPr>
              <a:lnSpc>
                <a:spcPct val="80000"/>
              </a:lnSpc>
            </a:pPr>
            <a:r>
              <a:rPr lang="en-US" sz="3600" b="1" dirty="0"/>
              <a:t> </a:t>
            </a:r>
            <a:r>
              <a:rPr lang="en-US" sz="3600" b="1" dirty="0">
                <a:latin typeface="Calibri" panose="020F0502020204030204" pitchFamily="34" charset="0"/>
                <a:cs typeface="Calibri" panose="020F0502020204030204" pitchFamily="34" charset="0"/>
              </a:rPr>
              <a:t>Give your child a choice between two options.   </a:t>
            </a:r>
          </a:p>
          <a:p>
            <a:pPr>
              <a:lnSpc>
                <a:spcPct val="80000"/>
              </a:lnSpc>
            </a:pPr>
            <a:r>
              <a:rPr lang="en-US" sz="3600" b="1" dirty="0">
                <a:latin typeface="Calibri" panose="020F0502020204030204" pitchFamily="34" charset="0"/>
                <a:cs typeface="Calibri" panose="020F0502020204030204" pitchFamily="34" charset="0"/>
              </a:rPr>
              <a:t>You may say, “Eric, I am getting off early Thursday afternoon.  Do you want to go fishing or I could help you pick out some new basketball shoes.” </a:t>
            </a:r>
          </a:p>
          <a:p>
            <a:pPr>
              <a:lnSpc>
                <a:spcPct val="80000"/>
              </a:lnSpc>
            </a:pPr>
            <a:r>
              <a:rPr lang="en-US" sz="3600" b="1" dirty="0">
                <a:latin typeface="Calibri" panose="020F0502020204030204" pitchFamily="34" charset="0"/>
                <a:cs typeface="Calibri" panose="020F0502020204030204" pitchFamily="34" charset="0"/>
              </a:rPr>
              <a:t>Watch your child for several weeks of choices.  If they cluster around one of the five love languages, you have likely discovered which one makes him feel more loved.</a:t>
            </a:r>
          </a:p>
        </p:txBody>
      </p:sp>
      <p:sp>
        <p:nvSpPr>
          <p:cNvPr id="2" name="Rectangle 1"/>
          <p:cNvSpPr/>
          <p:nvPr/>
        </p:nvSpPr>
        <p:spPr>
          <a:xfrm>
            <a:off x="1664736" y="382720"/>
            <a:ext cx="7592528" cy="830997"/>
          </a:xfrm>
          <a:prstGeom prst="rect">
            <a:avLst/>
          </a:prstGeom>
          <a:noFill/>
        </p:spPr>
        <p:txBody>
          <a:bodyPr wrap="none" lIns="91440" tIns="45720" rIns="91440" bIns="45720">
            <a:spAutoFit/>
          </a:bodyPr>
          <a:lstStyle/>
          <a:p>
            <a:pPr algn="ctr"/>
            <a:r>
              <a:rPr lang="en-US" sz="4800" b="1" cap="none" spc="0" dirty="0">
                <a:ln w="12700">
                  <a:solidFill>
                    <a:schemeClr val="tx2">
                      <a:satMod val="155000"/>
                    </a:schemeClr>
                  </a:solidFill>
                  <a:prstDash val="solid"/>
                </a:ln>
                <a:solidFill>
                  <a:srgbClr val="637F26"/>
                </a:solidFill>
                <a:effectLst>
                  <a:outerShdw blurRad="41275" dist="20320" dir="1800000" algn="tl" rotWithShape="0">
                    <a:srgbClr val="000000">
                      <a:alpha val="40000"/>
                    </a:srgbClr>
                  </a:outerShdw>
                </a:effectLst>
              </a:rPr>
              <a:t>5.  Give Your Child Options</a:t>
            </a:r>
          </a:p>
        </p:txBody>
      </p:sp>
      <p:pic>
        <p:nvPicPr>
          <p:cNvPr id="4" name="Picture 3">
            <a:extLst>
              <a:ext uri="{FF2B5EF4-FFF2-40B4-BE49-F238E27FC236}">
                <a16:creationId xmlns:a16="http://schemas.microsoft.com/office/drawing/2014/main" id="{3CE8C51F-2790-E342-986A-2AF07166D41F}"/>
              </a:ext>
            </a:extLst>
          </p:cNvPr>
          <p:cNvPicPr>
            <a:picLocks noChangeAspect="1"/>
          </p:cNvPicPr>
          <p:nvPr/>
        </p:nvPicPr>
        <p:blipFill rotWithShape="1">
          <a:blip r:embed="rId3"/>
          <a:srcRect l="26646" t="12733" r="15494" b="10700"/>
          <a:stretch/>
        </p:blipFill>
        <p:spPr>
          <a:xfrm>
            <a:off x="9518492" y="1994"/>
            <a:ext cx="2673508" cy="2360206"/>
          </a:xfrm>
          <a:prstGeom prst="roundRect">
            <a:avLst>
              <a:gd name="adj" fmla="val 16667"/>
            </a:avLst>
          </a:prstGeom>
          <a:ln w="5715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376632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776C51-7A89-E640-9BE5-03A9034C1F82}"/>
              </a:ext>
            </a:extLst>
          </p:cNvPr>
          <p:cNvSpPr>
            <a:spLocks noGrp="1"/>
          </p:cNvSpPr>
          <p:nvPr>
            <p:ph type="title"/>
          </p:nvPr>
        </p:nvSpPr>
        <p:spPr>
          <a:xfrm>
            <a:off x="1293812" y="2641532"/>
            <a:ext cx="10159048" cy="1816168"/>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sz="4400" b="1" dirty="0">
                <a:ln/>
                <a:solidFill>
                  <a:srgbClr val="008F00"/>
                </a:solidFill>
                <a:latin typeface="Chalkboard SE" panose="03050602040202020205" pitchFamily="66" charset="77"/>
                <a:ea typeface="Krungthep" panose="02000400000000000000" pitchFamily="2" charset="-34"/>
                <a:cs typeface="Krungthep" panose="02000400000000000000" pitchFamily="2" charset="-34"/>
              </a:rPr>
              <a:t>Learn your children’s love languages, and you’ll discover how to express unconditional feelings of respect, affection and commitment that will resonate in their souls – and inspire them for the rest of their lives</a:t>
            </a:r>
            <a:endParaRPr lang="en-US" sz="4800" b="1" dirty="0">
              <a:ln/>
              <a:solidFill>
                <a:srgbClr val="008F00"/>
              </a:solidFill>
              <a:latin typeface="Chalkboard SE" panose="03050602040202020205" pitchFamily="66" charset="77"/>
              <a:ea typeface="Krungthep" panose="02000400000000000000" pitchFamily="2" charset="-34"/>
              <a:cs typeface="Krungthep" panose="02000400000000000000" pitchFamily="2" charset="-34"/>
            </a:endParaRPr>
          </a:p>
        </p:txBody>
      </p:sp>
      <p:pic>
        <p:nvPicPr>
          <p:cNvPr id="4" name="Content Placeholder 3">
            <a:extLst>
              <a:ext uri="{FF2B5EF4-FFF2-40B4-BE49-F238E27FC236}">
                <a16:creationId xmlns:a16="http://schemas.microsoft.com/office/drawing/2014/main" id="{45F4D3E1-2A37-3142-9386-76C422507455}"/>
              </a:ext>
            </a:extLst>
          </p:cNvPr>
          <p:cNvPicPr>
            <a:picLocks noGrp="1" noChangeAspect="1"/>
          </p:cNvPicPr>
          <p:nvPr>
            <p:ph sz="half" idx="1"/>
          </p:nvPr>
        </p:nvPicPr>
        <p:blipFill>
          <a:blip r:embed="rId3">
            <a:clrChange>
              <a:clrFrom>
                <a:srgbClr val="FFFFFF"/>
              </a:clrFrom>
              <a:clrTo>
                <a:srgbClr val="FFFFFF">
                  <a:alpha val="0"/>
                </a:srgbClr>
              </a:clrTo>
            </a:clrChange>
          </a:blip>
          <a:stretch>
            <a:fillRect/>
          </a:stretch>
        </p:blipFill>
        <p:spPr>
          <a:xfrm>
            <a:off x="1293812" y="2641532"/>
            <a:ext cx="9153208" cy="3760138"/>
          </a:xfrm>
          <a:prstGeom prst="rect">
            <a:avLst/>
          </a:prstGeom>
        </p:spPr>
      </p:pic>
    </p:spTree>
    <p:extLst>
      <p:ext uri="{BB962C8B-B14F-4D97-AF65-F5344CB8AC3E}">
        <p14:creationId xmlns:p14="http://schemas.microsoft.com/office/powerpoint/2010/main" val="356564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1947995" y="2865586"/>
            <a:ext cx="8648700" cy="914400"/>
          </a:xfrm>
        </p:spPr>
        <p:txBody>
          <a:bodyPr>
            <a:noAutofit/>
          </a:bodyPr>
          <a:lstStyle/>
          <a:p>
            <a:pPr marL="742950" indent="-742950">
              <a:lnSpc>
                <a:spcPct val="80000"/>
              </a:lnSpc>
              <a:buFont typeface="+mj-lt"/>
              <a:buAutoNum type="arabicPeriod"/>
            </a:pPr>
            <a:r>
              <a:rPr lang="en-US" sz="4000" b="1" dirty="0">
                <a:solidFill>
                  <a:schemeClr val="accent5">
                    <a:lumMod val="75000"/>
                  </a:schemeClr>
                </a:solidFill>
                <a:latin typeface="Arial Rounded MT Bold"/>
                <a:cs typeface="Arial Rounded MT Bold"/>
              </a:rPr>
              <a:t>Physical Touch</a:t>
            </a:r>
          </a:p>
          <a:p>
            <a:pPr marL="742950" indent="-742950">
              <a:lnSpc>
                <a:spcPct val="80000"/>
              </a:lnSpc>
              <a:buFont typeface="+mj-lt"/>
              <a:buAutoNum type="arabicPeriod"/>
            </a:pPr>
            <a:r>
              <a:rPr lang="en-US" sz="4000" dirty="0">
                <a:solidFill>
                  <a:schemeClr val="accent5">
                    <a:lumMod val="75000"/>
                  </a:schemeClr>
                </a:solidFill>
                <a:latin typeface="Arial Rounded MT Bold"/>
                <a:cs typeface="Arial Rounded MT Bold"/>
              </a:rPr>
              <a:t>Words of Affirmation </a:t>
            </a:r>
          </a:p>
          <a:p>
            <a:pPr marL="742950" indent="-742950">
              <a:lnSpc>
                <a:spcPct val="80000"/>
              </a:lnSpc>
              <a:buFont typeface="+mj-lt"/>
              <a:buAutoNum type="arabicPeriod"/>
            </a:pPr>
            <a:r>
              <a:rPr lang="en-US" sz="4000" dirty="0">
                <a:solidFill>
                  <a:schemeClr val="accent5">
                    <a:lumMod val="75000"/>
                  </a:schemeClr>
                </a:solidFill>
                <a:latin typeface="Arial Rounded MT Bold"/>
                <a:cs typeface="Arial Rounded MT Bold"/>
              </a:rPr>
              <a:t>Quality Time</a:t>
            </a:r>
          </a:p>
          <a:p>
            <a:pPr marL="742950" indent="-742950">
              <a:lnSpc>
                <a:spcPct val="80000"/>
              </a:lnSpc>
              <a:buFont typeface="+mj-lt"/>
              <a:buAutoNum type="arabicPeriod"/>
            </a:pPr>
            <a:r>
              <a:rPr lang="en-US" sz="4000" dirty="0">
                <a:solidFill>
                  <a:schemeClr val="accent5">
                    <a:lumMod val="75000"/>
                  </a:schemeClr>
                </a:solidFill>
                <a:latin typeface="Arial Rounded MT Bold"/>
                <a:cs typeface="Arial Rounded MT Bold"/>
              </a:rPr>
              <a:t>Receiving Gifts</a:t>
            </a:r>
          </a:p>
          <a:p>
            <a:pPr marL="742950" indent="-742950">
              <a:lnSpc>
                <a:spcPct val="80000"/>
              </a:lnSpc>
              <a:buFont typeface="+mj-lt"/>
              <a:buAutoNum type="arabicPeriod"/>
            </a:pPr>
            <a:r>
              <a:rPr lang="en-US" sz="4000" dirty="0">
                <a:solidFill>
                  <a:schemeClr val="accent5">
                    <a:lumMod val="75000"/>
                  </a:schemeClr>
                </a:solidFill>
                <a:latin typeface="Arial Rounded MT Bold"/>
                <a:cs typeface="Arial Rounded MT Bold"/>
              </a:rPr>
              <a:t>Acts of Service</a:t>
            </a:r>
          </a:p>
        </p:txBody>
      </p:sp>
      <p:sp>
        <p:nvSpPr>
          <p:cNvPr id="8" name="Rectangle 7"/>
          <p:cNvSpPr/>
          <p:nvPr/>
        </p:nvSpPr>
        <p:spPr>
          <a:xfrm>
            <a:off x="704313" y="691625"/>
            <a:ext cx="6844586" cy="1569660"/>
          </a:xfrm>
          <a:prstGeom prst="rect">
            <a:avLst/>
          </a:prstGeom>
          <a:noFill/>
        </p:spPr>
        <p:txBody>
          <a:bodyPr wrap="square" lIns="91440" tIns="45720" rIns="91440" bIns="45720">
            <a:spAutoFit/>
          </a:bodyPr>
          <a:lstStyle/>
          <a:p>
            <a:pPr algn="ctr"/>
            <a:r>
              <a:rPr lang="en-US" sz="48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The Five Languages of Love </a:t>
            </a:r>
          </a:p>
        </p:txBody>
      </p:sp>
      <p:pic>
        <p:nvPicPr>
          <p:cNvPr id="6" name="Picture 5">
            <a:extLst>
              <a:ext uri="{FF2B5EF4-FFF2-40B4-BE49-F238E27FC236}">
                <a16:creationId xmlns:a16="http://schemas.microsoft.com/office/drawing/2014/main" id="{69C6D33E-5B47-8D40-831C-090BD7E8056C}"/>
              </a:ext>
            </a:extLst>
          </p:cNvPr>
          <p:cNvPicPr>
            <a:picLocks noChangeAspect="1"/>
          </p:cNvPicPr>
          <p:nvPr/>
        </p:nvPicPr>
        <p:blipFill rotWithShape="1">
          <a:blip r:embed="rId3"/>
          <a:srcRect l="24901" t="4037" r="16141" b="10870"/>
          <a:stretch/>
        </p:blipFill>
        <p:spPr>
          <a:xfrm>
            <a:off x="8278586" y="691625"/>
            <a:ext cx="3207515" cy="3088361"/>
          </a:xfrm>
          <a:prstGeom prst="snip2DiagRect">
            <a:avLst/>
          </a:prstGeom>
          <a:solidFill>
            <a:srgbClr val="FFFFFF">
              <a:shade val="85000"/>
            </a:srgbClr>
          </a:solidFill>
          <a:ln w="88900"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2670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05" y="1760380"/>
            <a:ext cx="7740804" cy="5238750"/>
          </a:xfrm>
        </p:spPr>
        <p:txBody>
          <a:bodyPr>
            <a:noAutofit/>
          </a:bodyPr>
          <a:lstStyle/>
          <a:p>
            <a:pPr>
              <a:lnSpc>
                <a:spcPct val="100000"/>
              </a:lnSpc>
            </a:pPr>
            <a:r>
              <a:rPr lang="en-US" sz="4000" b="1" dirty="0">
                <a:latin typeface="Tahoma" charset="0"/>
              </a:rPr>
              <a:t>Physical touch is a powerful vehicle for communicating love.</a:t>
            </a:r>
          </a:p>
          <a:p>
            <a:pPr>
              <a:lnSpc>
                <a:spcPct val="100000"/>
              </a:lnSpc>
            </a:pPr>
            <a:r>
              <a:rPr lang="en-US" sz="4000" b="1" dirty="0">
                <a:latin typeface="Tahoma"/>
                <a:cs typeface="Tahoma"/>
              </a:rPr>
              <a:t>Physical touch provides emotional security for those whose primary love lan</a:t>
            </a:r>
            <a:r>
              <a:rPr lang="en-US" sz="3600" b="1" dirty="0">
                <a:latin typeface="Tahoma"/>
                <a:cs typeface="Tahoma"/>
              </a:rPr>
              <a:t>guage is physical touch. </a:t>
            </a:r>
            <a:endParaRPr lang="en-US" sz="3600" b="1" dirty="0">
              <a:latin typeface="Tahoma" charset="0"/>
            </a:endParaRPr>
          </a:p>
        </p:txBody>
      </p:sp>
      <p:sp>
        <p:nvSpPr>
          <p:cNvPr id="9" name="Rectangle 8"/>
          <p:cNvSpPr/>
          <p:nvPr/>
        </p:nvSpPr>
        <p:spPr>
          <a:xfrm>
            <a:off x="1282074" y="409366"/>
            <a:ext cx="631198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#1:  Physical Touc</a:t>
            </a:r>
            <a:r>
              <a:rPr lang="en-US" sz="5400" b="1" cap="none" spc="0" dirty="0">
                <a:ln w="12700">
                  <a:solidFill>
                    <a:schemeClr val="tx2">
                      <a:satMod val="155000"/>
                    </a:schemeClr>
                  </a:solidFill>
                  <a:prstDash val="solid"/>
                </a:ln>
                <a:solidFill>
                  <a:srgbClr val="94BE3A"/>
                </a:solidFill>
                <a:effectLst>
                  <a:outerShdw blurRad="41275" dist="20320" dir="1800000" algn="tl" rotWithShape="0">
                    <a:srgbClr val="000000">
                      <a:alpha val="40000"/>
                    </a:srgbClr>
                  </a:outerShdw>
                </a:effectLst>
              </a:rPr>
              <a:t>h</a:t>
            </a:r>
          </a:p>
        </p:txBody>
      </p:sp>
      <p:pic>
        <p:nvPicPr>
          <p:cNvPr id="10" name="Picture 9" descr="parent-child.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2878" y="1332696"/>
            <a:ext cx="3308637" cy="4706404"/>
          </a:xfrm>
          <a:prstGeom prst="rect">
            <a:avLst/>
          </a:prstGeom>
        </p:spPr>
      </p:pic>
    </p:spTree>
    <p:extLst>
      <p:ext uri="{BB962C8B-B14F-4D97-AF65-F5344CB8AC3E}">
        <p14:creationId xmlns:p14="http://schemas.microsoft.com/office/powerpoint/2010/main" val="1011389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0355" y="887806"/>
            <a:ext cx="8455220" cy="6401753"/>
          </a:xfrm>
          <a:prstGeom prst="rect">
            <a:avLst/>
          </a:prstGeom>
          <a:noFill/>
        </p:spPr>
        <p:txBody>
          <a:bodyPr wrap="square" rtlCol="0">
            <a:spAutoFit/>
          </a:bodyPr>
          <a:lstStyle/>
          <a:p>
            <a:pPr marL="457200" indent="-457200">
              <a:buFont typeface="Arial"/>
              <a:buChar char="•"/>
            </a:pPr>
            <a:r>
              <a:rPr lang="en-US" sz="3200" b="1" dirty="0">
                <a:latin typeface="Tahoma" charset="0"/>
              </a:rPr>
              <a:t>Physical touch comes in many forms:</a:t>
            </a:r>
          </a:p>
          <a:p>
            <a:pPr marL="457200" indent="-457200">
              <a:buFont typeface="Arial"/>
              <a:buChar char="•"/>
            </a:pPr>
            <a:endParaRPr lang="en-US" sz="3200" b="1" dirty="0">
              <a:latin typeface="Tahoma" charset="0"/>
            </a:endParaRPr>
          </a:p>
          <a:p>
            <a:pPr lvl="1"/>
            <a:r>
              <a:rPr lang="en-US" sz="3200" b="1" dirty="0">
                <a:latin typeface="Tahoma" charset="0"/>
              </a:rPr>
              <a:t>* Holding hands</a:t>
            </a:r>
          </a:p>
          <a:p>
            <a:pPr lvl="1"/>
            <a:r>
              <a:rPr lang="en-US" sz="3200" b="1" dirty="0">
                <a:latin typeface="Tahoma" charset="0"/>
              </a:rPr>
              <a:t>* Kissing</a:t>
            </a:r>
          </a:p>
          <a:p>
            <a:pPr lvl="1"/>
            <a:r>
              <a:rPr lang="en-US" sz="3200" b="1" dirty="0">
                <a:latin typeface="Tahoma" charset="0"/>
              </a:rPr>
              <a:t>* Hugging</a:t>
            </a:r>
          </a:p>
          <a:p>
            <a:pPr lvl="1"/>
            <a:r>
              <a:rPr lang="en-US" sz="3200" b="1" dirty="0">
                <a:latin typeface="Tahoma" charset="0"/>
              </a:rPr>
              <a:t>* Piggyback </a:t>
            </a:r>
          </a:p>
          <a:p>
            <a:pPr lvl="1"/>
            <a:r>
              <a:rPr lang="en-US" sz="3200" b="1" dirty="0">
                <a:latin typeface="Tahoma" charset="0"/>
              </a:rPr>
              <a:t>* Wrestling on the floor</a:t>
            </a:r>
          </a:p>
          <a:p>
            <a:pPr lvl="1"/>
            <a:r>
              <a:rPr lang="en-US" sz="3200" b="1" dirty="0">
                <a:latin typeface="Tahoma" charset="0"/>
              </a:rPr>
              <a:t>* Running your hand through 	your   	child's hair</a:t>
            </a:r>
          </a:p>
          <a:p>
            <a:endParaRPr lang="en-US" sz="5400" dirty="0"/>
          </a:p>
          <a:p>
            <a:pPr lvl="1"/>
            <a:endParaRPr lang="en-US" sz="3200" dirty="0">
              <a:latin typeface="Tahoma" charset="0"/>
            </a:endParaRPr>
          </a:p>
          <a:p>
            <a:pPr lvl="1"/>
            <a:endParaRPr lang="en-US" sz="3600" dirty="0"/>
          </a:p>
        </p:txBody>
      </p:sp>
      <p:pic>
        <p:nvPicPr>
          <p:cNvPr id="2" name="Picture 1" descr="mother-hugging-chi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175" y="2820594"/>
            <a:ext cx="3154882" cy="3149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38997074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 calcmode="lin" valueType="num">
                                      <p:cBhvr>
                                        <p:cTn id="34"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4552" y="463097"/>
            <a:ext cx="7359875" cy="1847850"/>
          </a:xfrm>
        </p:spPr>
        <p:txBody>
          <a:bodyPr>
            <a:noAutofit/>
          </a:bodyPr>
          <a:lstStyle/>
          <a:p>
            <a:pPr marL="342900" indent="-342900">
              <a:buFont typeface="Arial" pitchFamily="34" charset="0"/>
              <a:buChar char="•"/>
            </a:pPr>
            <a:r>
              <a:rPr lang="en-US" sz="40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For teenagers, show your love positively at the right times and places.  </a:t>
            </a:r>
          </a:p>
          <a:p>
            <a:pPr marL="342900" indent="-342900">
              <a:buFont typeface="Arial" pitchFamily="34" charset="0"/>
              <a:buChar char="•"/>
            </a:pPr>
            <a:r>
              <a:rPr lang="en-US" sz="40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Mothers should never hug a son in the presence of his peers.</a:t>
            </a:r>
          </a:p>
          <a:p>
            <a:pPr marL="342900" indent="-342900">
              <a:buFont typeface="Arial" pitchFamily="34" charset="0"/>
              <a:buChar char="•"/>
            </a:pPr>
            <a:r>
              <a:rPr lang="en-US" sz="40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Teenage girls needs hugs and kisses of their fathers.  </a:t>
            </a:r>
          </a:p>
          <a:p>
            <a:pPr marL="342900" indent="-342900">
              <a:buFont typeface="Arial" pitchFamily="34" charset="0"/>
              <a:buChar char="•"/>
            </a:pPr>
            <a:r>
              <a:rPr lang="en-US" sz="4000" b="1"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Teenagers find hugs and physical touch helpful when they go through difficult times</a:t>
            </a:r>
            <a:r>
              <a:rPr lang="en-US" sz="40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a:t>
            </a:r>
          </a:p>
        </p:txBody>
      </p:sp>
      <p:pic>
        <p:nvPicPr>
          <p:cNvPr id="2" name="Picture 1" descr="teenag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088" y="800100"/>
            <a:ext cx="3923203" cy="3216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63462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95350" y="1804027"/>
            <a:ext cx="5810250" cy="4652038"/>
          </a:xfrm>
        </p:spPr>
        <p:txBody>
          <a:bodyPr>
            <a:noAutofit/>
          </a:bodyPr>
          <a:lstStyle/>
          <a:p>
            <a:r>
              <a:rPr lang="en-US" sz="4000" b="1" dirty="0">
                <a:latin typeface="Tahoma"/>
                <a:cs typeface="Tahoma"/>
              </a:rPr>
              <a:t>Some children feel their greatest sense of love in expressions that affirm them.  </a:t>
            </a:r>
          </a:p>
          <a:p>
            <a:r>
              <a:rPr lang="en-US" sz="4000" b="1" dirty="0">
                <a:latin typeface="Tahoma"/>
                <a:cs typeface="Tahoma"/>
              </a:rPr>
              <a:t>There are several types of affirmation:</a:t>
            </a:r>
          </a:p>
          <a:p>
            <a:pPr marL="0" indent="0">
              <a:buNone/>
            </a:pPr>
            <a:r>
              <a:rPr lang="en-US" sz="4000" b="1" dirty="0">
                <a:latin typeface="Tahoma"/>
                <a:cs typeface="Tahoma"/>
              </a:rPr>
              <a:t>	</a:t>
            </a:r>
          </a:p>
        </p:txBody>
      </p:sp>
      <p:sp>
        <p:nvSpPr>
          <p:cNvPr id="3" name="Rectangle 2"/>
          <p:cNvSpPr/>
          <p:nvPr/>
        </p:nvSpPr>
        <p:spPr>
          <a:xfrm>
            <a:off x="1371600" y="401935"/>
            <a:ext cx="9231138" cy="1015663"/>
          </a:xfrm>
          <a:prstGeom prst="rect">
            <a:avLst/>
          </a:prstGeom>
          <a:noFill/>
        </p:spPr>
        <p:txBody>
          <a:bodyPr wrap="square" lIns="91440" tIns="45720" rIns="91440" bIns="45720">
            <a:spAutoFit/>
          </a:bodyPr>
          <a:lstStyle/>
          <a:p>
            <a:pPr algn="ctr"/>
            <a:r>
              <a:rPr lang="en-US" sz="6000" b="1" cap="none" spc="0" dirty="0">
                <a:ln w="12700">
                  <a:solidFill>
                    <a:schemeClr val="tx2">
                      <a:satMod val="155000"/>
                    </a:schemeClr>
                  </a:solidFill>
                  <a:prstDash val="solid"/>
                </a:ln>
                <a:solidFill>
                  <a:schemeClr val="bg2">
                    <a:lumMod val="75000"/>
                  </a:schemeClr>
                </a:solidFill>
                <a:effectLst>
                  <a:outerShdw blurRad="41275" dist="20320" dir="1800000" algn="tl" rotWithShape="0">
                    <a:srgbClr val="000000">
                      <a:alpha val="40000"/>
                    </a:srgbClr>
                  </a:outerShdw>
                </a:effectLst>
              </a:rPr>
              <a:t>#2:  Words of Affirmation</a:t>
            </a:r>
          </a:p>
        </p:txBody>
      </p:sp>
      <p:pic>
        <p:nvPicPr>
          <p:cNvPr id="5" name="Picture 4" descr="parent-and-chi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50" y="2074531"/>
            <a:ext cx="4114800" cy="3746500"/>
          </a:xfrm>
          <a:prstGeom prst="roundRect">
            <a:avLst>
              <a:gd name="adj" fmla="val 16667"/>
            </a:avLst>
          </a:prstGeom>
          <a:ln w="38100" cmpd="sng">
            <a:solidFill>
              <a:schemeClr val="bg2">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048389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98" y="698500"/>
            <a:ext cx="11676002" cy="1143000"/>
          </a:xfrm>
        </p:spPr>
        <p:txBody>
          <a:bodyPr>
            <a:noAutofit/>
          </a:bodyPr>
          <a:lstStyle/>
          <a:p>
            <a:r>
              <a:rPr lang="en-US" sz="5400" b="1" dirty="0">
                <a:solidFill>
                  <a:schemeClr val="tx1"/>
                </a:solidFill>
                <a:effectLst>
                  <a:outerShdw blurRad="50800" dist="38100" dir="13500000" algn="br" rotWithShape="0">
                    <a:prstClr val="black">
                      <a:alpha val="40000"/>
                    </a:prstClr>
                  </a:outerShdw>
                </a:effectLst>
              </a:rPr>
              <a:t>a) Words of Affection &amp; Endearment</a:t>
            </a:r>
          </a:p>
          <a:p>
            <a:r>
              <a:rPr lang="en-US" sz="5400" dirty="0">
                <a:solidFill>
                  <a:schemeClr val="tx1"/>
                </a:solidFill>
                <a:effectLst>
                  <a:outerShdw blurRad="50800" dist="38100" dir="13500000" algn="br" rotWithShape="0">
                    <a:prstClr val="black">
                      <a:alpha val="40000"/>
                    </a:prstClr>
                  </a:outerShdw>
                </a:effectLst>
              </a:rPr>
              <a:t>	</a:t>
            </a:r>
          </a:p>
          <a:p>
            <a:r>
              <a:rPr lang="en-US" sz="5400" dirty="0">
                <a:solidFill>
                  <a:schemeClr val="tx1"/>
                </a:solidFill>
                <a:effectLst>
                  <a:outerShdw blurRad="50800" dist="38100" dir="13500000" algn="br" rotWithShape="0">
                    <a:prstClr val="black">
                      <a:alpha val="40000"/>
                    </a:prstClr>
                  </a:outerShdw>
                </a:effectLst>
              </a:rPr>
              <a:t>* “I love you.”</a:t>
            </a:r>
          </a:p>
          <a:p>
            <a:r>
              <a:rPr lang="en-US" sz="5400" dirty="0">
                <a:solidFill>
                  <a:schemeClr val="tx1"/>
                </a:solidFill>
                <a:effectLst>
                  <a:outerShdw blurRad="50800" dist="38100" dir="13500000" algn="br" rotWithShape="0">
                    <a:prstClr val="black">
                      <a:alpha val="40000"/>
                    </a:prstClr>
                  </a:outerShdw>
                </a:effectLst>
              </a:rPr>
              <a:t>* “Love you, honey”</a:t>
            </a:r>
          </a:p>
          <a:p>
            <a:r>
              <a:rPr lang="en-US" sz="5400" dirty="0">
                <a:solidFill>
                  <a:schemeClr val="tx1"/>
                </a:solidFill>
                <a:effectLst>
                  <a:outerShdw blurRad="50800" dist="38100" dir="13500000" algn="br" rotWithShape="0">
                    <a:prstClr val="black">
                      <a:alpha val="40000"/>
                    </a:prstClr>
                  </a:outerShdw>
                </a:effectLst>
              </a:rPr>
              <a:t>* “I just love your 		  </a:t>
            </a:r>
          </a:p>
          <a:p>
            <a:r>
              <a:rPr lang="en-US" sz="5400" dirty="0">
                <a:solidFill>
                  <a:schemeClr val="tx1"/>
                </a:solidFill>
                <a:effectLst>
                  <a:outerShdw blurRad="50800" dist="38100" dir="13500000" algn="br" rotWithShape="0">
                    <a:prstClr val="black">
                      <a:alpha val="40000"/>
                    </a:prstClr>
                  </a:outerShdw>
                </a:effectLst>
              </a:rPr>
              <a:t> beautiful red hair”</a:t>
            </a:r>
            <a:endParaRPr lang="en-US" sz="4800" dirty="0">
              <a:solidFill>
                <a:schemeClr val="tx1"/>
              </a:solidFill>
              <a:effectLst>
                <a:outerShdw blurRad="50800" dist="38100" dir="13500000" algn="br" rotWithShape="0">
                  <a:prstClr val="black">
                    <a:alpha val="40000"/>
                  </a:prstClr>
                </a:outerShdw>
              </a:effectLst>
            </a:endParaRPr>
          </a:p>
        </p:txBody>
      </p:sp>
      <p:pic>
        <p:nvPicPr>
          <p:cNvPr id="4" name="Picture 3">
            <a:extLst>
              <a:ext uri="{FF2B5EF4-FFF2-40B4-BE49-F238E27FC236}">
                <a16:creationId xmlns:a16="http://schemas.microsoft.com/office/drawing/2014/main" id="{005360D5-B948-D64F-850A-0A03A2ADFBB5}"/>
              </a:ext>
            </a:extLst>
          </p:cNvPr>
          <p:cNvPicPr>
            <a:picLocks noChangeAspect="1"/>
          </p:cNvPicPr>
          <p:nvPr/>
        </p:nvPicPr>
        <p:blipFill rotWithShape="1">
          <a:blip r:embed="rId3"/>
          <a:srcRect l="29214"/>
          <a:stretch/>
        </p:blipFill>
        <p:spPr>
          <a:xfrm rot="213905">
            <a:off x="6903393" y="1917601"/>
            <a:ext cx="4828311" cy="4794920"/>
          </a:xfrm>
          <a:prstGeom prst="ellipse">
            <a:avLst/>
          </a:prstGeom>
          <a:ln>
            <a:noFill/>
          </a:ln>
          <a:effectLst>
            <a:softEdge rad="112500"/>
          </a:effectLst>
        </p:spPr>
      </p:pic>
    </p:spTree>
    <p:extLst>
      <p:ext uri="{BB962C8B-B14F-4D97-AF65-F5344CB8AC3E}">
        <p14:creationId xmlns:p14="http://schemas.microsoft.com/office/powerpoint/2010/main" val="3228356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5049" y="637311"/>
            <a:ext cx="7140223" cy="5136445"/>
          </a:xfrm>
        </p:spPr>
        <p:txBody>
          <a:bodyPr>
            <a:normAutofit fontScale="25000" lnSpcReduction="20000"/>
          </a:bodyPr>
          <a:lstStyle/>
          <a:p>
            <a:pPr marL="0" indent="0">
              <a:buNone/>
            </a:pPr>
            <a:r>
              <a:rPr lang="en-US" sz="5400" dirty="0"/>
              <a:t> </a:t>
            </a:r>
            <a:r>
              <a:rPr lang="en-US" sz="17600" b="1" dirty="0"/>
              <a:t>b) Words of Praise</a:t>
            </a:r>
          </a:p>
          <a:p>
            <a:pPr marL="0" indent="0">
              <a:lnSpc>
                <a:spcPct val="110000"/>
              </a:lnSpc>
              <a:buNone/>
            </a:pPr>
            <a:r>
              <a:rPr lang="en-US" sz="17600" dirty="0"/>
              <a:t>	* Give genuine praise for things a child has done.</a:t>
            </a:r>
          </a:p>
          <a:p>
            <a:pPr marL="0" indent="0">
              <a:lnSpc>
                <a:spcPct val="110000"/>
              </a:lnSpc>
              <a:buNone/>
            </a:pPr>
            <a:r>
              <a:rPr lang="en-US" sz="17600" dirty="0"/>
              <a:t>	* Praise a specific work or one aspect of it that is well done.</a:t>
            </a:r>
          </a:p>
          <a:p>
            <a:pPr marL="0" indent="0">
              <a:lnSpc>
                <a:spcPct val="110000"/>
              </a:lnSpc>
              <a:buNone/>
            </a:pPr>
            <a:r>
              <a:rPr lang="en-US" sz="17600" dirty="0"/>
              <a:t>	* Do not flatter.  Children can tell the difference.</a:t>
            </a:r>
          </a:p>
          <a:p>
            <a:pPr marL="0" indent="0">
              <a:lnSpc>
                <a:spcPct val="110000"/>
              </a:lnSpc>
              <a:buNone/>
            </a:pPr>
            <a:endParaRPr lang="en-US" sz="17600" dirty="0"/>
          </a:p>
          <a:p>
            <a:pPr marL="0" indent="0">
              <a:lnSpc>
                <a:spcPct val="110000"/>
              </a:lnSpc>
              <a:buNone/>
            </a:pPr>
            <a:r>
              <a:rPr lang="en-US" sz="17600" dirty="0"/>
              <a:t>	</a:t>
            </a:r>
          </a:p>
          <a:p>
            <a:pPr marL="0" indent="0">
              <a:lnSpc>
                <a:spcPct val="110000"/>
              </a:lnSpc>
              <a:buNone/>
            </a:pPr>
            <a:r>
              <a:rPr lang="en-US" sz="4800" dirty="0"/>
              <a:t> </a:t>
            </a:r>
          </a:p>
          <a:p>
            <a:pPr marL="0" indent="0">
              <a:lnSpc>
                <a:spcPct val="110000"/>
              </a:lnSpc>
              <a:buNone/>
            </a:pPr>
            <a:r>
              <a:rPr lang="en-US" sz="4800" dirty="0"/>
              <a:t>			</a:t>
            </a:r>
          </a:p>
        </p:txBody>
      </p:sp>
      <p:pic>
        <p:nvPicPr>
          <p:cNvPr id="2" name="Picture 1">
            <a:extLst>
              <a:ext uri="{FF2B5EF4-FFF2-40B4-BE49-F238E27FC236}">
                <a16:creationId xmlns:a16="http://schemas.microsoft.com/office/drawing/2014/main" id="{20CE5C30-5DC7-3F43-899F-F8A469496CBB}"/>
              </a:ext>
            </a:extLst>
          </p:cNvPr>
          <p:cNvPicPr>
            <a:picLocks noChangeAspect="1"/>
          </p:cNvPicPr>
          <p:nvPr/>
        </p:nvPicPr>
        <p:blipFill rotWithShape="1">
          <a:blip r:embed="rId3">
            <a:clrChange>
              <a:clrFrom>
                <a:srgbClr val="FFFFFF"/>
              </a:clrFrom>
              <a:clrTo>
                <a:srgbClr val="FFFFFF">
                  <a:alpha val="0"/>
                </a:srgbClr>
              </a:clrTo>
            </a:clrChange>
          </a:blip>
          <a:srcRect l="6353" t="3922" r="15694" b="25103"/>
          <a:stretch/>
        </p:blipFill>
        <p:spPr>
          <a:xfrm>
            <a:off x="8157410" y="424988"/>
            <a:ext cx="3612467" cy="4411707"/>
          </a:xfrm>
          <a:prstGeom prst="rect">
            <a:avLst/>
          </a:prstGeom>
        </p:spPr>
      </p:pic>
    </p:spTree>
    <p:extLst>
      <p:ext uri="{BB962C8B-B14F-4D97-AF65-F5344CB8AC3E}">
        <p14:creationId xmlns:p14="http://schemas.microsoft.com/office/powerpoint/2010/main" val="2579578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103488835">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vesAlbum_16x9.potx" id="{207E927A-870C-40A9-A0C9-6A0F923FA606}" vid="{25473F50-883B-400D-AAE8-2B76456C407F}"/>
    </a:ext>
  </a:extLst>
</a:theme>
</file>

<file path=ppt/theme/theme2.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CA8FCBB-2759-4EBF-B752-E9F4336E1B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TS103488835</Template>
  <TotalTime>0</TotalTime>
  <Words>2020</Words>
  <Application>Microsoft Macintosh PowerPoint</Application>
  <PresentationFormat>Widescreen</PresentationFormat>
  <Paragraphs>247</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Apple Chancery</vt:lpstr>
      <vt:lpstr>Arial</vt:lpstr>
      <vt:lpstr>Arial Black</vt:lpstr>
      <vt:lpstr>Arial Narrow</vt:lpstr>
      <vt:lpstr>Arial Rounded MT Bold</vt:lpstr>
      <vt:lpstr>Calibri</vt:lpstr>
      <vt:lpstr>Cambria</vt:lpstr>
      <vt:lpstr>Chalkboard SE</vt:lpstr>
      <vt:lpstr>Georgia</vt:lpstr>
      <vt:lpstr>Tahoma</vt:lpstr>
      <vt:lpstr>Wingdings</vt:lpstr>
      <vt:lpstr>TS103488835</vt:lpstr>
      <vt:lpstr>THE FIVE LANGUAGES OF  LOVE of Children </vt:lpstr>
      <vt:lpstr>LOVE IS THE GREATEST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your children’s love languages, and you’ll discover how to express unconditional feelings of respect, affection and commitment that will resonate in their souls – and inspire them for the rest of their lives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2012-10-04T19:14:48Z</dcterms:created>
  <dcterms:modified xsi:type="dcterms:W3CDTF">2019-10-07T18:32:25Z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TC034888359991</vt:lpwstr>
  </property>
</Properties>
</file>