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7" r:id="rId29"/>
    <p:sldId id="272" r:id="rId30"/>
  </p:sldIdLst>
  <p:sldSz cx="18288000" cy="10287000"/>
  <p:notesSz cx="6858000" cy="9144000"/>
  <p:embeddedFontLst>
    <p:embeddedFont>
      <p:font typeface="Arial Rounded MT Bold" panose="020F0704030504030204" pitchFamily="34" charset="77"/>
      <p:bold r:id="rId32"/>
    </p:embeddedFont>
    <p:embeddedFont>
      <p:font typeface="Calibri" panose="020F0502020204030204" pitchFamily="34" charset="0"/>
      <p:regular r:id="rId33"/>
      <p:bold r:id="rId34"/>
      <p:italic r:id="rId35"/>
      <p:boldItalic r:id="rId36"/>
    </p:embeddedFont>
    <p:embeddedFont>
      <p:font typeface="Poppins Bold" panose="02000000000000000000" pitchFamily="2" charset="77"/>
      <p:regular r:id="rId37"/>
      <p:bold r:id="rId38"/>
    </p:embeddedFont>
    <p:embeddedFont>
      <p:font typeface="Poppins Light" panose="02000000000000000000" pitchFamily="2" charset="77"/>
      <p:regular r:id="rId39"/>
      <p:bold r:id="rId40"/>
    </p:embeddedFont>
    <p:embeddedFont>
      <p:font typeface="Poppins Medium" panose="02000000000000000000" pitchFamily="2" charset="77"/>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04" autoAdjust="0"/>
    <p:restoredTop sz="70313" autoAdjust="0"/>
  </p:normalViewPr>
  <p:slideViewPr>
    <p:cSldViewPr>
      <p:cViewPr varScale="1">
        <p:scale>
          <a:sx n="35" d="100"/>
          <a:sy n="35" d="100"/>
        </p:scale>
        <p:origin x="176"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7FA22-713C-5645-ABA2-FA81F03F8B64}"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DBAFEBF6-ECC1-BE45-ADCD-A92E3E766886}">
      <dgm:prSet phldrT="[Text]" custT="1"/>
      <dgm:spPr/>
      <dgm:t>
        <a:bodyPr/>
        <a:lstStyle/>
        <a:p>
          <a:pPr>
            <a:buFont typeface="Arial" panose="020B0604020202020204" pitchFamily="34" charset="0"/>
            <a:buChar char="•"/>
          </a:pPr>
          <a:r>
            <a:rPr lang="en-US" sz="4000" b="1" dirty="0">
              <a:solidFill>
                <a:schemeClr val="bg1"/>
              </a:solidFill>
              <a:effectLst>
                <a:outerShdw blurRad="50800" dist="38100" dir="13500000" algn="br" rotWithShape="0">
                  <a:prstClr val="black">
                    <a:alpha val="40000"/>
                  </a:prstClr>
                </a:outerShdw>
              </a:effectLst>
              <a:latin typeface="+mn-lt"/>
              <a:ea typeface="+mn-ea"/>
              <a:cs typeface="+mn-cs"/>
            </a:rPr>
            <a:t>Download the </a:t>
          </a:r>
          <a:r>
            <a:rPr lang="en-US" sz="4000" b="1" u="sng" dirty="0" err="1">
              <a:solidFill>
                <a:schemeClr val="bg1"/>
              </a:solidFill>
              <a:effectLst>
                <a:outerShdw blurRad="50800" dist="38100" dir="13500000" algn="br" rotWithShape="0">
                  <a:prstClr val="black">
                    <a:alpha val="40000"/>
                  </a:prstClr>
                </a:outerShdw>
              </a:effectLst>
              <a:latin typeface="+mn-lt"/>
              <a:ea typeface="+mn-ea"/>
              <a:cs typeface="+mn-cs"/>
            </a:rPr>
            <a:t>f.lux</a:t>
          </a:r>
          <a:r>
            <a:rPr lang="en-US" sz="4000" b="1" u="sng" dirty="0">
              <a:solidFill>
                <a:schemeClr val="bg1"/>
              </a:solidFill>
              <a:effectLst>
                <a:outerShdw blurRad="50800" dist="38100" dir="13500000" algn="br" rotWithShape="0">
                  <a:prstClr val="black">
                    <a:alpha val="40000"/>
                  </a:prstClr>
                </a:outerShdw>
              </a:effectLst>
              <a:latin typeface="+mn-lt"/>
              <a:ea typeface="+mn-ea"/>
              <a:cs typeface="+mn-cs"/>
            </a:rPr>
            <a:t> program from the computer. It </a:t>
          </a:r>
          <a:r>
            <a:rPr lang="en-US" sz="4000" b="1" dirty="0">
              <a:solidFill>
                <a:schemeClr val="bg1"/>
              </a:solidFill>
              <a:effectLst>
                <a:outerShdw blurRad="50800" dist="38100" dir="13500000" algn="br" rotWithShape="0">
                  <a:prstClr val="black">
                    <a:alpha val="40000"/>
                  </a:prstClr>
                </a:outerShdw>
              </a:effectLst>
              <a:latin typeface="+mn-lt"/>
              <a:ea typeface="+mn-ea"/>
              <a:cs typeface="+mn-cs"/>
            </a:rPr>
            <a:t>automatically removes the stimulating blue light from your computer screen at night so that you’re able to sleep better.</a:t>
          </a:r>
          <a:endParaRPr lang="en-US" sz="4000" b="1" dirty="0">
            <a:solidFill>
              <a:schemeClr val="bg1"/>
            </a:solidFill>
            <a:effectLst>
              <a:outerShdw blurRad="50800" dist="38100" dir="13500000" algn="br" rotWithShape="0">
                <a:prstClr val="black">
                  <a:alpha val="40000"/>
                </a:prstClr>
              </a:outerShdw>
            </a:effectLst>
          </a:endParaRPr>
        </a:p>
      </dgm:t>
    </dgm:pt>
    <dgm:pt modelId="{78721C80-31D6-6A40-93A2-60BC666DE71B}" type="parTrans" cxnId="{8B644138-23BA-9244-A8CB-062CD8F00903}">
      <dgm:prSet/>
      <dgm:spPr/>
      <dgm:t>
        <a:bodyPr/>
        <a:lstStyle/>
        <a:p>
          <a:endParaRPr lang="en-US"/>
        </a:p>
      </dgm:t>
    </dgm:pt>
    <dgm:pt modelId="{19A4F9BF-35DA-1F4F-A1E7-AFB24C04CFB0}" type="sibTrans" cxnId="{8B644138-23BA-9244-A8CB-062CD8F00903}">
      <dgm:prSet/>
      <dgm:spPr/>
      <dgm:t>
        <a:bodyPr/>
        <a:lstStyle/>
        <a:p>
          <a:endParaRPr lang="en-US"/>
        </a:p>
      </dgm:t>
    </dgm:pt>
    <dgm:pt modelId="{311B226E-FE92-D044-A8CB-59F05E913843}">
      <dgm:prSet phldrT="[Text]" custT="1"/>
      <dgm:spPr/>
      <dgm:t>
        <a:bodyPr/>
        <a:lstStyle/>
        <a:p>
          <a:r>
            <a:rPr lang="en-US" sz="5400" b="1" dirty="0">
              <a:solidFill>
                <a:schemeClr val="bg1"/>
              </a:solidFill>
              <a:effectLst>
                <a:outerShdw blurRad="50800" dist="38100" dir="13500000" algn="br" rotWithShape="0">
                  <a:prstClr val="black">
                    <a:alpha val="40000"/>
                  </a:prstClr>
                </a:outerShdw>
              </a:effectLst>
              <a:latin typeface="+mn-lt"/>
              <a:ea typeface="+mn-ea"/>
              <a:cs typeface="+mn-cs"/>
            </a:rPr>
            <a:t>The family can help, too, by altering the home environment. </a:t>
          </a:r>
        </a:p>
      </dgm:t>
    </dgm:pt>
    <dgm:pt modelId="{50E372F5-EB6E-7A4E-A51C-70D4C5133F18}" type="parTrans" cxnId="{D72D78EC-5D8F-3244-B5D7-16A0A51E337C}">
      <dgm:prSet/>
      <dgm:spPr/>
      <dgm:t>
        <a:bodyPr/>
        <a:lstStyle/>
        <a:p>
          <a:endParaRPr lang="en-US"/>
        </a:p>
      </dgm:t>
    </dgm:pt>
    <dgm:pt modelId="{8BEA94F4-3692-E74D-8533-06AB4A37F222}" type="sibTrans" cxnId="{D72D78EC-5D8F-3244-B5D7-16A0A51E337C}">
      <dgm:prSet/>
      <dgm:spPr/>
      <dgm:t>
        <a:bodyPr/>
        <a:lstStyle/>
        <a:p>
          <a:endParaRPr lang="en-US"/>
        </a:p>
      </dgm:t>
    </dgm:pt>
    <dgm:pt modelId="{B028C194-EC5D-EB4B-99D9-41277E6583C7}">
      <dgm:prSet phldrT="[Text]" custT="1"/>
      <dgm:spPr/>
      <dgm:t>
        <a:bodyPr/>
        <a:lstStyle/>
        <a:p>
          <a:r>
            <a:rPr lang="en-US" sz="4800" b="1" dirty="0">
              <a:solidFill>
                <a:schemeClr val="bg1"/>
              </a:solidFill>
              <a:effectLst>
                <a:outerShdw blurRad="50800" dist="38100" dir="13500000" algn="br" rotWithShape="0">
                  <a:prstClr val="black">
                    <a:alpha val="40000"/>
                  </a:prstClr>
                </a:outerShdw>
              </a:effectLst>
              <a:latin typeface="+mn-lt"/>
              <a:ea typeface="+mn-ea"/>
              <a:cs typeface="+mn-cs"/>
            </a:rPr>
            <a:t>Start gradually dimming lights around the house to signal when it’s time to quiet down and start moving towards sleep.</a:t>
          </a:r>
          <a:endParaRPr lang="en-US" sz="4800" b="1" dirty="0"/>
        </a:p>
      </dgm:t>
    </dgm:pt>
    <dgm:pt modelId="{B8464A73-4ADA-0746-A695-9B6D755F8FAE}" type="parTrans" cxnId="{F0D2F666-3F4B-9348-BACE-FFF41748000D}">
      <dgm:prSet/>
      <dgm:spPr/>
      <dgm:t>
        <a:bodyPr/>
        <a:lstStyle/>
        <a:p>
          <a:endParaRPr lang="en-US"/>
        </a:p>
      </dgm:t>
    </dgm:pt>
    <dgm:pt modelId="{8F87D045-F888-E746-8DBE-85B3BC07A9D3}" type="sibTrans" cxnId="{F0D2F666-3F4B-9348-BACE-FFF41748000D}">
      <dgm:prSet/>
      <dgm:spPr/>
      <dgm:t>
        <a:bodyPr/>
        <a:lstStyle/>
        <a:p>
          <a:endParaRPr lang="en-US"/>
        </a:p>
      </dgm:t>
    </dgm:pt>
    <dgm:pt modelId="{CD2FFE5E-08D5-9248-B8ED-8E161ADE0A48}" type="pres">
      <dgm:prSet presAssocID="{C197FA22-713C-5645-ABA2-FA81F03F8B64}" presName="linearFlow" presStyleCnt="0">
        <dgm:presLayoutVars>
          <dgm:dir/>
          <dgm:resizeHandles val="exact"/>
        </dgm:presLayoutVars>
      </dgm:prSet>
      <dgm:spPr/>
    </dgm:pt>
    <dgm:pt modelId="{EB36FC84-5D54-214D-8C27-FDBC009D55D2}" type="pres">
      <dgm:prSet presAssocID="{DBAFEBF6-ECC1-BE45-ADCD-A92E3E766886}" presName="composite" presStyleCnt="0"/>
      <dgm:spPr/>
    </dgm:pt>
    <dgm:pt modelId="{AF637C6D-2112-064B-97D9-8E1A86D1708A}" type="pres">
      <dgm:prSet presAssocID="{DBAFEBF6-ECC1-BE45-ADCD-A92E3E766886}" presName="imgShp" presStyleLbl="fgImgPlace1" presStyleIdx="0" presStyleCnt="3" custLinFactNeighborX="-81900" custLinFactNeighborY="938"/>
      <dgm:spPr/>
    </dgm:pt>
    <dgm:pt modelId="{05008D95-1862-DD49-9A5A-D0A8EEBD0409}" type="pres">
      <dgm:prSet presAssocID="{DBAFEBF6-ECC1-BE45-ADCD-A92E3E766886}" presName="txShp" presStyleLbl="node1" presStyleIdx="0" presStyleCnt="3" custScaleX="129452" custLinFactNeighborX="3753" custLinFactNeighborY="-7375">
        <dgm:presLayoutVars>
          <dgm:bulletEnabled val="1"/>
        </dgm:presLayoutVars>
      </dgm:prSet>
      <dgm:spPr/>
    </dgm:pt>
    <dgm:pt modelId="{EE1753F9-27B4-3F4E-9882-32B65CB00462}" type="pres">
      <dgm:prSet presAssocID="{19A4F9BF-35DA-1F4F-A1E7-AFB24C04CFB0}" presName="spacing" presStyleCnt="0"/>
      <dgm:spPr/>
    </dgm:pt>
    <dgm:pt modelId="{AAD732BF-8FA0-CC41-A468-32F929F8B7F5}" type="pres">
      <dgm:prSet presAssocID="{311B226E-FE92-D044-A8CB-59F05E913843}" presName="composite" presStyleCnt="0"/>
      <dgm:spPr/>
    </dgm:pt>
    <dgm:pt modelId="{45133CD1-69B8-BD42-BEA1-622D6C4E8EBA}" type="pres">
      <dgm:prSet presAssocID="{311B226E-FE92-D044-A8CB-59F05E913843}" presName="imgShp" presStyleLbl="fgImgPlace1" presStyleIdx="1" presStyleCnt="3" custLinFactNeighborX="-88651"/>
      <dgm:spPr/>
    </dgm:pt>
    <dgm:pt modelId="{CA8D9366-4058-514C-A162-055B0821C6CA}" type="pres">
      <dgm:prSet presAssocID="{311B226E-FE92-D044-A8CB-59F05E913843}" presName="txShp" presStyleLbl="node1" presStyleIdx="1" presStyleCnt="3" custScaleX="125491" custLinFactNeighborX="2520" custLinFactNeighborY="558">
        <dgm:presLayoutVars>
          <dgm:bulletEnabled val="1"/>
        </dgm:presLayoutVars>
      </dgm:prSet>
      <dgm:spPr/>
    </dgm:pt>
    <dgm:pt modelId="{87D08B8D-8BB4-F34F-AEDF-3229BB7019E9}" type="pres">
      <dgm:prSet presAssocID="{8BEA94F4-3692-E74D-8533-06AB4A37F222}" presName="spacing" presStyleCnt="0"/>
      <dgm:spPr/>
    </dgm:pt>
    <dgm:pt modelId="{3C7151B1-8201-F849-86ED-D0EE2B86DB5E}" type="pres">
      <dgm:prSet presAssocID="{B028C194-EC5D-EB4B-99D9-41277E6583C7}" presName="composite" presStyleCnt="0"/>
      <dgm:spPr/>
    </dgm:pt>
    <dgm:pt modelId="{51D132D2-B8C0-9746-937F-F1A8044A7E4E}" type="pres">
      <dgm:prSet presAssocID="{B028C194-EC5D-EB4B-99D9-41277E6583C7}" presName="imgShp" presStyleLbl="fgImgPlace1" presStyleIdx="2" presStyleCnt="3" custLinFactNeighborX="-88651" custLinFactNeighborY="-2210"/>
      <dgm:spPr/>
    </dgm:pt>
    <dgm:pt modelId="{30C3610B-1DB8-8F49-A02A-3B464CCDAA38}" type="pres">
      <dgm:prSet presAssocID="{B028C194-EC5D-EB4B-99D9-41277E6583C7}" presName="txShp" presStyleLbl="node1" presStyleIdx="2" presStyleCnt="3" custScaleX="124050" custScaleY="97073" custLinFactNeighborX="2227" custLinFactNeighborY="-6957">
        <dgm:presLayoutVars>
          <dgm:bulletEnabled val="1"/>
        </dgm:presLayoutVars>
      </dgm:prSet>
      <dgm:spPr/>
    </dgm:pt>
  </dgm:ptLst>
  <dgm:cxnLst>
    <dgm:cxn modelId="{8B644138-23BA-9244-A8CB-062CD8F00903}" srcId="{C197FA22-713C-5645-ABA2-FA81F03F8B64}" destId="{DBAFEBF6-ECC1-BE45-ADCD-A92E3E766886}" srcOrd="0" destOrd="0" parTransId="{78721C80-31D6-6A40-93A2-60BC666DE71B}" sibTransId="{19A4F9BF-35DA-1F4F-A1E7-AFB24C04CFB0}"/>
    <dgm:cxn modelId="{E9C21A51-16D8-8A4F-945E-1B05417C5DC8}" type="presOf" srcId="{DBAFEBF6-ECC1-BE45-ADCD-A92E3E766886}" destId="{05008D95-1862-DD49-9A5A-D0A8EEBD0409}" srcOrd="0" destOrd="0" presId="urn:microsoft.com/office/officeart/2005/8/layout/vList3"/>
    <dgm:cxn modelId="{8D86C15F-59DB-7B43-AAD6-CA96CB2B05C3}" type="presOf" srcId="{C197FA22-713C-5645-ABA2-FA81F03F8B64}" destId="{CD2FFE5E-08D5-9248-B8ED-8E161ADE0A48}" srcOrd="0" destOrd="0" presId="urn:microsoft.com/office/officeart/2005/8/layout/vList3"/>
    <dgm:cxn modelId="{F0D2F666-3F4B-9348-BACE-FFF41748000D}" srcId="{C197FA22-713C-5645-ABA2-FA81F03F8B64}" destId="{B028C194-EC5D-EB4B-99D9-41277E6583C7}" srcOrd="2" destOrd="0" parTransId="{B8464A73-4ADA-0746-A695-9B6D755F8FAE}" sibTransId="{8F87D045-F888-E746-8DBE-85B3BC07A9D3}"/>
    <dgm:cxn modelId="{5A5F2185-9D4C-AC4F-BA22-6B923A1D2DAF}" type="presOf" srcId="{311B226E-FE92-D044-A8CB-59F05E913843}" destId="{CA8D9366-4058-514C-A162-055B0821C6CA}" srcOrd="0" destOrd="0" presId="urn:microsoft.com/office/officeart/2005/8/layout/vList3"/>
    <dgm:cxn modelId="{29D6E8A4-5D56-3344-B7F9-346B5A8D3E0B}" type="presOf" srcId="{B028C194-EC5D-EB4B-99D9-41277E6583C7}" destId="{30C3610B-1DB8-8F49-A02A-3B464CCDAA38}" srcOrd="0" destOrd="0" presId="urn:microsoft.com/office/officeart/2005/8/layout/vList3"/>
    <dgm:cxn modelId="{D72D78EC-5D8F-3244-B5D7-16A0A51E337C}" srcId="{C197FA22-713C-5645-ABA2-FA81F03F8B64}" destId="{311B226E-FE92-D044-A8CB-59F05E913843}" srcOrd="1" destOrd="0" parTransId="{50E372F5-EB6E-7A4E-A51C-70D4C5133F18}" sibTransId="{8BEA94F4-3692-E74D-8533-06AB4A37F222}"/>
    <dgm:cxn modelId="{77B8A8D7-9F44-BC49-A9CD-F9E09A8CA8AB}" type="presParOf" srcId="{CD2FFE5E-08D5-9248-B8ED-8E161ADE0A48}" destId="{EB36FC84-5D54-214D-8C27-FDBC009D55D2}" srcOrd="0" destOrd="0" presId="urn:microsoft.com/office/officeart/2005/8/layout/vList3"/>
    <dgm:cxn modelId="{29278528-F872-A847-80ED-A1A710F20005}" type="presParOf" srcId="{EB36FC84-5D54-214D-8C27-FDBC009D55D2}" destId="{AF637C6D-2112-064B-97D9-8E1A86D1708A}" srcOrd="0" destOrd="0" presId="urn:microsoft.com/office/officeart/2005/8/layout/vList3"/>
    <dgm:cxn modelId="{98682DE9-6411-8344-ACD7-803E05D21EA8}" type="presParOf" srcId="{EB36FC84-5D54-214D-8C27-FDBC009D55D2}" destId="{05008D95-1862-DD49-9A5A-D0A8EEBD0409}" srcOrd="1" destOrd="0" presId="urn:microsoft.com/office/officeart/2005/8/layout/vList3"/>
    <dgm:cxn modelId="{3D843B3D-1AF2-B445-B2E3-D684F5D1E887}" type="presParOf" srcId="{CD2FFE5E-08D5-9248-B8ED-8E161ADE0A48}" destId="{EE1753F9-27B4-3F4E-9882-32B65CB00462}" srcOrd="1" destOrd="0" presId="urn:microsoft.com/office/officeart/2005/8/layout/vList3"/>
    <dgm:cxn modelId="{20686419-C2A9-8C43-9915-CD017CEFDE71}" type="presParOf" srcId="{CD2FFE5E-08D5-9248-B8ED-8E161ADE0A48}" destId="{AAD732BF-8FA0-CC41-A468-32F929F8B7F5}" srcOrd="2" destOrd="0" presId="urn:microsoft.com/office/officeart/2005/8/layout/vList3"/>
    <dgm:cxn modelId="{2371CFAC-C59E-184C-97F7-54A290B73C8F}" type="presParOf" srcId="{AAD732BF-8FA0-CC41-A468-32F929F8B7F5}" destId="{45133CD1-69B8-BD42-BEA1-622D6C4E8EBA}" srcOrd="0" destOrd="0" presId="urn:microsoft.com/office/officeart/2005/8/layout/vList3"/>
    <dgm:cxn modelId="{8DE730E9-49BF-F94F-B7A8-96A2DD3E2679}" type="presParOf" srcId="{AAD732BF-8FA0-CC41-A468-32F929F8B7F5}" destId="{CA8D9366-4058-514C-A162-055B0821C6CA}" srcOrd="1" destOrd="0" presId="urn:microsoft.com/office/officeart/2005/8/layout/vList3"/>
    <dgm:cxn modelId="{1388249A-E06B-A141-B9F5-6CDC9F88B758}" type="presParOf" srcId="{CD2FFE5E-08D5-9248-B8ED-8E161ADE0A48}" destId="{87D08B8D-8BB4-F34F-AEDF-3229BB7019E9}" srcOrd="3" destOrd="0" presId="urn:microsoft.com/office/officeart/2005/8/layout/vList3"/>
    <dgm:cxn modelId="{77D8A62D-3E56-CA45-8560-EC04FFFB2E41}" type="presParOf" srcId="{CD2FFE5E-08D5-9248-B8ED-8E161ADE0A48}" destId="{3C7151B1-8201-F849-86ED-D0EE2B86DB5E}" srcOrd="4" destOrd="0" presId="urn:microsoft.com/office/officeart/2005/8/layout/vList3"/>
    <dgm:cxn modelId="{3E8A4020-E729-1A44-81AF-D67D9624ACC5}" type="presParOf" srcId="{3C7151B1-8201-F849-86ED-D0EE2B86DB5E}" destId="{51D132D2-B8C0-9746-937F-F1A8044A7E4E}" srcOrd="0" destOrd="0" presId="urn:microsoft.com/office/officeart/2005/8/layout/vList3"/>
    <dgm:cxn modelId="{7B778C1A-43DC-1D4E-9C6A-97B49203EE5B}" type="presParOf" srcId="{3C7151B1-8201-F849-86ED-D0EE2B86DB5E}" destId="{30C3610B-1DB8-8F49-A02A-3B464CCDAA3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08D95-1862-DD49-9A5A-D0A8EEBD0409}">
      <dsp:nvSpPr>
        <dsp:cNvPr id="0" name=""/>
        <dsp:cNvSpPr/>
      </dsp:nvSpPr>
      <dsp:spPr>
        <a:xfrm rot="10800000">
          <a:off x="1447833" y="0"/>
          <a:ext cx="13185039" cy="2580495"/>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7" tIns="152400" rIns="284480" bIns="152400" numCol="1" spcCol="1270" anchor="ctr" anchorCtr="0">
          <a:noAutofit/>
        </a:bodyPr>
        <a:lstStyle/>
        <a:p>
          <a:pPr marL="0" lvl="0" indent="0" algn="ctr" defTabSz="1778000">
            <a:lnSpc>
              <a:spcPct val="90000"/>
            </a:lnSpc>
            <a:spcBef>
              <a:spcPct val="0"/>
            </a:spcBef>
            <a:spcAft>
              <a:spcPct val="35000"/>
            </a:spcAft>
            <a:buFont typeface="Arial" panose="020B0604020202020204" pitchFamily="34" charset="0"/>
            <a:buNone/>
          </a:pPr>
          <a:r>
            <a:rPr lang="en-US" sz="4000" b="1" kern="1200" dirty="0">
              <a:solidFill>
                <a:schemeClr val="bg1"/>
              </a:solidFill>
              <a:effectLst>
                <a:outerShdw blurRad="50800" dist="38100" dir="13500000" algn="br" rotWithShape="0">
                  <a:prstClr val="black">
                    <a:alpha val="40000"/>
                  </a:prstClr>
                </a:outerShdw>
              </a:effectLst>
              <a:latin typeface="+mn-lt"/>
              <a:ea typeface="+mn-ea"/>
              <a:cs typeface="+mn-cs"/>
            </a:rPr>
            <a:t>Download the </a:t>
          </a:r>
          <a:r>
            <a:rPr lang="en-US" sz="4000" b="1" u="sng" kern="1200" dirty="0" err="1">
              <a:solidFill>
                <a:schemeClr val="bg1"/>
              </a:solidFill>
              <a:effectLst>
                <a:outerShdw blurRad="50800" dist="38100" dir="13500000" algn="br" rotWithShape="0">
                  <a:prstClr val="black">
                    <a:alpha val="40000"/>
                  </a:prstClr>
                </a:outerShdw>
              </a:effectLst>
              <a:latin typeface="+mn-lt"/>
              <a:ea typeface="+mn-ea"/>
              <a:cs typeface="+mn-cs"/>
            </a:rPr>
            <a:t>f.lux</a:t>
          </a:r>
          <a:r>
            <a:rPr lang="en-US" sz="4000" b="1" u="sng" kern="1200" dirty="0">
              <a:solidFill>
                <a:schemeClr val="bg1"/>
              </a:solidFill>
              <a:effectLst>
                <a:outerShdw blurRad="50800" dist="38100" dir="13500000" algn="br" rotWithShape="0">
                  <a:prstClr val="black">
                    <a:alpha val="40000"/>
                  </a:prstClr>
                </a:outerShdw>
              </a:effectLst>
              <a:latin typeface="+mn-lt"/>
              <a:ea typeface="+mn-ea"/>
              <a:cs typeface="+mn-cs"/>
            </a:rPr>
            <a:t> program from the computer. It </a:t>
          </a:r>
          <a:r>
            <a:rPr lang="en-US" sz="4000" b="1" kern="1200" dirty="0">
              <a:solidFill>
                <a:schemeClr val="bg1"/>
              </a:solidFill>
              <a:effectLst>
                <a:outerShdw blurRad="50800" dist="38100" dir="13500000" algn="br" rotWithShape="0">
                  <a:prstClr val="black">
                    <a:alpha val="40000"/>
                  </a:prstClr>
                </a:outerShdw>
              </a:effectLst>
              <a:latin typeface="+mn-lt"/>
              <a:ea typeface="+mn-ea"/>
              <a:cs typeface="+mn-cs"/>
            </a:rPr>
            <a:t>automatically removes the stimulating blue light from your computer screen at night so that you’re able to sleep better.</a:t>
          </a:r>
          <a:endParaRPr lang="en-US" sz="4000" b="1" kern="1200" dirty="0">
            <a:solidFill>
              <a:schemeClr val="bg1"/>
            </a:solidFill>
            <a:effectLst>
              <a:outerShdw blurRad="50800" dist="38100" dir="13500000" algn="br" rotWithShape="0">
                <a:prstClr val="black">
                  <a:alpha val="40000"/>
                </a:prstClr>
              </a:outerShdw>
            </a:effectLst>
          </a:endParaRPr>
        </a:p>
      </dsp:txBody>
      <dsp:txXfrm rot="10800000">
        <a:off x="2092957" y="0"/>
        <a:ext cx="12539915" cy="2580495"/>
      </dsp:txXfrm>
    </dsp:sp>
    <dsp:sp modelId="{AF637C6D-2112-064B-97D9-8E1A86D1708A}">
      <dsp:nvSpPr>
        <dsp:cNvPr id="0" name=""/>
        <dsp:cNvSpPr/>
      </dsp:nvSpPr>
      <dsp:spPr>
        <a:xfrm>
          <a:off x="0" y="31364"/>
          <a:ext cx="2580495" cy="2580495"/>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8D9366-4058-514C-A162-055B0821C6CA}">
      <dsp:nvSpPr>
        <dsp:cNvPr id="0" name=""/>
        <dsp:cNvSpPr/>
      </dsp:nvSpPr>
      <dsp:spPr>
        <a:xfrm rot="10800000">
          <a:off x="1523968" y="3372351"/>
          <a:ext cx="12781600" cy="2580495"/>
        </a:xfrm>
        <a:prstGeom prst="homePlat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7"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solidFill>
                <a:schemeClr val="bg1"/>
              </a:solidFill>
              <a:effectLst>
                <a:outerShdw blurRad="50800" dist="38100" dir="13500000" algn="br" rotWithShape="0">
                  <a:prstClr val="black">
                    <a:alpha val="40000"/>
                  </a:prstClr>
                </a:outerShdw>
              </a:effectLst>
              <a:latin typeface="+mn-lt"/>
              <a:ea typeface="+mn-ea"/>
              <a:cs typeface="+mn-cs"/>
            </a:rPr>
            <a:t>The family can help, too, by altering the home environment. </a:t>
          </a:r>
        </a:p>
      </dsp:txBody>
      <dsp:txXfrm rot="10800000">
        <a:off x="2169092" y="3372351"/>
        <a:ext cx="12136476" cy="2580495"/>
      </dsp:txXfrm>
    </dsp:sp>
    <dsp:sp modelId="{45133CD1-69B8-BD42-BEA1-622D6C4E8EBA}">
      <dsp:nvSpPr>
        <dsp:cNvPr id="0" name=""/>
        <dsp:cNvSpPr/>
      </dsp:nvSpPr>
      <dsp:spPr>
        <a:xfrm>
          <a:off x="0" y="3357952"/>
          <a:ext cx="2580495" cy="2580495"/>
        </a:xfrm>
        <a:prstGeom prst="ellipse">
          <a:avLst/>
        </a:prstGeom>
        <a:solidFill>
          <a:schemeClr val="accent4">
            <a:tint val="50000"/>
            <a:hueOff val="-1990641"/>
            <a:satOff val="11305"/>
            <a:lumOff val="8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C3610B-1DB8-8F49-A02A-3B464CCDAA38}">
      <dsp:nvSpPr>
        <dsp:cNvPr id="0" name=""/>
        <dsp:cNvSpPr/>
      </dsp:nvSpPr>
      <dsp:spPr>
        <a:xfrm rot="10800000">
          <a:off x="1600244" y="6566985"/>
          <a:ext cx="12634831" cy="2504964"/>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7"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bg1"/>
              </a:solidFill>
              <a:effectLst>
                <a:outerShdw blurRad="50800" dist="38100" dir="13500000" algn="br" rotWithShape="0">
                  <a:prstClr val="black">
                    <a:alpha val="40000"/>
                  </a:prstClr>
                </a:outerShdw>
              </a:effectLst>
              <a:latin typeface="+mn-lt"/>
              <a:ea typeface="+mn-ea"/>
              <a:cs typeface="+mn-cs"/>
            </a:rPr>
            <a:t>Start gradually dimming lights around the house to signal when it’s time to quiet down and start moving towards sleep.</a:t>
          </a:r>
          <a:endParaRPr lang="en-US" sz="4800" b="1" kern="1200" dirty="0"/>
        </a:p>
      </dsp:txBody>
      <dsp:txXfrm rot="10800000">
        <a:off x="2226485" y="6566985"/>
        <a:ext cx="12008590" cy="2504964"/>
      </dsp:txXfrm>
    </dsp:sp>
    <dsp:sp modelId="{51D132D2-B8C0-9746-937F-F1A8044A7E4E}">
      <dsp:nvSpPr>
        <dsp:cNvPr id="0" name=""/>
        <dsp:cNvSpPr/>
      </dsp:nvSpPr>
      <dsp:spPr>
        <a:xfrm>
          <a:off x="0" y="6651715"/>
          <a:ext cx="2580495" cy="2580495"/>
        </a:xfrm>
        <a:prstGeom prst="ellipse">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70B40-1226-7745-B068-2D932C8EBC6C}" type="datetimeFigureOut">
              <a:rPr lang="en-US" smtClean="0"/>
              <a:t>10/6/19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94F7F-9197-AB49-9B55-D345E979D405}" type="slidenum">
              <a:rPr lang="en-US" smtClean="0"/>
              <a:t>‹#›</a:t>
            </a:fld>
            <a:endParaRPr lang="en-US"/>
          </a:p>
        </p:txBody>
      </p:sp>
    </p:spTree>
    <p:extLst>
      <p:ext uri="{BB962C8B-B14F-4D97-AF65-F5344CB8AC3E}">
        <p14:creationId xmlns:p14="http://schemas.microsoft.com/office/powerpoint/2010/main" val="382126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16-year-old daughter is finally entering the homestretch of sophomore</a:t>
            </a:r>
          </a:p>
          <a:p>
            <a:r>
              <a:rPr lang="en-US" sz="1200" kern="1200" dirty="0">
                <a:solidFill>
                  <a:schemeClr val="tx1"/>
                </a:solidFill>
                <a:effectLst/>
                <a:latin typeface="+mn-lt"/>
                <a:ea typeface="+mn-ea"/>
                <a:cs typeface="+mn-cs"/>
              </a:rPr>
              <a:t>year, and she has been chronically sleep deprived since September. Her</a:t>
            </a:r>
          </a:p>
          <a:p>
            <a:r>
              <a:rPr lang="en-US" sz="1200" kern="1200" dirty="0">
                <a:solidFill>
                  <a:schemeClr val="tx1"/>
                </a:solidFill>
                <a:effectLst/>
                <a:latin typeface="+mn-lt"/>
                <a:ea typeface="+mn-ea"/>
                <a:cs typeface="+mn-cs"/>
              </a:rPr>
              <a:t>reasons are multiple but when you add together 45 minutes of homework per</a:t>
            </a:r>
          </a:p>
          <a:p>
            <a:r>
              <a:rPr lang="en-US" sz="1200" kern="1200" dirty="0">
                <a:solidFill>
                  <a:schemeClr val="tx1"/>
                </a:solidFill>
                <a:effectLst/>
                <a:latin typeface="+mn-lt"/>
                <a:ea typeface="+mn-ea"/>
                <a:cs typeface="+mn-cs"/>
              </a:rPr>
              <a:t>class per night, plus a few extra-curricular activities, plus the downtime spent</a:t>
            </a:r>
          </a:p>
          <a:p>
            <a:r>
              <a:rPr lang="en-US" sz="1200" kern="1200" dirty="0">
                <a:solidFill>
                  <a:schemeClr val="tx1"/>
                </a:solidFill>
                <a:effectLst/>
                <a:latin typeface="+mn-lt"/>
                <a:ea typeface="+mn-ea"/>
                <a:cs typeface="+mn-cs"/>
              </a:rPr>
              <a:t>everyday watching a John Green video on YouTube or chatting with friends,</a:t>
            </a:r>
          </a:p>
          <a:p>
            <a:r>
              <a:rPr lang="en-US" sz="1200" kern="1200" dirty="0">
                <a:solidFill>
                  <a:schemeClr val="tx1"/>
                </a:solidFill>
                <a:effectLst/>
                <a:latin typeface="+mn-lt"/>
                <a:ea typeface="+mn-ea"/>
                <a:cs typeface="+mn-cs"/>
              </a:rPr>
              <a:t>and a normal amount of procrastination, it adds up to between 5 and 7 hours</a:t>
            </a:r>
          </a:p>
          <a:p>
            <a:r>
              <a:rPr lang="en-US" sz="1200" kern="1200" dirty="0">
                <a:solidFill>
                  <a:schemeClr val="tx1"/>
                </a:solidFill>
                <a:effectLst/>
                <a:latin typeface="+mn-lt"/>
                <a:ea typeface="+mn-ea"/>
                <a:cs typeface="+mn-cs"/>
              </a:rPr>
              <a:t>of sleep on an average school night. Throw in a term paper or heavy exam</a:t>
            </a:r>
          </a:p>
          <a:p>
            <a:r>
              <a:rPr lang="en-US" sz="1200" kern="1200" dirty="0">
                <a:solidFill>
                  <a:schemeClr val="tx1"/>
                </a:solidFill>
                <a:effectLst/>
                <a:latin typeface="+mn-lt"/>
                <a:ea typeface="+mn-ea"/>
                <a:cs typeface="+mn-cs"/>
              </a:rPr>
              <a:t>week and the average can easily drop to 3 or 4.</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a:t>
            </a:fld>
            <a:endParaRPr lang="en-US"/>
          </a:p>
        </p:txBody>
      </p:sp>
    </p:spTree>
    <p:extLst>
      <p:ext uri="{BB962C8B-B14F-4D97-AF65-F5344CB8AC3E}">
        <p14:creationId xmlns:p14="http://schemas.microsoft.com/office/powerpoint/2010/main" val="135307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Overscheduling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spc="546" dirty="0">
                <a:solidFill>
                  <a:srgbClr val="FFFFFF"/>
                </a:solidFill>
                <a:latin typeface="Times New Roman" panose="02020603050405020304" pitchFamily="18" charset="0"/>
                <a:cs typeface="Times New Roman" panose="02020603050405020304" pitchFamily="18" charset="0"/>
              </a:rPr>
              <a:t>WE LIVE IN A CULTURE THAT VALUES ACTIVITY OVER SLEEP AND THERE IS NO PART OF THAT CULTURE THAT REINFORCES THAT IDEA MORE THAN THE COLLEGE ADMISSIONS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spc="546"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spc="546" dirty="0">
              <a:solidFill>
                <a:srgbClr val="FFFFFF"/>
              </a:solidFill>
              <a:latin typeface="Times New Roman" panose="02020603050405020304" pitchFamily="18" charset="0"/>
              <a:cs typeface="Times New Roman" panose="02020603050405020304" pitchFamily="18" charset="0"/>
            </a:endParaRPr>
          </a:p>
          <a:p>
            <a:endParaRPr lang="en-US" sz="1100" b="0" i="0" spc="546" dirty="0">
              <a:solidFill>
                <a:srgbClr val="FFFFFF"/>
              </a:solidFill>
              <a:latin typeface="Times New Roman" panose="02020603050405020304" pitchFamily="18" charset="0"/>
              <a:cs typeface="Times New Roman" panose="02020603050405020304" pitchFamily="18" charset="0"/>
            </a:endParaRPr>
          </a:p>
          <a:p>
            <a:r>
              <a:rPr lang="en-US" sz="1100" b="0" i="0" spc="546" dirty="0">
                <a:solidFill>
                  <a:srgbClr val="FFFFFF"/>
                </a:solidFill>
                <a:latin typeface="Times New Roman" panose="02020603050405020304" pitchFamily="18" charset="0"/>
                <a:cs typeface="Times New Roman" panose="02020603050405020304" pitchFamily="18" charset="0"/>
              </a:rPr>
              <a:t>Homework - </a:t>
            </a:r>
            <a:r>
              <a:rPr lang="en-US" sz="1200" kern="1200" dirty="0">
                <a:solidFill>
                  <a:schemeClr val="tx1"/>
                </a:solidFill>
                <a:effectLst/>
                <a:latin typeface="+mn-lt"/>
                <a:ea typeface="+mn-ea"/>
                <a:cs typeface="+mn-cs"/>
              </a:rPr>
              <a:t>Andrea Pincus and Andrew </a:t>
            </a:r>
            <a:r>
              <a:rPr lang="en-US" sz="1200" kern="1200" dirty="0" err="1">
                <a:solidFill>
                  <a:schemeClr val="tx1"/>
                </a:solidFill>
                <a:effectLst/>
                <a:latin typeface="+mn-lt"/>
                <a:ea typeface="+mn-ea"/>
                <a:cs typeface="+mn-cs"/>
              </a:rPr>
              <a:t>Multer</a:t>
            </a:r>
            <a:r>
              <a:rPr lang="en-US" sz="1200" kern="1200" dirty="0">
                <a:solidFill>
                  <a:schemeClr val="tx1"/>
                </a:solidFill>
                <a:effectLst/>
                <a:latin typeface="+mn-lt"/>
                <a:ea typeface="+mn-ea"/>
                <a:cs typeface="+mn-cs"/>
              </a:rPr>
              <a:t> consider it a good night when their 16 </a:t>
            </a:r>
            <a:r>
              <a:rPr lang="en-US" sz="1200" kern="1200" dirty="0" err="1">
                <a:solidFill>
                  <a:schemeClr val="tx1"/>
                </a:solidFill>
                <a:effectLst/>
                <a:latin typeface="+mn-lt"/>
                <a:ea typeface="+mn-ea"/>
                <a:cs typeface="+mn-cs"/>
              </a:rPr>
              <a:t>yearold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son, Jake </a:t>
            </a:r>
            <a:r>
              <a:rPr lang="en-US" sz="1200" kern="1200" dirty="0" err="1">
                <a:solidFill>
                  <a:schemeClr val="tx1"/>
                </a:solidFill>
                <a:effectLst/>
                <a:latin typeface="+mn-lt"/>
                <a:ea typeface="+mn-ea"/>
                <a:cs typeface="+mn-cs"/>
              </a:rPr>
              <a:t>Multer</a:t>
            </a:r>
            <a:r>
              <a:rPr lang="en-US" sz="1200" kern="1200" dirty="0">
                <a:solidFill>
                  <a:schemeClr val="tx1"/>
                </a:solidFill>
                <a:effectLst/>
                <a:latin typeface="+mn-lt"/>
                <a:ea typeface="+mn-ea"/>
                <a:cs typeface="+mn-cs"/>
              </a:rPr>
              <a:t>, a sophomore at </a:t>
            </a:r>
            <a:r>
              <a:rPr lang="en-US" sz="1200" kern="1200" dirty="0" err="1">
                <a:solidFill>
                  <a:schemeClr val="tx1"/>
                </a:solidFill>
                <a:effectLst/>
                <a:latin typeface="+mn-lt"/>
                <a:ea typeface="+mn-ea"/>
                <a:cs typeface="+mn-cs"/>
              </a:rPr>
              <a:t>Ee</a:t>
            </a:r>
            <a:r>
              <a:rPr lang="en-US" sz="1200" kern="1200" dirty="0">
                <a:solidFill>
                  <a:schemeClr val="tx1"/>
                </a:solidFill>
                <a:effectLst/>
                <a:latin typeface="+mn-lt"/>
                <a:ea typeface="+mn-ea"/>
                <a:cs typeface="+mn-cs"/>
              </a:rPr>
              <a:t> Dalton School in Manhattan, gets to</a:t>
            </a:r>
          </a:p>
          <a:p>
            <a:r>
              <a:rPr lang="en-US" sz="1200" kern="1200" dirty="0">
                <a:solidFill>
                  <a:schemeClr val="tx1"/>
                </a:solidFill>
                <a:effectLst/>
                <a:latin typeface="+mn-lt"/>
                <a:ea typeface="+mn-ea"/>
                <a:cs typeface="+mn-cs"/>
              </a:rPr>
              <a:t>bed by 12:30. And there’s lots of &gt;</a:t>
            </a:r>
            <a:r>
              <a:rPr lang="en-US" sz="1200" kern="1200" dirty="0" err="1">
                <a:solidFill>
                  <a:schemeClr val="tx1"/>
                </a:solidFill>
                <a:effectLst/>
                <a:latin typeface="+mn-lt"/>
                <a:ea typeface="+mn-ea"/>
                <a:cs typeface="+mn-cs"/>
              </a:rPr>
              <a:t>ghting</a:t>
            </a:r>
            <a:r>
              <a:rPr lang="en-US" sz="1200" kern="1200" dirty="0">
                <a:solidFill>
                  <a:schemeClr val="tx1"/>
                </a:solidFill>
                <a:effectLst/>
                <a:latin typeface="+mn-lt"/>
                <a:ea typeface="+mn-ea"/>
                <a:cs typeface="+mn-cs"/>
              </a:rPr>
              <a:t> that goes on around the issue of</a:t>
            </a:r>
          </a:p>
          <a:p>
            <a:r>
              <a:rPr lang="en-US" sz="1200" kern="1200" dirty="0">
                <a:solidFill>
                  <a:schemeClr val="tx1"/>
                </a:solidFill>
                <a:effectLst/>
                <a:latin typeface="+mn-lt"/>
                <a:ea typeface="+mn-ea"/>
                <a:cs typeface="+mn-cs"/>
              </a:rPr>
              <a:t>homework and bedtime. “He tells us we micromanage him,” Pincus says. “He</a:t>
            </a:r>
          </a:p>
          <a:p>
            <a:r>
              <a:rPr lang="en-US" sz="1200" kern="1200" dirty="0">
                <a:solidFill>
                  <a:schemeClr val="tx1"/>
                </a:solidFill>
                <a:effectLst/>
                <a:latin typeface="+mn-lt"/>
                <a:ea typeface="+mn-ea"/>
                <a:cs typeface="+mn-cs"/>
              </a:rPr>
              <a:t>tells us we’re helicopter parents, but does he mention he stays up until 5 or</a:t>
            </a:r>
          </a:p>
          <a:p>
            <a:r>
              <a:rPr lang="en-US" sz="1200" kern="1200" dirty="0">
                <a:solidFill>
                  <a:schemeClr val="tx1"/>
                </a:solidFill>
                <a:effectLst/>
                <a:latin typeface="+mn-lt"/>
                <a:ea typeface="+mn-ea"/>
                <a:cs typeface="+mn-cs"/>
              </a:rPr>
              <a:t>6am writing a paper?” Pincus and her husband are torn between making</a:t>
            </a:r>
          </a:p>
          <a:p>
            <a:r>
              <a:rPr lang="en-US" sz="1200" kern="1200" dirty="0">
                <a:solidFill>
                  <a:schemeClr val="tx1"/>
                </a:solidFill>
                <a:effectLst/>
                <a:latin typeface="+mn-lt"/>
                <a:ea typeface="+mn-ea"/>
                <a:cs typeface="+mn-cs"/>
              </a:rPr>
              <a:t>Jake go to bed and encouraging him to &gt;</a:t>
            </a:r>
            <a:r>
              <a:rPr lang="en-US" sz="1200" kern="1200" dirty="0" err="1">
                <a:solidFill>
                  <a:schemeClr val="tx1"/>
                </a:solidFill>
                <a:effectLst/>
                <a:latin typeface="+mn-lt"/>
                <a:ea typeface="+mn-ea"/>
                <a:cs typeface="+mn-cs"/>
              </a:rPr>
              <a:t>nish</a:t>
            </a:r>
            <a:r>
              <a:rPr lang="en-US" sz="1200" kern="1200" dirty="0">
                <a:solidFill>
                  <a:schemeClr val="tx1"/>
                </a:solidFill>
                <a:effectLst/>
                <a:latin typeface="+mn-lt"/>
                <a:ea typeface="+mn-ea"/>
                <a:cs typeface="+mn-cs"/>
              </a:rPr>
              <a:t> his work regardless of how long</a:t>
            </a:r>
          </a:p>
          <a:p>
            <a:r>
              <a:rPr lang="en-US" sz="1200" kern="1200" dirty="0">
                <a:solidFill>
                  <a:schemeClr val="tx1"/>
                </a:solidFill>
                <a:effectLst/>
                <a:latin typeface="+mn-lt"/>
                <a:ea typeface="+mn-ea"/>
                <a:cs typeface="+mn-cs"/>
              </a:rPr>
              <a:t>it takes. “</a:t>
            </a:r>
            <a:r>
              <a:rPr lang="en-US" sz="1200" kern="1200" dirty="0" err="1">
                <a:solidFill>
                  <a:schemeClr val="tx1"/>
                </a:solidFill>
                <a:effectLst/>
                <a:latin typeface="+mn-lt"/>
                <a:ea typeface="+mn-ea"/>
                <a:cs typeface="+mn-cs"/>
              </a:rPr>
              <a:t>Eere’s</a:t>
            </a:r>
            <a:r>
              <a:rPr lang="en-US" sz="1200" kern="1200" dirty="0">
                <a:solidFill>
                  <a:schemeClr val="tx1"/>
                </a:solidFill>
                <a:effectLst/>
                <a:latin typeface="+mn-lt"/>
                <a:ea typeface="+mn-ea"/>
                <a:cs typeface="+mn-cs"/>
              </a:rPr>
              <a:t> the anxiety of a kid like Jake who cares about the work. He</a:t>
            </a:r>
          </a:p>
          <a:p>
            <a:r>
              <a:rPr lang="en-US" sz="1200" kern="1200" dirty="0">
                <a:solidFill>
                  <a:schemeClr val="tx1"/>
                </a:solidFill>
                <a:effectLst/>
                <a:latin typeface="+mn-lt"/>
                <a:ea typeface="+mn-ea"/>
                <a:cs typeface="+mn-cs"/>
              </a:rPr>
              <a:t>works with a very nice group of kids on certain assignments and it’s great that</a:t>
            </a:r>
          </a:p>
          <a:p>
            <a:r>
              <a:rPr lang="en-US" sz="1200" kern="1200" dirty="0">
                <a:solidFill>
                  <a:schemeClr val="tx1"/>
                </a:solidFill>
                <a:effectLst/>
                <a:latin typeface="+mn-lt"/>
                <a:ea typeface="+mn-ea"/>
                <a:cs typeface="+mn-cs"/>
              </a:rPr>
              <a:t>they have each other but they also on some level add to the anxiety because you</a:t>
            </a:r>
          </a:p>
          <a:p>
            <a:r>
              <a:rPr lang="en-US" sz="1200" kern="1200" dirty="0">
                <a:solidFill>
                  <a:schemeClr val="tx1"/>
                </a:solidFill>
                <a:effectLst/>
                <a:latin typeface="+mn-lt"/>
                <a:ea typeface="+mn-ea"/>
                <a:cs typeface="+mn-cs"/>
              </a:rPr>
              <a:t>always have one kid who’s staying up later or pulling an all-nighter, putting in</a:t>
            </a:r>
          </a:p>
          <a:p>
            <a:r>
              <a:rPr lang="en-US" sz="1200" kern="1200" dirty="0">
                <a:solidFill>
                  <a:schemeClr val="tx1"/>
                </a:solidFill>
                <a:effectLst/>
                <a:latin typeface="+mn-lt"/>
                <a:ea typeface="+mn-ea"/>
                <a:cs typeface="+mn-cs"/>
              </a:rPr>
              <a:t>more work on a paper or studying for a test and it creates this extra anxiety</a:t>
            </a:r>
          </a:p>
          <a:p>
            <a:r>
              <a:rPr lang="en-US" sz="1200" kern="1200" dirty="0">
                <a:solidFill>
                  <a:schemeClr val="tx1"/>
                </a:solidFill>
                <a:effectLst/>
                <a:latin typeface="+mn-lt"/>
                <a:ea typeface="+mn-ea"/>
                <a:cs typeface="+mn-cs"/>
              </a:rPr>
              <a:t>and competition.” His brother Sam, 13 and an eighth grader at Hunter College High School in</a:t>
            </a:r>
          </a:p>
          <a:p>
            <a:r>
              <a:rPr lang="en-US" sz="1200" kern="1200" dirty="0">
                <a:solidFill>
                  <a:schemeClr val="tx1"/>
                </a:solidFill>
                <a:effectLst/>
                <a:latin typeface="+mn-lt"/>
                <a:ea typeface="+mn-ea"/>
                <a:cs typeface="+mn-cs"/>
              </a:rPr>
              <a:t>Manhattan, is more or less resigned to being sleep deprived. He &gt;</a:t>
            </a:r>
            <a:r>
              <a:rPr lang="en-US" sz="1200" kern="1200" dirty="0" err="1">
                <a:solidFill>
                  <a:schemeClr val="tx1"/>
                </a:solidFill>
                <a:effectLst/>
                <a:latin typeface="+mn-lt"/>
                <a:ea typeface="+mn-ea"/>
                <a:cs typeface="+mn-cs"/>
              </a:rPr>
              <a:t>gures</a:t>
            </a:r>
            <a:r>
              <a:rPr lang="en-US" sz="1200" kern="1200" dirty="0">
                <a:solidFill>
                  <a:schemeClr val="tx1"/>
                </a:solidFill>
                <a:effectLst/>
                <a:latin typeface="+mn-lt"/>
                <a:ea typeface="+mn-ea"/>
                <a:cs typeface="+mn-cs"/>
              </a:rPr>
              <a:t> his</a:t>
            </a:r>
          </a:p>
          <a:p>
            <a:r>
              <a:rPr lang="en-US" sz="1200" kern="1200" dirty="0">
                <a:solidFill>
                  <a:schemeClr val="tx1"/>
                </a:solidFill>
                <a:effectLst/>
                <a:latin typeface="+mn-lt"/>
                <a:ea typeface="+mn-ea"/>
                <a:cs typeface="+mn-cs"/>
              </a:rPr>
              <a:t>current bedtime—anywhere between 11pm and 12:30am—which is so late “for the most part due to homework,” will only get later as he gets older. He says his</a:t>
            </a:r>
          </a:p>
          <a:p>
            <a:r>
              <a:rPr lang="en-US" sz="1200" kern="1200" dirty="0">
                <a:solidFill>
                  <a:schemeClr val="tx1"/>
                </a:solidFill>
                <a:effectLst/>
                <a:latin typeface="+mn-lt"/>
                <a:ea typeface="+mn-ea"/>
                <a:cs typeface="+mn-cs"/>
              </a:rPr>
              <a:t>parents want him to go to bed earlier but “they recognize that if I did that I</a:t>
            </a:r>
          </a:p>
          <a:p>
            <a:r>
              <a:rPr lang="en-US" sz="1200" kern="1200" dirty="0">
                <a:solidFill>
                  <a:schemeClr val="tx1"/>
                </a:solidFill>
                <a:effectLst/>
                <a:latin typeface="+mn-lt"/>
                <a:ea typeface="+mn-ea"/>
                <a:cs typeface="+mn-cs"/>
              </a:rPr>
              <a:t>wouldn’t get my work done and it’s important to me and it’s important to</a:t>
            </a:r>
          </a:p>
          <a:p>
            <a:r>
              <a:rPr lang="en-US" sz="1200" kern="1200" dirty="0">
                <a:solidFill>
                  <a:schemeClr val="tx1"/>
                </a:solidFill>
                <a:effectLst/>
                <a:latin typeface="+mn-lt"/>
                <a:ea typeface="+mn-ea"/>
                <a:cs typeface="+mn-cs"/>
              </a:rPr>
              <a:t>them.” Sam however also admits to having a procrastination and time</a:t>
            </a:r>
          </a:p>
          <a:p>
            <a:r>
              <a:rPr lang="en-US" sz="1200" kern="1200" dirty="0">
                <a:solidFill>
                  <a:schemeClr val="tx1"/>
                </a:solidFill>
                <a:effectLst/>
                <a:latin typeface="+mn-lt"/>
                <a:ea typeface="+mn-ea"/>
                <a:cs typeface="+mn-cs"/>
              </a:rPr>
              <a:t>management problem, some of which he believes comes from being so tired in</a:t>
            </a:r>
          </a:p>
          <a:p>
            <a:r>
              <a:rPr lang="en-US" sz="1200" kern="1200" dirty="0">
                <a:solidFill>
                  <a:schemeClr val="tx1"/>
                </a:solidFill>
                <a:effectLst/>
                <a:latin typeface="+mn-lt"/>
                <a:ea typeface="+mn-ea"/>
                <a:cs typeface="+mn-cs"/>
              </a:rPr>
              <a:t>the afternoon.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spc="546" dirty="0">
              <a:solidFill>
                <a:srgbClr val="FFFF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10</a:t>
            </a:fld>
            <a:endParaRPr lang="en-US"/>
          </a:p>
        </p:txBody>
      </p:sp>
    </p:spTree>
    <p:extLst>
      <p:ext uri="{BB962C8B-B14F-4D97-AF65-F5344CB8AC3E}">
        <p14:creationId xmlns:p14="http://schemas.microsoft.com/office/powerpoint/2010/main" val="312700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27" dirty="0">
                <a:solidFill>
                  <a:srgbClr val="FFFFFF"/>
                </a:solidFill>
                <a:latin typeface="Poppins Light"/>
              </a:rPr>
              <a:t>Teens are constantly being told that they have to be "well-rounded" which, in an age when colleges are becoming ever more selective means that the more they do, the better their applications will look.</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11</a:t>
            </a:fld>
            <a:endParaRPr lang="en-US"/>
          </a:p>
        </p:txBody>
      </p:sp>
    </p:spTree>
    <p:extLst>
      <p:ext uri="{BB962C8B-B14F-4D97-AF65-F5344CB8AC3E}">
        <p14:creationId xmlns:p14="http://schemas.microsoft.com/office/powerpoint/2010/main" val="297108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36" dirty="0">
                <a:solidFill>
                  <a:srgbClr val="FFFFFF"/>
                </a:solidFill>
                <a:latin typeface="Poppins Light"/>
              </a:rPr>
              <a:t>For some kids, being involved in a lot of extracurricular activities may truly be a matter of pursuing a diversity of passion. Either way, the result is an ever-narrowing window for sleep.</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12</a:t>
            </a:fld>
            <a:endParaRPr lang="en-US"/>
          </a:p>
        </p:txBody>
      </p:sp>
    </p:spTree>
    <p:extLst>
      <p:ext uri="{BB962C8B-B14F-4D97-AF65-F5344CB8AC3E}">
        <p14:creationId xmlns:p14="http://schemas.microsoft.com/office/powerpoint/2010/main" val="428100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4"/>
            </a:pPr>
            <a:r>
              <a:rPr lang="en-US" dirty="0"/>
              <a:t>Earlier School Times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 school start times are getting earlier despite the fact that they run completely counter to the biological needs of adolescents.</a:t>
            </a:r>
          </a:p>
          <a:p>
            <a:r>
              <a:rPr lang="en-US" dirty="0"/>
              <a:t> </a:t>
            </a:r>
          </a:p>
        </p:txBody>
      </p:sp>
      <p:sp>
        <p:nvSpPr>
          <p:cNvPr id="4" name="Slide Number Placeholder 3"/>
          <p:cNvSpPr>
            <a:spLocks noGrp="1"/>
          </p:cNvSpPr>
          <p:nvPr>
            <p:ph type="sldNum" sz="quarter" idx="5"/>
          </p:nvPr>
        </p:nvSpPr>
        <p:spPr/>
        <p:txBody>
          <a:bodyPr/>
          <a:lstStyle/>
          <a:p>
            <a:fld id="{5D194F7F-9197-AB49-9B55-D345E979D405}" type="slidenum">
              <a:rPr lang="en-US" smtClean="0"/>
              <a:t>13</a:t>
            </a:fld>
            <a:endParaRPr lang="en-US"/>
          </a:p>
        </p:txBody>
      </p:sp>
    </p:spTree>
    <p:extLst>
      <p:ext uri="{BB962C8B-B14F-4D97-AF65-F5344CB8AC3E}">
        <p14:creationId xmlns:p14="http://schemas.microsoft.com/office/powerpoint/2010/main" val="237050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pc="46" dirty="0">
                <a:solidFill>
                  <a:srgbClr val="FFFFFF"/>
                </a:solidFill>
                <a:latin typeface="Poppins Light"/>
              </a:rPr>
              <a:t>"Multiple studies have shown that high school students aren't functional before 9 am, " says Dr Van Gilder.</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14</a:t>
            </a:fld>
            <a:endParaRPr lang="en-US"/>
          </a:p>
        </p:txBody>
      </p:sp>
    </p:spTree>
    <p:extLst>
      <p:ext uri="{BB962C8B-B14F-4D97-AF65-F5344CB8AC3E}">
        <p14:creationId xmlns:p14="http://schemas.microsoft.com/office/powerpoint/2010/main" val="175200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reason is that school buses used for the high school are used for the middle and elementary school that have later times.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Pushing back the start time for the high school would mean either making the younger kids get up earlier or adding more buses which is not in the school budget.  There are also concerns that later start times will compromise the practices of sports teams.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15</a:t>
            </a:fld>
            <a:endParaRPr lang="en-US"/>
          </a:p>
        </p:txBody>
      </p:sp>
    </p:spTree>
    <p:extLst>
      <p:ext uri="{BB962C8B-B14F-4D97-AF65-F5344CB8AC3E}">
        <p14:creationId xmlns:p14="http://schemas.microsoft.com/office/powerpoint/2010/main" val="1115158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pc="35" dirty="0">
                <a:solidFill>
                  <a:srgbClr val="FFFFFF"/>
                </a:solidFill>
                <a:latin typeface="Poppins Light"/>
              </a:rPr>
              <a:t>With more than half of American teenagers living with chronic sleep deprivation, parents and teachers tend to overlook the profound effects it has on kids' physical, mental and behavioral health. </a:t>
            </a:r>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16</a:t>
            </a:fld>
            <a:endParaRPr lang="en-US"/>
          </a:p>
        </p:txBody>
      </p:sp>
    </p:spTree>
    <p:extLst>
      <p:ext uri="{BB962C8B-B14F-4D97-AF65-F5344CB8AC3E}">
        <p14:creationId xmlns:p14="http://schemas.microsoft.com/office/powerpoint/2010/main" val="725755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35" dirty="0">
                <a:solidFill>
                  <a:srgbClr val="FFFFFF"/>
                </a:solidFill>
                <a:latin typeface="Poppins Light"/>
              </a:rPr>
              <a:t>The sleep deficit is not in fact, a normal part of being a teenager. It's part of an invisible epidemic that we need to start addressing.</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17</a:t>
            </a:fld>
            <a:endParaRPr lang="en-US"/>
          </a:p>
        </p:txBody>
      </p:sp>
    </p:spTree>
    <p:extLst>
      <p:ext uri="{BB962C8B-B14F-4D97-AF65-F5344CB8AC3E}">
        <p14:creationId xmlns:p14="http://schemas.microsoft.com/office/powerpoint/2010/main" val="3731545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Help Our Teenagers Get More Sleep</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time they hit puberty until the age of 22, adolescents need about 9 hours of sleep a night to function optimally—to be physically, mentally and cognitively healthy. Tell this to nine out of ten teenagers (or their parents for that matter) and they will laugh. What teenager has time</a:t>
            </a:r>
          </a:p>
          <a:p>
            <a:r>
              <a:rPr lang="en-US" sz="1200" kern="1200" dirty="0">
                <a:solidFill>
                  <a:schemeClr val="tx1"/>
                </a:solidFill>
                <a:effectLst/>
                <a:latin typeface="+mn-lt"/>
                <a:ea typeface="+mn-ea"/>
                <a:cs typeface="+mn-cs"/>
              </a:rPr>
              <a:t>to sleep for 9 hours a night during the school year? Very few. In fact only about 8 percent of American teenagers get the sleep they need, according to a recent study in the Journal of Adolescent Health. Some live with chronic sleep deprivation—some mild to moderate, but more than half (59%) with severe sleep deprivation, meaning they sleep on average six hours or less most school nights.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nation’s pediatricians have declared insufficient sleep for adolescents “an important public health issue.” In a report, the American</a:t>
            </a:r>
          </a:p>
          <a:p>
            <a:r>
              <a:rPr lang="en-US" sz="1200" kern="1200" dirty="0">
                <a:solidFill>
                  <a:schemeClr val="tx1"/>
                </a:solidFill>
                <a:effectLst/>
                <a:latin typeface="+mn-lt"/>
                <a:ea typeface="+mn-ea"/>
                <a:cs typeface="+mn-cs"/>
              </a:rPr>
              <a:t>Academy of Pediatrics noted that lack of sleep not only undermines our teenagers’ safety and their academic performance, but puts them at higher risk for depression and obesity. The AAP report supports later start times for high schools and middle schools.  Sweeping policy changes may eventually help our kids stay awake in geometry—and behind the wheel on the way to school—but in the short term we need to</a:t>
            </a:r>
          </a:p>
          <a:p>
            <a:r>
              <a:rPr lang="en-US" sz="1200" kern="1200" dirty="0">
                <a:solidFill>
                  <a:schemeClr val="tx1"/>
                </a:solidFill>
                <a:effectLst/>
                <a:latin typeface="+mn-lt"/>
                <a:ea typeface="+mn-ea"/>
                <a:cs typeface="+mn-cs"/>
              </a:rPr>
              <a:t>do as much as we can to get our kids to build more sleep into their lives.  There are lifestyle changes that middle- and high-schoolers can make, and even several small changes can have a big effect on their well-being.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644147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“Consistency is really, really crucial in terms of building healthy sleep habits,” says Dr. Alison Baker, a child and adolescent psychiatrist at the Child Mind Institute.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250935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spc="555" dirty="0">
                <a:solidFill>
                  <a:srgbClr val="FFFFFF"/>
                </a:solidFill>
                <a:latin typeface="Poppins Bold"/>
              </a:rPr>
              <a:t>WHAT’S GOING ON HERE?</a:t>
            </a: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lnSpc>
                <a:spcPts val="4876"/>
              </a:lnSpc>
            </a:pPr>
            <a:r>
              <a:rPr lang="en-US" sz="1200" b="0" i="0" spc="32" dirty="0">
                <a:solidFill>
                  <a:srgbClr val="FFFFFF"/>
                </a:solidFill>
                <a:latin typeface="Poppins Light"/>
              </a:rPr>
              <a:t>So what exactly is keeping teenagers up so late? Unfortunately biology,</a:t>
            </a:r>
          </a:p>
          <a:p>
            <a:pPr>
              <a:lnSpc>
                <a:spcPts val="4876"/>
              </a:lnSpc>
            </a:pPr>
            <a:r>
              <a:rPr lang="en-US" sz="1200" b="0" i="0" spc="32" dirty="0">
                <a:solidFill>
                  <a:srgbClr val="FFFFFF"/>
                </a:solidFill>
                <a:latin typeface="Poppins Light"/>
              </a:rPr>
              <a:t>technology, and societal expectations together create a perfect storm for the chronic sleep deprivation. </a:t>
            </a:r>
            <a:r>
              <a:rPr lang="en-US" sz="1200" spc="32" dirty="0">
                <a:solidFill>
                  <a:srgbClr val="FFFFFF"/>
                </a:solidFill>
                <a:latin typeface="Poppins Light"/>
              </a:rPr>
              <a:t>The </a:t>
            </a:r>
            <a:r>
              <a:rPr lang="en-US" sz="1200" b="0" i="0" spc="32" dirty="0">
                <a:solidFill>
                  <a:srgbClr val="FFFFFF"/>
                </a:solidFill>
                <a:latin typeface="Poppins Light"/>
              </a:rPr>
              <a:t>major contributors to adolescent sleep debt</a:t>
            </a:r>
          </a:p>
          <a:p>
            <a:pPr>
              <a:lnSpc>
                <a:spcPts val="4876"/>
              </a:lnSpc>
            </a:pPr>
            <a:r>
              <a:rPr lang="en-US" sz="1200" b="0" i="0" spc="32" dirty="0">
                <a:solidFill>
                  <a:srgbClr val="FFFFFF"/>
                </a:solidFill>
                <a:latin typeface="Poppins Light"/>
              </a:rPr>
              <a:t>come down to these: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sleep expert Dr. Mary </a:t>
            </a:r>
            <a:r>
              <a:rPr lang="en-US" sz="1200" kern="1200" dirty="0" err="1">
                <a:solidFill>
                  <a:schemeClr val="tx1"/>
                </a:solidFill>
                <a:effectLst/>
                <a:latin typeface="+mn-lt"/>
                <a:ea typeface="+mn-ea"/>
                <a:cs typeface="+mn-cs"/>
              </a:rPr>
              <a:t>Carskadon</a:t>
            </a:r>
            <a:r>
              <a:rPr lang="en-US" sz="1200" kern="1200" dirty="0">
                <a:solidFill>
                  <a:schemeClr val="tx1"/>
                </a:solidFill>
                <a:effectLst/>
                <a:latin typeface="+mn-lt"/>
                <a:ea typeface="+mn-ea"/>
                <a:cs typeface="+mn-cs"/>
              </a:rPr>
              <a:t>, a professor of</a:t>
            </a:r>
          </a:p>
          <a:p>
            <a:r>
              <a:rPr lang="en-US" sz="1200" kern="1200" dirty="0">
                <a:solidFill>
                  <a:schemeClr val="tx1"/>
                </a:solidFill>
                <a:effectLst/>
                <a:latin typeface="+mn-lt"/>
                <a:ea typeface="+mn-ea"/>
                <a:cs typeface="+mn-cs"/>
              </a:rPr>
              <a:t>psychiatry at Brown University and director of chronobiology and sleep</a:t>
            </a:r>
          </a:p>
          <a:p>
            <a:r>
              <a:rPr lang="en-US" sz="1200" kern="1200" dirty="0">
                <a:solidFill>
                  <a:schemeClr val="tx1"/>
                </a:solidFill>
                <a:effectLst/>
                <a:latin typeface="+mn-lt"/>
                <a:ea typeface="+mn-ea"/>
                <a:cs typeface="+mn-cs"/>
              </a:rPr>
              <a:t>research at Bradley Hospital in Providence, Rhode Island, teenagers actually</a:t>
            </a:r>
          </a:p>
          <a:p>
            <a:r>
              <a:rPr lang="en-US" sz="1200" kern="1200" dirty="0">
                <a:solidFill>
                  <a:schemeClr val="tx1"/>
                </a:solidFill>
                <a:effectLst/>
                <a:latin typeface="+mn-lt"/>
                <a:ea typeface="+mn-ea"/>
                <a:cs typeface="+mn-cs"/>
              </a:rPr>
              <a:t>need more sleep than younger kids, not less. Nine and a quarter hours of sleep</a:t>
            </a:r>
          </a:p>
          <a:p>
            <a:r>
              <a:rPr lang="en-US" sz="1200" kern="1200" dirty="0">
                <a:solidFill>
                  <a:schemeClr val="tx1"/>
                </a:solidFill>
                <a:effectLst/>
                <a:latin typeface="+mn-lt"/>
                <a:ea typeface="+mn-ea"/>
                <a:cs typeface="+mn-cs"/>
              </a:rPr>
              <a:t>is what they need to be optimally alert. According to a 2010 large-scale study</a:t>
            </a:r>
          </a:p>
          <a:p>
            <a:r>
              <a:rPr lang="en-US" sz="1200" kern="1200" dirty="0">
                <a:solidFill>
                  <a:schemeClr val="tx1"/>
                </a:solidFill>
                <a:effectLst/>
                <a:latin typeface="+mn-lt"/>
                <a:ea typeface="+mn-ea"/>
                <a:cs typeface="+mn-cs"/>
              </a:rPr>
              <a:t>published in !e Journal of Adolescent Health, a scant 8% of US high school</a:t>
            </a:r>
          </a:p>
          <a:p>
            <a:r>
              <a:rPr lang="en-US" sz="1200" kern="1200" dirty="0">
                <a:solidFill>
                  <a:schemeClr val="tx1"/>
                </a:solidFill>
                <a:effectLst/>
                <a:latin typeface="+mn-lt"/>
                <a:ea typeface="+mn-ea"/>
                <a:cs typeface="+mn-cs"/>
              </a:rPr>
              <a:t>students get the recommended amount of sleep. Some 23% get six hours of</a:t>
            </a:r>
          </a:p>
          <a:p>
            <a:r>
              <a:rPr lang="en-US" sz="1200" kern="1200" dirty="0">
                <a:solidFill>
                  <a:schemeClr val="tx1"/>
                </a:solidFill>
                <a:effectLst/>
                <a:latin typeface="+mn-lt"/>
                <a:ea typeface="+mn-ea"/>
                <a:cs typeface="+mn-cs"/>
              </a:rPr>
              <a:t>sleep on an average school night and 10% get only 5 hours.</a:t>
            </a:r>
          </a:p>
          <a:p>
            <a:r>
              <a:rPr lang="en-US" sz="1200" kern="1200" dirty="0">
                <a:solidFill>
                  <a:schemeClr val="tx1"/>
                </a:solidFill>
                <a:effectLst/>
                <a:latin typeface="+mn-lt"/>
                <a:ea typeface="+mn-ea"/>
                <a:cs typeface="+mn-cs"/>
              </a:rPr>
              <a:t>In studies conducted by </a:t>
            </a:r>
            <a:r>
              <a:rPr lang="en-US" sz="1200" kern="1200" dirty="0" err="1">
                <a:solidFill>
                  <a:schemeClr val="tx1"/>
                </a:solidFill>
                <a:effectLst/>
                <a:latin typeface="+mn-lt"/>
                <a:ea typeface="+mn-ea"/>
                <a:cs typeface="+mn-cs"/>
              </a:rPr>
              <a:t>Carskadon</a:t>
            </a:r>
            <a:r>
              <a:rPr lang="en-US" sz="1200" kern="1200" dirty="0">
                <a:solidFill>
                  <a:schemeClr val="tx1"/>
                </a:solidFill>
                <a:effectLst/>
                <a:latin typeface="+mn-lt"/>
                <a:ea typeface="+mn-ea"/>
                <a:cs typeface="+mn-cs"/>
              </a:rPr>
              <a:t>, half the teens she evaluated were so tired</a:t>
            </a:r>
          </a:p>
          <a:p>
            <a:r>
              <a:rPr lang="en-US" sz="1200" kern="1200" dirty="0">
                <a:solidFill>
                  <a:schemeClr val="tx1"/>
                </a:solidFill>
                <a:effectLst/>
                <a:latin typeface="+mn-lt"/>
                <a:ea typeface="+mn-ea"/>
                <a:cs typeface="+mn-cs"/>
              </a:rPr>
              <a:t>in the morning that they showed the same symptoms as patients with</a:t>
            </a:r>
          </a:p>
          <a:p>
            <a:r>
              <a:rPr lang="en-US" sz="1200" kern="1200" dirty="0">
                <a:solidFill>
                  <a:schemeClr val="tx1"/>
                </a:solidFill>
                <a:effectLst/>
                <a:latin typeface="+mn-lt"/>
                <a:ea typeface="+mn-ea"/>
                <a:cs typeface="+mn-cs"/>
              </a:rPr>
              <a:t>narcolepsy, a major sleep disorder in which the patient nods o\ and falls</a:t>
            </a:r>
          </a:p>
          <a:p>
            <a:r>
              <a:rPr lang="en-US" sz="1200" kern="1200" dirty="0">
                <a:solidFill>
                  <a:schemeClr val="tx1"/>
                </a:solidFill>
                <a:effectLst/>
                <a:latin typeface="+mn-lt"/>
                <a:ea typeface="+mn-ea"/>
                <a:cs typeface="+mn-cs"/>
              </a:rPr>
              <a:t>directly into REM sleep.</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2</a:t>
            </a:fld>
            <a:endParaRPr lang="en-US"/>
          </a:p>
        </p:txBody>
      </p:sp>
    </p:spTree>
    <p:extLst>
      <p:ext uri="{BB962C8B-B14F-4D97-AF65-F5344CB8AC3E}">
        <p14:creationId xmlns:p14="http://schemas.microsoft.com/office/powerpoint/2010/main" val="2070682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It’s important for your teen to go to bed as close as possible to the same time every night, and get as close to 8 hours of sleep as</a:t>
            </a:r>
          </a:p>
          <a:p>
            <a:r>
              <a:rPr lang="en-US" sz="1200" kern="1200" dirty="0">
                <a:solidFill>
                  <a:schemeClr val="tx1"/>
                </a:solidFill>
                <a:effectLst/>
                <a:latin typeface="+mn-lt"/>
                <a:ea typeface="+mn-ea"/>
                <a:cs typeface="+mn-cs"/>
              </a:rPr>
              <a:t>possible. But it’s also important for him to stick to the same schedule—within reason—on the weekends.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235947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If a kid’s sleep schedule shifts dramatically on the weekends—staying up most of the night and sleeping until midafternoon Saturday and Sunday—the chances of getting back to normal Sunday night are slim.</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418041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It’s not easy for kids to resist—no one wants to be the first to leave the party—but the academic,</a:t>
            </a:r>
          </a:p>
          <a:p>
            <a:r>
              <a:rPr lang="en-US" sz="1200" kern="1200" dirty="0">
                <a:solidFill>
                  <a:schemeClr val="tx1"/>
                </a:solidFill>
                <a:effectLst/>
                <a:latin typeface="+mn-lt"/>
                <a:ea typeface="+mn-ea"/>
                <a:cs typeface="+mn-cs"/>
              </a:rPr>
              <a:t>athletic, and social demands of the week have no time for the weekend.</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1489948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 off an hour before bed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clinicians, and everyone we talked to, emphasize the importance of</a:t>
            </a:r>
          </a:p>
          <a:p>
            <a:r>
              <a:rPr lang="en-US" sz="1200" kern="1200" dirty="0">
                <a:solidFill>
                  <a:schemeClr val="tx1"/>
                </a:solidFill>
                <a:effectLst/>
                <a:latin typeface="+mn-lt"/>
                <a:ea typeface="+mn-ea"/>
                <a:cs typeface="+mn-cs"/>
              </a:rPr>
              <a:t>turning off all electronic devices a minimum of an hour before the time young</a:t>
            </a:r>
          </a:p>
          <a:p>
            <a:r>
              <a:rPr lang="en-US" sz="1200" kern="1200" dirty="0">
                <a:solidFill>
                  <a:schemeClr val="tx1"/>
                </a:solidFill>
                <a:effectLst/>
                <a:latin typeface="+mn-lt"/>
                <a:ea typeface="+mn-ea"/>
                <a:cs typeface="+mn-cs"/>
              </a:rPr>
              <a:t>people are trying to go to sleep. And it’s more than just excitement. </a:t>
            </a: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316334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Plan ahead so that homework that needs to be done on a screen is completed by early evening and “off-screen” work is saved for later at night. That also means no “unwinding” by going on Facebook or YouTube.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330684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Download the</a:t>
            </a:r>
            <a:r>
              <a:rPr lang="en-US" sz="1200" u="sng"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rPr>
              <a:t>f.lux</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program from the computer.  It automatically</a:t>
            </a:r>
            <a:r>
              <a:rPr lang="en-US" sz="1200" kern="1200" dirty="0">
                <a:solidFill>
                  <a:schemeClr val="tx1"/>
                </a:solidFill>
                <a:effectLst/>
                <a:latin typeface="+mn-lt"/>
                <a:ea typeface="+mn-ea"/>
                <a:cs typeface="+mn-cs"/>
              </a:rPr>
              <a:t> removes the stimulating blue light from your computer screen at night so that you’re able to sleep better even if you’ve been up late working on a paper.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family can help, too, by altering the home environment.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Start gradually dimming lights around the house to signal when it’s time to quiet down and start moving towards sleep.</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4259998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snacking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Adolescents, many of whom control over their diet for the first time, are prone to eating and drinking on an tight schedule, as a means to self-regulate, or to stay awake, or just because they can.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bag of chips, or the cookies at 1 am, or caffeine any time after dinner—whether or not they help get the essay written—can postpone sleep, and harmfully.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3059062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most significant physiological changes to occur in adolescence is a shift in the production of melatonin, the sleep hormone.</a:t>
            </a:r>
          </a:p>
          <a:p>
            <a:pPr marL="171450" indent="-171450">
              <a:buFont typeface="Arial" panose="020B0604020202020204" pitchFamily="34" charset="0"/>
              <a:buChar char="•"/>
            </a:pPr>
            <a:r>
              <a:rPr lang="en-US" dirty="0"/>
              <a:t>Effectively, teens are living in a different time zone than the rest of us. “That is the normal circadian rhythm for 15-22 year-olds, ” says Dr. Van Gilder, a pediatrician in practice for 40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Teens who have trouble sleeping can try to take a low dose (2-3mg) of melatonin (a non-prescription vitamin which can be purchased at the drugstore) one to two hours before it’s time to go to bed to help jumpstart melatonin production.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Illustration/Background</a:t>
            </a:r>
          </a:p>
          <a:p>
            <a:r>
              <a:rPr lang="en-US" sz="1200" kern="1200" dirty="0">
                <a:solidFill>
                  <a:schemeClr val="tx1"/>
                </a:solidFill>
                <a:effectLst/>
                <a:latin typeface="+mn-lt"/>
                <a:ea typeface="+mn-ea"/>
                <a:cs typeface="+mn-cs"/>
              </a:rPr>
              <a:t>One of the most significant physiological changes to occur in adolescence is a</a:t>
            </a:r>
          </a:p>
          <a:p>
            <a:r>
              <a:rPr lang="en-US" sz="1200" kern="1200" dirty="0">
                <a:solidFill>
                  <a:schemeClr val="tx1"/>
                </a:solidFill>
                <a:effectLst/>
                <a:latin typeface="+mn-lt"/>
                <a:ea typeface="+mn-ea"/>
                <a:cs typeface="+mn-cs"/>
              </a:rPr>
              <a:t>shift in the production of melatonin, the sleep hormone. </a:t>
            </a:r>
          </a:p>
          <a:p>
            <a:r>
              <a:rPr lang="en-US" sz="1200" kern="1200" dirty="0">
                <a:solidFill>
                  <a:schemeClr val="tx1"/>
                </a:solidFill>
                <a:effectLst/>
                <a:latin typeface="+mn-lt"/>
                <a:ea typeface="+mn-ea"/>
                <a:cs typeface="+mn-cs"/>
              </a:rPr>
              <a:t>Effectively, teens are living in a different time zone than the rest of us. But “that is the normal</a:t>
            </a:r>
          </a:p>
          <a:p>
            <a:r>
              <a:rPr lang="en-US" sz="1200" kern="1200" dirty="0">
                <a:solidFill>
                  <a:schemeClr val="tx1"/>
                </a:solidFill>
                <a:effectLst/>
                <a:latin typeface="+mn-lt"/>
                <a:ea typeface="+mn-ea"/>
                <a:cs typeface="+mn-cs"/>
              </a:rPr>
              <a:t>circadian rhythm for 15-22 year-olds, ” says Dr. Van Gilder.</a:t>
            </a:r>
          </a:p>
          <a:p>
            <a:r>
              <a:rPr lang="en-US" sz="1200" kern="1200" dirty="0">
                <a:solidFill>
                  <a:schemeClr val="tx1"/>
                </a:solidFill>
                <a:effectLst/>
                <a:latin typeface="+mn-lt"/>
                <a:ea typeface="+mn-ea"/>
                <a:cs typeface="+mn-cs"/>
              </a:rPr>
              <a:t>He frequently recommends that teens who have trouble sleeping try taking a low dose (2-3</a:t>
            </a:r>
          </a:p>
          <a:p>
            <a:r>
              <a:rPr lang="en-US" sz="1200" kern="1200" dirty="0">
                <a:solidFill>
                  <a:schemeClr val="tx1"/>
                </a:solidFill>
                <a:effectLst/>
                <a:latin typeface="+mn-lt"/>
                <a:ea typeface="+mn-ea"/>
                <a:cs typeface="+mn-cs"/>
              </a:rPr>
              <a:t>mg) of melatonin (a non-prescription vitamin which can be purchased at the</a:t>
            </a:r>
          </a:p>
          <a:p>
            <a:r>
              <a:rPr lang="en-US" sz="1200" kern="1200" dirty="0">
                <a:solidFill>
                  <a:schemeClr val="tx1"/>
                </a:solidFill>
                <a:effectLst/>
                <a:latin typeface="+mn-lt"/>
                <a:ea typeface="+mn-ea"/>
                <a:cs typeface="+mn-cs"/>
              </a:rPr>
              <a:t>drugstore) one to two hours before it’s time to go to bed to help jumpstart</a:t>
            </a:r>
          </a:p>
          <a:p>
            <a:r>
              <a:rPr lang="en-US" sz="1200" kern="1200" dirty="0">
                <a:solidFill>
                  <a:schemeClr val="tx1"/>
                </a:solidFill>
                <a:effectLst/>
                <a:latin typeface="+mn-lt"/>
                <a:ea typeface="+mn-ea"/>
                <a:cs typeface="+mn-cs"/>
              </a:rPr>
              <a:t>melatonin production.</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4094673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“Parents need to model good sleep habits for their teens,” </a:t>
            </a:r>
          </a:p>
          <a:p>
            <a:pPr marL="171450" indent="-171450">
              <a:buFont typeface="Arial" panose="020B0604020202020204" pitchFamily="34" charset="0"/>
              <a:buChar char="•"/>
            </a:pPr>
            <a:r>
              <a:rPr lang="en-US" dirty="0"/>
              <a:t>“Staying up all night with your kid to edit his paper or pulling an all-nightery for work yourself isn’t really sending the right message.” </a:t>
            </a:r>
          </a:p>
          <a:p>
            <a:pPr marL="171450" indent="-171450">
              <a:buFont typeface="Arial" panose="020B0604020202020204" pitchFamily="34" charset="0"/>
              <a:buChar char="•"/>
            </a:pPr>
            <a:r>
              <a:rPr lang="en-US" dirty="0"/>
              <a:t>Parents who make sleep a priority for themselves show their kids that it’s part of living a healthy lifestyle—like eating right and exercising regularly.</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181444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Biology</a:t>
            </a:r>
          </a:p>
          <a:p>
            <a:endParaRPr lang="en-US" dirty="0"/>
          </a:p>
          <a:p>
            <a:pPr marL="457200" indent="-457200">
              <a:lnSpc>
                <a:spcPts val="3678"/>
              </a:lnSpc>
              <a:buFont typeface="Arial" panose="020B0604020202020204" pitchFamily="34" charset="0"/>
              <a:buChar char="•"/>
            </a:pPr>
            <a:r>
              <a:rPr lang="en-US" sz="1200" b="0" i="0" spc="78" dirty="0">
                <a:solidFill>
                  <a:srgbClr val="FFFFFF"/>
                </a:solidFill>
                <a:latin typeface="Poppins Medium"/>
              </a:rPr>
              <a:t>Along with the more obvious hormonal changes that transform your child into a teen, are shifts in the production of melatonin, the sleep hormone. </a:t>
            </a:r>
          </a:p>
          <a:p>
            <a:pPr marL="457200" indent="-457200">
              <a:lnSpc>
                <a:spcPts val="3678"/>
              </a:lnSpc>
              <a:buFont typeface="Arial" panose="020B0604020202020204" pitchFamily="34" charset="0"/>
              <a:buChar char="•"/>
            </a:pPr>
            <a:r>
              <a:rPr lang="en-US" sz="1200" b="0" i="0" spc="78" dirty="0">
                <a:solidFill>
                  <a:srgbClr val="FFFFFF"/>
                </a:solidFill>
                <a:latin typeface="Poppins Medium"/>
              </a:rPr>
              <a:t>That is why your teenager actually seems more awake at midnight than at dinner and left alone would probably sleep until ten or eleven. </a:t>
            </a:r>
          </a:p>
          <a:p>
            <a:pPr marL="457200" indent="-457200">
              <a:lnSpc>
                <a:spcPts val="3678"/>
              </a:lnSpc>
              <a:buFont typeface="Arial" panose="020B0604020202020204" pitchFamily="34" charset="0"/>
              <a:buChar char="•"/>
            </a:pPr>
            <a:r>
              <a:rPr lang="en-US" sz="1200" b="0" i="0" spc="78" dirty="0">
                <a:solidFill>
                  <a:srgbClr val="FFFFFF"/>
                </a:solidFill>
                <a:latin typeface="Poppins Medium"/>
              </a:rPr>
              <a:t>It may drive you crazy but, says Dr. Max Van Gilder, a pediatrician in Manhattan, “that is the normal circadian rhythm for 15- to 22- year </a:t>
            </a:r>
            <a:r>
              <a:rPr lang="en-US" sz="1200" b="0" i="0" spc="78" dirty="0" err="1">
                <a:solidFill>
                  <a:srgbClr val="FFFFFF"/>
                </a:solidFill>
                <a:latin typeface="Poppins Medium"/>
              </a:rPr>
              <a:t>olds</a:t>
            </a:r>
            <a:r>
              <a:rPr lang="en-US" sz="1200" b="0" i="0" spc="78" dirty="0">
                <a:solidFill>
                  <a:srgbClr val="FFFFFF"/>
                </a:solidFill>
                <a:latin typeface="Poppins Medium"/>
              </a:rPr>
              <a:t>." Effectively, they are in a different time zone than the rest of us. </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3</a:t>
            </a:fld>
            <a:endParaRPr lang="en-US"/>
          </a:p>
        </p:txBody>
      </p:sp>
    </p:spTree>
    <p:extLst>
      <p:ext uri="{BB962C8B-B14F-4D97-AF65-F5344CB8AC3E}">
        <p14:creationId xmlns:p14="http://schemas.microsoft.com/office/powerpoint/2010/main" val="228101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pc="84" dirty="0">
                <a:solidFill>
                  <a:srgbClr val="FFFFFF"/>
                </a:solidFill>
                <a:latin typeface="Poppins Medium"/>
              </a:rPr>
              <a:t>“It’s a major contributing factor to sleep deprivation which is unique to adolescence,” says Dr. Allison Baker, a child and adolescent psychiatrist.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pc="84" dirty="0">
                <a:solidFill>
                  <a:srgbClr val="FFFFFF"/>
                </a:solidFill>
                <a:latin typeface="Poppins Medium"/>
              </a:rPr>
              <a:t>“</a:t>
            </a:r>
            <a:r>
              <a:rPr lang="en-US" sz="1200" spc="84" dirty="0">
                <a:solidFill>
                  <a:srgbClr val="FFFFFF"/>
                </a:solidFill>
                <a:latin typeface="Poppins Medium"/>
              </a:rPr>
              <a:t>The</a:t>
            </a:r>
            <a:r>
              <a:rPr lang="en-US" sz="1200" b="0" i="0" spc="84" dirty="0">
                <a:solidFill>
                  <a:srgbClr val="FFFFFF"/>
                </a:solidFill>
                <a:latin typeface="Poppins Medium"/>
              </a:rPr>
              <a:t> typical high school student’s natural time to fall asleep is 11pm or later.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spc="84" dirty="0">
                <a:solidFill>
                  <a:srgbClr val="FFFFFF"/>
                </a:solidFill>
                <a:latin typeface="Poppins Medium"/>
              </a:rPr>
              <a:t>We really need to adjust the environment instead of asking teenagers to adjust their physiology.”</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4</a:t>
            </a:fld>
            <a:endParaRPr lang="en-US"/>
          </a:p>
        </p:txBody>
      </p:sp>
    </p:spTree>
    <p:extLst>
      <p:ext uri="{BB962C8B-B14F-4D97-AF65-F5344CB8AC3E}">
        <p14:creationId xmlns:p14="http://schemas.microsoft.com/office/powerpoint/2010/main" val="2212786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63" dirty="0">
                <a:solidFill>
                  <a:srgbClr val="FFFFFF"/>
                </a:solidFill>
                <a:latin typeface="Poppins Medium"/>
              </a:rPr>
              <a:t>The problem is compounded when many adolescents try to make up for lost sleep on the weekends, sometimes sleeping upwards of 12 hours on Friday and Saturday nights, which only further disrupts their sleep cycle. But how has the heart to wake them?</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5</a:t>
            </a:fld>
            <a:endParaRPr lang="en-US"/>
          </a:p>
        </p:txBody>
      </p:sp>
    </p:spTree>
    <p:extLst>
      <p:ext uri="{BB962C8B-B14F-4D97-AF65-F5344CB8AC3E}">
        <p14:creationId xmlns:p14="http://schemas.microsoft.com/office/powerpoint/2010/main" val="275448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225" dirty="0">
                <a:solidFill>
                  <a:srgbClr val="1C98ED"/>
                </a:solidFill>
                <a:latin typeface="Poppins Bold"/>
              </a:rPr>
              <a:t>2. Technology</a:t>
            </a:r>
          </a:p>
          <a:p>
            <a:endParaRPr lang="en-US" dirty="0"/>
          </a:p>
          <a:p>
            <a:pPr>
              <a:lnSpc>
                <a:spcPts val="3919"/>
              </a:lnSpc>
            </a:pPr>
            <a:r>
              <a:rPr lang="en-US" sz="1200" b="1" i="0" spc="364" dirty="0">
                <a:solidFill>
                  <a:srgbClr val="FFFFFF"/>
                </a:solidFill>
                <a:latin typeface="Poppins Light"/>
              </a:rPr>
              <a:t>IT’S NOT JUST THAT FACEBOOK, TWITTER, INSTAGRAM, TUMBLR AND YOUTUBE ARE</a:t>
            </a:r>
          </a:p>
          <a:p>
            <a:pPr>
              <a:lnSpc>
                <a:spcPts val="3919"/>
              </a:lnSpc>
            </a:pPr>
            <a:r>
              <a:rPr lang="en-US" sz="1200" b="0" i="0" spc="364" dirty="0">
                <a:solidFill>
                  <a:srgbClr val="FFFFFF"/>
                </a:solidFill>
                <a:latin typeface="Poppins Light"/>
              </a:rPr>
              <a:t>DISTRACTIONS THAT KEEP KIDS UP LATER, IT’S THE ACTUAL LIGHT COMING O\ ALL THE</a:t>
            </a:r>
          </a:p>
          <a:p>
            <a:pPr>
              <a:lnSpc>
                <a:spcPts val="3919"/>
              </a:lnSpc>
            </a:pPr>
            <a:r>
              <a:rPr lang="en-US" sz="1200" b="0" i="0" spc="364" dirty="0">
                <a:solidFill>
                  <a:srgbClr val="FFFFFF"/>
                </a:solidFill>
                <a:latin typeface="Poppins Light"/>
              </a:rPr>
              <a:t>ELECTRONIC DEVICES THEY’RE EXPOSED TO, ESPECIALLY LATE AT NIGHT.</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6</a:t>
            </a:fld>
            <a:endParaRPr lang="en-US"/>
          </a:p>
        </p:txBody>
      </p:sp>
    </p:spTree>
    <p:extLst>
      <p:ext uri="{BB962C8B-B14F-4D97-AF65-F5344CB8AC3E}">
        <p14:creationId xmlns:p14="http://schemas.microsoft.com/office/powerpoint/2010/main" val="207890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272" dirty="0">
                <a:solidFill>
                  <a:srgbClr val="FFFFFF"/>
                </a:solidFill>
                <a:latin typeface="Poppins Light"/>
              </a:rPr>
              <a:t>ELECTRONICS EMIT A GLOW CALLED BLUE LIGHT THAT HAS A PARTICULAR FREQUENCY. WHEN IT HITS RECEPTORS IN THE EYE, SAYS DR. VAN GILDER, “THOSE RECEPTORS SEND A SIGNAL TO THE BRAIN WHICH SUPPRESSES THE PRODUCTION OF MELATONIN AND KEEPS KIDS FROM FEELING TIRED. AND ADOLESCENTS ARE LOW ON MELATONIN AND START PRODUCING IT LATER TO BEGIN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pc="272" dirty="0">
              <a:solidFill>
                <a:srgbClr val="FFFFFF"/>
              </a:solidFill>
              <a:latin typeface="Poppi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pc="272" dirty="0">
              <a:solidFill>
                <a:srgbClr val="FFFFFF"/>
              </a:solidFill>
              <a:latin typeface="Poppins Light"/>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spc="272" dirty="0">
              <a:solidFill>
                <a:srgbClr val="FFFFFF"/>
              </a:solidFill>
              <a:latin typeface="Poppins Light"/>
            </a:endParaRP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7</a:t>
            </a:fld>
            <a:endParaRPr lang="en-US"/>
          </a:p>
        </p:txBody>
      </p:sp>
    </p:spTree>
    <p:extLst>
      <p:ext uri="{BB962C8B-B14F-4D97-AF65-F5344CB8AC3E}">
        <p14:creationId xmlns:p14="http://schemas.microsoft.com/office/powerpoint/2010/main" val="206109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500"/>
              </a:lnSpc>
            </a:pPr>
            <a:r>
              <a:rPr lang="en-US" sz="1200" b="0" i="0" spc="30" dirty="0">
                <a:solidFill>
                  <a:srgbClr val="FFFFFF"/>
                </a:solidFill>
                <a:latin typeface="Poppins Light"/>
              </a:rPr>
              <a:t>Dr. Van Gilder says he’s seen adolescent bedtimes pushed back an</a:t>
            </a:r>
          </a:p>
          <a:p>
            <a:pPr>
              <a:lnSpc>
                <a:spcPts val="4500"/>
              </a:lnSpc>
            </a:pPr>
            <a:r>
              <a:rPr lang="en-US" sz="1200" b="0" i="0" spc="30" dirty="0">
                <a:solidFill>
                  <a:srgbClr val="FFFFFF"/>
                </a:solidFill>
                <a:latin typeface="Poppins Light"/>
              </a:rPr>
              <a:t>hour to an hour and a half over the years since teens started doing their</a:t>
            </a:r>
          </a:p>
          <a:p>
            <a:pPr>
              <a:lnSpc>
                <a:spcPts val="4500"/>
              </a:lnSpc>
            </a:pPr>
            <a:r>
              <a:rPr lang="en-US" sz="1200" b="0" i="0" spc="30" dirty="0">
                <a:solidFill>
                  <a:srgbClr val="FFFFFF"/>
                </a:solidFill>
                <a:latin typeface="Poppins Light"/>
              </a:rPr>
              <a:t>homework on computers. On average, my teenage patients are going to bed at around 12:30 now.”</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8</a:t>
            </a:fld>
            <a:endParaRPr lang="en-US"/>
          </a:p>
        </p:txBody>
      </p:sp>
    </p:spTree>
    <p:extLst>
      <p:ext uri="{BB962C8B-B14F-4D97-AF65-F5344CB8AC3E}">
        <p14:creationId xmlns:p14="http://schemas.microsoft.com/office/powerpoint/2010/main" val="77448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40" dirty="0">
                <a:solidFill>
                  <a:srgbClr val="FFFFFF"/>
                </a:solidFill>
                <a:latin typeface="Poppins Light"/>
              </a:rPr>
              <a:t>Teens who are up late writing papers on computers or chatting with their friends are effectively creating an even more stimulating environment that will only keep them from being able to fall asleep when they want to.</a:t>
            </a:r>
          </a:p>
          <a:p>
            <a:endParaRPr lang="en-US" dirty="0"/>
          </a:p>
        </p:txBody>
      </p:sp>
      <p:sp>
        <p:nvSpPr>
          <p:cNvPr id="4" name="Slide Number Placeholder 3"/>
          <p:cNvSpPr>
            <a:spLocks noGrp="1"/>
          </p:cNvSpPr>
          <p:nvPr>
            <p:ph type="sldNum" sz="quarter" idx="5"/>
          </p:nvPr>
        </p:nvSpPr>
        <p:spPr/>
        <p:txBody>
          <a:bodyPr/>
          <a:lstStyle/>
          <a:p>
            <a:fld id="{5D194F7F-9197-AB49-9B55-D345E979D405}" type="slidenum">
              <a:rPr lang="en-US" smtClean="0"/>
              <a:t>9</a:t>
            </a:fld>
            <a:endParaRPr lang="en-US"/>
          </a:p>
        </p:txBody>
      </p:sp>
    </p:spTree>
    <p:extLst>
      <p:ext uri="{BB962C8B-B14F-4D97-AF65-F5344CB8AC3E}">
        <p14:creationId xmlns:p14="http://schemas.microsoft.com/office/powerpoint/2010/main" val="69222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2.tiff"/><Relationship Id="rId4" Type="http://schemas.openxmlformats.org/officeDocument/2006/relationships/diagramLayout" Target="../diagrams/layout1.xml"/><Relationship Id="rId9"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7900" y="-1"/>
            <a:ext cx="1349361" cy="10287001"/>
          </a:xfrm>
          <a:prstGeom prst="rect">
            <a:avLst/>
          </a:prstGeom>
          <a:solidFill>
            <a:srgbClr val="FFFFFF"/>
          </a:solidFill>
        </p:spPr>
      </p:sp>
      <p:sp>
        <p:nvSpPr>
          <p:cNvPr id="3" name="AutoShape 3"/>
          <p:cNvSpPr/>
          <p:nvPr/>
        </p:nvSpPr>
        <p:spPr>
          <a:xfrm>
            <a:off x="0" y="-1"/>
            <a:ext cx="1349361" cy="2091865"/>
          </a:xfrm>
          <a:prstGeom prst="rect">
            <a:avLst/>
          </a:prstGeom>
          <a:solidFill>
            <a:srgbClr val="1C98ED"/>
          </a:solidFill>
        </p:spPr>
      </p:sp>
      <p:sp>
        <p:nvSpPr>
          <p:cNvPr id="5" name="TextBox 5"/>
          <p:cNvSpPr txBox="1"/>
          <p:nvPr/>
        </p:nvSpPr>
        <p:spPr>
          <a:xfrm>
            <a:off x="2590800" y="5143499"/>
            <a:ext cx="11598285" cy="3966470"/>
          </a:xfrm>
          <a:prstGeom prst="rect">
            <a:avLst/>
          </a:prstGeom>
        </p:spPr>
        <p:txBody>
          <a:bodyPr lIns="0" tIns="0" rIns="0" bIns="0" rtlCol="0" anchor="t">
            <a:spAutoFit/>
          </a:bodyPr>
          <a:lstStyle/>
          <a:p>
            <a:pPr>
              <a:lnSpc>
                <a:spcPts val="10176"/>
              </a:lnSpc>
            </a:pPr>
            <a:r>
              <a:rPr lang="en-US" sz="9600" b="1" i="1" spc="-163" dirty="0">
                <a:solidFill>
                  <a:srgbClr val="1C98ED"/>
                </a:solidFill>
                <a:effectLst>
                  <a:outerShdw blurRad="50800" dist="38100" dir="13500000" algn="br" rotWithShape="0">
                    <a:prstClr val="black">
                      <a:alpha val="40000"/>
                    </a:prstClr>
                  </a:outerShdw>
                </a:effectLst>
                <a:latin typeface="Poppins Bold"/>
              </a:rPr>
              <a:t>Why Are Teenagers So Sleep-Deprived? </a:t>
            </a:r>
          </a:p>
        </p:txBody>
      </p:sp>
      <p:pic>
        <p:nvPicPr>
          <p:cNvPr id="7" name="Picture 7"/>
          <p:cNvPicPr>
            <a:picLocks noChangeAspect="1"/>
          </p:cNvPicPr>
          <p:nvPr/>
        </p:nvPicPr>
        <p:blipFill>
          <a:blip r:embed="rId3"/>
          <a:srcRect/>
          <a:stretch>
            <a:fillRect/>
          </a:stretch>
        </p:blipFill>
        <p:spPr>
          <a:xfrm rot="-10063839">
            <a:off x="1753925" y="3115141"/>
            <a:ext cx="3377537" cy="1688769"/>
          </a:xfrm>
          <a:prstGeom prst="rect">
            <a:avLst/>
          </a:prstGeom>
        </p:spPr>
      </p:pic>
      <p:pic>
        <p:nvPicPr>
          <p:cNvPr id="9" name="Picture 8">
            <a:extLst>
              <a:ext uri="{FF2B5EF4-FFF2-40B4-BE49-F238E27FC236}">
                <a16:creationId xmlns:a16="http://schemas.microsoft.com/office/drawing/2014/main" id="{2CF53132-161B-ED40-B012-B8D6A559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939" y="266700"/>
            <a:ext cx="8232816" cy="5486400"/>
          </a:xfrm>
          <a:prstGeom prst="roundRect">
            <a:avLst/>
          </a:prstGeom>
        </p:spPr>
      </p:pic>
      <p:sp>
        <p:nvSpPr>
          <p:cNvPr id="4" name="TextBox 3">
            <a:extLst>
              <a:ext uri="{FF2B5EF4-FFF2-40B4-BE49-F238E27FC236}">
                <a16:creationId xmlns:a16="http://schemas.microsoft.com/office/drawing/2014/main" id="{423A45E1-311A-F24C-80DE-53BAD783AB74}"/>
              </a:ext>
            </a:extLst>
          </p:cNvPr>
          <p:cNvSpPr txBox="1"/>
          <p:nvPr/>
        </p:nvSpPr>
        <p:spPr>
          <a:xfrm>
            <a:off x="13682188" y="8571360"/>
            <a:ext cx="4222438" cy="1077218"/>
          </a:xfrm>
          <a:prstGeom prst="rect">
            <a:avLst/>
          </a:prstGeom>
          <a:noFill/>
        </p:spPr>
        <p:txBody>
          <a:bodyPr wrap="none" rtlCol="0">
            <a:spAutoFit/>
          </a:bodyPr>
          <a:lstStyle/>
          <a:p>
            <a:r>
              <a:rPr lang="en-US" sz="3200" b="1" dirty="0">
                <a:solidFill>
                  <a:schemeClr val="bg1"/>
                </a:solidFill>
              </a:rPr>
              <a:t>Linda Mei Lin Koh</a:t>
            </a:r>
          </a:p>
          <a:p>
            <a:r>
              <a:rPr lang="en-US" sz="3200" b="1" dirty="0">
                <a:solidFill>
                  <a:schemeClr val="bg1"/>
                </a:solidFill>
              </a:rPr>
              <a:t>GC Children’s Ministries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TextBox 2"/>
          <p:cNvSpPr txBox="1"/>
          <p:nvPr/>
        </p:nvSpPr>
        <p:spPr>
          <a:xfrm>
            <a:off x="609600" y="8127354"/>
            <a:ext cx="7640876" cy="2003754"/>
          </a:xfrm>
          <a:prstGeom prst="rect">
            <a:avLst/>
          </a:prstGeom>
        </p:spPr>
        <p:txBody>
          <a:bodyPr lIns="0" tIns="0" rIns="0" bIns="0" rtlCol="0" anchor="t">
            <a:spAutoFit/>
          </a:bodyPr>
          <a:lstStyle/>
          <a:p>
            <a:pPr algn="r">
              <a:lnSpc>
                <a:spcPts val="7728"/>
              </a:lnSpc>
            </a:pPr>
            <a:r>
              <a:rPr lang="en-US" sz="8000" b="1" spc="193" dirty="0">
                <a:solidFill>
                  <a:srgbClr val="FFFFFF"/>
                </a:solidFill>
                <a:latin typeface="Chalkboard SE Light" panose="03050602040202020205" pitchFamily="66" charset="77"/>
              </a:rPr>
              <a:t>  Overscheduling</a:t>
            </a:r>
          </a:p>
        </p:txBody>
      </p:sp>
      <p:sp>
        <p:nvSpPr>
          <p:cNvPr id="3" name="AutoShape 3"/>
          <p:cNvSpPr/>
          <p:nvPr/>
        </p:nvSpPr>
        <p:spPr>
          <a:xfrm>
            <a:off x="0" y="0"/>
            <a:ext cx="9438216" cy="10287000"/>
          </a:xfrm>
          <a:prstGeom prst="rect">
            <a:avLst/>
          </a:prstGeom>
          <a:solidFill>
            <a:srgbClr val="1C98ED"/>
          </a:solidFill>
        </p:spPr>
      </p:sp>
      <p:sp>
        <p:nvSpPr>
          <p:cNvPr id="4" name="TextBox 4"/>
          <p:cNvSpPr txBox="1"/>
          <p:nvPr/>
        </p:nvSpPr>
        <p:spPr>
          <a:xfrm>
            <a:off x="401788" y="573018"/>
            <a:ext cx="8669758" cy="9140964"/>
          </a:xfrm>
          <a:prstGeom prst="rect">
            <a:avLst/>
          </a:prstGeom>
        </p:spPr>
        <p:txBody>
          <a:bodyPr wrap="square" lIns="0" tIns="0" rIns="0" bIns="0" rtlCol="0" anchor="t">
            <a:spAutoFit/>
          </a:bodyPr>
          <a:lstStyle/>
          <a:p>
            <a:r>
              <a:rPr lang="en-US" sz="6600" b="1" spc="546" dirty="0">
                <a:solidFill>
                  <a:srgbClr val="FFFFFF"/>
                </a:solidFill>
              </a:rPr>
              <a:t>*We live in a culture that values activity more than sleep and there is no part of that culture that reinforces that idea more than the college admissions process.</a:t>
            </a:r>
          </a:p>
        </p:txBody>
      </p:sp>
      <p:grpSp>
        <p:nvGrpSpPr>
          <p:cNvPr id="5" name="Group 5"/>
          <p:cNvGrpSpPr/>
          <p:nvPr/>
        </p:nvGrpSpPr>
        <p:grpSpPr>
          <a:xfrm>
            <a:off x="16642727" y="1074743"/>
            <a:ext cx="616573" cy="437192"/>
            <a:chOff x="0" y="0"/>
            <a:chExt cx="822097" cy="582923"/>
          </a:xfrm>
        </p:grpSpPr>
        <p:sp>
          <p:nvSpPr>
            <p:cNvPr id="6" name="AutoShape 6"/>
            <p:cNvSpPr/>
            <p:nvPr/>
          </p:nvSpPr>
          <p:spPr>
            <a:xfrm>
              <a:off x="0" y="0"/>
              <a:ext cx="822097" cy="74923"/>
            </a:xfrm>
            <a:prstGeom prst="rect">
              <a:avLst/>
            </a:prstGeom>
            <a:solidFill>
              <a:srgbClr val="FFFFFF"/>
            </a:solidFill>
          </p:spPr>
        </p:sp>
        <p:sp>
          <p:nvSpPr>
            <p:cNvPr id="7" name="AutoShape 7"/>
            <p:cNvSpPr/>
            <p:nvPr/>
          </p:nvSpPr>
          <p:spPr>
            <a:xfrm>
              <a:off x="0" y="254000"/>
              <a:ext cx="822097" cy="74923"/>
            </a:xfrm>
            <a:prstGeom prst="rect">
              <a:avLst/>
            </a:prstGeom>
            <a:solidFill>
              <a:srgbClr val="FFFFFF"/>
            </a:solidFill>
          </p:spPr>
        </p:sp>
        <p:sp>
          <p:nvSpPr>
            <p:cNvPr id="8" name="AutoShape 8"/>
            <p:cNvSpPr/>
            <p:nvPr/>
          </p:nvSpPr>
          <p:spPr>
            <a:xfrm>
              <a:off x="0" y="508000"/>
              <a:ext cx="822097" cy="74923"/>
            </a:xfrm>
            <a:prstGeom prst="rect">
              <a:avLst/>
            </a:prstGeom>
            <a:solidFill>
              <a:srgbClr val="FFFFFF"/>
            </a:solidFill>
          </p:spPr>
        </p:sp>
      </p:grpSp>
      <p:pic>
        <p:nvPicPr>
          <p:cNvPr id="10" name="Picture 9">
            <a:extLst>
              <a:ext uri="{FF2B5EF4-FFF2-40B4-BE49-F238E27FC236}">
                <a16:creationId xmlns:a16="http://schemas.microsoft.com/office/drawing/2014/main" id="{85B9F1B9-2AF7-5046-BDD9-0E6265E72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19100"/>
            <a:ext cx="7391399" cy="6324600"/>
          </a:xfrm>
          <a:prstGeom prst="rect">
            <a:avLst/>
          </a:prstGeom>
        </p:spPr>
      </p:pic>
      <p:sp>
        <p:nvSpPr>
          <p:cNvPr id="9" name="Rectangle 8">
            <a:extLst>
              <a:ext uri="{FF2B5EF4-FFF2-40B4-BE49-F238E27FC236}">
                <a16:creationId xmlns:a16="http://schemas.microsoft.com/office/drawing/2014/main" id="{00365311-9070-314F-ACC6-CF85C79E24F8}"/>
              </a:ext>
            </a:extLst>
          </p:cNvPr>
          <p:cNvSpPr/>
          <p:nvPr/>
        </p:nvSpPr>
        <p:spPr>
          <a:xfrm>
            <a:off x="9866517" y="7109996"/>
            <a:ext cx="8019696" cy="2554545"/>
          </a:xfrm>
          <a:prstGeom prst="rect">
            <a:avLst/>
          </a:prstGeom>
          <a:noFill/>
        </p:spPr>
        <p:txBody>
          <a:bodyPr wrap="none" lIns="91440" tIns="45720" rIns="91440" bIns="45720">
            <a:spAutoFit/>
          </a:bodyPr>
          <a:lstStyle/>
          <a:p>
            <a:pPr algn="ctr"/>
            <a:r>
              <a:rPr lang="en-US" sz="8000" b="1" cap="none" spc="0" dirty="0">
                <a:ln w="12700">
                  <a:noFill/>
                  <a:prstDash val="solid"/>
                </a:ln>
                <a:solidFill>
                  <a:schemeClr val="bg1"/>
                </a:solidFill>
                <a:effectLst>
                  <a:outerShdw blurRad="41275" dist="20320" dir="1800000" algn="tl" rotWithShape="0">
                    <a:srgbClr val="000000">
                      <a:alpha val="40000"/>
                    </a:srgbClr>
                  </a:outerShdw>
                </a:effectLst>
                <a:latin typeface="Arial Rounded MT Bold" panose="020F0704030504030204" pitchFamily="34" charset="77"/>
              </a:rPr>
              <a:t>3.</a:t>
            </a:r>
          </a:p>
          <a:p>
            <a:pPr algn="ctr"/>
            <a:r>
              <a:rPr lang="en-US" sz="8000" b="1" dirty="0">
                <a:ln w="12700">
                  <a:noFill/>
                  <a:prstDash val="solid"/>
                </a:ln>
                <a:solidFill>
                  <a:schemeClr val="bg1"/>
                </a:solidFill>
                <a:effectLst>
                  <a:outerShdw blurRad="41275" dist="20320" dir="1800000" algn="tl" rotWithShape="0">
                    <a:srgbClr val="000000">
                      <a:alpha val="40000"/>
                    </a:srgbClr>
                  </a:outerShdw>
                </a:effectLst>
                <a:latin typeface="Arial Rounded MT Bold" panose="020F0704030504030204" pitchFamily="34" charset="77"/>
              </a:rPr>
              <a:t>Overscheduling</a:t>
            </a:r>
            <a:endParaRPr lang="en-US" sz="8000" b="1" cap="none" spc="0" dirty="0">
              <a:ln w="12700">
                <a:noFill/>
                <a:prstDash val="solid"/>
              </a:ln>
              <a:solidFill>
                <a:schemeClr val="bg1"/>
              </a:solidFill>
              <a:effectLst>
                <a:outerShdw blurRad="41275" dist="20320" dir="1800000" algn="tl" rotWithShape="0">
                  <a:srgbClr val="000000">
                    <a:alpha val="40000"/>
                  </a:srgbClr>
                </a:outerShdw>
              </a:effectLst>
              <a:latin typeface="Arial Rounded MT Bold" panose="020F0704030504030204" pitchFamily="34" charset="77"/>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sp>
        <p:nvSpPr>
          <p:cNvPr id="3" name="AutoShape 3"/>
          <p:cNvSpPr/>
          <p:nvPr/>
        </p:nvSpPr>
        <p:spPr>
          <a:xfrm>
            <a:off x="-1" y="5143500"/>
            <a:ext cx="18288001" cy="5284421"/>
          </a:xfrm>
          <a:prstGeom prst="rect">
            <a:avLst/>
          </a:prstGeom>
          <a:solidFill>
            <a:srgbClr val="222222"/>
          </a:solidFill>
        </p:spPr>
      </p:sp>
      <p:sp>
        <p:nvSpPr>
          <p:cNvPr id="5" name="TextBox 5"/>
          <p:cNvSpPr txBox="1"/>
          <p:nvPr/>
        </p:nvSpPr>
        <p:spPr>
          <a:xfrm>
            <a:off x="699406" y="6369439"/>
            <a:ext cx="16889186" cy="3323987"/>
          </a:xfrm>
          <a:prstGeom prst="rect">
            <a:avLst/>
          </a:prstGeom>
        </p:spPr>
        <p:txBody>
          <a:bodyPr wrap="square" lIns="0" tIns="0" rIns="0" bIns="0" rtlCol="0" anchor="t">
            <a:spAutoFit/>
          </a:bodyPr>
          <a:lstStyle/>
          <a:p>
            <a:r>
              <a:rPr lang="en-US" sz="5400" b="1" spc="27" dirty="0">
                <a:solidFill>
                  <a:srgbClr val="FFFFFF"/>
                </a:solidFill>
                <a:latin typeface="Chalkboard SE Light" panose="03050602040202020205" pitchFamily="66" charset="77"/>
              </a:rPr>
              <a:t>*Teens are constantly being told that they have to be "well-rounded" which, in an age when colleges are becoming ever more selective means that the more they do, the better their applications will look.</a:t>
            </a:r>
          </a:p>
        </p:txBody>
      </p:sp>
      <p:pic>
        <p:nvPicPr>
          <p:cNvPr id="7" name="Picture 7"/>
          <p:cNvPicPr>
            <a:picLocks noChangeAspect="1"/>
          </p:cNvPicPr>
          <p:nvPr/>
        </p:nvPicPr>
        <p:blipFill>
          <a:blip r:embed="rId3"/>
          <a:srcRect/>
          <a:stretch>
            <a:fillRect/>
          </a:stretch>
        </p:blipFill>
        <p:spPr>
          <a:xfrm rot="7365039">
            <a:off x="9910838" y="3680404"/>
            <a:ext cx="3707167" cy="1853583"/>
          </a:xfrm>
          <a:prstGeom prst="rect">
            <a:avLst/>
          </a:prstGeom>
        </p:spPr>
      </p:pic>
      <p:pic>
        <p:nvPicPr>
          <p:cNvPr id="6" name="Picture 5">
            <a:extLst>
              <a:ext uri="{FF2B5EF4-FFF2-40B4-BE49-F238E27FC236}">
                <a16:creationId xmlns:a16="http://schemas.microsoft.com/office/drawing/2014/main" id="{9406FF8E-5069-D646-BF49-12766A293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0" y="101041"/>
            <a:ext cx="8232275" cy="5488183"/>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799892"/>
            <a:ext cx="18288000" cy="3684331"/>
          </a:xfrm>
          <a:prstGeom prst="rect">
            <a:avLst/>
          </a:prstGeom>
          <a:solidFill>
            <a:srgbClr val="222222"/>
          </a:solidFill>
        </p:spPr>
      </p:sp>
      <p:sp>
        <p:nvSpPr>
          <p:cNvPr id="5" name="AutoShape 5"/>
          <p:cNvSpPr/>
          <p:nvPr/>
        </p:nvSpPr>
        <p:spPr>
          <a:xfrm>
            <a:off x="8257536" y="1173413"/>
            <a:ext cx="9268464" cy="8602598"/>
          </a:xfrm>
          <a:prstGeom prst="rect">
            <a:avLst/>
          </a:prstGeom>
          <a:solidFill>
            <a:srgbClr val="1C98ED"/>
          </a:solidFill>
        </p:spPr>
      </p:sp>
      <p:sp>
        <p:nvSpPr>
          <p:cNvPr id="9" name="TextBox 9"/>
          <p:cNvSpPr txBox="1"/>
          <p:nvPr/>
        </p:nvSpPr>
        <p:spPr>
          <a:xfrm>
            <a:off x="8664742" y="1319728"/>
            <a:ext cx="8648700" cy="8309967"/>
          </a:xfrm>
          <a:prstGeom prst="rect">
            <a:avLst/>
          </a:prstGeom>
        </p:spPr>
        <p:txBody>
          <a:bodyPr wrap="square" lIns="0" tIns="0" rIns="0" bIns="0" rtlCol="0" anchor="t">
            <a:spAutoFit/>
          </a:bodyPr>
          <a:lstStyle/>
          <a:p>
            <a:r>
              <a:rPr lang="en-US" sz="6000" b="1" spc="36" dirty="0">
                <a:solidFill>
                  <a:srgbClr val="FFFFFF"/>
                </a:solidFill>
                <a:effectLst>
                  <a:outerShdw blurRad="50800" dist="38100" dir="13500000" algn="br" rotWithShape="0">
                    <a:prstClr val="black">
                      <a:alpha val="40000"/>
                    </a:prstClr>
                  </a:outerShdw>
                </a:effectLst>
                <a:latin typeface="Chalkboard SE Light" panose="03050602040202020205" pitchFamily="66" charset="77"/>
              </a:rPr>
              <a:t>*For some kids, being involved in a lot of extracurricular activities may truly be a matter of pursuing a diversity of passion. Either way, the result is an ever-narrowing window for sleep.</a:t>
            </a:r>
          </a:p>
        </p:txBody>
      </p:sp>
      <p:pic>
        <p:nvPicPr>
          <p:cNvPr id="15" name="Picture 14">
            <a:extLst>
              <a:ext uri="{FF2B5EF4-FFF2-40B4-BE49-F238E27FC236}">
                <a16:creationId xmlns:a16="http://schemas.microsoft.com/office/drawing/2014/main" id="{DE6572DD-AF15-BA45-94E9-9E408467AA6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28700" y="510988"/>
            <a:ext cx="6184896" cy="9265023"/>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grpSp>
        <p:nvGrpSpPr>
          <p:cNvPr id="2" name="Group 2"/>
          <p:cNvGrpSpPr/>
          <p:nvPr/>
        </p:nvGrpSpPr>
        <p:grpSpPr>
          <a:xfrm>
            <a:off x="7681237" y="647700"/>
            <a:ext cx="10241278" cy="8741912"/>
            <a:chOff x="-2114663" y="-866628"/>
            <a:chExt cx="10849242" cy="8529522"/>
          </a:xfrm>
        </p:grpSpPr>
        <p:sp>
          <p:nvSpPr>
            <p:cNvPr id="3" name="TextBox 3"/>
            <p:cNvSpPr txBox="1"/>
            <p:nvPr/>
          </p:nvSpPr>
          <p:spPr>
            <a:xfrm>
              <a:off x="-2114663" y="2257513"/>
              <a:ext cx="10849242" cy="5405381"/>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6000" b="1" spc="38" dirty="0">
                  <a:solidFill>
                    <a:srgbClr val="FFFFFF"/>
                  </a:solidFill>
                  <a:effectLst>
                    <a:outerShdw blurRad="50800" dist="38100" dir="13500000" algn="br" rotWithShape="0">
                      <a:prstClr val="black">
                        <a:alpha val="40000"/>
                      </a:prstClr>
                    </a:outerShdw>
                  </a:effectLst>
                  <a:latin typeface="Chalkboard SE Light" panose="03050602040202020205" pitchFamily="66" charset="77"/>
                </a:rPr>
                <a:t>High school start times are getting earlier despite the fact that they run completely counter to the biological needs of adolescents.</a:t>
              </a:r>
            </a:p>
          </p:txBody>
        </p:sp>
        <p:sp>
          <p:nvSpPr>
            <p:cNvPr id="4" name="TextBox 4"/>
            <p:cNvSpPr txBox="1"/>
            <p:nvPr/>
          </p:nvSpPr>
          <p:spPr>
            <a:xfrm>
              <a:off x="-1049405" y="-866628"/>
              <a:ext cx="8718728" cy="1981973"/>
            </a:xfrm>
            <a:prstGeom prst="rect">
              <a:avLst/>
            </a:prstGeom>
          </p:spPr>
          <p:txBody>
            <a:bodyPr lIns="0" tIns="0" rIns="0" bIns="0" rtlCol="0" anchor="t">
              <a:spAutoFit/>
            </a:bodyPr>
            <a:lstStyle/>
            <a:p>
              <a:r>
                <a:rPr lang="en-US" sz="6600" b="1" spc="713"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4. EARLIER SCHOOL TIMES</a:t>
              </a:r>
            </a:p>
          </p:txBody>
        </p:sp>
      </p:grpSp>
      <p:sp>
        <p:nvSpPr>
          <p:cNvPr id="5" name="AutoShape 5"/>
          <p:cNvSpPr/>
          <p:nvPr/>
        </p:nvSpPr>
        <p:spPr>
          <a:xfrm>
            <a:off x="0" y="-53646"/>
            <a:ext cx="1349361" cy="10312691"/>
          </a:xfrm>
          <a:prstGeom prst="rect">
            <a:avLst/>
          </a:prstGeom>
          <a:solidFill>
            <a:srgbClr val="FFFFFF"/>
          </a:solidFill>
        </p:spPr>
      </p:sp>
      <p:pic>
        <p:nvPicPr>
          <p:cNvPr id="7" name="Picture 6">
            <a:extLst>
              <a:ext uri="{FF2B5EF4-FFF2-40B4-BE49-F238E27FC236}">
                <a16:creationId xmlns:a16="http://schemas.microsoft.com/office/drawing/2014/main" id="{FAB79AC5-FE02-1048-8D26-29216E630FD3}"/>
              </a:ext>
            </a:extLst>
          </p:cNvPr>
          <p:cNvPicPr>
            <a:picLocks noChangeAspect="1"/>
          </p:cNvPicPr>
          <p:nvPr/>
        </p:nvPicPr>
        <p:blipFill rotWithShape="1">
          <a:blip r:embed="rId3"/>
          <a:srcRect l="12707" r="35083" b="22671"/>
          <a:stretch/>
        </p:blipFill>
        <p:spPr>
          <a:xfrm>
            <a:off x="0" y="-114340"/>
            <a:ext cx="5654040" cy="5586730"/>
          </a:xfrm>
          <a:prstGeom prst="ellipse">
            <a:avLst/>
          </a:prstGeom>
          <a:ln w="63500" cap="rnd">
            <a:solidFill>
              <a:schemeClr val="accent5">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8B68A2F1-A6E2-8B4C-8EE1-B664570EC91A}"/>
              </a:ext>
            </a:extLst>
          </p:cNvPr>
          <p:cNvPicPr>
            <a:picLocks noChangeAspect="1"/>
          </p:cNvPicPr>
          <p:nvPr/>
        </p:nvPicPr>
        <p:blipFill>
          <a:blip r:embed="rId4"/>
          <a:stretch>
            <a:fillRect/>
          </a:stretch>
        </p:blipFill>
        <p:spPr>
          <a:xfrm rot="21294203">
            <a:off x="2766128" y="4533900"/>
            <a:ext cx="5105400" cy="41714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0" y="0"/>
            <a:ext cx="1349361" cy="10287000"/>
          </a:xfrm>
          <a:prstGeom prst="rect">
            <a:avLst/>
          </a:prstGeom>
          <a:solidFill>
            <a:srgbClr val="FFFFFF"/>
          </a:solidFill>
        </p:spPr>
      </p:sp>
      <p:sp>
        <p:nvSpPr>
          <p:cNvPr id="3" name="AutoShape 3"/>
          <p:cNvSpPr/>
          <p:nvPr/>
        </p:nvSpPr>
        <p:spPr>
          <a:xfrm>
            <a:off x="24384" y="0"/>
            <a:ext cx="1349361" cy="2081632"/>
          </a:xfrm>
          <a:prstGeom prst="rect">
            <a:avLst/>
          </a:prstGeom>
          <a:solidFill>
            <a:srgbClr val="1C98ED"/>
          </a:solidFill>
        </p:spPr>
      </p:sp>
      <p:sp>
        <p:nvSpPr>
          <p:cNvPr id="4" name="TextBox 4"/>
          <p:cNvSpPr txBox="1"/>
          <p:nvPr/>
        </p:nvSpPr>
        <p:spPr>
          <a:xfrm>
            <a:off x="9527652" y="711517"/>
            <a:ext cx="8211089" cy="8863965"/>
          </a:xfrm>
          <a:prstGeom prst="rect">
            <a:avLst/>
          </a:prstGeom>
        </p:spPr>
        <p:txBody>
          <a:bodyPr wrap="square" lIns="0" tIns="0" rIns="0" bIns="0" rtlCol="0" anchor="t">
            <a:spAutoFit/>
          </a:bodyPr>
          <a:lstStyle/>
          <a:p>
            <a:pPr marL="857250" indent="-857250">
              <a:buFont typeface="Arial" panose="020B0604020202020204" pitchFamily="34" charset="0"/>
              <a:buChar char="•"/>
            </a:pPr>
            <a:r>
              <a:rPr lang="en-US" sz="7200" b="1" spc="46" dirty="0">
                <a:solidFill>
                  <a:srgbClr val="FFFFFF"/>
                </a:solidFill>
                <a:latin typeface="Chalkboard SE" panose="03050602040202020205" pitchFamily="66" charset="77"/>
              </a:rPr>
              <a:t>"Multiple studies have shown that high school students aren't functional before 9 am, " says Dr Van Gilder.</a:t>
            </a:r>
          </a:p>
        </p:txBody>
      </p:sp>
      <p:pic>
        <p:nvPicPr>
          <p:cNvPr id="5" name="Picture 4">
            <a:extLst>
              <a:ext uri="{FF2B5EF4-FFF2-40B4-BE49-F238E27FC236}">
                <a16:creationId xmlns:a16="http://schemas.microsoft.com/office/drawing/2014/main" id="{33677BDD-9ACE-DA47-BAED-80E1F1D7E380}"/>
              </a:ext>
            </a:extLst>
          </p:cNvPr>
          <p:cNvPicPr>
            <a:picLocks noChangeAspect="1"/>
          </p:cNvPicPr>
          <p:nvPr/>
        </p:nvPicPr>
        <p:blipFill>
          <a:blip r:embed="rId3"/>
          <a:stretch>
            <a:fillRect/>
          </a:stretch>
        </p:blipFill>
        <p:spPr>
          <a:xfrm>
            <a:off x="2007505" y="2705100"/>
            <a:ext cx="7495763" cy="5319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sp>
        <p:nvSpPr>
          <p:cNvPr id="2" name="AutoShape 2"/>
          <p:cNvSpPr/>
          <p:nvPr/>
        </p:nvSpPr>
        <p:spPr>
          <a:xfrm>
            <a:off x="1" y="0"/>
            <a:ext cx="7543799" cy="10287000"/>
          </a:xfrm>
          <a:prstGeom prst="rect">
            <a:avLst/>
          </a:prstGeom>
          <a:solidFill>
            <a:srgbClr val="FFFFFF"/>
          </a:solidFill>
        </p:spPr>
      </p:sp>
      <p:sp>
        <p:nvSpPr>
          <p:cNvPr id="8" name="TextBox 8"/>
          <p:cNvSpPr txBox="1"/>
          <p:nvPr/>
        </p:nvSpPr>
        <p:spPr>
          <a:xfrm>
            <a:off x="8065801" y="748590"/>
            <a:ext cx="10104336" cy="10218182"/>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800" b="1" spc="273" dirty="0">
                <a:solidFill>
                  <a:srgbClr val="FFFFFF"/>
                </a:solidFill>
                <a:effectLst>
                  <a:outerShdw blurRad="50800" dist="38100" dir="13500000" algn="br" rotWithShape="0">
                    <a:prstClr val="black">
                      <a:alpha val="40000"/>
                    </a:prstClr>
                  </a:outerShdw>
                </a:effectLst>
                <a:cs typeface="Times New Roman" panose="02020603050405020304" pitchFamily="18" charset="0"/>
              </a:rPr>
              <a:t>Another reason is that school buses used for the high school are used for the middle &amp; elementary school that have later times.</a:t>
            </a:r>
          </a:p>
          <a:p>
            <a:pPr marL="571500" indent="-571500">
              <a:buFont typeface="Arial" panose="020B0604020202020204" pitchFamily="34" charset="0"/>
              <a:buChar char="•"/>
            </a:pPr>
            <a:r>
              <a:rPr lang="en-US" sz="4800" b="1" spc="273" dirty="0">
                <a:solidFill>
                  <a:srgbClr val="FFFFFF"/>
                </a:solidFill>
                <a:effectLst>
                  <a:outerShdw blurRad="50800" dist="38100" dir="13500000" algn="br" rotWithShape="0">
                    <a:prstClr val="black">
                      <a:alpha val="40000"/>
                    </a:prstClr>
                  </a:outerShdw>
                </a:effectLst>
                <a:cs typeface="Times New Roman" panose="02020603050405020304" pitchFamily="18" charset="0"/>
              </a:rPr>
              <a:t>Pushing back the start time for high school would mean making the younger kids get up earlier or adding more busses which is not in the school budget. Later start times will compromise the practices of sports teams.</a:t>
            </a:r>
            <a:endParaRPr lang="en-US" sz="4400" b="1" dirty="0">
              <a:solidFill>
                <a:schemeClr val="bg1"/>
              </a:solidFill>
              <a:effectLst>
                <a:outerShdw blurRad="50800" dist="38100" dir="13500000" algn="br" rotWithShape="0">
                  <a:prstClr val="black">
                    <a:alpha val="40000"/>
                  </a:prstClr>
                </a:outerShdw>
              </a:effectLst>
            </a:endParaRPr>
          </a:p>
          <a:p>
            <a:pPr marL="685800" indent="-685800">
              <a:buFont typeface="Arial" panose="020B0604020202020204" pitchFamily="34" charset="0"/>
              <a:buChar char="•"/>
            </a:pPr>
            <a:endParaRPr lang="en-US" sz="4400" spc="273" dirty="0">
              <a:solidFill>
                <a:srgbClr val="FFFFFF"/>
              </a:solidFill>
              <a:effectLst>
                <a:outerShdw blurRad="50800" dist="38100" dir="13500000" algn="br" rotWithShape="0">
                  <a:prstClr val="black">
                    <a:alpha val="40000"/>
                  </a:prstClr>
                </a:outerShdw>
              </a:effectLst>
              <a:latin typeface="Chalkboard SE" panose="03050602040202020205" pitchFamily="66" charset="77"/>
              <a:cs typeface="Times New Roman" panose="02020603050405020304" pitchFamily="18" charset="0"/>
            </a:endParaRPr>
          </a:p>
          <a:p>
            <a:pPr marL="685800" indent="-685800">
              <a:buFont typeface="Arial" panose="020B0604020202020204" pitchFamily="34" charset="0"/>
              <a:buChar char="•"/>
            </a:pPr>
            <a:endParaRPr lang="en-US" sz="4400" spc="273" dirty="0">
              <a:solidFill>
                <a:srgbClr val="FFFFFF"/>
              </a:solidFill>
              <a:effectLst>
                <a:outerShdw blurRad="50800" dist="38100" dir="13500000" algn="br" rotWithShape="0">
                  <a:prstClr val="black">
                    <a:alpha val="40000"/>
                  </a:prstClr>
                </a:outerShdw>
              </a:effectLst>
              <a:latin typeface="Chalkboard SE" panose="03050602040202020205" pitchFamily="66" charset="77"/>
              <a:cs typeface="Times New Roman" panose="02020603050405020304" pitchFamily="18" charset="0"/>
            </a:endParaRPr>
          </a:p>
        </p:txBody>
      </p:sp>
      <p:pic>
        <p:nvPicPr>
          <p:cNvPr id="6" name="Picture 5">
            <a:extLst>
              <a:ext uri="{FF2B5EF4-FFF2-40B4-BE49-F238E27FC236}">
                <a16:creationId xmlns:a16="http://schemas.microsoft.com/office/drawing/2014/main" id="{2B87B2F6-4859-DD44-BDFE-8F4D64F38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65" y="2628900"/>
            <a:ext cx="6553200" cy="44712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checkerboard(across)">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198113" y="0"/>
            <a:ext cx="2331713" cy="10287000"/>
          </a:xfrm>
          <a:prstGeom prst="rect">
            <a:avLst/>
          </a:prstGeom>
          <a:solidFill>
            <a:srgbClr val="00B0F0"/>
          </a:solidFill>
        </p:spPr>
      </p:sp>
      <p:sp>
        <p:nvSpPr>
          <p:cNvPr id="4" name="TextBox 4"/>
          <p:cNvSpPr txBox="1"/>
          <p:nvPr/>
        </p:nvSpPr>
        <p:spPr>
          <a:xfrm>
            <a:off x="8610600" y="723900"/>
            <a:ext cx="8958114" cy="8309967"/>
          </a:xfrm>
          <a:prstGeom prst="rect">
            <a:avLst/>
          </a:prstGeom>
        </p:spPr>
        <p:txBody>
          <a:bodyPr wrap="square" lIns="0" tIns="0" rIns="0" bIns="0" rtlCol="0" anchor="t">
            <a:spAutoFit/>
          </a:bodyPr>
          <a:lstStyle/>
          <a:p>
            <a:r>
              <a:rPr lang="en-US" sz="6000" b="1" spc="35" dirty="0">
                <a:solidFill>
                  <a:srgbClr val="FFFFFF"/>
                </a:solidFill>
                <a:effectLst>
                  <a:outerShdw blurRad="50800" dist="38100" dir="13500000" algn="br" rotWithShape="0">
                    <a:prstClr val="black">
                      <a:alpha val="40000"/>
                    </a:prstClr>
                  </a:outerShdw>
                </a:effectLst>
                <a:latin typeface="Chalkboard SE" panose="03050602040202020205" pitchFamily="66" charset="77"/>
              </a:rPr>
              <a:t>With more than half of American teenagers living with chronic sleep deprivation, parents and teachers tend to overlook the profound effects it has on kids' physical, mental and behavioral health</a:t>
            </a:r>
            <a:r>
              <a:rPr lang="en-US" sz="6000" b="1" i="0" spc="35" dirty="0">
                <a:solidFill>
                  <a:srgbClr val="FFFFFF"/>
                </a:solidFill>
                <a:effectLst>
                  <a:outerShdw blurRad="50800" dist="38100" dir="13500000" algn="br" rotWithShape="0">
                    <a:prstClr val="black">
                      <a:alpha val="40000"/>
                    </a:prstClr>
                  </a:outerShdw>
                </a:effectLst>
                <a:latin typeface="Poppins Light"/>
              </a:rPr>
              <a:t>. </a:t>
            </a:r>
          </a:p>
        </p:txBody>
      </p:sp>
      <p:pic>
        <p:nvPicPr>
          <p:cNvPr id="34" name="Picture 33">
            <a:extLst>
              <a:ext uri="{FF2B5EF4-FFF2-40B4-BE49-F238E27FC236}">
                <a16:creationId xmlns:a16="http://schemas.microsoft.com/office/drawing/2014/main" id="{AC5EE16A-AD5E-A041-BCA9-A737A5D34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723900"/>
            <a:ext cx="5334000" cy="9334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A3CD-3AF9-D54D-998E-CB1F0D1E2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418" y="0"/>
            <a:ext cx="8524469" cy="10202862"/>
          </a:xfrm>
          <a:prstGeom prst="rect">
            <a:avLst/>
          </a:prstGeom>
        </p:spPr>
      </p:pic>
      <p:sp>
        <p:nvSpPr>
          <p:cNvPr id="9" name="Content Placeholder 2">
            <a:extLst>
              <a:ext uri="{FF2B5EF4-FFF2-40B4-BE49-F238E27FC236}">
                <a16:creationId xmlns:a16="http://schemas.microsoft.com/office/drawing/2014/main" id="{81194CB2-B449-DB40-AC38-3DFB0D911B9D}"/>
              </a:ext>
            </a:extLst>
          </p:cNvPr>
          <p:cNvSpPr txBox="1">
            <a:spLocks/>
          </p:cNvSpPr>
          <p:nvPr/>
        </p:nvSpPr>
        <p:spPr>
          <a:xfrm>
            <a:off x="908498" y="1333500"/>
            <a:ext cx="8229600" cy="8572500"/>
          </a:xfrm>
          <a:prstGeom prst="rect">
            <a:avLst/>
          </a:prstGeom>
          <a:solidFill>
            <a:srgbClr val="00B0F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600" b="1" spc="35" dirty="0">
                <a:solidFill>
                  <a:schemeClr val="bg1"/>
                </a:solidFill>
                <a:effectLst>
                  <a:outerShdw blurRad="50800" dist="38100" dir="13500000" algn="br" rotWithShape="0">
                    <a:prstClr val="black">
                      <a:alpha val="40000"/>
                    </a:prstClr>
                  </a:outerShdw>
                </a:effectLst>
                <a:latin typeface="Chalkboard SE" panose="03050602040202020205" pitchFamily="66" charset="77"/>
              </a:rPr>
              <a:t>The sleep deficit is   not in fact, a normal part of being a teenager. It's part of an invisible epidemic that we need to start addressing.</a:t>
            </a:r>
            <a:endParaRPr lang="en-US" sz="6600" b="1" dirty="0">
              <a:solidFill>
                <a:schemeClr val="bg1"/>
              </a:solidFill>
              <a:effectLst>
                <a:outerShdw blurRad="50800" dist="38100" dir="13500000" algn="br" rotWithShape="0">
                  <a:prstClr val="black">
                    <a:alpha val="40000"/>
                  </a:prstClr>
                </a:outerShdw>
              </a:effectLst>
              <a:latin typeface="Chalkboard SE" panose="03050602040202020205" pitchFamily="66" charset="77"/>
            </a:endParaRPr>
          </a:p>
          <a:p>
            <a:endParaRPr lang="en-US" sz="6600" spc="35" dirty="0">
              <a:latin typeface="Poppins Light"/>
            </a:endParaRPr>
          </a:p>
        </p:txBody>
      </p:sp>
    </p:spTree>
    <p:extLst>
      <p:ext uri="{BB962C8B-B14F-4D97-AF65-F5344CB8AC3E}">
        <p14:creationId xmlns:p14="http://schemas.microsoft.com/office/powerpoint/2010/main" val="315460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63152" y="1650998"/>
            <a:ext cx="4698957" cy="6418097"/>
          </a:xfrm>
        </p:spPr>
        <p:txBody>
          <a:bodyPr anchor="ctr">
            <a:normAutofit/>
          </a:bodyPr>
          <a:lstStyle/>
          <a:p>
            <a:r>
              <a:rPr lang="en-US" sz="6000" dirty="0">
                <a:solidFill>
                  <a:srgbClr val="FFFFFF"/>
                </a:solidFill>
                <a:latin typeface="Chalkboard SE" panose="03050602040202020205" pitchFamily="66" charset="77"/>
              </a:rPr>
              <a:t>How to help teenagers get more sleep</a:t>
            </a:r>
          </a:p>
        </p:txBody>
      </p:sp>
      <p:pic>
        <p:nvPicPr>
          <p:cNvPr id="5" name="Picture 4">
            <a:extLst>
              <a:ext uri="{FF2B5EF4-FFF2-40B4-BE49-F238E27FC236}">
                <a16:creationId xmlns:a16="http://schemas.microsoft.com/office/drawing/2014/main" id="{F82A4938-BF9E-B844-BFAE-2B28BE307105}"/>
              </a:ext>
            </a:extLst>
          </p:cNvPr>
          <p:cNvPicPr>
            <a:picLocks noChangeAspect="1"/>
          </p:cNvPicPr>
          <p:nvPr/>
        </p:nvPicPr>
        <p:blipFill>
          <a:blip r:embed="rId3"/>
          <a:srcRect/>
          <a:stretch/>
        </p:blipFill>
        <p:spPr>
          <a:xfrm>
            <a:off x="925891" y="1573765"/>
            <a:ext cx="9768465" cy="6491097"/>
          </a:xfrm>
          <a:prstGeom prst="rect">
            <a:avLst/>
          </a:prstGeom>
        </p:spPr>
      </p:pic>
      <p:sp>
        <p:nvSpPr>
          <p:cNvPr id="4" name="Rounded Rectangle 3">
            <a:extLst>
              <a:ext uri="{FF2B5EF4-FFF2-40B4-BE49-F238E27FC236}">
                <a16:creationId xmlns:a16="http://schemas.microsoft.com/office/drawing/2014/main" id="{9020BEF6-713D-FA49-BFB3-618D675BFD6D}"/>
              </a:ext>
            </a:extLst>
          </p:cNvPr>
          <p:cNvSpPr/>
          <p:nvPr/>
        </p:nvSpPr>
        <p:spPr>
          <a:xfrm>
            <a:off x="11557806" y="865378"/>
            <a:ext cx="5787370" cy="798933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2C92760-D8FB-0D4B-933E-D159E671C9FA}"/>
              </a:ext>
            </a:extLst>
          </p:cNvPr>
          <p:cNvSpPr txBox="1">
            <a:spLocks/>
          </p:cNvSpPr>
          <p:nvPr/>
        </p:nvSpPr>
        <p:spPr>
          <a:xfrm>
            <a:off x="11787510" y="1219571"/>
            <a:ext cx="5184432" cy="719948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How To Help Teenagers Get More Sleep</a:t>
            </a:r>
          </a:p>
        </p:txBody>
      </p:sp>
    </p:spTree>
    <p:extLst>
      <p:ext uri="{BB962C8B-B14F-4D97-AF65-F5344CB8AC3E}">
        <p14:creationId xmlns:p14="http://schemas.microsoft.com/office/powerpoint/2010/main" val="688153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A135-DB0C-404A-BE61-58221F1BD09E}"/>
              </a:ext>
            </a:extLst>
          </p:cNvPr>
          <p:cNvSpPr>
            <a:spLocks noGrp="1"/>
          </p:cNvSpPr>
          <p:nvPr>
            <p:ph type="title"/>
          </p:nvPr>
        </p:nvSpPr>
        <p:spPr>
          <a:xfrm>
            <a:off x="871788" y="495300"/>
            <a:ext cx="16544424" cy="2078634"/>
          </a:xfrm>
          <a:solidFill>
            <a:srgbClr val="00B0F0"/>
          </a:solidFill>
        </p:spPr>
        <p:txBody>
          <a:bodyPr>
            <a:noAutofit/>
          </a:bodyPr>
          <a:lstStyle/>
          <a:p>
            <a:r>
              <a:rPr lang="en-US" sz="6000" b="1" dirty="0">
                <a:solidFill>
                  <a:srgbClr val="FFFFFF"/>
                </a:solidFill>
                <a:effectLst>
                  <a:outerShdw blurRad="50800" dist="38100" dir="13500000" algn="br" rotWithShape="0">
                    <a:prstClr val="black">
                      <a:alpha val="40000"/>
                    </a:prstClr>
                  </a:outerShdw>
                </a:effectLst>
                <a:latin typeface="Chalkboard SE" panose="03050602040202020205" pitchFamily="66" charset="77"/>
              </a:rPr>
              <a:t>1. Be Consistent With Teenage Sleeping Habits</a:t>
            </a:r>
          </a:p>
        </p:txBody>
      </p:sp>
      <p:sp>
        <p:nvSpPr>
          <p:cNvPr id="3" name="Content Placeholder 2">
            <a:extLst>
              <a:ext uri="{FF2B5EF4-FFF2-40B4-BE49-F238E27FC236}">
                <a16:creationId xmlns:a16="http://schemas.microsoft.com/office/drawing/2014/main" id="{418A38F1-D4C8-B541-A947-CF25EB5AF11B}"/>
              </a:ext>
            </a:extLst>
          </p:cNvPr>
          <p:cNvSpPr>
            <a:spLocks noGrp="1"/>
          </p:cNvSpPr>
          <p:nvPr>
            <p:ph idx="1"/>
          </p:nvPr>
        </p:nvSpPr>
        <p:spPr>
          <a:xfrm>
            <a:off x="8610600" y="3086100"/>
            <a:ext cx="9101665" cy="6956179"/>
          </a:xfrm>
        </p:spPr>
        <p:txBody>
          <a:bodyPr>
            <a:normAutofit fontScale="92500" lnSpcReduction="20000"/>
          </a:bodyPr>
          <a:lstStyle/>
          <a:p>
            <a:pPr>
              <a:lnSpc>
                <a:spcPct val="120000"/>
              </a:lnSpc>
              <a:buClr>
                <a:srgbClr val="D5893F"/>
              </a:buClr>
            </a:pPr>
            <a:r>
              <a:rPr lang="en-US" sz="6000" b="1" dirty="0">
                <a:latin typeface="Chalkboard SE" panose="03050602040202020205" pitchFamily="66" charset="77"/>
              </a:rPr>
              <a:t>“Consistency is really, really crucial in terms of building healthy sleep habits,” says Dr. Alison Baker, a child and adolescent psychiatrist at the Child Mind Institute.</a:t>
            </a:r>
          </a:p>
          <a:p>
            <a:pPr>
              <a:buClr>
                <a:srgbClr val="D5893F"/>
              </a:buClr>
            </a:pPr>
            <a:endParaRPr lang="en-US" dirty="0"/>
          </a:p>
        </p:txBody>
      </p:sp>
      <p:pic>
        <p:nvPicPr>
          <p:cNvPr id="4" name="Picture 3">
            <a:extLst>
              <a:ext uri="{FF2B5EF4-FFF2-40B4-BE49-F238E27FC236}">
                <a16:creationId xmlns:a16="http://schemas.microsoft.com/office/drawing/2014/main" id="{AF19E2F2-858D-B846-B70B-501310F723BF}"/>
              </a:ext>
            </a:extLst>
          </p:cNvPr>
          <p:cNvPicPr>
            <a:picLocks noChangeAspect="1"/>
          </p:cNvPicPr>
          <p:nvPr/>
        </p:nvPicPr>
        <p:blipFill>
          <a:blip r:embed="rId3"/>
          <a:stretch>
            <a:fillRect/>
          </a:stretch>
        </p:blipFill>
        <p:spPr>
          <a:xfrm>
            <a:off x="880255" y="3835104"/>
            <a:ext cx="7044545" cy="4939805"/>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124026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sp>
        <p:nvSpPr>
          <p:cNvPr id="2" name="AutoShape 2"/>
          <p:cNvSpPr/>
          <p:nvPr/>
        </p:nvSpPr>
        <p:spPr>
          <a:xfrm>
            <a:off x="-228599" y="-1"/>
            <a:ext cx="5638800" cy="10287001"/>
          </a:xfrm>
          <a:prstGeom prst="rect">
            <a:avLst/>
          </a:prstGeom>
          <a:solidFill>
            <a:srgbClr val="FFFFFF"/>
          </a:solidFill>
        </p:spPr>
      </p:sp>
      <p:sp>
        <p:nvSpPr>
          <p:cNvPr id="4" name="TextBox 4"/>
          <p:cNvSpPr txBox="1"/>
          <p:nvPr/>
        </p:nvSpPr>
        <p:spPr>
          <a:xfrm>
            <a:off x="6232409" y="5924964"/>
            <a:ext cx="11698834" cy="3693319"/>
          </a:xfrm>
          <a:prstGeom prst="rect">
            <a:avLst/>
          </a:prstGeom>
        </p:spPr>
        <p:txBody>
          <a:bodyPr wrap="square" lIns="0" tIns="0" rIns="0" bIns="0" rtlCol="0" anchor="t">
            <a:spAutoFit/>
          </a:bodyPr>
          <a:lstStyle/>
          <a:p>
            <a:r>
              <a:rPr lang="en-US" sz="4800" b="1" i="0" spc="32" dirty="0">
                <a:solidFill>
                  <a:srgbClr val="FFFFFF"/>
                </a:solidFill>
                <a:latin typeface="Poppins Light"/>
              </a:rPr>
              <a:t>So what exactly is keeping teenagers up so late? Unfortunately biology, technology, and societal expectations together create a perfect storm for the chronic sleep deprivation. </a:t>
            </a:r>
          </a:p>
        </p:txBody>
      </p:sp>
      <p:sp>
        <p:nvSpPr>
          <p:cNvPr id="5" name="TextBox 5"/>
          <p:cNvSpPr txBox="1"/>
          <p:nvPr/>
        </p:nvSpPr>
        <p:spPr>
          <a:xfrm>
            <a:off x="7162800" y="933390"/>
            <a:ext cx="9514953" cy="607859"/>
          </a:xfrm>
          <a:prstGeom prst="rect">
            <a:avLst/>
          </a:prstGeom>
        </p:spPr>
        <p:txBody>
          <a:bodyPr wrap="square" lIns="0" tIns="0" rIns="0" bIns="0" rtlCol="0" anchor="t">
            <a:spAutoFit/>
          </a:bodyPr>
          <a:lstStyle/>
          <a:p>
            <a:pPr>
              <a:lnSpc>
                <a:spcPts val="4440"/>
              </a:lnSpc>
            </a:pPr>
            <a:r>
              <a:rPr lang="en-US" sz="4800" b="0" i="1" spc="555" dirty="0">
                <a:solidFill>
                  <a:srgbClr val="FFFFFF"/>
                </a:solidFill>
                <a:effectLst>
                  <a:outerShdw blurRad="50800" dist="38100" dir="13500000" algn="br" rotWithShape="0">
                    <a:prstClr val="black">
                      <a:alpha val="40000"/>
                    </a:prstClr>
                  </a:outerShdw>
                </a:effectLst>
                <a:latin typeface="Poppins Bold"/>
              </a:rPr>
              <a:t>WHAT’S GOING ON HERE?</a:t>
            </a:r>
          </a:p>
        </p:txBody>
      </p:sp>
      <p:pic>
        <p:nvPicPr>
          <p:cNvPr id="11" name="Picture 10">
            <a:extLst>
              <a:ext uri="{FF2B5EF4-FFF2-40B4-BE49-F238E27FC236}">
                <a16:creationId xmlns:a16="http://schemas.microsoft.com/office/drawing/2014/main" id="{76059082-4449-D24D-A9D8-859AB54E6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9469" y="2044937"/>
            <a:ext cx="4044714" cy="3140973"/>
          </a:xfrm>
          <a:prstGeom prst="rect">
            <a:avLst/>
          </a:prstGeom>
        </p:spPr>
      </p:pic>
      <p:pic>
        <p:nvPicPr>
          <p:cNvPr id="6" name="Picture 5">
            <a:extLst>
              <a:ext uri="{FF2B5EF4-FFF2-40B4-BE49-F238E27FC236}">
                <a16:creationId xmlns:a16="http://schemas.microsoft.com/office/drawing/2014/main" id="{62235663-47A8-374C-AC48-DE07EBCED8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1306170">
            <a:off x="-456137" y="1485129"/>
            <a:ext cx="6106047" cy="702389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5FDBB-ACE8-E346-BA4E-055F2E5EC9F3}"/>
              </a:ext>
            </a:extLst>
          </p:cNvPr>
          <p:cNvPicPr>
            <a:picLocks noChangeAspect="1"/>
          </p:cNvPicPr>
          <p:nvPr/>
        </p:nvPicPr>
        <p:blipFill rotWithShape="1">
          <a:blip r:embed="rId3"/>
          <a:srcRect t="7190" r="9091" b="41673"/>
          <a:stretch/>
        </p:blipFill>
        <p:spPr>
          <a:xfrm>
            <a:off x="533400" y="0"/>
            <a:ext cx="18287970" cy="10286985"/>
          </a:xfrm>
          <a:prstGeom prst="rect">
            <a:avLst/>
          </a:prstGeom>
        </p:spPr>
      </p:pic>
      <p:sp>
        <p:nvSpPr>
          <p:cNvPr id="3" name="Content Placeholder 2"/>
          <p:cNvSpPr>
            <a:spLocks noGrp="1"/>
          </p:cNvSpPr>
          <p:nvPr>
            <p:ph idx="1"/>
          </p:nvPr>
        </p:nvSpPr>
        <p:spPr>
          <a:xfrm>
            <a:off x="0" y="342900"/>
            <a:ext cx="6629400" cy="9525000"/>
          </a:xfrm>
          <a:solidFill>
            <a:srgbClr val="00B0F0"/>
          </a:solidFill>
        </p:spPr>
        <p:txBody>
          <a:bodyPr>
            <a:normAutofit lnSpcReduction="10000"/>
          </a:bodyPr>
          <a:lstStyle/>
          <a:p>
            <a:pPr>
              <a:buClr>
                <a:srgbClr val="C37B69"/>
              </a:buClr>
            </a:pPr>
            <a:r>
              <a:rPr lang="en-US" sz="4800" b="1" dirty="0">
                <a:solidFill>
                  <a:srgbClr val="FFFFFF"/>
                </a:solidFill>
                <a:effectLst>
                  <a:outerShdw blurRad="50800" dist="38100" dir="13500000" algn="br" rotWithShape="0">
                    <a:prstClr val="black">
                      <a:alpha val="40000"/>
                    </a:prstClr>
                  </a:outerShdw>
                </a:effectLst>
                <a:latin typeface="Chalkboard SE" panose="03050602040202020205" pitchFamily="66" charset="77"/>
              </a:rPr>
              <a:t>It’s important for your teen to go to bed as close as possible to the same time every night and get as close to 8 hours of sleep as possible. But it’s also important for him to stick to the same schedule—within reason—on the weekends.</a:t>
            </a:r>
          </a:p>
          <a:p>
            <a:pPr>
              <a:buClr>
                <a:srgbClr val="C37B69"/>
              </a:buClr>
            </a:pPr>
            <a:endParaRPr lang="en-US" dirty="0">
              <a:solidFill>
                <a:srgbClr val="FFFFFF"/>
              </a:solidFill>
            </a:endParaRPr>
          </a:p>
        </p:txBody>
      </p:sp>
    </p:spTree>
    <p:extLst>
      <p:ext uri="{BB962C8B-B14F-4D97-AF65-F5344CB8AC3E}">
        <p14:creationId xmlns:p14="http://schemas.microsoft.com/office/powerpoint/2010/main" val="595349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831" t="40102" r="9444" b="1467"/>
          <a:stretch/>
        </p:blipFill>
        <p:spPr>
          <a:xfrm>
            <a:off x="398755" y="2705100"/>
            <a:ext cx="7907045" cy="5917421"/>
          </a:xfrm>
          <a:prstGeom prst="rect">
            <a:avLst/>
          </a:prstGeom>
          <a:ln w="76200">
            <a:solidFill>
              <a:schemeClr val="tx2">
                <a:lumMod val="60000"/>
                <a:lumOff val="40000"/>
              </a:schemeClr>
            </a:solidFill>
          </a:ln>
        </p:spPr>
      </p:pic>
      <p:sp>
        <p:nvSpPr>
          <p:cNvPr id="3" name="Content Placeholder 2"/>
          <p:cNvSpPr>
            <a:spLocks noGrp="1"/>
          </p:cNvSpPr>
          <p:nvPr>
            <p:ph idx="1"/>
          </p:nvPr>
        </p:nvSpPr>
        <p:spPr>
          <a:xfrm>
            <a:off x="9170504" y="1028700"/>
            <a:ext cx="8248640" cy="8686800"/>
          </a:xfrm>
          <a:solidFill>
            <a:srgbClr val="00B0F0"/>
          </a:solidFill>
        </p:spPr>
        <p:txBody>
          <a:bodyPr vert="horz" lIns="137160" tIns="68580" rIns="137160" bIns="68580" rtlCol="0" anchor="t">
            <a:normAutofit lnSpcReduction="10000"/>
          </a:bodyPr>
          <a:lstStyle/>
          <a:p>
            <a:r>
              <a:rPr lang="en-US" sz="5400" b="1" dirty="0">
                <a:solidFill>
                  <a:schemeClr val="bg1"/>
                </a:solidFill>
                <a:effectLst>
                  <a:outerShdw blurRad="50800" dist="38100" dir="13500000" algn="br" rotWithShape="0">
                    <a:prstClr val="black">
                      <a:alpha val="40000"/>
                    </a:prstClr>
                  </a:outerShdw>
                </a:effectLst>
                <a:latin typeface="Chalkboard SE" panose="03050602040202020205" pitchFamily="66" charset="77"/>
              </a:rPr>
              <a:t>If a kid’s sleep schedule shifts dramatically on the weekends—staying up most of the night and sleeping until mid-afternoon Saturday and Sunday—the chances of getting back to normal Sunday night are slim.</a:t>
            </a:r>
          </a:p>
          <a:p>
            <a:pPr marL="0" indent="0">
              <a:buNone/>
            </a:pPr>
            <a:endParaRPr lang="en-US" sz="2400" cap="all" dirty="0">
              <a:solidFill>
                <a:schemeClr val="bg2"/>
              </a:solidFill>
            </a:endParaRPr>
          </a:p>
        </p:txBody>
      </p:sp>
    </p:spTree>
    <p:extLst>
      <p:ext uri="{BB962C8B-B14F-4D97-AF65-F5344CB8AC3E}">
        <p14:creationId xmlns:p14="http://schemas.microsoft.com/office/powerpoint/2010/main" val="2186482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1981200" y="1682885"/>
            <a:ext cx="4800600" cy="6921230"/>
          </a:xfrm>
          <a:prstGeom prst="rect">
            <a:avLst/>
          </a:prstGeom>
        </p:spPr>
      </p:pic>
      <p:sp>
        <p:nvSpPr>
          <p:cNvPr id="3" name="Content Placeholder 2"/>
          <p:cNvSpPr>
            <a:spLocks noGrp="1"/>
          </p:cNvSpPr>
          <p:nvPr>
            <p:ph idx="1"/>
          </p:nvPr>
        </p:nvSpPr>
        <p:spPr>
          <a:xfrm>
            <a:off x="8305800" y="1356875"/>
            <a:ext cx="8743287" cy="8434825"/>
          </a:xfrm>
          <a:solidFill>
            <a:srgbClr val="00B0F0"/>
          </a:solidFill>
        </p:spPr>
        <p:txBody>
          <a:bodyPr vert="horz" lIns="137160" tIns="68580" rIns="137160" bIns="68580" rtlCol="0" anchor="t">
            <a:normAutofit/>
          </a:bodyPr>
          <a:lstStyle/>
          <a:p>
            <a:r>
              <a:rPr lang="en-US" sz="6000" b="1" dirty="0">
                <a:solidFill>
                  <a:schemeClr val="bg1"/>
                </a:solidFill>
                <a:effectLst>
                  <a:outerShdw blurRad="50800" dist="38100" dir="13500000" algn="br" rotWithShape="0">
                    <a:prstClr val="black">
                      <a:alpha val="40000"/>
                    </a:prstClr>
                  </a:outerShdw>
                </a:effectLst>
                <a:latin typeface="Chalkboard SE" panose="03050602040202020205" pitchFamily="66" charset="77"/>
              </a:rPr>
              <a:t>It’s not easy for kids to resist—no one wants to be the first to leave the party—but the academic, athletic, and social demands of the week have no time for the weekend.</a:t>
            </a:r>
          </a:p>
          <a:p>
            <a:pPr marL="0" indent="0">
              <a:buNone/>
            </a:pPr>
            <a:endParaRPr lang="en-US" sz="2400" cap="all" dirty="0">
              <a:solidFill>
                <a:schemeClr val="bg2"/>
              </a:solidFill>
            </a:endParaRPr>
          </a:p>
        </p:txBody>
      </p:sp>
    </p:spTree>
    <p:extLst>
      <p:ext uri="{BB962C8B-B14F-4D97-AF65-F5344CB8AC3E}">
        <p14:creationId xmlns:p14="http://schemas.microsoft.com/office/powerpoint/2010/main" val="2854437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085" t="18128" r="9889"/>
          <a:stretch/>
        </p:blipFill>
        <p:spPr>
          <a:xfrm>
            <a:off x="1752600" y="3491486"/>
            <a:ext cx="5715000" cy="6067926"/>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12444413" y="1085849"/>
            <a:ext cx="4622364" cy="3128804"/>
          </a:xfrm>
        </p:spPr>
        <p:txBody>
          <a:bodyPr vert="horz" lIns="137160" tIns="68580" rIns="137160" bIns="68580" rtlCol="0" anchor="b">
            <a:normAutofit/>
          </a:bodyPr>
          <a:lstStyle/>
          <a:p>
            <a:r>
              <a:rPr lang="en-US" sz="5400" dirty="0">
                <a:solidFill>
                  <a:srgbClr val="FFFFFF"/>
                </a:solidFill>
                <a:latin typeface="Chalkboard SE" panose="03050602040202020205" pitchFamily="66" charset="77"/>
              </a:rPr>
              <a:t>Screens off an hour before bed</a:t>
            </a:r>
          </a:p>
        </p:txBody>
      </p:sp>
      <p:sp>
        <p:nvSpPr>
          <p:cNvPr id="3" name="Content Placeholder 2"/>
          <p:cNvSpPr>
            <a:spLocks noGrp="1"/>
          </p:cNvSpPr>
          <p:nvPr>
            <p:ph idx="1"/>
          </p:nvPr>
        </p:nvSpPr>
        <p:spPr>
          <a:xfrm>
            <a:off x="9601200" y="704062"/>
            <a:ext cx="8382000" cy="9240038"/>
          </a:xfrm>
          <a:solidFill>
            <a:srgbClr val="00B0F0"/>
          </a:solidFill>
        </p:spPr>
        <p:txBody>
          <a:bodyPr vert="horz" lIns="137160" tIns="68580" rIns="137160" bIns="68580" rtlCol="0" anchor="t">
            <a:noAutofit/>
          </a:bodyPr>
          <a:lstStyle/>
          <a:p>
            <a:r>
              <a:rPr lang="en-US" sz="6600" b="1" dirty="0">
                <a:solidFill>
                  <a:schemeClr val="bg1"/>
                </a:solidFill>
                <a:effectLst>
                  <a:outerShdw blurRad="50800" dist="38100" dir="13500000" algn="br" rotWithShape="0">
                    <a:prstClr val="black">
                      <a:alpha val="40000"/>
                    </a:prstClr>
                  </a:outerShdw>
                </a:effectLst>
              </a:rPr>
              <a:t>Most clinicians emphasize the importance of turning off all electronic devices a minimum of an hour before the time young people are trying to go to sleep.  </a:t>
            </a:r>
          </a:p>
        </p:txBody>
      </p:sp>
      <p:sp>
        <p:nvSpPr>
          <p:cNvPr id="6" name="Rectangle 5">
            <a:extLst>
              <a:ext uri="{FF2B5EF4-FFF2-40B4-BE49-F238E27FC236}">
                <a16:creationId xmlns:a16="http://schemas.microsoft.com/office/drawing/2014/main" id="{1F3A733C-16BD-D846-8F1F-AA8A984F8908}"/>
              </a:ext>
            </a:extLst>
          </p:cNvPr>
          <p:cNvSpPr/>
          <p:nvPr/>
        </p:nvSpPr>
        <p:spPr>
          <a:xfrm>
            <a:off x="1068822" y="704062"/>
            <a:ext cx="7465578" cy="2308324"/>
          </a:xfrm>
          <a:prstGeom prst="rect">
            <a:avLst/>
          </a:prstGeom>
          <a:solidFill>
            <a:srgbClr val="00B0F0"/>
          </a:solidFill>
        </p:spPr>
        <p:txBody>
          <a:bodyPr wrap="square" lIns="91440" tIns="45720" rIns="91440" bIns="45720">
            <a:spAutoFit/>
          </a:bodyPr>
          <a:lstStyle/>
          <a:p>
            <a:pPr algn="ctr"/>
            <a:r>
              <a:rPr lang="en-US" sz="7200" b="1" cap="none" spc="0" dirty="0">
                <a:ln w="12700">
                  <a:noFill/>
                  <a:prstDash val="solid"/>
                </a:ln>
                <a:solidFill>
                  <a:schemeClr val="bg1"/>
                </a:solidFill>
                <a:effectLst>
                  <a:outerShdw blurRad="41275" dist="20320" dir="1800000" algn="tl" rotWithShape="0">
                    <a:srgbClr val="000000">
                      <a:alpha val="40000"/>
                    </a:srgbClr>
                  </a:outerShdw>
                </a:effectLst>
              </a:rPr>
              <a:t>2. Screens Off An Hour Before Bed</a:t>
            </a:r>
          </a:p>
        </p:txBody>
      </p:sp>
    </p:spTree>
    <p:extLst>
      <p:ext uri="{BB962C8B-B14F-4D97-AF65-F5344CB8AC3E}">
        <p14:creationId xmlns:p14="http://schemas.microsoft.com/office/powerpoint/2010/main" val="2911440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C76AC-0919-5B40-A9B6-FF9C55C662AD}"/>
              </a:ext>
            </a:extLst>
          </p:cNvPr>
          <p:cNvPicPr>
            <a:picLocks noChangeAspect="1"/>
          </p:cNvPicPr>
          <p:nvPr/>
        </p:nvPicPr>
        <p:blipFill rotWithShape="1">
          <a:blip r:embed="rId3"/>
          <a:srcRect t="15730"/>
          <a:stretch/>
        </p:blipFill>
        <p:spPr>
          <a:xfrm>
            <a:off x="30" y="15"/>
            <a:ext cx="18287970" cy="10286985"/>
          </a:xfrm>
          <a:prstGeom prst="rect">
            <a:avLst/>
          </a:prstGeom>
        </p:spPr>
      </p:pic>
      <p:sp>
        <p:nvSpPr>
          <p:cNvPr id="3" name="Content Placeholder 2"/>
          <p:cNvSpPr>
            <a:spLocks noGrp="1"/>
          </p:cNvSpPr>
          <p:nvPr>
            <p:ph idx="1"/>
          </p:nvPr>
        </p:nvSpPr>
        <p:spPr>
          <a:xfrm>
            <a:off x="1061029" y="7048500"/>
            <a:ext cx="16165941" cy="2971800"/>
          </a:xfrm>
          <a:solidFill>
            <a:srgbClr val="00B0F0"/>
          </a:solidFill>
        </p:spPr>
        <p:txBody>
          <a:bodyPr>
            <a:normAutofit fontScale="85000" lnSpcReduction="10000"/>
          </a:bodyPr>
          <a:lstStyle/>
          <a:p>
            <a:pPr>
              <a:buClr>
                <a:srgbClr val="E37559"/>
              </a:buClr>
            </a:pPr>
            <a:r>
              <a:rPr lang="en-US" sz="5250" b="1" dirty="0">
                <a:solidFill>
                  <a:schemeClr val="bg1"/>
                </a:solidFill>
                <a:effectLst>
                  <a:outerShdw blurRad="50800" dist="38100" dir="13500000" algn="br" rotWithShape="0">
                    <a:prstClr val="black">
                      <a:alpha val="40000"/>
                    </a:prstClr>
                  </a:outerShdw>
                </a:effectLst>
                <a:latin typeface="Chalkboard SE" panose="03050602040202020205" pitchFamily="66" charset="77"/>
              </a:rPr>
              <a:t>Plan ahead so that homework that needs to be done on a screen is completed by early evening and “off-screen” work is saved for later at night. That also means no “unwinding” by going on Facebook or YouTube.</a:t>
            </a:r>
          </a:p>
          <a:p>
            <a:pPr>
              <a:buClr>
                <a:srgbClr val="E37559"/>
              </a:buClr>
            </a:pPr>
            <a:endParaRPr lang="en-US" dirty="0"/>
          </a:p>
        </p:txBody>
      </p:sp>
    </p:spTree>
    <p:extLst>
      <p:ext uri="{BB962C8B-B14F-4D97-AF65-F5344CB8AC3E}">
        <p14:creationId xmlns:p14="http://schemas.microsoft.com/office/powerpoint/2010/main" val="1552760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8D32989-2AF1-884F-9281-BF43F7685CCC}"/>
              </a:ext>
            </a:extLst>
          </p:cNvPr>
          <p:cNvGraphicFramePr/>
          <p:nvPr>
            <p:extLst>
              <p:ext uri="{D42A27DB-BD31-4B8C-83A1-F6EECF244321}">
                <p14:modId xmlns:p14="http://schemas.microsoft.com/office/powerpoint/2010/main" val="2259980439"/>
              </p:ext>
            </p:extLst>
          </p:nvPr>
        </p:nvGraphicFramePr>
        <p:xfrm>
          <a:off x="1600200" y="647700"/>
          <a:ext cx="15316200" cy="929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AD67AF0-F3BC-2641-9604-4EFF8AFC2802}"/>
              </a:ext>
            </a:extLst>
          </p:cNvPr>
          <p:cNvPicPr>
            <a:picLocks noChangeAspect="1"/>
          </p:cNvPicPr>
          <p:nvPr/>
        </p:nvPicPr>
        <p:blipFill>
          <a:blip r:embed="rId8"/>
          <a:stretch>
            <a:fillRect/>
          </a:stretch>
        </p:blipFill>
        <p:spPr>
          <a:xfrm>
            <a:off x="1600200" y="1070708"/>
            <a:ext cx="2228850" cy="2228850"/>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D6616523-9CC7-9644-98EF-5FDDCCFE8940}"/>
              </a:ext>
            </a:extLst>
          </p:cNvPr>
          <p:cNvPicPr>
            <a:picLocks noChangeAspect="1"/>
          </p:cNvPicPr>
          <p:nvPr/>
        </p:nvPicPr>
        <p:blipFill>
          <a:blip r:embed="rId9"/>
          <a:stretch>
            <a:fillRect/>
          </a:stretch>
        </p:blipFill>
        <p:spPr>
          <a:xfrm>
            <a:off x="1406525" y="4038933"/>
            <a:ext cx="2422525" cy="2209134"/>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39756C15-7371-2440-AEC1-78CF1F7CB618}"/>
              </a:ext>
            </a:extLst>
          </p:cNvPr>
          <p:cNvPicPr>
            <a:picLocks noChangeAspect="1"/>
          </p:cNvPicPr>
          <p:nvPr/>
        </p:nvPicPr>
        <p:blipFill rotWithShape="1">
          <a:blip r:embed="rId10"/>
          <a:srcRect l="12656" r="45021" b="31993"/>
          <a:stretch/>
        </p:blipFill>
        <p:spPr>
          <a:xfrm>
            <a:off x="1647825" y="6841000"/>
            <a:ext cx="2228850" cy="2290300"/>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60500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graphicEl>
                                              <a:dgm id="{AF637C6D-2112-064B-97D9-8E1A86D1708A}"/>
                                            </p:graphicEl>
                                          </p:spTgt>
                                        </p:tgtEl>
                                        <p:attrNameLst>
                                          <p:attrName>style.visibility</p:attrName>
                                        </p:attrNameLst>
                                      </p:cBhvr>
                                      <p:to>
                                        <p:strVal val="visible"/>
                                      </p:to>
                                    </p:set>
                                    <p:animEffect transition="in" filter="blinds(horizontal)">
                                      <p:cBhvr>
                                        <p:cTn id="7" dur="500"/>
                                        <p:tgtEl>
                                          <p:spTgt spid="7">
                                            <p:graphicEl>
                                              <a:dgm id="{AF637C6D-2112-064B-97D9-8E1A86D1708A}"/>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graphicEl>
                                              <a:dgm id="{05008D95-1862-DD49-9A5A-D0A8EEBD0409}"/>
                                            </p:graphicEl>
                                          </p:spTgt>
                                        </p:tgtEl>
                                        <p:attrNameLst>
                                          <p:attrName>style.visibility</p:attrName>
                                        </p:attrNameLst>
                                      </p:cBhvr>
                                      <p:to>
                                        <p:strVal val="visible"/>
                                      </p:to>
                                    </p:set>
                                    <p:animEffect transition="in" filter="blinds(horizontal)">
                                      <p:cBhvr>
                                        <p:cTn id="10" dur="500"/>
                                        <p:tgtEl>
                                          <p:spTgt spid="7">
                                            <p:graphicEl>
                                              <a:dgm id="{05008D95-1862-DD49-9A5A-D0A8EEBD040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graphicEl>
                                              <a:dgm id="{45133CD1-69B8-BD42-BEA1-622D6C4E8EBA}"/>
                                            </p:graphicEl>
                                          </p:spTgt>
                                        </p:tgtEl>
                                        <p:attrNameLst>
                                          <p:attrName>style.visibility</p:attrName>
                                        </p:attrNameLst>
                                      </p:cBhvr>
                                      <p:to>
                                        <p:strVal val="visible"/>
                                      </p:to>
                                    </p:set>
                                    <p:animEffect transition="in" filter="blinds(horizontal)">
                                      <p:cBhvr>
                                        <p:cTn id="15" dur="500"/>
                                        <p:tgtEl>
                                          <p:spTgt spid="7">
                                            <p:graphicEl>
                                              <a:dgm id="{45133CD1-69B8-BD42-BEA1-622D6C4E8EBA}"/>
                                            </p:graphic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graphicEl>
                                              <a:dgm id="{CA8D9366-4058-514C-A162-055B0821C6CA}"/>
                                            </p:graphicEl>
                                          </p:spTgt>
                                        </p:tgtEl>
                                        <p:attrNameLst>
                                          <p:attrName>style.visibility</p:attrName>
                                        </p:attrNameLst>
                                      </p:cBhvr>
                                      <p:to>
                                        <p:strVal val="visible"/>
                                      </p:to>
                                    </p:set>
                                    <p:animEffect transition="in" filter="blinds(horizontal)">
                                      <p:cBhvr>
                                        <p:cTn id="18" dur="500"/>
                                        <p:tgtEl>
                                          <p:spTgt spid="7">
                                            <p:graphicEl>
                                              <a:dgm id="{CA8D9366-4058-514C-A162-055B0821C6C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graphicEl>
                                              <a:dgm id="{51D132D2-B8C0-9746-937F-F1A8044A7E4E}"/>
                                            </p:graphicEl>
                                          </p:spTgt>
                                        </p:tgtEl>
                                        <p:attrNameLst>
                                          <p:attrName>style.visibility</p:attrName>
                                        </p:attrNameLst>
                                      </p:cBhvr>
                                      <p:to>
                                        <p:strVal val="visible"/>
                                      </p:to>
                                    </p:set>
                                    <p:animEffect transition="in" filter="blinds(horizontal)">
                                      <p:cBhvr>
                                        <p:cTn id="23" dur="500"/>
                                        <p:tgtEl>
                                          <p:spTgt spid="7">
                                            <p:graphicEl>
                                              <a:dgm id="{51D132D2-B8C0-9746-937F-F1A8044A7E4E}"/>
                                            </p:graphic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graphicEl>
                                              <a:dgm id="{30C3610B-1DB8-8F49-A02A-3B464CCDAA38}"/>
                                            </p:graphicEl>
                                          </p:spTgt>
                                        </p:tgtEl>
                                        <p:attrNameLst>
                                          <p:attrName>style.visibility</p:attrName>
                                        </p:attrNameLst>
                                      </p:cBhvr>
                                      <p:to>
                                        <p:strVal val="visible"/>
                                      </p:to>
                                    </p:set>
                                    <p:animEffect transition="in" filter="blinds(horizontal)">
                                      <p:cBhvr>
                                        <p:cTn id="26" dur="500"/>
                                        <p:tgtEl>
                                          <p:spTgt spid="7">
                                            <p:graphicEl>
                                              <a:dgm id="{30C3610B-1DB8-8F49-A02A-3B464CCDAA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39" y="628283"/>
            <a:ext cx="16196761" cy="1467218"/>
          </a:xfrm>
          <a:solidFill>
            <a:srgbClr val="00B0F0"/>
          </a:solidFill>
        </p:spPr>
        <p:txBody>
          <a:bodyPr>
            <a:normAutofit/>
          </a:bodyPr>
          <a:lstStyle/>
          <a:p>
            <a:r>
              <a:rPr lang="en-US" sz="8800" b="1" dirty="0">
                <a:solidFill>
                  <a:srgbClr val="FFFEFF"/>
                </a:solidFill>
                <a:effectLst>
                  <a:outerShdw blurRad="50800" dist="38100" dir="13500000" algn="br" rotWithShape="0">
                    <a:prstClr val="black">
                      <a:alpha val="40000"/>
                    </a:prstClr>
                  </a:outerShdw>
                </a:effectLst>
                <a:latin typeface="Arial Rounded MT Bold" panose="020F0704030504030204" pitchFamily="34" charset="77"/>
              </a:rPr>
              <a:t>3. Watch the Snacking</a:t>
            </a:r>
          </a:p>
        </p:txBody>
      </p:sp>
      <p:sp>
        <p:nvSpPr>
          <p:cNvPr id="4" name="Rectangle 3">
            <a:extLst>
              <a:ext uri="{FF2B5EF4-FFF2-40B4-BE49-F238E27FC236}">
                <a16:creationId xmlns:a16="http://schemas.microsoft.com/office/drawing/2014/main" id="{B28D3213-950B-A643-9400-BC2F5497D9A3}"/>
              </a:ext>
            </a:extLst>
          </p:cNvPr>
          <p:cNvSpPr/>
          <p:nvPr/>
        </p:nvSpPr>
        <p:spPr>
          <a:xfrm>
            <a:off x="850268" y="6509794"/>
            <a:ext cx="8733262" cy="2862322"/>
          </a:xfrm>
          <a:prstGeom prst="rect">
            <a:avLst/>
          </a:prstGeom>
        </p:spPr>
        <p:txBody>
          <a:bodyPr wrap="square">
            <a:spAutoFit/>
          </a:bodyPr>
          <a:lstStyle/>
          <a:p>
            <a:pPr lvl="0"/>
            <a:r>
              <a:rPr lang="en-US" sz="3600" b="1" dirty="0">
                <a:latin typeface="Chalkboard SE" panose="03050602040202020205" pitchFamily="66" charset="77"/>
              </a:rPr>
              <a:t>Adolescents, many of whom control over their diet for the first time, are prone to eating and drinking on a tight schedule, as a means to self-regulate, or to stay awake.</a:t>
            </a:r>
          </a:p>
        </p:txBody>
      </p:sp>
      <p:sp>
        <p:nvSpPr>
          <p:cNvPr id="5" name="TextBox 4">
            <a:extLst>
              <a:ext uri="{FF2B5EF4-FFF2-40B4-BE49-F238E27FC236}">
                <a16:creationId xmlns:a16="http://schemas.microsoft.com/office/drawing/2014/main" id="{BDF25427-C035-4F4C-A79F-DBB248C13EFB}"/>
              </a:ext>
            </a:extLst>
          </p:cNvPr>
          <p:cNvSpPr txBox="1"/>
          <p:nvPr/>
        </p:nvSpPr>
        <p:spPr>
          <a:xfrm>
            <a:off x="10243457" y="6509794"/>
            <a:ext cx="7226932" cy="3139321"/>
          </a:xfrm>
          <a:prstGeom prst="rect">
            <a:avLst/>
          </a:prstGeom>
          <a:noFill/>
        </p:spPr>
        <p:txBody>
          <a:bodyPr wrap="square" rtlCol="0">
            <a:spAutoFit/>
          </a:bodyPr>
          <a:lstStyle/>
          <a:p>
            <a:r>
              <a:rPr lang="en-US" sz="3600" b="1" dirty="0"/>
              <a:t>A bag of chips, or the cookies at 1:00 am, or caffeine any time after dinner—whether or not they help get the essay written—can postpone sleep, and harmfully.</a:t>
            </a:r>
          </a:p>
          <a:p>
            <a:endParaRPr lang="en-US" dirty="0"/>
          </a:p>
        </p:txBody>
      </p:sp>
      <p:pic>
        <p:nvPicPr>
          <p:cNvPr id="8" name="Picture 7">
            <a:extLst>
              <a:ext uri="{FF2B5EF4-FFF2-40B4-BE49-F238E27FC236}">
                <a16:creationId xmlns:a16="http://schemas.microsoft.com/office/drawing/2014/main" id="{C20FB55A-3598-1649-ADF9-A2D082C5EE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20400" y="2427514"/>
            <a:ext cx="5030210" cy="4082280"/>
          </a:xfrm>
          <a:prstGeom prst="rect">
            <a:avLst/>
          </a:prstGeom>
        </p:spPr>
      </p:pic>
      <p:pic>
        <p:nvPicPr>
          <p:cNvPr id="9" name="Picture 8">
            <a:extLst>
              <a:ext uri="{FF2B5EF4-FFF2-40B4-BE49-F238E27FC236}">
                <a16:creationId xmlns:a16="http://schemas.microsoft.com/office/drawing/2014/main" id="{2E6C20E6-1BB0-2C4A-801A-F74F6CA314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2039" y="2427514"/>
            <a:ext cx="6645427" cy="4433344"/>
          </a:xfrm>
          <a:prstGeom prst="rect">
            <a:avLst/>
          </a:prstGeom>
        </p:spPr>
      </p:pic>
    </p:spTree>
    <p:extLst>
      <p:ext uri="{BB962C8B-B14F-4D97-AF65-F5344CB8AC3E}">
        <p14:creationId xmlns:p14="http://schemas.microsoft.com/office/powerpoint/2010/main" val="1485846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252" y="687531"/>
            <a:ext cx="7593566" cy="1554875"/>
          </a:xfrm>
          <a:solidFill>
            <a:srgbClr val="00B0F0"/>
          </a:solidFill>
        </p:spPr>
        <p:txBody>
          <a:bodyPr>
            <a:normAutofit/>
          </a:bodyPr>
          <a:lstStyle/>
          <a:p>
            <a:r>
              <a:rPr lang="en-US" dirty="0">
                <a:solidFill>
                  <a:schemeClr val="bg1"/>
                </a:solidFill>
                <a:effectLst>
                  <a:outerShdw blurRad="50800" dist="38100" dir="13500000" algn="br" rotWithShape="0">
                    <a:prstClr val="black">
                      <a:alpha val="40000"/>
                    </a:prstClr>
                  </a:outerShdw>
                </a:effectLst>
                <a:latin typeface="Arial Rounded MT Bold" panose="020F0704030504030204" pitchFamily="34" charset="77"/>
              </a:rPr>
              <a:t>4</a:t>
            </a:r>
            <a:r>
              <a:rPr lang="en-US" sz="4800" b="1" dirty="0">
                <a:solidFill>
                  <a:schemeClr val="bg1"/>
                </a:solidFill>
                <a:effectLst>
                  <a:outerShdw blurRad="50800" dist="38100" dir="13500000" algn="br" rotWithShape="0">
                    <a:prstClr val="black">
                      <a:alpha val="40000"/>
                    </a:prstClr>
                  </a:outerShdw>
                </a:effectLst>
                <a:latin typeface="Arial Rounded MT Bold" panose="020F0704030504030204" pitchFamily="34" charset="77"/>
              </a:rPr>
              <a:t>. Boost the Biological Clock </a:t>
            </a:r>
            <a:endParaRPr lang="en-US" b="1" dirty="0">
              <a:solidFill>
                <a:schemeClr val="bg1"/>
              </a:solidFill>
              <a:effectLst>
                <a:outerShdw blurRad="50800" dist="38100" dir="13500000" algn="br" rotWithShape="0">
                  <a:prstClr val="black">
                    <a:alpha val="40000"/>
                  </a:prstClr>
                </a:outerShdw>
              </a:effectLst>
              <a:latin typeface="Arial Rounded MT Bold" panose="020F0704030504030204" pitchFamily="34" charset="77"/>
            </a:endParaRPr>
          </a:p>
        </p:txBody>
      </p:sp>
      <p:sp>
        <p:nvSpPr>
          <p:cNvPr id="3" name="Content Placeholder 2"/>
          <p:cNvSpPr>
            <a:spLocks noGrp="1"/>
          </p:cNvSpPr>
          <p:nvPr>
            <p:ph type="body" idx="1"/>
          </p:nvPr>
        </p:nvSpPr>
        <p:spPr>
          <a:xfrm>
            <a:off x="461863" y="383693"/>
            <a:ext cx="7848600" cy="9576736"/>
          </a:xfrm>
          <a:solidFill>
            <a:srgbClr val="00B0F0"/>
          </a:solidFill>
        </p:spPr>
        <p:txBody>
          <a:bodyPr>
            <a:normAutofit/>
          </a:bodyPr>
          <a:lstStyle/>
          <a:p>
            <a:pPr>
              <a:lnSpc>
                <a:spcPct val="90000"/>
              </a:lnSpc>
            </a:pPr>
            <a:r>
              <a:rPr lang="en-US" sz="3600" b="1" dirty="0">
                <a:solidFill>
                  <a:schemeClr val="bg1"/>
                </a:solidFill>
                <a:effectLst>
                  <a:outerShdw blurRad="50800" dist="38100" dir="13500000" algn="br" rotWithShape="0">
                    <a:prstClr val="black">
                      <a:alpha val="40000"/>
                    </a:prstClr>
                  </a:outerShdw>
                </a:effectLst>
              </a:rPr>
              <a:t>One of the most significant physiological changes to occur in adolescence is a shift in the production of melatonin, the sleep hormone.</a:t>
            </a:r>
          </a:p>
          <a:p>
            <a:pPr>
              <a:lnSpc>
                <a:spcPct val="90000"/>
              </a:lnSpc>
            </a:pPr>
            <a:r>
              <a:rPr lang="en-US" sz="3600" b="1" dirty="0">
                <a:solidFill>
                  <a:schemeClr val="bg1"/>
                </a:solidFill>
                <a:effectLst>
                  <a:outerShdw blurRad="50800" dist="38100" dir="13500000" algn="br" rotWithShape="0">
                    <a:prstClr val="black">
                      <a:alpha val="40000"/>
                    </a:prstClr>
                  </a:outerShdw>
                </a:effectLst>
              </a:rPr>
              <a:t>Effectively, teens are living in a different time zone than the rest of us. “That is the normal circadian rhythm for 15-22 year-olds, ” says Dr. Van Gilder, a pediatrician in practice for 40 years. </a:t>
            </a:r>
          </a:p>
          <a:p>
            <a:pPr>
              <a:lnSpc>
                <a:spcPct val="90000"/>
              </a:lnSpc>
            </a:pPr>
            <a:r>
              <a:rPr lang="en-US" sz="3600" b="1" dirty="0">
                <a:solidFill>
                  <a:schemeClr val="bg1"/>
                </a:solidFill>
                <a:effectLst>
                  <a:outerShdw blurRad="50800" dist="38100" dir="13500000" algn="br" rotWithShape="0">
                    <a:prstClr val="black">
                      <a:alpha val="40000"/>
                    </a:prstClr>
                  </a:outerShdw>
                </a:effectLst>
              </a:rPr>
              <a:t>Teens who have trouble sleeping can try to take a low dose (2-3mg) of melatonin (a non-prescription vitamin which can be purchased at the drugstore) one to two hours before it’s time to go to bed to help jumpstart melatonin production.</a:t>
            </a:r>
          </a:p>
          <a:p>
            <a:pPr>
              <a:lnSpc>
                <a:spcPct val="90000"/>
              </a:lnSpc>
            </a:pPr>
            <a:endParaRPr lang="en-US" sz="3600" dirty="0">
              <a:solidFill>
                <a:schemeClr val="bg1"/>
              </a:solidFill>
              <a:effectLst>
                <a:outerShdw blurRad="50800" dist="38100" dir="13500000" algn="br" rotWithShape="0">
                  <a:prstClr val="black">
                    <a:alpha val="40000"/>
                  </a:prstClr>
                </a:outerShdw>
              </a:effectLst>
            </a:endParaRPr>
          </a:p>
          <a:p>
            <a:pPr>
              <a:lnSpc>
                <a:spcPct val="90000"/>
              </a:lnSpc>
            </a:pPr>
            <a:endParaRPr lang="en-US" sz="3600" dirty="0">
              <a:solidFill>
                <a:schemeClr val="bg1"/>
              </a:solidFill>
              <a:effectLst>
                <a:outerShdw blurRad="50800" dist="38100" dir="13500000" algn="br" rotWithShape="0">
                  <a:prstClr val="black">
                    <a:alpha val="40000"/>
                  </a:prstClr>
                </a:outerShdw>
              </a:effectLst>
            </a:endParaRPr>
          </a:p>
          <a:p>
            <a:pPr>
              <a:lnSpc>
                <a:spcPct val="90000"/>
              </a:lnSpc>
            </a:pPr>
            <a:endParaRPr lang="en-US" sz="2100" dirty="0">
              <a:solidFill>
                <a:schemeClr val="bg1"/>
              </a:solidFill>
            </a:endParaRPr>
          </a:p>
        </p:txBody>
      </p:sp>
      <p:pic>
        <p:nvPicPr>
          <p:cNvPr id="5" name="Picture 4">
            <a:extLst>
              <a:ext uri="{FF2B5EF4-FFF2-40B4-BE49-F238E27FC236}">
                <a16:creationId xmlns:a16="http://schemas.microsoft.com/office/drawing/2014/main" id="{8BB2B96A-362F-0E44-BEAE-C7D07C914BBA}"/>
              </a:ext>
            </a:extLst>
          </p:cNvPr>
          <p:cNvPicPr>
            <a:picLocks noChangeAspect="1"/>
          </p:cNvPicPr>
          <p:nvPr/>
        </p:nvPicPr>
        <p:blipFill>
          <a:blip r:embed="rId3"/>
          <a:stretch>
            <a:fillRect/>
          </a:stretch>
        </p:blipFill>
        <p:spPr>
          <a:xfrm>
            <a:off x="9144000" y="2643070"/>
            <a:ext cx="8190071" cy="6178961"/>
          </a:xfrm>
          <a:prstGeom prst="rect">
            <a:avLst/>
          </a:prstGeom>
        </p:spPr>
      </p:pic>
    </p:spTree>
    <p:extLst>
      <p:ext uri="{BB962C8B-B14F-4D97-AF65-F5344CB8AC3E}">
        <p14:creationId xmlns:p14="http://schemas.microsoft.com/office/powerpoint/2010/main" val="57252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71500"/>
            <a:ext cx="11734800" cy="1520700"/>
          </a:xfrm>
          <a:solidFill>
            <a:srgbClr val="00B0F0"/>
          </a:solidFill>
        </p:spPr>
        <p:txBody>
          <a:bodyPr>
            <a:normAutofit/>
          </a:bodyPr>
          <a:lstStyle/>
          <a:p>
            <a:r>
              <a:rPr lang="en-US" sz="72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5. Set a Good Example</a:t>
            </a:r>
          </a:p>
        </p:txBody>
      </p:sp>
      <p:pic>
        <p:nvPicPr>
          <p:cNvPr id="3" name="Picture 2">
            <a:extLst>
              <a:ext uri="{FF2B5EF4-FFF2-40B4-BE49-F238E27FC236}">
                <a16:creationId xmlns:a16="http://schemas.microsoft.com/office/drawing/2014/main" id="{A7616AE1-766C-504E-9F4E-8B0CB7A70111}"/>
              </a:ext>
            </a:extLst>
          </p:cNvPr>
          <p:cNvPicPr>
            <a:picLocks noChangeAspect="1"/>
          </p:cNvPicPr>
          <p:nvPr/>
        </p:nvPicPr>
        <p:blipFill rotWithShape="1">
          <a:blip r:embed="rId3"/>
          <a:srcRect l="6078" r="10221" b="7764"/>
          <a:stretch/>
        </p:blipFill>
        <p:spPr>
          <a:xfrm>
            <a:off x="491964" y="3114111"/>
            <a:ext cx="4898114" cy="3502048"/>
          </a:xfrm>
          <a:prstGeom prst="rect">
            <a:avLst/>
          </a:prstGeom>
          <a:ln>
            <a:solidFill>
              <a:schemeClr val="tx2">
                <a:lumMod val="60000"/>
                <a:lumOff val="40000"/>
              </a:schemeClr>
            </a:solidFill>
          </a:ln>
        </p:spPr>
      </p:pic>
      <p:pic>
        <p:nvPicPr>
          <p:cNvPr id="4" name="Picture 3">
            <a:extLst>
              <a:ext uri="{FF2B5EF4-FFF2-40B4-BE49-F238E27FC236}">
                <a16:creationId xmlns:a16="http://schemas.microsoft.com/office/drawing/2014/main" id="{FB4D0FF1-8010-8542-B8E8-B05C7A22288E}"/>
              </a:ext>
            </a:extLst>
          </p:cNvPr>
          <p:cNvPicPr>
            <a:picLocks noChangeAspect="1"/>
          </p:cNvPicPr>
          <p:nvPr/>
        </p:nvPicPr>
        <p:blipFill rotWithShape="1">
          <a:blip r:embed="rId4"/>
          <a:srcRect l="16022" t="8749" r="8564" b="14233"/>
          <a:stretch/>
        </p:blipFill>
        <p:spPr>
          <a:xfrm>
            <a:off x="6381135" y="3114111"/>
            <a:ext cx="4763729" cy="3502048"/>
          </a:xfrm>
          <a:prstGeom prst="rect">
            <a:avLst/>
          </a:prstGeom>
          <a:ln w="28575">
            <a:solidFill>
              <a:schemeClr val="tx2">
                <a:lumMod val="60000"/>
                <a:lumOff val="40000"/>
              </a:schemeClr>
            </a:solidFill>
          </a:ln>
        </p:spPr>
      </p:pic>
      <p:sp>
        <p:nvSpPr>
          <p:cNvPr id="5" name="TextBox 4">
            <a:extLst>
              <a:ext uri="{FF2B5EF4-FFF2-40B4-BE49-F238E27FC236}">
                <a16:creationId xmlns:a16="http://schemas.microsoft.com/office/drawing/2014/main" id="{E06D6825-F857-424F-BD59-D967EF09529B}"/>
              </a:ext>
            </a:extLst>
          </p:cNvPr>
          <p:cNvSpPr txBox="1"/>
          <p:nvPr/>
        </p:nvSpPr>
        <p:spPr>
          <a:xfrm>
            <a:off x="524392" y="7317636"/>
            <a:ext cx="4332111" cy="1754326"/>
          </a:xfrm>
          <a:prstGeom prst="rect">
            <a:avLst/>
          </a:prstGeom>
          <a:noFill/>
        </p:spPr>
        <p:txBody>
          <a:bodyPr wrap="square" rtlCol="0">
            <a:spAutoFit/>
          </a:bodyPr>
          <a:lstStyle/>
          <a:p>
            <a:r>
              <a:rPr lang="en-US" sz="3600" b="1" dirty="0"/>
              <a:t>Parents need to model good sleep habits for their teens</a:t>
            </a:r>
          </a:p>
        </p:txBody>
      </p:sp>
      <p:sp>
        <p:nvSpPr>
          <p:cNvPr id="6" name="TextBox 5">
            <a:extLst>
              <a:ext uri="{FF2B5EF4-FFF2-40B4-BE49-F238E27FC236}">
                <a16:creationId xmlns:a16="http://schemas.microsoft.com/office/drawing/2014/main" id="{96217A13-5D7D-6046-8E08-65DD8562A37C}"/>
              </a:ext>
            </a:extLst>
          </p:cNvPr>
          <p:cNvSpPr txBox="1"/>
          <p:nvPr/>
        </p:nvSpPr>
        <p:spPr>
          <a:xfrm>
            <a:off x="5843117" y="6899967"/>
            <a:ext cx="5963265" cy="2862322"/>
          </a:xfrm>
          <a:prstGeom prst="rect">
            <a:avLst/>
          </a:prstGeom>
          <a:noFill/>
        </p:spPr>
        <p:txBody>
          <a:bodyPr wrap="square" rtlCol="0">
            <a:spAutoFit/>
          </a:bodyPr>
          <a:lstStyle/>
          <a:p>
            <a:r>
              <a:rPr lang="en-US" sz="3600" b="1" dirty="0"/>
              <a:t>Staying up all night with your kid to edit his paper or pulling an all-nightery for work yourself isn’t really sending the right message.</a:t>
            </a:r>
          </a:p>
        </p:txBody>
      </p:sp>
      <p:sp>
        <p:nvSpPr>
          <p:cNvPr id="7" name="TextBox 6">
            <a:extLst>
              <a:ext uri="{FF2B5EF4-FFF2-40B4-BE49-F238E27FC236}">
                <a16:creationId xmlns:a16="http://schemas.microsoft.com/office/drawing/2014/main" id="{B2801870-0531-8A45-B597-005C7C4D0220}"/>
              </a:ext>
            </a:extLst>
          </p:cNvPr>
          <p:cNvSpPr txBox="1"/>
          <p:nvPr/>
        </p:nvSpPr>
        <p:spPr>
          <a:xfrm>
            <a:off x="12135921" y="6348139"/>
            <a:ext cx="5926898" cy="3693319"/>
          </a:xfrm>
          <a:prstGeom prst="rect">
            <a:avLst/>
          </a:prstGeom>
          <a:noFill/>
        </p:spPr>
        <p:txBody>
          <a:bodyPr wrap="square" rtlCol="0">
            <a:spAutoFit/>
          </a:bodyPr>
          <a:lstStyle/>
          <a:p>
            <a:endParaRPr lang="en-US" sz="3600" b="1" dirty="0"/>
          </a:p>
          <a:p>
            <a:r>
              <a:rPr lang="en-US" sz="3600" b="1" dirty="0"/>
              <a:t>Parents who make sleep a priority for themselves show their kids that it’s part of a healthy lifestyle—like eating right and exercising regularly</a:t>
            </a:r>
            <a:r>
              <a:rPr lang="en-US" dirty="0"/>
              <a:t>.</a:t>
            </a:r>
          </a:p>
          <a:p>
            <a:endParaRPr lang="en-US" dirty="0"/>
          </a:p>
        </p:txBody>
      </p:sp>
      <p:pic>
        <p:nvPicPr>
          <p:cNvPr id="9" name="Picture 8">
            <a:extLst>
              <a:ext uri="{FF2B5EF4-FFF2-40B4-BE49-F238E27FC236}">
                <a16:creationId xmlns:a16="http://schemas.microsoft.com/office/drawing/2014/main" id="{97A0C1D8-F736-6347-899E-2787BB07CC73}"/>
              </a:ext>
            </a:extLst>
          </p:cNvPr>
          <p:cNvPicPr>
            <a:picLocks noChangeAspect="1"/>
          </p:cNvPicPr>
          <p:nvPr/>
        </p:nvPicPr>
        <p:blipFill rotWithShape="1">
          <a:blip r:embed="rId5"/>
          <a:srcRect l="9228" r="-4" b="-4"/>
          <a:stretch/>
        </p:blipFill>
        <p:spPr>
          <a:xfrm>
            <a:off x="12248536" y="2832585"/>
            <a:ext cx="5145233" cy="3783574"/>
          </a:xfrm>
          <a:prstGeom prst="rect">
            <a:avLst/>
          </a:prstGeom>
          <a:ln>
            <a:solidFill>
              <a:schemeClr val="tx2">
                <a:lumMod val="60000"/>
                <a:lumOff val="40000"/>
              </a:schemeClr>
            </a:solidFill>
          </a:ln>
        </p:spPr>
      </p:pic>
    </p:spTree>
    <p:extLst>
      <p:ext uri="{BB962C8B-B14F-4D97-AF65-F5344CB8AC3E}">
        <p14:creationId xmlns:p14="http://schemas.microsoft.com/office/powerpoint/2010/main" val="2946966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par>
                          <p:cTn id="19" fill="hold">
                            <p:stCondLst>
                              <p:cond delay="1000"/>
                            </p:stCondLst>
                            <p:childTnLst>
                              <p:par>
                                <p:cTn id="20" presetID="55"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D2F325-3D16-6543-9500-36BBB33701F5}"/>
              </a:ext>
            </a:extLst>
          </p:cNvPr>
          <p:cNvSpPr>
            <a:spLocks noGrp="1"/>
          </p:cNvSpPr>
          <p:nvPr>
            <p:ph type="title"/>
          </p:nvPr>
        </p:nvSpPr>
        <p:spPr>
          <a:xfrm>
            <a:off x="5715000" y="697309"/>
            <a:ext cx="6477000" cy="1143000"/>
          </a:xfrm>
          <a:solidFill>
            <a:srgbClr val="00B0F0"/>
          </a:solidFill>
        </p:spPr>
        <p:txBody>
          <a:bodyPr>
            <a:normAutofit/>
          </a:bodyPr>
          <a:lstStyle/>
          <a:p>
            <a:r>
              <a:rPr lang="en-US" sz="5400" b="1" dirty="0">
                <a:solidFill>
                  <a:schemeClr val="bg1"/>
                </a:solidFill>
                <a:latin typeface="Arial Rounded MT Bold" panose="020F0704030504030204" pitchFamily="34" charset="77"/>
              </a:rPr>
              <a:t>References</a:t>
            </a:r>
          </a:p>
        </p:txBody>
      </p:sp>
      <p:sp>
        <p:nvSpPr>
          <p:cNvPr id="9" name="Content Placeholder 8">
            <a:extLst>
              <a:ext uri="{FF2B5EF4-FFF2-40B4-BE49-F238E27FC236}">
                <a16:creationId xmlns:a16="http://schemas.microsoft.com/office/drawing/2014/main" id="{4F8E2E02-155E-294D-A750-564FDB4D1C45}"/>
              </a:ext>
            </a:extLst>
          </p:cNvPr>
          <p:cNvSpPr>
            <a:spLocks noGrp="1"/>
          </p:cNvSpPr>
          <p:nvPr>
            <p:ph idx="1"/>
          </p:nvPr>
        </p:nvSpPr>
        <p:spPr>
          <a:xfrm>
            <a:off x="2667000" y="3467100"/>
            <a:ext cx="13792200" cy="4525963"/>
          </a:xfrm>
        </p:spPr>
        <p:txBody>
          <a:bodyPr/>
          <a:lstStyle/>
          <a:p>
            <a:pPr marL="0" indent="0">
              <a:buNone/>
            </a:pPr>
            <a:r>
              <a:rPr lang="en-US" sz="4000" b="1" dirty="0">
                <a:latin typeface="Times New Roman" panose="02020603050405020304" pitchFamily="18" charset="0"/>
              </a:rPr>
              <a:t>Juliann </a:t>
            </a:r>
            <a:r>
              <a:rPr lang="en-US" sz="4000" b="1" dirty="0" err="1">
                <a:latin typeface="Times New Roman" panose="02020603050405020304" pitchFamily="18" charset="0"/>
              </a:rPr>
              <a:t>Garey</a:t>
            </a:r>
            <a:r>
              <a:rPr lang="en-US" sz="4000" b="1" dirty="0">
                <a:latin typeface="Times New Roman" panose="02020603050405020304" pitchFamily="18" charset="0"/>
              </a:rPr>
              <a:t>.  “Why Are Teenagers So Sleep-Deprived,” </a:t>
            </a:r>
            <a:r>
              <a:rPr lang="en-US" sz="4000" b="1" i="1" dirty="0">
                <a:latin typeface="Times New Roman" panose="02020603050405020304" pitchFamily="18" charset="0"/>
              </a:rPr>
              <a:t> Child Mind Institute, </a:t>
            </a:r>
            <a:r>
              <a:rPr lang="en-US" sz="4000" b="1" u="sng" dirty="0" err="1">
                <a:latin typeface="Times New Roman" panose="02020603050405020304" pitchFamily="18" charset="0"/>
              </a:rPr>
              <a:t>childmind.org</a:t>
            </a:r>
            <a:endParaRPr lang="en-US" sz="4000" b="1" u="sng" dirty="0">
              <a:latin typeface="Times New Roman" panose="02020603050405020304" pitchFamily="18" charset="0"/>
            </a:endParaRPr>
          </a:p>
          <a:p>
            <a:pPr marL="0" indent="0">
              <a:buNone/>
            </a:pPr>
            <a:endParaRPr lang="en-US" sz="4000" b="1" dirty="0">
              <a:latin typeface="Times New Roman" panose="02020603050405020304" pitchFamily="18" charset="0"/>
            </a:endParaRPr>
          </a:p>
          <a:p>
            <a:pPr marL="0" indent="0">
              <a:buNone/>
            </a:pPr>
            <a:r>
              <a:rPr lang="en-US" sz="4000" b="1" dirty="0">
                <a:latin typeface="Times New Roman" panose="02020603050405020304" pitchFamily="18" charset="0"/>
              </a:rPr>
              <a:t>Juliann </a:t>
            </a:r>
            <a:r>
              <a:rPr lang="en-US" sz="4000" b="1" dirty="0" err="1">
                <a:latin typeface="Times New Roman" panose="02020603050405020304" pitchFamily="18" charset="0"/>
              </a:rPr>
              <a:t>Garey</a:t>
            </a:r>
            <a:r>
              <a:rPr lang="en-US" sz="4000" b="1" dirty="0">
                <a:latin typeface="Times New Roman" panose="02020603050405020304" pitchFamily="18" charset="0"/>
              </a:rPr>
              <a:t>.  “How to Help Teenagers Get More Sleep,” </a:t>
            </a:r>
            <a:r>
              <a:rPr lang="en-US" sz="4000" b="1" i="1" dirty="0">
                <a:latin typeface="Times New Roman" panose="02020603050405020304" pitchFamily="18" charset="0"/>
              </a:rPr>
              <a:t>Child Mind Institute, </a:t>
            </a:r>
            <a:r>
              <a:rPr lang="en-US" sz="4000" b="1" u="sng" dirty="0" err="1">
                <a:latin typeface="Times New Roman" panose="02020603050405020304" pitchFamily="18" charset="0"/>
              </a:rPr>
              <a:t>childmind.org</a:t>
            </a:r>
            <a:endParaRPr lang="en-US" sz="4000" b="1" u="sng" dirty="0">
              <a:latin typeface="Times New Roman" panose="02020603050405020304" pitchFamily="18" charset="0"/>
            </a:endParaRPr>
          </a:p>
          <a:p>
            <a:pPr marL="0" indent="0">
              <a:buNone/>
            </a:pPr>
            <a:endParaRPr lang="en-US" sz="4000" b="1" dirty="0">
              <a:latin typeface="Times New Roman" panose="02020603050405020304" pitchFamily="18" charset="0"/>
            </a:endParaRPr>
          </a:p>
          <a:p>
            <a:pPr marL="0" indent="0">
              <a:buNone/>
            </a:pPr>
            <a:endParaRPr lang="en-US" sz="4000" b="1" dirty="0">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8010997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66538" y="155060"/>
            <a:ext cx="3003813" cy="2282898"/>
          </a:xfrm>
          <a:prstGeom prst="rect">
            <a:avLst/>
          </a:prstGeom>
        </p:spPr>
      </p:pic>
      <p:sp>
        <p:nvSpPr>
          <p:cNvPr id="3" name="AutoShape 3"/>
          <p:cNvSpPr/>
          <p:nvPr/>
        </p:nvSpPr>
        <p:spPr>
          <a:xfrm>
            <a:off x="5181600" y="0"/>
            <a:ext cx="13106400" cy="10287000"/>
          </a:xfrm>
          <a:prstGeom prst="rect">
            <a:avLst/>
          </a:prstGeom>
          <a:solidFill>
            <a:srgbClr val="222222"/>
          </a:solidFill>
        </p:spPr>
      </p:sp>
      <p:sp>
        <p:nvSpPr>
          <p:cNvPr id="4" name="TextBox 4"/>
          <p:cNvSpPr txBox="1"/>
          <p:nvPr/>
        </p:nvSpPr>
        <p:spPr>
          <a:xfrm>
            <a:off x="5306592" y="742295"/>
            <a:ext cx="12683662" cy="880241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4400" b="1" i="0" spc="78" dirty="0">
                <a:solidFill>
                  <a:srgbClr val="FFFFFF"/>
                </a:solidFill>
                <a:effectLst>
                  <a:outerShdw blurRad="50800" dist="38100" dir="13500000" algn="br" rotWithShape="0">
                    <a:prstClr val="black">
                      <a:alpha val="40000"/>
                    </a:prstClr>
                  </a:outerShdw>
                </a:effectLst>
                <a:latin typeface="Poppins Medium"/>
              </a:rPr>
              <a:t>Along with the hormonal changes that transform your child into a teen, are shifts in the production of melatonin, the sleep hormone. </a:t>
            </a:r>
          </a:p>
          <a:p>
            <a:pPr marL="457200" indent="-457200">
              <a:buFont typeface="Arial" panose="020B0604020202020204" pitchFamily="34" charset="0"/>
              <a:buChar char="•"/>
            </a:pPr>
            <a:r>
              <a:rPr lang="en-US" sz="4400" b="1" i="0" spc="78" dirty="0">
                <a:solidFill>
                  <a:srgbClr val="FFFFFF"/>
                </a:solidFill>
                <a:effectLst>
                  <a:outerShdw blurRad="50800" dist="38100" dir="13500000" algn="br" rotWithShape="0">
                    <a:prstClr val="black">
                      <a:alpha val="40000"/>
                    </a:prstClr>
                  </a:outerShdw>
                </a:effectLst>
                <a:latin typeface="Poppins Medium"/>
              </a:rPr>
              <a:t>That is why your teenager actually seems more awake at midnight than at dinner and left alone would probably sleep until ten or eleven. </a:t>
            </a:r>
          </a:p>
          <a:p>
            <a:pPr marL="457200" indent="-457200">
              <a:buFont typeface="Arial" panose="020B0604020202020204" pitchFamily="34" charset="0"/>
              <a:buChar char="•"/>
            </a:pPr>
            <a:r>
              <a:rPr lang="en-US" sz="4400" b="1" i="0" spc="78" dirty="0">
                <a:solidFill>
                  <a:srgbClr val="FFFFFF"/>
                </a:solidFill>
                <a:effectLst>
                  <a:outerShdw blurRad="50800" dist="38100" dir="13500000" algn="br" rotWithShape="0">
                    <a:prstClr val="black">
                      <a:alpha val="40000"/>
                    </a:prstClr>
                  </a:outerShdw>
                </a:effectLst>
                <a:latin typeface="Poppins Medium"/>
              </a:rPr>
              <a:t>It may drive you crazy but, says Dr. Max Van Gilder, a pediatrician in Manhattan, “that is the normal circadian rhythm for 15-22-year-olds." Effectively, they are in a different time zone than the rest of us. </a:t>
            </a:r>
          </a:p>
        </p:txBody>
      </p:sp>
      <p:sp>
        <p:nvSpPr>
          <p:cNvPr id="5" name="TextBox 5"/>
          <p:cNvSpPr txBox="1"/>
          <p:nvPr/>
        </p:nvSpPr>
        <p:spPr>
          <a:xfrm>
            <a:off x="422737" y="2733004"/>
            <a:ext cx="4191382" cy="1734449"/>
          </a:xfrm>
          <a:prstGeom prst="rect">
            <a:avLst/>
          </a:prstGeom>
        </p:spPr>
        <p:txBody>
          <a:bodyPr lIns="0" tIns="0" rIns="0" bIns="0" rtlCol="0" anchor="t">
            <a:spAutoFit/>
          </a:bodyPr>
          <a:lstStyle/>
          <a:p>
            <a:pPr>
              <a:lnSpc>
                <a:spcPts val="6720"/>
              </a:lnSpc>
            </a:pPr>
            <a:r>
              <a:rPr lang="en-US" sz="6000" b="0" i="1" spc="840" dirty="0">
                <a:solidFill>
                  <a:srgbClr val="FFFFFF"/>
                </a:solidFill>
                <a:effectLst>
                  <a:outerShdw blurRad="50800" dist="38100" dir="13500000" algn="br" rotWithShape="0">
                    <a:prstClr val="black">
                      <a:alpha val="40000"/>
                    </a:prstClr>
                  </a:outerShdw>
                </a:effectLst>
                <a:latin typeface="Poppins Bold"/>
              </a:rPr>
              <a:t>		1.</a:t>
            </a:r>
          </a:p>
          <a:p>
            <a:pPr>
              <a:lnSpc>
                <a:spcPts val="6720"/>
              </a:lnSpc>
            </a:pPr>
            <a:r>
              <a:rPr lang="en-US" sz="6000" b="0" i="1" spc="840" dirty="0">
                <a:solidFill>
                  <a:srgbClr val="FFFFFF"/>
                </a:solidFill>
                <a:effectLst>
                  <a:outerShdw blurRad="50800" dist="38100" dir="13500000" algn="br" rotWithShape="0">
                    <a:prstClr val="black">
                      <a:alpha val="40000"/>
                    </a:prstClr>
                  </a:outerShdw>
                </a:effectLst>
                <a:latin typeface="Poppins Bold"/>
              </a:rPr>
              <a:t>BIOLOGY</a:t>
            </a:r>
          </a:p>
        </p:txBody>
      </p:sp>
      <p:pic>
        <p:nvPicPr>
          <p:cNvPr id="7" name="Picture 6">
            <a:extLst>
              <a:ext uri="{FF2B5EF4-FFF2-40B4-BE49-F238E27FC236}">
                <a16:creationId xmlns:a16="http://schemas.microsoft.com/office/drawing/2014/main" id="{D5060FEE-5914-274B-9B60-375523EAB74D}"/>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97746" y="5143500"/>
            <a:ext cx="4441365" cy="4805471"/>
          </a:xfrm>
          <a:prstGeom prst="round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74839" y="745448"/>
            <a:ext cx="2277699" cy="1731052"/>
          </a:xfrm>
          <a:prstGeom prst="rect">
            <a:avLst/>
          </a:prstGeom>
        </p:spPr>
      </p:pic>
      <p:sp>
        <p:nvSpPr>
          <p:cNvPr id="3" name="AutoShape 3"/>
          <p:cNvSpPr/>
          <p:nvPr/>
        </p:nvSpPr>
        <p:spPr>
          <a:xfrm>
            <a:off x="4963633" y="7537"/>
            <a:ext cx="13324367" cy="10276805"/>
          </a:xfrm>
          <a:prstGeom prst="rect">
            <a:avLst/>
          </a:prstGeom>
          <a:solidFill>
            <a:srgbClr val="222222"/>
          </a:solidFill>
        </p:spPr>
      </p:sp>
      <p:sp>
        <p:nvSpPr>
          <p:cNvPr id="5" name="TextBox 5"/>
          <p:cNvSpPr txBox="1"/>
          <p:nvPr/>
        </p:nvSpPr>
        <p:spPr>
          <a:xfrm>
            <a:off x="4963633" y="315039"/>
            <a:ext cx="13095767" cy="9971961"/>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5400" b="0" i="0" spc="84" dirty="0">
                <a:solidFill>
                  <a:srgbClr val="FFFFFF"/>
                </a:solidFill>
                <a:latin typeface="Poppins Medium"/>
              </a:rPr>
              <a:t>“</a:t>
            </a:r>
            <a:r>
              <a:rPr lang="en-US" sz="5400" spc="84" dirty="0">
                <a:solidFill>
                  <a:srgbClr val="FFFFFF"/>
                </a:solidFill>
                <a:latin typeface="Poppins Medium"/>
              </a:rPr>
              <a:t>It’s a major contributing factor to sleep deprivation which is unique to</a:t>
            </a:r>
            <a:r>
              <a:rPr lang="en-US" sz="5400" b="0" i="0" spc="84" dirty="0">
                <a:solidFill>
                  <a:srgbClr val="FFFFFF"/>
                </a:solidFill>
                <a:latin typeface="Poppins Medium"/>
              </a:rPr>
              <a:t> adolescence,” says Dr. Allison Baker, a child and adolescent psychiatrist. </a:t>
            </a:r>
            <a:endParaRPr lang="en-US" sz="5400" spc="84" dirty="0">
              <a:solidFill>
                <a:srgbClr val="FFFFFF"/>
              </a:solidFill>
              <a:latin typeface="Poppins Medium"/>
            </a:endParaRPr>
          </a:p>
          <a:p>
            <a:pPr marL="685800" indent="-685800">
              <a:buFont typeface="Arial" panose="020B0604020202020204" pitchFamily="34" charset="0"/>
              <a:buChar char="•"/>
            </a:pPr>
            <a:r>
              <a:rPr lang="en-US" sz="5400" b="0" i="0" spc="84" dirty="0">
                <a:solidFill>
                  <a:srgbClr val="FFFFFF"/>
                </a:solidFill>
                <a:latin typeface="Poppins Medium"/>
              </a:rPr>
              <a:t>“</a:t>
            </a:r>
            <a:r>
              <a:rPr lang="en-US" sz="5400" spc="84" dirty="0">
                <a:solidFill>
                  <a:srgbClr val="FFFFFF"/>
                </a:solidFill>
                <a:latin typeface="Poppins Medium"/>
              </a:rPr>
              <a:t>The</a:t>
            </a:r>
            <a:r>
              <a:rPr lang="en-US" sz="5400" b="0" i="0" spc="84" dirty="0">
                <a:solidFill>
                  <a:srgbClr val="FFFFFF"/>
                </a:solidFill>
                <a:latin typeface="Poppins Medium"/>
              </a:rPr>
              <a:t> typical high school student’s natural time to fall asleep is 11pm or later. </a:t>
            </a:r>
          </a:p>
          <a:p>
            <a:pPr marL="685800" indent="-685800">
              <a:buFont typeface="Arial" panose="020B0604020202020204" pitchFamily="34" charset="0"/>
              <a:buChar char="•"/>
            </a:pPr>
            <a:r>
              <a:rPr lang="en-US" sz="5400" b="0" i="0" spc="84" dirty="0">
                <a:solidFill>
                  <a:srgbClr val="FFFFFF"/>
                </a:solidFill>
                <a:latin typeface="Poppins Medium"/>
              </a:rPr>
              <a:t>We really need to adjust the environment instead of asking teenagers to adjust their physiology.”</a:t>
            </a:r>
          </a:p>
        </p:txBody>
      </p:sp>
      <p:pic>
        <p:nvPicPr>
          <p:cNvPr id="9" name="Picture 8">
            <a:extLst>
              <a:ext uri="{FF2B5EF4-FFF2-40B4-BE49-F238E27FC236}">
                <a16:creationId xmlns:a16="http://schemas.microsoft.com/office/drawing/2014/main" id="{B9CA243D-585E-974D-82A8-7A3583B95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460" y="3848100"/>
            <a:ext cx="8128000" cy="539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34607" y="875809"/>
            <a:ext cx="2707753" cy="2057892"/>
          </a:xfrm>
          <a:prstGeom prst="rect">
            <a:avLst/>
          </a:prstGeom>
        </p:spPr>
      </p:pic>
      <p:sp>
        <p:nvSpPr>
          <p:cNvPr id="3" name="AutoShape 3"/>
          <p:cNvSpPr/>
          <p:nvPr/>
        </p:nvSpPr>
        <p:spPr>
          <a:xfrm>
            <a:off x="5486400" y="1"/>
            <a:ext cx="12801600" cy="10287000"/>
          </a:xfrm>
          <a:prstGeom prst="rect">
            <a:avLst/>
          </a:prstGeom>
          <a:solidFill>
            <a:srgbClr val="222222"/>
          </a:solidFill>
        </p:spPr>
      </p:sp>
      <p:sp>
        <p:nvSpPr>
          <p:cNvPr id="5" name="TextBox 5"/>
          <p:cNvSpPr txBox="1"/>
          <p:nvPr/>
        </p:nvSpPr>
        <p:spPr>
          <a:xfrm>
            <a:off x="6075372" y="266700"/>
            <a:ext cx="11623655" cy="9140964"/>
          </a:xfrm>
          <a:prstGeom prst="rect">
            <a:avLst/>
          </a:prstGeom>
        </p:spPr>
        <p:txBody>
          <a:bodyPr wrap="square" lIns="0" tIns="0" rIns="0" bIns="0" rtlCol="0" anchor="t">
            <a:spAutoFit/>
          </a:bodyPr>
          <a:lstStyle/>
          <a:p>
            <a:endParaRPr lang="en-US" sz="5400" spc="63" dirty="0">
              <a:solidFill>
                <a:srgbClr val="FFFFFF"/>
              </a:solidFill>
              <a:latin typeface="Poppins Medium"/>
            </a:endParaRPr>
          </a:p>
          <a:p>
            <a:pPr marL="857250" indent="-857250">
              <a:buFont typeface="Arial" panose="020B0604020202020204" pitchFamily="34" charset="0"/>
              <a:buChar char="•"/>
            </a:pPr>
            <a:r>
              <a:rPr lang="en-US" sz="5400" b="1" i="0" spc="63" dirty="0">
                <a:solidFill>
                  <a:srgbClr val="FFFFFF"/>
                </a:solidFill>
                <a:latin typeface="Poppins Medium"/>
              </a:rPr>
              <a:t>The problem is compounded when many adolescents try to make up for lost sleep on the weekends, sometimes sleeping upwards of 12 hours on Friday and Saturday nights, which only further disrupts their sleep cycle. But who has the heart to wake them?</a:t>
            </a:r>
          </a:p>
        </p:txBody>
      </p:sp>
      <p:pic>
        <p:nvPicPr>
          <p:cNvPr id="6" name="Picture 5">
            <a:extLst>
              <a:ext uri="{FF2B5EF4-FFF2-40B4-BE49-F238E27FC236}">
                <a16:creationId xmlns:a16="http://schemas.microsoft.com/office/drawing/2014/main" id="{865D3C26-1CF7-4543-B7A8-E60C79A7C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93" y="3162300"/>
            <a:ext cx="4017520" cy="681990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sp>
        <p:nvSpPr>
          <p:cNvPr id="2" name="TextBox 2"/>
          <p:cNvSpPr txBox="1"/>
          <p:nvPr/>
        </p:nvSpPr>
        <p:spPr>
          <a:xfrm>
            <a:off x="533400" y="3390900"/>
            <a:ext cx="11963400" cy="6647974"/>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5400" b="1" i="0" spc="364" dirty="0">
                <a:solidFill>
                  <a:srgbClr val="FFFFFF"/>
                </a:solidFill>
                <a:effectLst>
                  <a:outerShdw blurRad="50800" dist="38100" dir="13500000" algn="br" rotWithShape="0">
                    <a:prstClr val="black">
                      <a:alpha val="40000"/>
                    </a:prstClr>
                  </a:outerShdw>
                </a:effectLst>
                <a:latin typeface="Poppins Light"/>
              </a:rPr>
              <a:t>It’s not just that </a:t>
            </a:r>
            <a:r>
              <a:rPr lang="en-US" sz="5400" b="1" i="0" spc="364" dirty="0" err="1">
                <a:solidFill>
                  <a:srgbClr val="FFFFFF"/>
                </a:solidFill>
                <a:effectLst>
                  <a:outerShdw blurRad="50800" dist="38100" dir="13500000" algn="br" rotWithShape="0">
                    <a:prstClr val="black">
                      <a:alpha val="40000"/>
                    </a:prstClr>
                  </a:outerShdw>
                </a:effectLst>
                <a:latin typeface="Poppins Light"/>
              </a:rPr>
              <a:t>facebook</a:t>
            </a:r>
            <a:r>
              <a:rPr lang="en-US" sz="5400" b="1" i="0" spc="364" dirty="0">
                <a:solidFill>
                  <a:srgbClr val="FFFFFF"/>
                </a:solidFill>
                <a:effectLst>
                  <a:outerShdw blurRad="50800" dist="38100" dir="13500000" algn="br" rotWithShape="0">
                    <a:prstClr val="black">
                      <a:alpha val="40000"/>
                    </a:prstClr>
                  </a:outerShdw>
                </a:effectLst>
                <a:latin typeface="Poppins Light"/>
              </a:rPr>
              <a:t>, twitter, </a:t>
            </a:r>
            <a:r>
              <a:rPr lang="en-US" sz="5400" b="1" i="0" spc="364" dirty="0" err="1">
                <a:solidFill>
                  <a:srgbClr val="FFFFFF"/>
                </a:solidFill>
                <a:effectLst>
                  <a:outerShdw blurRad="50800" dist="38100" dir="13500000" algn="br" rotWithShape="0">
                    <a:prstClr val="black">
                      <a:alpha val="40000"/>
                    </a:prstClr>
                  </a:outerShdw>
                </a:effectLst>
                <a:latin typeface="Poppins Light"/>
              </a:rPr>
              <a:t>instagram</a:t>
            </a:r>
            <a:r>
              <a:rPr lang="en-US" sz="5400" b="1" i="0" spc="364" dirty="0">
                <a:solidFill>
                  <a:srgbClr val="FFFFFF"/>
                </a:solidFill>
                <a:effectLst>
                  <a:outerShdw blurRad="50800" dist="38100" dir="13500000" algn="br" rotWithShape="0">
                    <a:prstClr val="black">
                      <a:alpha val="40000"/>
                    </a:prstClr>
                  </a:outerShdw>
                </a:effectLst>
                <a:latin typeface="Poppins Light"/>
              </a:rPr>
              <a:t>, </a:t>
            </a:r>
            <a:r>
              <a:rPr lang="en-US" sz="5400" b="1" i="0" spc="364" dirty="0" err="1">
                <a:solidFill>
                  <a:srgbClr val="FFFFFF"/>
                </a:solidFill>
                <a:effectLst>
                  <a:outerShdw blurRad="50800" dist="38100" dir="13500000" algn="br" rotWithShape="0">
                    <a:prstClr val="black">
                      <a:alpha val="40000"/>
                    </a:prstClr>
                  </a:outerShdw>
                </a:effectLst>
                <a:latin typeface="Poppins Light"/>
              </a:rPr>
              <a:t>tumblr</a:t>
            </a:r>
            <a:r>
              <a:rPr lang="en-US" sz="5400" b="1" i="0" spc="364" dirty="0">
                <a:solidFill>
                  <a:srgbClr val="FFFFFF"/>
                </a:solidFill>
                <a:effectLst>
                  <a:outerShdw blurRad="50800" dist="38100" dir="13500000" algn="br" rotWithShape="0">
                    <a:prstClr val="black">
                      <a:alpha val="40000"/>
                    </a:prstClr>
                  </a:outerShdw>
                </a:effectLst>
                <a:latin typeface="Poppins Light"/>
              </a:rPr>
              <a:t> and </a:t>
            </a:r>
            <a:r>
              <a:rPr lang="en-US" sz="5400" b="1" i="0" spc="364" dirty="0" err="1">
                <a:solidFill>
                  <a:srgbClr val="FFFFFF"/>
                </a:solidFill>
                <a:effectLst>
                  <a:outerShdw blurRad="50800" dist="38100" dir="13500000" algn="br" rotWithShape="0">
                    <a:prstClr val="black">
                      <a:alpha val="40000"/>
                    </a:prstClr>
                  </a:outerShdw>
                </a:effectLst>
                <a:latin typeface="Poppins Light"/>
              </a:rPr>
              <a:t>youtube</a:t>
            </a:r>
            <a:r>
              <a:rPr lang="en-US" sz="5400" b="1" i="0" spc="364" dirty="0">
                <a:solidFill>
                  <a:srgbClr val="FFFFFF"/>
                </a:solidFill>
                <a:effectLst>
                  <a:outerShdw blurRad="50800" dist="38100" dir="13500000" algn="br" rotWithShape="0">
                    <a:prstClr val="black">
                      <a:alpha val="40000"/>
                    </a:prstClr>
                  </a:outerShdw>
                </a:effectLst>
                <a:latin typeface="Poppins Light"/>
              </a:rPr>
              <a:t> are distraction that keep kids up later.</a:t>
            </a:r>
          </a:p>
          <a:p>
            <a:pPr marL="571500" indent="-571500">
              <a:buFont typeface="Arial" panose="020B0604020202020204" pitchFamily="34" charset="0"/>
              <a:buChar char="•"/>
            </a:pPr>
            <a:r>
              <a:rPr lang="en-US" sz="5400" b="1" i="0" spc="364" dirty="0">
                <a:solidFill>
                  <a:srgbClr val="FFFFFF"/>
                </a:solidFill>
                <a:effectLst>
                  <a:outerShdw blurRad="50800" dist="38100" dir="13500000" algn="br" rotWithShape="0">
                    <a:prstClr val="black">
                      <a:alpha val="40000"/>
                    </a:prstClr>
                  </a:outerShdw>
                </a:effectLst>
                <a:latin typeface="Poppins Light"/>
              </a:rPr>
              <a:t>It’s the actual light coming on all the electronic devices they’re exposed to, especially late at night.</a:t>
            </a:r>
          </a:p>
        </p:txBody>
      </p:sp>
      <p:grpSp>
        <p:nvGrpSpPr>
          <p:cNvPr id="3" name="Group 3"/>
          <p:cNvGrpSpPr/>
          <p:nvPr/>
        </p:nvGrpSpPr>
        <p:grpSpPr>
          <a:xfrm>
            <a:off x="0" y="-80529"/>
            <a:ext cx="18288001" cy="2938029"/>
            <a:chOff x="41580" y="421204"/>
            <a:chExt cx="24947742" cy="3743470"/>
          </a:xfrm>
        </p:grpSpPr>
        <p:sp>
          <p:nvSpPr>
            <p:cNvPr id="4" name="AutoShape 4"/>
            <p:cNvSpPr/>
            <p:nvPr/>
          </p:nvSpPr>
          <p:spPr>
            <a:xfrm>
              <a:off x="41580" y="421204"/>
              <a:ext cx="24947742" cy="3743470"/>
            </a:xfrm>
            <a:prstGeom prst="rect">
              <a:avLst/>
            </a:prstGeom>
            <a:solidFill>
              <a:srgbClr val="FFFFFF"/>
            </a:solidFill>
          </p:spPr>
        </p:sp>
        <p:sp>
          <p:nvSpPr>
            <p:cNvPr id="5" name="TextBox 5"/>
            <p:cNvSpPr txBox="1"/>
            <p:nvPr/>
          </p:nvSpPr>
          <p:spPr>
            <a:xfrm>
              <a:off x="3785693" y="2001691"/>
              <a:ext cx="18959213" cy="1590605"/>
            </a:xfrm>
            <a:prstGeom prst="rect">
              <a:avLst/>
            </a:prstGeom>
          </p:spPr>
          <p:txBody>
            <a:bodyPr lIns="0" tIns="0" rIns="0" bIns="0" rtlCol="0" anchor="t">
              <a:spAutoFit/>
            </a:bodyPr>
            <a:lstStyle/>
            <a:p>
              <a:pPr>
                <a:lnSpc>
                  <a:spcPts val="9000"/>
                </a:lnSpc>
              </a:pPr>
              <a:r>
                <a:rPr lang="en-US" sz="11500" b="1" i="1" spc="225" dirty="0">
                  <a:solidFill>
                    <a:srgbClr val="1C98ED"/>
                  </a:solidFill>
                  <a:effectLst>
                    <a:outerShdw blurRad="50800" dist="38100" dir="13500000" algn="br" rotWithShape="0">
                      <a:prstClr val="black">
                        <a:alpha val="40000"/>
                      </a:prstClr>
                    </a:outerShdw>
                  </a:effectLst>
                  <a:latin typeface="Poppins Bold"/>
                </a:rPr>
                <a:t>2. TECHNOLOGY</a:t>
              </a:r>
            </a:p>
          </p:txBody>
        </p:sp>
      </p:grpSp>
      <p:grpSp>
        <p:nvGrpSpPr>
          <p:cNvPr id="6" name="Group 6"/>
          <p:cNvGrpSpPr/>
          <p:nvPr/>
        </p:nvGrpSpPr>
        <p:grpSpPr>
          <a:xfrm>
            <a:off x="16642727" y="1028700"/>
            <a:ext cx="616573" cy="437192"/>
            <a:chOff x="0" y="0"/>
            <a:chExt cx="822097" cy="582923"/>
          </a:xfrm>
        </p:grpSpPr>
        <p:sp>
          <p:nvSpPr>
            <p:cNvPr id="7" name="AutoShape 7"/>
            <p:cNvSpPr/>
            <p:nvPr/>
          </p:nvSpPr>
          <p:spPr>
            <a:xfrm>
              <a:off x="0" y="0"/>
              <a:ext cx="822097" cy="74923"/>
            </a:xfrm>
            <a:prstGeom prst="rect">
              <a:avLst/>
            </a:prstGeom>
            <a:solidFill>
              <a:srgbClr val="222222"/>
            </a:solidFill>
          </p:spPr>
        </p:sp>
        <p:sp>
          <p:nvSpPr>
            <p:cNvPr id="8" name="AutoShape 8"/>
            <p:cNvSpPr/>
            <p:nvPr/>
          </p:nvSpPr>
          <p:spPr>
            <a:xfrm>
              <a:off x="0" y="254000"/>
              <a:ext cx="822097" cy="74923"/>
            </a:xfrm>
            <a:prstGeom prst="rect">
              <a:avLst/>
            </a:prstGeom>
            <a:solidFill>
              <a:srgbClr val="222222"/>
            </a:solidFill>
          </p:spPr>
        </p:sp>
        <p:sp>
          <p:nvSpPr>
            <p:cNvPr id="9" name="AutoShape 9"/>
            <p:cNvSpPr/>
            <p:nvPr/>
          </p:nvSpPr>
          <p:spPr>
            <a:xfrm>
              <a:off x="0" y="508000"/>
              <a:ext cx="822097" cy="74923"/>
            </a:xfrm>
            <a:prstGeom prst="rect">
              <a:avLst/>
            </a:prstGeom>
            <a:solidFill>
              <a:srgbClr val="222222"/>
            </a:solidFill>
          </p:spPr>
        </p:sp>
      </p:grpSp>
      <p:pic>
        <p:nvPicPr>
          <p:cNvPr id="11" name="Picture 10">
            <a:extLst>
              <a:ext uri="{FF2B5EF4-FFF2-40B4-BE49-F238E27FC236}">
                <a16:creationId xmlns:a16="http://schemas.microsoft.com/office/drawing/2014/main" id="{D568E0F9-80B7-7B44-ACFE-D0DDF806F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8731" y="3669795"/>
            <a:ext cx="5033035" cy="5398005"/>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strips(downLeft)">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grpSp>
        <p:nvGrpSpPr>
          <p:cNvPr id="2" name="Group 2"/>
          <p:cNvGrpSpPr/>
          <p:nvPr/>
        </p:nvGrpSpPr>
        <p:grpSpPr>
          <a:xfrm>
            <a:off x="395028" y="4854344"/>
            <a:ext cx="17497943" cy="5170646"/>
            <a:chOff x="0" y="-579564"/>
            <a:chExt cx="19076123" cy="6894195"/>
          </a:xfrm>
        </p:grpSpPr>
        <p:sp>
          <p:nvSpPr>
            <p:cNvPr id="3" name="TextBox 3"/>
            <p:cNvSpPr txBox="1"/>
            <p:nvPr/>
          </p:nvSpPr>
          <p:spPr>
            <a:xfrm>
              <a:off x="0" y="-579564"/>
              <a:ext cx="18981704" cy="6894195"/>
            </a:xfrm>
            <a:prstGeom prst="rect">
              <a:avLst/>
            </a:prstGeom>
          </p:spPr>
          <p:txBody>
            <a:bodyPr wrap="square" lIns="0" tIns="0" rIns="0" bIns="0" rtlCol="0" anchor="t">
              <a:spAutoFit/>
            </a:bodyPr>
            <a:lstStyle/>
            <a:p>
              <a:r>
                <a:rPr lang="en-US" sz="4800" b="1" spc="272" dirty="0">
                  <a:solidFill>
                    <a:srgbClr val="FFFFFF"/>
                  </a:solidFill>
                  <a:latin typeface="Chalkboard SE Light" panose="03050602040202020205" pitchFamily="66" charset="77"/>
                </a:rPr>
                <a:t>Electronics emit a glow called </a:t>
              </a:r>
              <a:r>
                <a:rPr lang="en-US" sz="4800" b="1" spc="272" dirty="0">
                  <a:solidFill>
                    <a:srgbClr val="FFFF00"/>
                  </a:solidFill>
                  <a:latin typeface="Chalkboard SE Light" panose="03050602040202020205" pitchFamily="66" charset="77"/>
                </a:rPr>
                <a:t>blue light </a:t>
              </a:r>
              <a:r>
                <a:rPr lang="en-US" sz="4800" b="1" spc="272" dirty="0">
                  <a:solidFill>
                    <a:srgbClr val="FFFFFF"/>
                  </a:solidFill>
                  <a:latin typeface="Chalkboard SE Light" panose="03050602040202020205" pitchFamily="66" charset="77"/>
                </a:rPr>
                <a:t>that has a particular frequency. When it hits receptors in the eye, says Dr. Van gilder, “those receptors send a signal to the brain which suppresses the production of melatonin and keeps kids from feeling tired. And adolescents are low on melatonin and start producing it later to begin with.”</a:t>
              </a:r>
            </a:p>
          </p:txBody>
        </p:sp>
        <p:sp>
          <p:nvSpPr>
            <p:cNvPr id="4" name="TextBox 4"/>
            <p:cNvSpPr txBox="1"/>
            <p:nvPr/>
          </p:nvSpPr>
          <p:spPr>
            <a:xfrm>
              <a:off x="0" y="2710359"/>
              <a:ext cx="19076123" cy="1040667"/>
            </a:xfrm>
            <a:prstGeom prst="rect">
              <a:avLst/>
            </a:prstGeom>
          </p:spPr>
          <p:txBody>
            <a:bodyPr lIns="0" tIns="0" rIns="0" bIns="0" rtlCol="0" anchor="t">
              <a:spAutoFit/>
            </a:bodyPr>
            <a:lstStyle/>
            <a:p>
              <a:pPr>
                <a:lnSpc>
                  <a:spcPts val="6768"/>
                </a:lnSpc>
              </a:pPr>
              <a:endParaRPr/>
            </a:p>
          </p:txBody>
        </p:sp>
      </p:grpSp>
      <p:grpSp>
        <p:nvGrpSpPr>
          <p:cNvPr id="5" name="Group 5"/>
          <p:cNvGrpSpPr/>
          <p:nvPr/>
        </p:nvGrpSpPr>
        <p:grpSpPr>
          <a:xfrm>
            <a:off x="0" y="-22860"/>
            <a:ext cx="18288000" cy="3695700"/>
            <a:chOff x="0" y="0"/>
            <a:chExt cx="24947742" cy="4133443"/>
          </a:xfrm>
        </p:grpSpPr>
        <p:sp>
          <p:nvSpPr>
            <p:cNvPr id="6" name="AutoShape 6"/>
            <p:cNvSpPr/>
            <p:nvPr/>
          </p:nvSpPr>
          <p:spPr>
            <a:xfrm>
              <a:off x="0" y="0"/>
              <a:ext cx="24947742" cy="4133443"/>
            </a:xfrm>
            <a:prstGeom prst="rect">
              <a:avLst/>
            </a:prstGeom>
            <a:solidFill>
              <a:srgbClr val="FFFFFF"/>
            </a:solidFill>
          </p:spPr>
        </p:sp>
        <p:sp>
          <p:nvSpPr>
            <p:cNvPr id="7" name="TextBox 7"/>
            <p:cNvSpPr txBox="1"/>
            <p:nvPr/>
          </p:nvSpPr>
          <p:spPr>
            <a:xfrm>
              <a:off x="1653471" y="1362075"/>
              <a:ext cx="18959213" cy="1533525"/>
            </a:xfrm>
            <a:prstGeom prst="rect">
              <a:avLst/>
            </a:prstGeom>
          </p:spPr>
          <p:txBody>
            <a:bodyPr lIns="0" tIns="0" rIns="0" bIns="0" rtlCol="0" anchor="t">
              <a:spAutoFit/>
            </a:bodyPr>
            <a:lstStyle/>
            <a:p>
              <a:pPr>
                <a:lnSpc>
                  <a:spcPts val="9000"/>
                </a:lnSpc>
              </a:pPr>
              <a:endParaRPr/>
            </a:p>
          </p:txBody>
        </p:sp>
      </p:grpSp>
      <p:grpSp>
        <p:nvGrpSpPr>
          <p:cNvPr id="8" name="Group 8"/>
          <p:cNvGrpSpPr/>
          <p:nvPr/>
        </p:nvGrpSpPr>
        <p:grpSpPr>
          <a:xfrm>
            <a:off x="16642727" y="1028700"/>
            <a:ext cx="616573" cy="437192"/>
            <a:chOff x="0" y="0"/>
            <a:chExt cx="822097" cy="582923"/>
          </a:xfrm>
        </p:grpSpPr>
        <p:sp>
          <p:nvSpPr>
            <p:cNvPr id="9" name="AutoShape 9"/>
            <p:cNvSpPr/>
            <p:nvPr/>
          </p:nvSpPr>
          <p:spPr>
            <a:xfrm>
              <a:off x="0" y="0"/>
              <a:ext cx="822097" cy="74923"/>
            </a:xfrm>
            <a:prstGeom prst="rect">
              <a:avLst/>
            </a:prstGeom>
            <a:solidFill>
              <a:srgbClr val="222222"/>
            </a:solidFill>
          </p:spPr>
        </p:sp>
        <p:sp>
          <p:nvSpPr>
            <p:cNvPr id="10" name="AutoShape 10"/>
            <p:cNvSpPr/>
            <p:nvPr/>
          </p:nvSpPr>
          <p:spPr>
            <a:xfrm>
              <a:off x="0" y="254000"/>
              <a:ext cx="822097" cy="74923"/>
            </a:xfrm>
            <a:prstGeom prst="rect">
              <a:avLst/>
            </a:prstGeom>
            <a:solidFill>
              <a:srgbClr val="222222"/>
            </a:solidFill>
          </p:spPr>
        </p:sp>
        <p:sp>
          <p:nvSpPr>
            <p:cNvPr id="11" name="AutoShape 11"/>
            <p:cNvSpPr/>
            <p:nvPr/>
          </p:nvSpPr>
          <p:spPr>
            <a:xfrm>
              <a:off x="0" y="508000"/>
              <a:ext cx="822097" cy="74923"/>
            </a:xfrm>
            <a:prstGeom prst="rect">
              <a:avLst/>
            </a:prstGeom>
            <a:solidFill>
              <a:srgbClr val="222222"/>
            </a:solidFill>
          </p:spPr>
        </p:sp>
      </p:grpSp>
      <p:pic>
        <p:nvPicPr>
          <p:cNvPr id="13" name="Picture 12">
            <a:extLst>
              <a:ext uri="{FF2B5EF4-FFF2-40B4-BE49-F238E27FC236}">
                <a16:creationId xmlns:a16="http://schemas.microsoft.com/office/drawing/2014/main" id="{6434FA9D-6390-C441-A708-CD2A2D723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285" y="7620"/>
            <a:ext cx="7181869" cy="4470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98ED"/>
        </a:solidFill>
        <a:effectLst/>
      </p:bgPr>
    </p:bg>
    <p:spTree>
      <p:nvGrpSpPr>
        <p:cNvPr id="1" name=""/>
        <p:cNvGrpSpPr/>
        <p:nvPr/>
      </p:nvGrpSpPr>
      <p:grpSpPr>
        <a:xfrm>
          <a:off x="0" y="0"/>
          <a:ext cx="0" cy="0"/>
          <a:chOff x="0" y="0"/>
          <a:chExt cx="0" cy="0"/>
        </a:xfrm>
      </p:grpSpPr>
      <p:sp>
        <p:nvSpPr>
          <p:cNvPr id="2" name="TextBox 2"/>
          <p:cNvSpPr txBox="1"/>
          <p:nvPr/>
        </p:nvSpPr>
        <p:spPr>
          <a:xfrm>
            <a:off x="304800" y="3984248"/>
            <a:ext cx="11620500" cy="5816977"/>
          </a:xfrm>
          <a:prstGeom prst="rect">
            <a:avLst/>
          </a:prstGeom>
        </p:spPr>
        <p:txBody>
          <a:bodyPr wrap="square" lIns="0" tIns="0" rIns="0" bIns="0" rtlCol="0" anchor="t">
            <a:spAutoFit/>
          </a:bodyPr>
          <a:lstStyle/>
          <a:p>
            <a:r>
              <a:rPr lang="en-US" sz="5400" b="1" spc="30" dirty="0">
                <a:solidFill>
                  <a:srgbClr val="FFFFFF"/>
                </a:solidFill>
                <a:latin typeface="Chalkboard SE Light" panose="03050602040202020205" pitchFamily="66" charset="77"/>
              </a:rPr>
              <a:t>Dr. Van Gilder says he’s seen adolescent bedtimes pushed back an</a:t>
            </a:r>
          </a:p>
          <a:p>
            <a:r>
              <a:rPr lang="en-US" sz="5400" b="1" spc="30" dirty="0">
                <a:solidFill>
                  <a:srgbClr val="FFFFFF"/>
                </a:solidFill>
                <a:latin typeface="Chalkboard SE Light" panose="03050602040202020205" pitchFamily="66" charset="77"/>
              </a:rPr>
              <a:t>hour to an hour and a half over the years since teens started doing their homework on computers. On average, my teenage patients are going to bed at around 12:30 now.”</a:t>
            </a:r>
          </a:p>
        </p:txBody>
      </p:sp>
      <p:sp>
        <p:nvSpPr>
          <p:cNvPr id="4" name="AutoShape 4"/>
          <p:cNvSpPr/>
          <p:nvPr/>
        </p:nvSpPr>
        <p:spPr>
          <a:xfrm>
            <a:off x="0" y="0"/>
            <a:ext cx="18288000" cy="3695700"/>
          </a:xfrm>
          <a:prstGeom prst="rect">
            <a:avLst/>
          </a:prstGeom>
          <a:solidFill>
            <a:srgbClr val="FFFFFF"/>
          </a:solidFill>
        </p:spPr>
      </p:sp>
      <p:grpSp>
        <p:nvGrpSpPr>
          <p:cNvPr id="6" name="Group 6"/>
          <p:cNvGrpSpPr/>
          <p:nvPr/>
        </p:nvGrpSpPr>
        <p:grpSpPr>
          <a:xfrm>
            <a:off x="16642727" y="1028700"/>
            <a:ext cx="616573" cy="437192"/>
            <a:chOff x="0" y="0"/>
            <a:chExt cx="822097" cy="582923"/>
          </a:xfrm>
        </p:grpSpPr>
        <p:sp>
          <p:nvSpPr>
            <p:cNvPr id="7" name="AutoShape 7"/>
            <p:cNvSpPr/>
            <p:nvPr/>
          </p:nvSpPr>
          <p:spPr>
            <a:xfrm>
              <a:off x="0" y="0"/>
              <a:ext cx="822097" cy="74923"/>
            </a:xfrm>
            <a:prstGeom prst="rect">
              <a:avLst/>
            </a:prstGeom>
            <a:solidFill>
              <a:srgbClr val="222222"/>
            </a:solidFill>
          </p:spPr>
        </p:sp>
        <p:sp>
          <p:nvSpPr>
            <p:cNvPr id="8" name="AutoShape 8"/>
            <p:cNvSpPr/>
            <p:nvPr/>
          </p:nvSpPr>
          <p:spPr>
            <a:xfrm>
              <a:off x="0" y="254000"/>
              <a:ext cx="822097" cy="74923"/>
            </a:xfrm>
            <a:prstGeom prst="rect">
              <a:avLst/>
            </a:prstGeom>
            <a:solidFill>
              <a:srgbClr val="222222"/>
            </a:solidFill>
          </p:spPr>
        </p:sp>
        <p:sp>
          <p:nvSpPr>
            <p:cNvPr id="9" name="AutoShape 9"/>
            <p:cNvSpPr/>
            <p:nvPr/>
          </p:nvSpPr>
          <p:spPr>
            <a:xfrm>
              <a:off x="0" y="508000"/>
              <a:ext cx="822097" cy="74923"/>
            </a:xfrm>
            <a:prstGeom prst="rect">
              <a:avLst/>
            </a:prstGeom>
            <a:solidFill>
              <a:srgbClr val="222222"/>
            </a:solidFill>
          </p:spPr>
        </p:sp>
      </p:grpSp>
      <p:pic>
        <p:nvPicPr>
          <p:cNvPr id="5" name="Picture 4">
            <a:extLst>
              <a:ext uri="{FF2B5EF4-FFF2-40B4-BE49-F238E27FC236}">
                <a16:creationId xmlns:a16="http://schemas.microsoft.com/office/drawing/2014/main" id="{95D4F9EC-91D7-FD4B-8B00-405DFE8B8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474" y="847725"/>
            <a:ext cx="5991726" cy="8987589"/>
          </a:xfrm>
          <a:prstGeom prst="round1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0" y="0"/>
            <a:ext cx="1349361" cy="10287000"/>
          </a:xfrm>
          <a:prstGeom prst="rect">
            <a:avLst/>
          </a:prstGeom>
          <a:solidFill>
            <a:srgbClr val="FFFFFF"/>
          </a:solidFill>
        </p:spPr>
      </p:sp>
      <p:sp>
        <p:nvSpPr>
          <p:cNvPr id="3" name="AutoShape 3"/>
          <p:cNvSpPr/>
          <p:nvPr/>
        </p:nvSpPr>
        <p:spPr>
          <a:xfrm>
            <a:off x="0" y="0"/>
            <a:ext cx="1349361" cy="2113636"/>
          </a:xfrm>
          <a:prstGeom prst="rect">
            <a:avLst/>
          </a:prstGeom>
          <a:solidFill>
            <a:srgbClr val="1C98ED"/>
          </a:solidFill>
        </p:spPr>
      </p:sp>
      <p:sp>
        <p:nvSpPr>
          <p:cNvPr id="4" name="TextBox 4"/>
          <p:cNvSpPr txBox="1"/>
          <p:nvPr/>
        </p:nvSpPr>
        <p:spPr>
          <a:xfrm>
            <a:off x="7086600" y="573018"/>
            <a:ext cx="10942320" cy="9140964"/>
          </a:xfrm>
          <a:prstGeom prst="rect">
            <a:avLst/>
          </a:prstGeom>
        </p:spPr>
        <p:txBody>
          <a:bodyPr wrap="square" lIns="0" tIns="0" rIns="0" bIns="0" rtlCol="0" anchor="t">
            <a:spAutoFit/>
          </a:bodyPr>
          <a:lstStyle/>
          <a:p>
            <a:r>
              <a:rPr lang="en-US" sz="6600" b="1" spc="40" dirty="0">
                <a:solidFill>
                  <a:srgbClr val="FFFF00"/>
                </a:solidFill>
                <a:latin typeface="Chalkboard SE Light" panose="03050602040202020205" pitchFamily="66" charset="77"/>
              </a:rPr>
              <a:t>Teens who are up late writing papers on computers or chatting with their friends are effectively creating an even more stimulating environment that will only keep them from being able to fall asleep when they want to.</a:t>
            </a:r>
          </a:p>
        </p:txBody>
      </p:sp>
      <p:pic>
        <p:nvPicPr>
          <p:cNvPr id="6" name="Picture 5">
            <a:extLst>
              <a:ext uri="{FF2B5EF4-FFF2-40B4-BE49-F238E27FC236}">
                <a16:creationId xmlns:a16="http://schemas.microsoft.com/office/drawing/2014/main" id="{3511800E-D49D-3F4F-A04D-E938F04911C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6800" y="1104900"/>
            <a:ext cx="5569345" cy="8852148"/>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3687</Words>
  <Application>Microsoft Macintosh PowerPoint</Application>
  <PresentationFormat>Custom</PresentationFormat>
  <Paragraphs>241</Paragraphs>
  <Slides>29</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Calibri</vt:lpstr>
      <vt:lpstr>Poppins Light</vt:lpstr>
      <vt:lpstr>Arial</vt:lpstr>
      <vt:lpstr>Chalkboard SE</vt:lpstr>
      <vt:lpstr>Chalkboard SE Light</vt:lpstr>
      <vt:lpstr>Poppins Medium</vt:lpstr>
      <vt:lpstr>Poppins Bold</vt:lpstr>
      <vt:lpstr>Times New Roman</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help teenagers get more sleep</vt:lpstr>
      <vt:lpstr>1. Be Consistent With Teenage Sleeping Habits</vt:lpstr>
      <vt:lpstr>PowerPoint Presentation</vt:lpstr>
      <vt:lpstr>PowerPoint Presentation</vt:lpstr>
      <vt:lpstr>PowerPoint Presentation</vt:lpstr>
      <vt:lpstr>Screens off an hour before bed</vt:lpstr>
      <vt:lpstr>PowerPoint Presentation</vt:lpstr>
      <vt:lpstr>PowerPoint Presentation</vt:lpstr>
      <vt:lpstr>3. Watch the Snacking</vt:lpstr>
      <vt:lpstr>4. Boost the Biological Clock </vt:lpstr>
      <vt:lpstr>5. Set a Good Example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Are Teenagers So Sleep-Deprived</dc:title>
  <cp:lastModifiedBy>Koh, Linda Mei Lin</cp:lastModifiedBy>
  <cp:revision>64</cp:revision>
  <dcterms:created xsi:type="dcterms:W3CDTF">2006-08-16T00:00:00Z</dcterms:created>
  <dcterms:modified xsi:type="dcterms:W3CDTF">2019-10-07T01:42:43Z</dcterms:modified>
  <dc:identifier>DADijdJa0OU</dc:identifier>
</cp:coreProperties>
</file>