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294" r:id="rId5"/>
    <p:sldId id="303" r:id="rId6"/>
    <p:sldId id="310" r:id="rId7"/>
    <p:sldId id="311" r:id="rId8"/>
    <p:sldId id="315" r:id="rId9"/>
    <p:sldId id="304" r:id="rId10"/>
    <p:sldId id="306" r:id="rId11"/>
    <p:sldId id="307" r:id="rId12"/>
    <p:sldId id="295" r:id="rId13"/>
    <p:sldId id="302" r:id="rId14"/>
    <p:sldId id="305" r:id="rId15"/>
    <p:sldId id="308" r:id="rId16"/>
    <p:sldId id="301" r:id="rId17"/>
    <p:sldId id="312" r:id="rId18"/>
    <p:sldId id="313" r:id="rId19"/>
    <p:sldId id="296" r:id="rId20"/>
    <p:sldId id="316" r:id="rId21"/>
    <p:sldId id="328" r:id="rId22"/>
    <p:sldId id="266" r:id="rId23"/>
    <p:sldId id="298" r:id="rId24"/>
    <p:sldId id="319" r:id="rId25"/>
    <p:sldId id="321"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4D4D4D"/>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71"/>
    <p:restoredTop sz="66639" autoAdjust="0"/>
  </p:normalViewPr>
  <p:slideViewPr>
    <p:cSldViewPr showGuides="1">
      <p:cViewPr varScale="1">
        <p:scale>
          <a:sx n="58" d="100"/>
          <a:sy n="58" d="100"/>
        </p:scale>
        <p:origin x="2520" y="184"/>
      </p:cViewPr>
      <p:guideLst>
        <p:guide orient="horz" pos="2160"/>
        <p:guide pos="2880"/>
      </p:guideLst>
    </p:cSldViewPr>
  </p:slideViewPr>
  <p:notesTextViewPr>
    <p:cViewPr>
      <p:scale>
        <a:sx n="140" d="100"/>
        <a:sy n="14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9E96BC-735D-8D4B-9638-7803A9CAF568}" type="datetimeFigureOut">
              <a:rPr lang="en-US" smtClean="0"/>
              <a:t>10/6/19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88B12B-DB9F-244E-8C0F-DB22D43E59FD}" type="slidenum">
              <a:rPr lang="en-US" smtClean="0"/>
              <a:t>‹#›</a:t>
            </a:fld>
            <a:endParaRPr lang="en-US"/>
          </a:p>
        </p:txBody>
      </p:sp>
    </p:spTree>
    <p:extLst>
      <p:ext uri="{BB962C8B-B14F-4D97-AF65-F5344CB8AC3E}">
        <p14:creationId xmlns:p14="http://schemas.microsoft.com/office/powerpoint/2010/main" val="1987198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031CD5-0032-4417-9ACE-9AFF0ECB4EC6}" type="datetimeFigureOut">
              <a:rPr lang="en-US" smtClean="0"/>
              <a:t>10/6/19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36B490-1DA2-45CE-8F17-51C055710A47}" type="slidenum">
              <a:rPr lang="en-US" smtClean="0"/>
              <a:t>‹#›</a:t>
            </a:fld>
            <a:endParaRPr lang="en-US"/>
          </a:p>
        </p:txBody>
      </p:sp>
    </p:spTree>
    <p:extLst>
      <p:ext uri="{BB962C8B-B14F-4D97-AF65-F5344CB8AC3E}">
        <p14:creationId xmlns:p14="http://schemas.microsoft.com/office/powerpoint/2010/main" val="3603588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FIVE MISTAKES PARENTS MAKE WITH THEIR ADOLESCENTS</a:t>
            </a:r>
          </a:p>
        </p:txBody>
      </p:sp>
      <p:sp>
        <p:nvSpPr>
          <p:cNvPr id="4" name="Slide Number Placeholder 3"/>
          <p:cNvSpPr>
            <a:spLocks noGrp="1"/>
          </p:cNvSpPr>
          <p:nvPr>
            <p:ph type="sldNum" sz="quarter" idx="10"/>
          </p:nvPr>
        </p:nvSpPr>
        <p:spPr/>
        <p:txBody>
          <a:bodyPr/>
          <a:lstStyle/>
          <a:p>
            <a:fld id="{C836B490-1DA2-45CE-8F17-51C055710A47}" type="slidenum">
              <a:rPr lang="en-US" smtClean="0"/>
              <a:t>1</a:t>
            </a:fld>
            <a:endParaRPr lang="en-US"/>
          </a:p>
        </p:txBody>
      </p:sp>
    </p:spTree>
    <p:extLst>
      <p:ext uri="{BB962C8B-B14F-4D97-AF65-F5344CB8AC3E}">
        <p14:creationId xmlns:p14="http://schemas.microsoft.com/office/powerpoint/2010/main" val="329466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glow rad="139700">
                    <a:schemeClr val="accent2">
                      <a:satMod val="175000"/>
                      <a:alpha val="40000"/>
                    </a:schemeClr>
                  </a:glow>
                </a:effectLst>
                <a:latin typeface="Times" charset="0"/>
                <a:ea typeface="Times" charset="0"/>
                <a:cs typeface="Times" charset="0"/>
              </a:rPr>
              <a:t>Modeling is not a strategy to be applied in a given situation. It is a way of life.</a:t>
            </a:r>
          </a:p>
          <a:p>
            <a:endParaRPr lang="en-US" dirty="0"/>
          </a:p>
          <a:p>
            <a:r>
              <a:rPr lang="en-US" dirty="0"/>
              <a:t>Roger L Dudley, </a:t>
            </a:r>
            <a:r>
              <a:rPr lang="en-US" i="1" dirty="0"/>
              <a:t>Passing</a:t>
            </a:r>
            <a:r>
              <a:rPr lang="en-US" i="1" baseline="0" dirty="0"/>
              <a:t> on the Torch.  </a:t>
            </a:r>
            <a:r>
              <a:rPr lang="en-US" i="0" baseline="0" dirty="0"/>
              <a:t>P.177.</a:t>
            </a:r>
            <a:endParaRPr lang="en-US" i="0" dirty="0"/>
          </a:p>
        </p:txBody>
      </p:sp>
      <p:sp>
        <p:nvSpPr>
          <p:cNvPr id="4" name="Slide Number Placeholder 3"/>
          <p:cNvSpPr>
            <a:spLocks noGrp="1"/>
          </p:cNvSpPr>
          <p:nvPr>
            <p:ph type="sldNum" sz="quarter" idx="10"/>
          </p:nvPr>
        </p:nvSpPr>
        <p:spPr/>
        <p:txBody>
          <a:bodyPr/>
          <a:lstStyle/>
          <a:p>
            <a:fld id="{C836B490-1DA2-45CE-8F17-51C055710A47}" type="slidenum">
              <a:rPr lang="en-US" smtClean="0"/>
              <a:t>10</a:t>
            </a:fld>
            <a:endParaRPr lang="en-US"/>
          </a:p>
        </p:txBody>
      </p:sp>
    </p:spTree>
    <p:extLst>
      <p:ext uri="{BB962C8B-B14F-4D97-AF65-F5344CB8AC3E}">
        <p14:creationId xmlns:p14="http://schemas.microsoft.com/office/powerpoint/2010/main" val="1825427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Roger Dudley in his book </a:t>
            </a:r>
            <a:r>
              <a:rPr lang="en-US" i="1" dirty="0"/>
              <a:t>Passing</a:t>
            </a:r>
            <a:r>
              <a:rPr lang="en-US" i="1" baseline="0" dirty="0"/>
              <a:t> on The Torch </a:t>
            </a:r>
            <a:r>
              <a:rPr lang="en-US" baseline="0" dirty="0"/>
              <a:t>pages 177 writes that w</a:t>
            </a:r>
            <a:r>
              <a:rPr lang="en-US" sz="1200" dirty="0">
                <a:latin typeface="Times" charset="0"/>
                <a:ea typeface="Times" charset="0"/>
                <a:cs typeface="Times" charset="0"/>
              </a:rPr>
              <a:t>hen adolescents see Christian values modelled by adults, they are stimulated to think through those values and choose them because they see what Christian values look like.</a:t>
            </a:r>
          </a:p>
          <a:p>
            <a:endParaRPr lang="en-US" dirty="0"/>
          </a:p>
        </p:txBody>
      </p:sp>
      <p:sp>
        <p:nvSpPr>
          <p:cNvPr id="4" name="Slide Number Placeholder 3"/>
          <p:cNvSpPr>
            <a:spLocks noGrp="1"/>
          </p:cNvSpPr>
          <p:nvPr>
            <p:ph type="sldNum" sz="quarter" idx="10"/>
          </p:nvPr>
        </p:nvSpPr>
        <p:spPr/>
        <p:txBody>
          <a:bodyPr/>
          <a:lstStyle/>
          <a:p>
            <a:fld id="{C836B490-1DA2-45CE-8F17-51C055710A47}" type="slidenum">
              <a:rPr lang="en-US" smtClean="0"/>
              <a:t>11</a:t>
            </a:fld>
            <a:endParaRPr lang="en-US"/>
          </a:p>
        </p:txBody>
      </p:sp>
    </p:spTree>
    <p:extLst>
      <p:ext uri="{BB962C8B-B14F-4D97-AF65-F5344CB8AC3E}">
        <p14:creationId xmlns:p14="http://schemas.microsoft.com/office/powerpoint/2010/main" val="53693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u="sng" kern="1200" dirty="0">
                <a:solidFill>
                  <a:schemeClr val="tx1"/>
                </a:solidFill>
                <a:effectLst/>
                <a:latin typeface="+mn-lt"/>
                <a:ea typeface="+mn-ea"/>
                <a:cs typeface="+mn-cs"/>
              </a:rPr>
              <a:t>Remember:-</a:t>
            </a:r>
            <a:endParaRPr lang="en-US" sz="1200" b="0" u="none" kern="1200" dirty="0">
              <a:solidFill>
                <a:schemeClr val="tx1"/>
              </a:solidFill>
              <a:effectLst/>
              <a:latin typeface="+mn-lt"/>
              <a:ea typeface="+mn-ea"/>
              <a:cs typeface="+mn-cs"/>
            </a:endParaRPr>
          </a:p>
          <a:p>
            <a:pPr marL="228600" lvl="0" indent="-228600">
              <a:buAutoNum type="arabicPeriod"/>
            </a:pPr>
            <a:r>
              <a:rPr lang="en-US" sz="1200" kern="1200" dirty="0">
                <a:solidFill>
                  <a:schemeClr val="tx1"/>
                </a:solidFill>
                <a:effectLst/>
                <a:latin typeface="+mn-lt"/>
                <a:ea typeface="+mn-ea"/>
                <a:cs typeface="+mn-cs"/>
              </a:rPr>
              <a:t>Values are caught rather than taught. </a:t>
            </a:r>
          </a:p>
          <a:p>
            <a:pPr marL="228600" lvl="0" indent="-228600">
              <a:buAutoNum type="arabicPeriod"/>
            </a:pPr>
            <a:r>
              <a:rPr lang="en-US" sz="1200" kern="1200" dirty="0">
                <a:solidFill>
                  <a:schemeClr val="tx1"/>
                </a:solidFill>
                <a:effectLst/>
                <a:latin typeface="+mn-lt"/>
                <a:ea typeface="+mn-ea"/>
                <a:cs typeface="+mn-cs"/>
              </a:rPr>
              <a:t>You are the thrower and the adolescents are the catchers. 	</a:t>
            </a:r>
          </a:p>
          <a:p>
            <a:pPr lvl="0"/>
            <a:r>
              <a:rPr lang="en-US" sz="1200" kern="1200" dirty="0">
                <a:solidFill>
                  <a:schemeClr val="tx1"/>
                </a:solidFill>
                <a:effectLst/>
                <a:latin typeface="+mn-lt"/>
                <a:ea typeface="+mn-ea"/>
                <a:cs typeface="+mn-cs"/>
              </a:rPr>
              <a:t>3. You are the teleprompter and they are reading on your life’s screen of your daily living. </a:t>
            </a:r>
          </a:p>
          <a:p>
            <a:pPr lvl="0"/>
            <a:r>
              <a:rPr lang="en-US" sz="1200" kern="1200" dirty="0">
                <a:solidFill>
                  <a:schemeClr val="tx1"/>
                </a:solidFill>
                <a:effectLst/>
                <a:latin typeface="+mn-lt"/>
                <a:ea typeface="+mn-ea"/>
                <a:cs typeface="+mn-cs"/>
              </a:rPr>
              <a:t>BE CAREFUL OF HOW YOU LIVE!</a:t>
            </a:r>
          </a:p>
          <a:p>
            <a:pPr lvl="0"/>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Examples of living inconsistent values:</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US" sz="1200" kern="1200" dirty="0">
                <a:solidFill>
                  <a:schemeClr val="tx1"/>
                </a:solidFill>
                <a:effectLst/>
                <a:latin typeface="+mn-lt"/>
                <a:ea typeface="+mn-ea"/>
                <a:cs typeface="+mn-cs"/>
              </a:rPr>
              <a:t>If you go late to Church on Sabbath but run around like crazy to make sure that you don’t get late for work, the value caught by your children is that work is more important than Sabbath worship.</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US" sz="1200" kern="1200" dirty="0">
                <a:solidFill>
                  <a:schemeClr val="tx1"/>
                </a:solidFill>
                <a:effectLst/>
                <a:latin typeface="+mn-lt"/>
                <a:ea typeface="+mn-ea"/>
                <a:cs typeface="+mn-cs"/>
              </a:rPr>
              <a:t>If your dress to kill for other occasions and dress casually for church, the value caught by your children is that church is not all that important.</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US" sz="1200" kern="1200" dirty="0">
                <a:solidFill>
                  <a:schemeClr val="tx1"/>
                </a:solidFill>
                <a:effectLst/>
                <a:latin typeface="+mn-lt"/>
                <a:ea typeface="+mn-ea"/>
                <a:cs typeface="+mn-cs"/>
              </a:rPr>
              <a:t>When in your home you</a:t>
            </a:r>
            <a:r>
              <a:rPr lang="en-US" sz="1200" kern="1200" baseline="0" dirty="0">
                <a:solidFill>
                  <a:schemeClr val="tx1"/>
                </a:solidFill>
                <a:effectLst/>
                <a:latin typeface="+mn-lt"/>
                <a:ea typeface="+mn-ea"/>
                <a:cs typeface="+mn-cs"/>
              </a:rPr>
              <a:t> don’t miss watching your TV shows but can miss family worship, </a:t>
            </a:r>
            <a:r>
              <a:rPr lang="en-US" sz="1200" kern="1200" dirty="0">
                <a:solidFill>
                  <a:schemeClr val="tx1"/>
                </a:solidFill>
                <a:effectLst/>
                <a:latin typeface="+mn-lt"/>
                <a:ea typeface="+mn-ea"/>
                <a:cs typeface="+mn-cs"/>
              </a:rPr>
              <a:t>the message caught by your children is that worship is less important. </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US" sz="1200" kern="1200" dirty="0">
                <a:solidFill>
                  <a:schemeClr val="tx1"/>
                </a:solidFill>
                <a:effectLst/>
                <a:latin typeface="+mn-lt"/>
                <a:ea typeface="+mn-ea"/>
                <a:cs typeface="+mn-cs"/>
              </a:rPr>
              <a:t>If</a:t>
            </a:r>
            <a:r>
              <a:rPr lang="en-US" sz="1200" kern="1200" baseline="0" dirty="0">
                <a:solidFill>
                  <a:schemeClr val="tx1"/>
                </a:solidFill>
                <a:effectLst/>
                <a:latin typeface="+mn-lt"/>
                <a:ea typeface="+mn-ea"/>
                <a:cs typeface="+mn-cs"/>
              </a:rPr>
              <a:t> you </a:t>
            </a:r>
            <a:r>
              <a:rPr lang="en-US" sz="1200" kern="1200" dirty="0">
                <a:solidFill>
                  <a:schemeClr val="tx1"/>
                </a:solidFill>
                <a:effectLst/>
                <a:latin typeface="+mn-lt"/>
                <a:ea typeface="+mn-ea"/>
                <a:cs typeface="+mn-cs"/>
              </a:rPr>
              <a:t>put all kinds of items into the pages of the Bible,</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value transmitted to children is that the Bible is just an ordinary book.</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US" sz="1200" kern="1200" dirty="0">
                <a:solidFill>
                  <a:schemeClr val="tx1"/>
                </a:solidFill>
                <a:effectLst/>
                <a:latin typeface="+mn-lt"/>
                <a:ea typeface="+mn-ea"/>
                <a:cs typeface="+mn-cs"/>
              </a:rPr>
              <a:t>If your children see you read your newspaper daily but you read your Bible occasionally, the value caught is that the Bible is less important. </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sz="1200" kern="1200" dirty="0">
                <a:solidFill>
                  <a:schemeClr val="tx1"/>
                </a:solidFill>
                <a:effectLst/>
                <a:latin typeface="+mn-lt"/>
                <a:ea typeface="+mn-ea"/>
                <a:cs typeface="+mn-cs"/>
              </a:rPr>
              <a:t>If you talk ill of the church, preacher, church administrator, church policies, other tribes and races in front of your children, you would have taught your children not to respect other people, the church and its policies.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836B490-1DA2-45CE-8F17-51C055710A47}" type="slidenum">
              <a:rPr lang="en-US" smtClean="0"/>
              <a:t>12</a:t>
            </a:fld>
            <a:endParaRPr lang="en-US"/>
          </a:p>
        </p:txBody>
      </p:sp>
    </p:spTree>
    <p:extLst>
      <p:ext uri="{BB962C8B-B14F-4D97-AF65-F5344CB8AC3E}">
        <p14:creationId xmlns:p14="http://schemas.microsoft.com/office/powerpoint/2010/main" val="1304432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Failure to be a Consistent Model</a:t>
            </a:r>
          </a:p>
        </p:txBody>
      </p:sp>
      <p:sp>
        <p:nvSpPr>
          <p:cNvPr id="4" name="Slide Number Placeholder 3"/>
          <p:cNvSpPr>
            <a:spLocks noGrp="1"/>
          </p:cNvSpPr>
          <p:nvPr>
            <p:ph type="sldNum" sz="quarter" idx="5"/>
          </p:nvPr>
        </p:nvSpPr>
        <p:spPr/>
        <p:txBody>
          <a:bodyPr/>
          <a:lstStyle/>
          <a:p>
            <a:fld id="{C836B490-1DA2-45CE-8F17-51C055710A47}" type="slidenum">
              <a:rPr lang="en-US" smtClean="0"/>
              <a:t>13</a:t>
            </a:fld>
            <a:endParaRPr lang="en-US"/>
          </a:p>
        </p:txBody>
      </p:sp>
    </p:spTree>
    <p:extLst>
      <p:ext uri="{BB962C8B-B14F-4D97-AF65-F5344CB8AC3E}">
        <p14:creationId xmlns:p14="http://schemas.microsoft.com/office/powerpoint/2010/main" val="1900188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glow rad="139700">
                    <a:schemeClr val="accent2">
                      <a:satMod val="175000"/>
                      <a:alpha val="40000"/>
                    </a:schemeClr>
                  </a:glow>
                  <a:outerShdw blurRad="50800" dist="38100" dir="13500000" algn="br" rotWithShape="0">
                    <a:prstClr val="black">
                      <a:alpha val="40000"/>
                    </a:prstClr>
                  </a:outerShdw>
                </a:effectLst>
                <a:latin typeface="Times" charset="0"/>
                <a:ea typeface="Times" charset="0"/>
                <a:cs typeface="Times" charset="0"/>
              </a:rPr>
              <a:t>Modeling is one thing and to be a consistent model is another thing.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Times" charset="0"/>
              <a:ea typeface="Times" charset="0"/>
              <a:cs typeface="Times"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charset="0"/>
                <a:ea typeface="Times" charset="0"/>
                <a:cs typeface="Times" charset="0"/>
              </a:rPr>
              <a:t>For example, when in your home you have a ‘yo-yo’ pattern of worship,  today you have worship and tomorrow you don’t,  your adolescents  are likely to grow into adulthood not valuing prayer. </a:t>
            </a:r>
          </a:p>
          <a:p>
            <a:endParaRPr lang="en-US" dirty="0"/>
          </a:p>
        </p:txBody>
      </p:sp>
      <p:sp>
        <p:nvSpPr>
          <p:cNvPr id="4" name="Slide Number Placeholder 3"/>
          <p:cNvSpPr>
            <a:spLocks noGrp="1"/>
          </p:cNvSpPr>
          <p:nvPr>
            <p:ph type="sldNum" sz="quarter" idx="10"/>
          </p:nvPr>
        </p:nvSpPr>
        <p:spPr/>
        <p:txBody>
          <a:bodyPr/>
          <a:lstStyle/>
          <a:p>
            <a:fld id="{C836B490-1DA2-45CE-8F17-51C055710A47}" type="slidenum">
              <a:rPr lang="en-US" smtClean="0"/>
              <a:t>14</a:t>
            </a:fld>
            <a:endParaRPr lang="en-US"/>
          </a:p>
        </p:txBody>
      </p:sp>
    </p:spTree>
    <p:extLst>
      <p:ext uri="{BB962C8B-B14F-4D97-AF65-F5344CB8AC3E}">
        <p14:creationId xmlns:p14="http://schemas.microsoft.com/office/powerpoint/2010/main" val="1511138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glow rad="139700">
                    <a:schemeClr val="accent2">
                      <a:satMod val="175000"/>
                      <a:alpha val="40000"/>
                    </a:schemeClr>
                  </a:glow>
                  <a:outerShdw blurRad="50800" dist="38100" dir="13500000" algn="br" rotWithShape="0">
                    <a:prstClr val="black">
                      <a:alpha val="40000"/>
                    </a:prstClr>
                  </a:outerShdw>
                </a:effectLst>
                <a:latin typeface="Times" charset="0"/>
                <a:ea typeface="Times" charset="0"/>
                <a:cs typeface="Times" charset="0"/>
              </a:rPr>
              <a:t>Many parents in their anger tell their teens, for example,  that they are short tempered because they inherited short tempered genes.  In essence, the parents have just communicated to their children that Jesus has no power to transform somebody. </a:t>
            </a:r>
          </a:p>
          <a:p>
            <a:endParaRPr lang="en-US" dirty="0"/>
          </a:p>
        </p:txBody>
      </p:sp>
      <p:sp>
        <p:nvSpPr>
          <p:cNvPr id="4" name="Slide Number Placeholder 3"/>
          <p:cNvSpPr>
            <a:spLocks noGrp="1"/>
          </p:cNvSpPr>
          <p:nvPr>
            <p:ph type="sldNum" sz="quarter" idx="10"/>
          </p:nvPr>
        </p:nvSpPr>
        <p:spPr/>
        <p:txBody>
          <a:bodyPr/>
          <a:lstStyle/>
          <a:p>
            <a:fld id="{C836B490-1DA2-45CE-8F17-51C055710A47}" type="slidenum">
              <a:rPr lang="en-US" smtClean="0"/>
              <a:t>15</a:t>
            </a:fld>
            <a:endParaRPr lang="en-US"/>
          </a:p>
        </p:txBody>
      </p:sp>
    </p:spTree>
    <p:extLst>
      <p:ext uri="{BB962C8B-B14F-4D97-AF65-F5344CB8AC3E}">
        <p14:creationId xmlns:p14="http://schemas.microsoft.com/office/powerpoint/2010/main" val="303858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 </a:t>
            </a:r>
            <a:r>
              <a:rPr lang="en-US" sz="1200" b="1" dirty="0">
                <a:latin typeface="Arial Rounded MT Bold" pitchFamily="34" charset="0"/>
              </a:rPr>
              <a:t>Failure To Admit when You have over reacted and you know that you are wrong .</a:t>
            </a:r>
          </a:p>
          <a:p>
            <a:endParaRPr lang="en-US" dirty="0"/>
          </a:p>
          <a:p>
            <a:r>
              <a:rPr lang="en-US" dirty="0"/>
              <a:t>None of us is perfect.  We all make mistakes. </a:t>
            </a:r>
            <a:r>
              <a:rPr lang="en-US" baseline="0" dirty="0"/>
              <a:t> Exercise patience with adolescents. </a:t>
            </a:r>
            <a:endParaRPr lang="en-US" dirty="0"/>
          </a:p>
        </p:txBody>
      </p:sp>
      <p:sp>
        <p:nvSpPr>
          <p:cNvPr id="4" name="Slide Number Placeholder 3"/>
          <p:cNvSpPr>
            <a:spLocks noGrp="1"/>
          </p:cNvSpPr>
          <p:nvPr>
            <p:ph type="sldNum" sz="quarter" idx="10"/>
          </p:nvPr>
        </p:nvSpPr>
        <p:spPr/>
        <p:txBody>
          <a:bodyPr/>
          <a:lstStyle/>
          <a:p>
            <a:fld id="{C836B490-1DA2-45CE-8F17-51C055710A47}" type="slidenum">
              <a:rPr lang="en-US" smtClean="0"/>
              <a:t>16</a:t>
            </a:fld>
            <a:endParaRPr lang="en-US"/>
          </a:p>
        </p:txBody>
      </p:sp>
    </p:spTree>
    <p:extLst>
      <p:ext uri="{BB962C8B-B14F-4D97-AF65-F5344CB8AC3E}">
        <p14:creationId xmlns:p14="http://schemas.microsoft.com/office/powerpoint/2010/main" val="839295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glow rad="139700">
                    <a:schemeClr val="accent2">
                      <a:satMod val="175000"/>
                      <a:alpha val="40000"/>
                    </a:schemeClr>
                  </a:glow>
                  <a:outerShdw blurRad="50800" dist="38100" dir="13500000" algn="br" rotWithShape="0">
                    <a:prstClr val="black">
                      <a:alpha val="40000"/>
                    </a:prstClr>
                  </a:outerShdw>
                </a:effectLst>
                <a:latin typeface="Arial Rounded MT Bold" pitchFamily="34" charset="0"/>
              </a:rPr>
              <a:t>No human being is perfect.  Parents and teachers make mistakes.  When you realize that you have made a mistake, apologize to the adolescent.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I was about 15 years old and my brother was 13, my dad was annoyed with my brother over something.  We had been warned several times to stop doing what we were doing but my brother kept doing the same thing over and over.  My dad lost his cool and he beat him badly.  A few hours later, my dad felt bad for what he had done that he called us and apologized for overreacting.  This act made us respect him more than before.  And we did our best to obey our parents so that we don’t have to make them over react and force them to apologize to us.   </a:t>
            </a:r>
          </a:p>
          <a:p>
            <a:endParaRPr lang="en-US" dirty="0"/>
          </a:p>
        </p:txBody>
      </p:sp>
      <p:sp>
        <p:nvSpPr>
          <p:cNvPr id="4" name="Slide Number Placeholder 3"/>
          <p:cNvSpPr>
            <a:spLocks noGrp="1"/>
          </p:cNvSpPr>
          <p:nvPr>
            <p:ph type="sldNum" sz="quarter" idx="10"/>
          </p:nvPr>
        </p:nvSpPr>
        <p:spPr/>
        <p:txBody>
          <a:bodyPr/>
          <a:lstStyle/>
          <a:p>
            <a:fld id="{C836B490-1DA2-45CE-8F17-51C055710A47}" type="slidenum">
              <a:rPr lang="en-US" smtClean="0"/>
              <a:t>17</a:t>
            </a:fld>
            <a:endParaRPr lang="en-US"/>
          </a:p>
        </p:txBody>
      </p:sp>
    </p:spTree>
    <p:extLst>
      <p:ext uri="{BB962C8B-B14F-4D97-AF65-F5344CB8AC3E}">
        <p14:creationId xmlns:p14="http://schemas.microsoft.com/office/powerpoint/2010/main" val="1410157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glow rad="139700">
                    <a:schemeClr val="accent2">
                      <a:satMod val="175000"/>
                      <a:alpha val="40000"/>
                    </a:schemeClr>
                  </a:glow>
                </a:effectLst>
                <a:latin typeface="Arial Rounded MT Bold" pitchFamily="34" charset="0"/>
              </a:rPr>
              <a:t>God set an example on this matter so that we can learn from Him. The story is recorded in the book of Numbers 14:11-20</a:t>
            </a:r>
          </a:p>
          <a:p>
            <a:endParaRPr lang="en-US" dirty="0"/>
          </a:p>
          <a:p>
            <a:r>
              <a:rPr lang="en-US" dirty="0"/>
              <a:t>In Numbers 14:11-20, the Israelites rebelled against Caleb and Joshua and</a:t>
            </a:r>
            <a:r>
              <a:rPr lang="en-US" baseline="0" dirty="0"/>
              <a:t> God told Moses that He would destroy all the Israelites and raise a new people.  Moses 'reasoned' with God and requested  Him not to do so because He would be misunderstood by other nations.  God agreed and He 'changed' His mind. God did this for two reasons. (a) To test the character of Moses. (2) To teach us that it is not beneath one’s dignity to admit when a mistake has been done. It does not mean that God had made a mistake, but He did this for our lesson.  </a:t>
            </a:r>
            <a:endParaRPr lang="en-US" dirty="0"/>
          </a:p>
        </p:txBody>
      </p:sp>
      <p:sp>
        <p:nvSpPr>
          <p:cNvPr id="4" name="Slide Number Placeholder 3"/>
          <p:cNvSpPr>
            <a:spLocks noGrp="1"/>
          </p:cNvSpPr>
          <p:nvPr>
            <p:ph type="sldNum" sz="quarter" idx="10"/>
          </p:nvPr>
        </p:nvSpPr>
        <p:spPr/>
        <p:txBody>
          <a:bodyPr/>
          <a:lstStyle/>
          <a:p>
            <a:fld id="{C836B490-1DA2-45CE-8F17-51C055710A47}" type="slidenum">
              <a:rPr lang="en-US" smtClean="0"/>
              <a:t>18</a:t>
            </a:fld>
            <a:endParaRPr lang="en-US"/>
          </a:p>
        </p:txBody>
      </p:sp>
    </p:spTree>
    <p:extLst>
      <p:ext uri="{BB962C8B-B14F-4D97-AF65-F5344CB8AC3E}">
        <p14:creationId xmlns:p14="http://schemas.microsoft.com/office/powerpoint/2010/main" val="980346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j-lt"/>
              </a:rPr>
              <a:t>4. </a:t>
            </a:r>
            <a:r>
              <a:rPr lang="en-US" sz="1200" b="1" dirty="0"/>
              <a:t>Failure to give honest answers to honest questions and not comfortable to discuss what feels  uncomfortable to you.</a:t>
            </a:r>
          </a:p>
          <a:p>
            <a:pPr algn="l"/>
            <a:endParaRPr lang="en-US" sz="1200" dirty="0">
              <a:latin typeface="+mj-lt"/>
            </a:endParaRPr>
          </a:p>
          <a:p>
            <a:pPr algn="l"/>
            <a:r>
              <a:rPr lang="en-US" sz="1200" dirty="0">
                <a:latin typeface="+mj-lt"/>
              </a:rPr>
              <a:t>Why can’t I wear earrings?  Is dancing a sin and if it is sin, what makes it to</a:t>
            </a:r>
            <a:r>
              <a:rPr lang="en-US" sz="1200" baseline="0" dirty="0">
                <a:latin typeface="+mj-lt"/>
              </a:rPr>
              <a:t> be a sin?  Why can't I wear short skirts? What's wrong with makeup? What's wrong with premarital sex because everybody is doing it? </a:t>
            </a:r>
            <a:endParaRPr lang="en-US" sz="1200" dirty="0">
              <a:latin typeface="+mj-lt"/>
            </a:endParaRPr>
          </a:p>
          <a:p>
            <a:pPr algn="l"/>
            <a:endParaRPr lang="en-US" sz="1200" dirty="0">
              <a:latin typeface="+mj-lt"/>
            </a:endParaRPr>
          </a:p>
          <a:p>
            <a:pPr algn="l"/>
            <a:endParaRPr lang="en-US" sz="1200" dirty="0">
              <a:latin typeface="+mj-lt"/>
            </a:endParaRPr>
          </a:p>
          <a:p>
            <a:pPr algn="l"/>
            <a:endParaRPr lang="en-US" dirty="0">
              <a:latin typeface="+mj-lt"/>
            </a:endParaRPr>
          </a:p>
          <a:p>
            <a:endParaRPr lang="en-US" dirty="0">
              <a:latin typeface="+mj-lt"/>
            </a:endParaRPr>
          </a:p>
        </p:txBody>
      </p:sp>
      <p:sp>
        <p:nvSpPr>
          <p:cNvPr id="4" name="Slide Number Placeholder 3"/>
          <p:cNvSpPr>
            <a:spLocks noGrp="1"/>
          </p:cNvSpPr>
          <p:nvPr>
            <p:ph type="sldNum" sz="quarter" idx="10"/>
          </p:nvPr>
        </p:nvSpPr>
        <p:spPr/>
        <p:txBody>
          <a:bodyPr/>
          <a:lstStyle/>
          <a:p>
            <a:fld id="{C836B490-1DA2-45CE-8F17-51C055710A47}" type="slidenum">
              <a:rPr lang="en-US" smtClean="0"/>
              <a:t>19</a:t>
            </a:fld>
            <a:endParaRPr lang="en-US"/>
          </a:p>
        </p:txBody>
      </p:sp>
    </p:spTree>
    <p:extLst>
      <p:ext uri="{BB962C8B-B14F-4D97-AF65-F5344CB8AC3E}">
        <p14:creationId xmlns:p14="http://schemas.microsoft.com/office/powerpoint/2010/main" val="1836794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charset="0"/>
                <a:ea typeface="Times" charset="0"/>
                <a:cs typeface="Times" charset="0"/>
              </a:rPr>
              <a:t>Adolescence is the transitional period between childhood and adulthood</a:t>
            </a:r>
            <a:r>
              <a:rPr lang="en-US" sz="1200" dirty="0">
                <a:latin typeface="Times" charset="0"/>
                <a:ea typeface="Times" charset="0"/>
                <a:cs typeface="Times" charset="0"/>
              </a:rPr>
              <a:t>.</a:t>
            </a:r>
          </a:p>
          <a:p>
            <a:endParaRPr lang="en-US" dirty="0"/>
          </a:p>
          <a:p>
            <a:r>
              <a:rPr lang="en-US" dirty="0"/>
              <a:t>Though this period is usually associated with teenage years, its physical, psychological and cultural expressions may begin much earlier and end later.   Years 9-13 are often</a:t>
            </a:r>
            <a:r>
              <a:rPr lang="en-US" baseline="0" dirty="0"/>
              <a:t> referred to as pre-teen or “tween” years.</a:t>
            </a:r>
            <a:r>
              <a:rPr lang="en-US" dirty="0"/>
              <a:t>  </a:t>
            </a:r>
            <a:r>
              <a:rPr lang="en-US" baseline="0" dirty="0"/>
              <a:t> </a:t>
            </a:r>
            <a:endParaRPr lang="en-US" dirty="0"/>
          </a:p>
        </p:txBody>
      </p:sp>
      <p:sp>
        <p:nvSpPr>
          <p:cNvPr id="4" name="Slide Number Placeholder 3"/>
          <p:cNvSpPr>
            <a:spLocks noGrp="1"/>
          </p:cNvSpPr>
          <p:nvPr>
            <p:ph type="sldNum" sz="quarter" idx="10"/>
          </p:nvPr>
        </p:nvSpPr>
        <p:spPr/>
        <p:txBody>
          <a:bodyPr/>
          <a:lstStyle/>
          <a:p>
            <a:fld id="{C836B490-1DA2-45CE-8F17-51C055710A47}" type="slidenum">
              <a:rPr lang="en-US" smtClean="0"/>
              <a:t>2</a:t>
            </a:fld>
            <a:endParaRPr lang="en-US"/>
          </a:p>
        </p:txBody>
      </p:sp>
    </p:spTree>
    <p:extLst>
      <p:ext uri="{BB962C8B-B14F-4D97-AF65-F5344CB8AC3E}">
        <p14:creationId xmlns:p14="http://schemas.microsoft.com/office/powerpoint/2010/main" val="15728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Rounded MT Bold" pitchFamily="34" charset="0"/>
              </a:rPr>
              <a:t>If you don’t have answers, don’t just dismiss the adolescent  and label them as rebels.  Ask for help.</a:t>
            </a:r>
          </a:p>
          <a:p>
            <a:pPr algn="l"/>
            <a:endParaRPr lang="en-US" sz="1200" dirty="0">
              <a:latin typeface="Arial Rounded MT Bold" pitchFamily="34" charset="0"/>
            </a:endParaRPr>
          </a:p>
          <a:p>
            <a:pPr algn="l"/>
            <a:r>
              <a:rPr lang="en-US" sz="1200" dirty="0">
                <a:latin typeface="Arial Rounded MT Bold" pitchFamily="34" charset="0"/>
              </a:rPr>
              <a:t>If you find that you don’t have answers,</a:t>
            </a:r>
            <a:r>
              <a:rPr lang="en-US" sz="1200" baseline="0" dirty="0">
                <a:latin typeface="Arial Rounded MT Bold" pitchFamily="34" charset="0"/>
              </a:rPr>
              <a:t> t</a:t>
            </a:r>
            <a:r>
              <a:rPr lang="en-US" sz="1200" dirty="0">
                <a:latin typeface="Arial Rounded MT Bold" pitchFamily="34" charset="0"/>
              </a:rPr>
              <a:t>alk to your Pastor to help you.</a:t>
            </a:r>
            <a:r>
              <a:rPr lang="en-US" sz="1200" baseline="0" dirty="0">
                <a:latin typeface="Arial Rounded MT Bold" pitchFamily="34" charset="0"/>
              </a:rPr>
              <a:t> You can arrange time for him to talk to the adolescents.  Or  a</a:t>
            </a:r>
            <a:r>
              <a:rPr lang="en-US" sz="1200" dirty="0">
                <a:latin typeface="Arial Rounded MT Bold" pitchFamily="34" charset="0"/>
              </a:rPr>
              <a:t>sk</a:t>
            </a:r>
            <a:r>
              <a:rPr lang="en-US" sz="1200" baseline="0" dirty="0">
                <a:latin typeface="Arial Rounded MT Bold" pitchFamily="34" charset="0"/>
              </a:rPr>
              <a:t> an experienced and dedicated youth leader to help you.  But don’t just brush their questions aside or become angry and label them as rebels. </a:t>
            </a:r>
            <a:endParaRPr lang="en-US" sz="1200" dirty="0">
              <a:latin typeface="Arial Rounded MT Bold" pitchFamily="34" charset="0"/>
            </a:endParaRPr>
          </a:p>
          <a:p>
            <a:pPr algn="l"/>
            <a:endParaRPr lang="en-US" sz="1200" dirty="0">
              <a:latin typeface="Arial Rounded MT Bold" pitchFamily="34" charset="0"/>
            </a:endParaRPr>
          </a:p>
          <a:p>
            <a:pPr algn="l"/>
            <a:endParaRPr lang="en-US" dirty="0"/>
          </a:p>
          <a:p>
            <a:endParaRPr lang="en-US" dirty="0"/>
          </a:p>
        </p:txBody>
      </p:sp>
      <p:sp>
        <p:nvSpPr>
          <p:cNvPr id="4" name="Slide Number Placeholder 3"/>
          <p:cNvSpPr>
            <a:spLocks noGrp="1"/>
          </p:cNvSpPr>
          <p:nvPr>
            <p:ph type="sldNum" sz="quarter" idx="10"/>
          </p:nvPr>
        </p:nvSpPr>
        <p:spPr/>
        <p:txBody>
          <a:bodyPr/>
          <a:lstStyle/>
          <a:p>
            <a:fld id="{C836B490-1DA2-45CE-8F17-51C055710A47}" type="slidenum">
              <a:rPr lang="en-US" smtClean="0"/>
              <a:t>20</a:t>
            </a:fld>
            <a:endParaRPr lang="en-US"/>
          </a:p>
        </p:txBody>
      </p:sp>
    </p:spTree>
    <p:extLst>
      <p:ext uri="{BB962C8B-B14F-4D97-AF65-F5344CB8AC3E}">
        <p14:creationId xmlns:p14="http://schemas.microsoft.com/office/powerpoint/2010/main" val="1994479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Rounded MT Bold" pitchFamily="34" charset="0"/>
              </a:rPr>
              <a:t>5. </a:t>
            </a:r>
            <a:r>
              <a:rPr lang="en-US" sz="1200" b="1" dirty="0"/>
              <a:t>Failure to know that the adolescent is at a developmental stage of faith known as </a:t>
            </a:r>
            <a:r>
              <a:rPr lang="en-US" sz="1200" b="1" i="1" u="sng" dirty="0"/>
              <a:t>searching faith</a:t>
            </a:r>
            <a:r>
              <a:rPr lang="en-US" sz="1200" b="1" dirty="0"/>
              <a:t>.</a:t>
            </a:r>
          </a:p>
          <a:p>
            <a:pPr algn="l"/>
            <a:endParaRPr lang="en-US" sz="1200" b="1" dirty="0">
              <a:latin typeface="Arial Rounded MT Bold" pitchFamily="34" charset="0"/>
            </a:endParaRPr>
          </a:p>
          <a:p>
            <a:pPr algn="l"/>
            <a:endParaRPr lang="en-US" sz="1200" dirty="0">
              <a:latin typeface="Arial Rounded MT Bold" pitchFamily="34" charset="0"/>
            </a:endParaRPr>
          </a:p>
          <a:p>
            <a:pPr algn="l"/>
            <a:endParaRPr lang="en-US" dirty="0"/>
          </a:p>
          <a:p>
            <a:endParaRPr lang="en-US" dirty="0"/>
          </a:p>
        </p:txBody>
      </p:sp>
      <p:sp>
        <p:nvSpPr>
          <p:cNvPr id="4" name="Slide Number Placeholder 3"/>
          <p:cNvSpPr>
            <a:spLocks noGrp="1"/>
          </p:cNvSpPr>
          <p:nvPr>
            <p:ph type="sldNum" sz="quarter" idx="10"/>
          </p:nvPr>
        </p:nvSpPr>
        <p:spPr/>
        <p:txBody>
          <a:bodyPr/>
          <a:lstStyle/>
          <a:p>
            <a:fld id="{C836B490-1DA2-45CE-8F17-51C055710A47}" type="slidenum">
              <a:rPr lang="en-US" smtClean="0"/>
              <a:t>21</a:t>
            </a:fld>
            <a:endParaRPr lang="en-US"/>
          </a:p>
        </p:txBody>
      </p:sp>
    </p:spTree>
    <p:extLst>
      <p:ext uri="{BB962C8B-B14F-4D97-AF65-F5344CB8AC3E}">
        <p14:creationId xmlns:p14="http://schemas.microsoft.com/office/powerpoint/2010/main" val="1301277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As children grow, they move from what is termed </a:t>
            </a:r>
            <a:r>
              <a:rPr lang="en-US" sz="1200" b="1" i="1" dirty="0"/>
              <a:t>experienced faith</a:t>
            </a:r>
            <a:r>
              <a:rPr lang="en-US" sz="1200" b="1" dirty="0"/>
              <a:t>,  to </a:t>
            </a:r>
            <a:r>
              <a:rPr lang="en-US" sz="1200" b="1" i="1" dirty="0"/>
              <a:t>belonging faith </a:t>
            </a:r>
            <a:r>
              <a:rPr lang="en-US" sz="1200" b="1" dirty="0"/>
              <a:t>to </a:t>
            </a:r>
            <a:r>
              <a:rPr lang="en-US" sz="1200" b="1" i="1" dirty="0"/>
              <a:t>searching faith </a:t>
            </a:r>
            <a:r>
              <a:rPr lang="en-US" sz="1200" b="1" dirty="0"/>
              <a:t>when they want answers for internalizing their faith.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Since</a:t>
            </a:r>
            <a:r>
              <a:rPr lang="en-US" baseline="0" dirty="0"/>
              <a:t> they are at a </a:t>
            </a:r>
            <a:r>
              <a:rPr lang="en-US" i="1" baseline="0" dirty="0"/>
              <a:t>searching faith stage</a:t>
            </a:r>
            <a:r>
              <a:rPr lang="en-US" baseline="0" dirty="0"/>
              <a:t>, you need to demonstrate to them what faith looks like.  They need to see you reading your Bible, and praying.  They need to hear stories of faith and the blessings you receive when you trust the Lord. They need their questions answered regarding God, the validity of the Bible, trusting in God’s leading, etc.  </a:t>
            </a:r>
            <a:r>
              <a:rPr lang="en-US" dirty="0"/>
              <a:t>It is important</a:t>
            </a:r>
            <a:r>
              <a:rPr lang="en-US" baseline="0" dirty="0"/>
              <a:t> for young people to make faith personal.  They will not be saved through your faith experience but through developing their own experience with Jesus.</a:t>
            </a:r>
          </a:p>
          <a:p>
            <a:pPr algn="l"/>
            <a:endParaRPr lang="en-US" dirty="0"/>
          </a:p>
        </p:txBody>
      </p:sp>
      <p:sp>
        <p:nvSpPr>
          <p:cNvPr id="4" name="Slide Number Placeholder 3"/>
          <p:cNvSpPr>
            <a:spLocks noGrp="1"/>
          </p:cNvSpPr>
          <p:nvPr>
            <p:ph type="sldNum" sz="quarter" idx="10"/>
          </p:nvPr>
        </p:nvSpPr>
        <p:spPr/>
        <p:txBody>
          <a:bodyPr/>
          <a:lstStyle/>
          <a:p>
            <a:fld id="{C836B490-1DA2-45CE-8F17-51C055710A47}" type="slidenum">
              <a:rPr lang="en-US" smtClean="0"/>
              <a:t>22</a:t>
            </a:fld>
            <a:endParaRPr lang="en-US"/>
          </a:p>
        </p:txBody>
      </p:sp>
    </p:spTree>
    <p:extLst>
      <p:ext uri="{BB962C8B-B14F-4D97-AF65-F5344CB8AC3E}">
        <p14:creationId xmlns:p14="http://schemas.microsoft.com/office/powerpoint/2010/main" val="874376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outerShdw blurRad="50800" dist="38100" dir="13500000" algn="br" rotWithShape="0">
                    <a:prstClr val="black">
                      <a:alpha val="40000"/>
                    </a:prstClr>
                  </a:outerShdw>
                </a:effectLst>
              </a:rPr>
              <a:t>Characteristics of Adolescents (up to 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effectLst>
                <a:outerShdw blurRad="50800" dist="38100" dir="13500000" algn="br" rotWithShape="0">
                  <a:prstClr val="black">
                    <a:alpha val="40000"/>
                  </a:prstClr>
                </a:outerShdw>
              </a:effectLs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a:effectLst>
                  <a:glow rad="101600">
                    <a:schemeClr val="accent2">
                      <a:satMod val="175000"/>
                      <a:alpha val="40000"/>
                    </a:schemeClr>
                  </a:glow>
                  <a:outerShdw blurRad="50800" dist="38100" dir="13500000" algn="br" rotWithShape="0">
                    <a:prstClr val="black">
                      <a:alpha val="40000"/>
                    </a:prstClr>
                  </a:outerShdw>
                </a:effectLst>
                <a:latin typeface="Calibri" panose="020F0502020204030204" pitchFamily="34" charset="0"/>
                <a:ea typeface="Times" charset="0"/>
                <a:cs typeface="Calibri" panose="020F0502020204030204" pitchFamily="34" charset="0"/>
              </a:rPr>
              <a:t>Their reasoning skills and logical thinking are getting more and more in focus and are able to understand abstract ideas.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a:effectLst>
                  <a:glow rad="101600">
                    <a:schemeClr val="accent2">
                      <a:satMod val="175000"/>
                      <a:alpha val="40000"/>
                    </a:schemeClr>
                  </a:glow>
                  <a:outerShdw blurRad="50800" dist="38100" dir="13500000" algn="br" rotWithShape="0">
                    <a:prstClr val="black">
                      <a:alpha val="40000"/>
                    </a:prstClr>
                  </a:outerShdw>
                </a:effectLst>
                <a:latin typeface="Calibri" panose="020F0502020204030204" pitchFamily="34" charset="0"/>
                <a:ea typeface="Times" charset="0"/>
                <a:cs typeface="Calibri" panose="020F0502020204030204" pitchFamily="34" charset="0"/>
              </a:rPr>
              <a:t>They hate to be treated as a child and as a non-entity.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a:effectLst>
                  <a:glow rad="101600">
                    <a:schemeClr val="accent2">
                      <a:satMod val="175000"/>
                      <a:alpha val="40000"/>
                    </a:schemeClr>
                  </a:glow>
                  <a:outerShdw blurRad="50800" dist="38100" dir="13500000" algn="br" rotWithShape="0">
                    <a:prstClr val="black">
                      <a:alpha val="40000"/>
                    </a:prstClr>
                  </a:outerShdw>
                </a:effectLst>
                <a:latin typeface="Calibri" panose="020F0502020204030204" pitchFamily="34" charset="0"/>
                <a:ea typeface="Times" charset="0"/>
                <a:cs typeface="Calibri" panose="020F0502020204030204" pitchFamily="34" charset="0"/>
              </a:rPr>
              <a:t>They tend to be very critical and have a questioning attitude.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effectLst>
                <a:outerShdw blurRad="50800" dist="38100" dir="13500000" algn="br" rotWithShape="0">
                  <a:prstClr val="black">
                    <a:alpha val="40000"/>
                  </a:prstClr>
                </a:outerShdw>
              </a:effectLst>
            </a:endParaRPr>
          </a:p>
          <a:p>
            <a:endParaRPr lang="en-US" dirty="0"/>
          </a:p>
        </p:txBody>
      </p:sp>
      <p:sp>
        <p:nvSpPr>
          <p:cNvPr id="4" name="Slide Number Placeholder 3"/>
          <p:cNvSpPr>
            <a:spLocks noGrp="1"/>
          </p:cNvSpPr>
          <p:nvPr>
            <p:ph type="sldNum" sz="quarter" idx="10"/>
          </p:nvPr>
        </p:nvSpPr>
        <p:spPr/>
        <p:txBody>
          <a:bodyPr/>
          <a:lstStyle/>
          <a:p>
            <a:fld id="{C836B490-1DA2-45CE-8F17-51C055710A47}" type="slidenum">
              <a:rPr lang="en-US" smtClean="0"/>
              <a:t>3</a:t>
            </a:fld>
            <a:endParaRPr lang="en-US"/>
          </a:p>
        </p:txBody>
      </p:sp>
    </p:spTree>
    <p:extLst>
      <p:ext uri="{BB962C8B-B14F-4D97-AF65-F5344CB8AC3E}">
        <p14:creationId xmlns:p14="http://schemas.microsoft.com/office/powerpoint/2010/main" val="1875635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US" sz="1200" b="0" dirty="0">
                <a:latin typeface="Times" charset="0"/>
                <a:ea typeface="Times" charset="0"/>
                <a:cs typeface="Times" charset="0"/>
              </a:rPr>
              <a:t>They look up to celebrities and heroes.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Times" charset="0"/>
                <a:ea typeface="Times" charset="0"/>
                <a:cs typeface="Times" charset="0"/>
              </a:rPr>
              <a:t>5. They tend to be creative thinkers.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Times" charset="0"/>
                <a:ea typeface="Times" charset="0"/>
                <a:cs typeface="Times" charset="0"/>
              </a:rPr>
              <a:t>6.  They have ‘yo-yo’ emotions </a:t>
            </a:r>
            <a:r>
              <a:rPr lang="mr-IN" sz="1200" b="0" dirty="0">
                <a:latin typeface="Times" charset="0"/>
                <a:ea typeface="Times" charset="0"/>
                <a:cs typeface="Times" charset="0"/>
              </a:rPr>
              <a:t>–</a:t>
            </a:r>
            <a:r>
              <a:rPr lang="en-US" sz="1200" b="0" dirty="0">
                <a:latin typeface="Times" charset="0"/>
                <a:ea typeface="Times" charset="0"/>
                <a:cs typeface="Times" charset="0"/>
              </a:rPr>
              <a:t> one moment they are happy and the other they are mad/angry.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Times" charset="0"/>
              <a:ea typeface="Times" charset="0"/>
              <a:cs typeface="Times" charset="0"/>
            </a:endParaRPr>
          </a:p>
          <a:p>
            <a:endParaRPr lang="en-US" dirty="0"/>
          </a:p>
        </p:txBody>
      </p:sp>
      <p:sp>
        <p:nvSpPr>
          <p:cNvPr id="4" name="Slide Number Placeholder 3"/>
          <p:cNvSpPr>
            <a:spLocks noGrp="1"/>
          </p:cNvSpPr>
          <p:nvPr>
            <p:ph type="sldNum" sz="quarter" idx="10"/>
          </p:nvPr>
        </p:nvSpPr>
        <p:spPr/>
        <p:txBody>
          <a:bodyPr/>
          <a:lstStyle/>
          <a:p>
            <a:fld id="{C836B490-1DA2-45CE-8F17-51C055710A47}" type="slidenum">
              <a:rPr lang="en-US" smtClean="0"/>
              <a:t>4</a:t>
            </a:fld>
            <a:endParaRPr lang="en-US"/>
          </a:p>
        </p:txBody>
      </p:sp>
    </p:spTree>
    <p:extLst>
      <p:ext uri="{BB962C8B-B14F-4D97-AF65-F5344CB8AC3E}">
        <p14:creationId xmlns:p14="http://schemas.microsoft.com/office/powerpoint/2010/main" val="264109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glow rad="139700">
                    <a:schemeClr val="accent2">
                      <a:satMod val="175000"/>
                      <a:alpha val="40000"/>
                    </a:schemeClr>
                  </a:glow>
                </a:effectLst>
                <a:latin typeface="Times" charset="0"/>
                <a:ea typeface="Times" charset="0"/>
                <a:cs typeface="Times" charset="0"/>
              </a:rPr>
              <a:t>7. Less affection shown to parents.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glow rad="139700">
                    <a:schemeClr val="accent2">
                      <a:satMod val="175000"/>
                      <a:alpha val="40000"/>
                    </a:schemeClr>
                  </a:glow>
                </a:effectLst>
                <a:latin typeface="Times" charset="0"/>
                <a:ea typeface="Times" charset="0"/>
                <a:cs typeface="Times" charset="0"/>
              </a:rPr>
              <a:t>8. Temper tantrums.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glow rad="139700">
                    <a:schemeClr val="accent2">
                      <a:satMod val="175000"/>
                      <a:alpha val="40000"/>
                    </a:schemeClr>
                  </a:glow>
                </a:effectLst>
                <a:latin typeface="Times" charset="0"/>
                <a:ea typeface="Times" charset="0"/>
                <a:cs typeface="Times" charset="0"/>
              </a:rPr>
              <a:t>9. Greatly influenced by peers.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glow rad="139700">
                    <a:schemeClr val="accent2">
                      <a:satMod val="175000"/>
                      <a:alpha val="40000"/>
                    </a:schemeClr>
                  </a:glow>
                </a:effectLst>
                <a:latin typeface="Times" charset="0"/>
                <a:ea typeface="Times" charset="0"/>
                <a:cs typeface="Times" charset="0"/>
              </a:rPr>
              <a:t>10. Self conscious and very sensitive to criticism.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glow rad="139700">
                    <a:schemeClr val="accent2">
                      <a:satMod val="175000"/>
                      <a:alpha val="40000"/>
                    </a:schemeClr>
                  </a:glow>
                </a:effectLst>
                <a:latin typeface="Times" charset="0"/>
                <a:ea typeface="Times" charset="0"/>
                <a:cs typeface="Times" charset="0"/>
              </a:rPr>
              <a:t>11. Unorganized.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glow rad="139700">
                    <a:schemeClr val="accent2">
                      <a:satMod val="175000"/>
                      <a:alpha val="40000"/>
                    </a:schemeClr>
                  </a:glow>
                </a:effectLst>
                <a:latin typeface="Times" charset="0"/>
                <a:ea typeface="Times" charset="0"/>
                <a:cs typeface="Times" charset="0"/>
              </a:rPr>
              <a:t>12. Sleep more hours.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glow rad="139700">
                    <a:schemeClr val="accent2">
                      <a:satMod val="175000"/>
                      <a:alpha val="40000"/>
                    </a:schemeClr>
                  </a:glow>
                </a:effectLst>
                <a:latin typeface="Times" charset="0"/>
                <a:ea typeface="Times" charset="0"/>
                <a:cs typeface="Times" charset="0"/>
              </a:rPr>
              <a:t>13. Sibling rivalry.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glow rad="139700">
                    <a:schemeClr val="accent2">
                      <a:satMod val="175000"/>
                      <a:alpha val="40000"/>
                    </a:schemeClr>
                  </a:glow>
                </a:effectLst>
                <a:latin typeface="Times" charset="0"/>
                <a:ea typeface="Times" charset="0"/>
                <a:cs typeface="Times" charset="0"/>
              </a:rPr>
              <a:t>14. Plus many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glow rad="139700">
                  <a:schemeClr val="accent2">
                    <a:satMod val="175000"/>
                    <a:alpha val="40000"/>
                  </a:schemeClr>
                </a:glow>
              </a:effectLst>
              <a:latin typeface="Times" charset="0"/>
              <a:ea typeface="Times" charset="0"/>
              <a:cs typeface="Time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glow rad="139700">
                  <a:schemeClr val="accent2">
                    <a:satMod val="175000"/>
                    <a:alpha val="40000"/>
                  </a:schemeClr>
                </a:glow>
              </a:effectLst>
              <a:latin typeface="Times" charset="0"/>
              <a:ea typeface="Times" charset="0"/>
              <a:cs typeface="Times" charset="0"/>
            </a:endParaRPr>
          </a:p>
          <a:p>
            <a:endParaRPr lang="en-US" dirty="0"/>
          </a:p>
        </p:txBody>
      </p:sp>
      <p:sp>
        <p:nvSpPr>
          <p:cNvPr id="4" name="Slide Number Placeholder 3"/>
          <p:cNvSpPr>
            <a:spLocks noGrp="1"/>
          </p:cNvSpPr>
          <p:nvPr>
            <p:ph type="sldNum" sz="quarter" idx="10"/>
          </p:nvPr>
        </p:nvSpPr>
        <p:spPr/>
        <p:txBody>
          <a:bodyPr/>
          <a:lstStyle/>
          <a:p>
            <a:fld id="{C836B490-1DA2-45CE-8F17-51C055710A47}" type="slidenum">
              <a:rPr lang="en-US" smtClean="0"/>
              <a:t>5</a:t>
            </a:fld>
            <a:endParaRPr lang="en-US"/>
          </a:p>
        </p:txBody>
      </p:sp>
    </p:spTree>
    <p:extLst>
      <p:ext uri="{BB962C8B-B14F-4D97-AF65-F5344CB8AC3E}">
        <p14:creationId xmlns:p14="http://schemas.microsoft.com/office/powerpoint/2010/main" val="248854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glow rad="139700">
                    <a:schemeClr val="accent2">
                      <a:satMod val="175000"/>
                      <a:alpha val="40000"/>
                    </a:schemeClr>
                  </a:glow>
                </a:effectLst>
                <a:latin typeface="Times" charset="0"/>
                <a:ea typeface="Times" charset="0"/>
                <a:cs typeface="Times" charset="0"/>
              </a:rPr>
              <a:t>These physical and psychological developments in the pre-teen and early teen years cause lots of challenges and stress for many leaders and parents.</a:t>
            </a:r>
          </a:p>
          <a:p>
            <a:endParaRPr lang="en-US" dirty="0"/>
          </a:p>
        </p:txBody>
      </p:sp>
      <p:sp>
        <p:nvSpPr>
          <p:cNvPr id="4" name="Slide Number Placeholder 3"/>
          <p:cNvSpPr>
            <a:spLocks noGrp="1"/>
          </p:cNvSpPr>
          <p:nvPr>
            <p:ph type="sldNum" sz="quarter" idx="10"/>
          </p:nvPr>
        </p:nvSpPr>
        <p:spPr/>
        <p:txBody>
          <a:bodyPr/>
          <a:lstStyle/>
          <a:p>
            <a:fld id="{C836B490-1DA2-45CE-8F17-51C055710A47}" type="slidenum">
              <a:rPr lang="en-US" smtClean="0"/>
              <a:t>6</a:t>
            </a:fld>
            <a:endParaRPr lang="en-US"/>
          </a:p>
        </p:txBody>
      </p:sp>
    </p:spTree>
    <p:extLst>
      <p:ext uri="{BB962C8B-B14F-4D97-AF65-F5344CB8AC3E}">
        <p14:creationId xmlns:p14="http://schemas.microsoft.com/office/powerpoint/2010/main" val="1572169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glow rad="139700">
                    <a:schemeClr val="accent2">
                      <a:satMod val="175000"/>
                      <a:alpha val="40000"/>
                    </a:schemeClr>
                  </a:glow>
                </a:effectLst>
                <a:latin typeface="Times" charset="0"/>
                <a:ea typeface="Times" charset="0"/>
                <a:cs typeface="Times" charset="0"/>
              </a:rPr>
              <a:t>During this period, parents and leaders ought to handle the adolescents with love, patience and care.  Why? Because this is the time these young people are cementing their crucial decisions regarding their Christian choices planted in them during their younger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Unfortunately many parents and leaders make mistakes which ends up driving the</a:t>
            </a:r>
            <a:r>
              <a:rPr lang="en-US" baseline="0" dirty="0"/>
              <a:t> young people away from church.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glow rad="139700">
                  <a:schemeClr val="accent2">
                    <a:satMod val="175000"/>
                    <a:alpha val="40000"/>
                  </a:schemeClr>
                </a:glow>
              </a:effectLst>
              <a:latin typeface="Times" charset="0"/>
              <a:ea typeface="Times" charset="0"/>
              <a:cs typeface="Times" charset="0"/>
            </a:endParaRPr>
          </a:p>
        </p:txBody>
      </p:sp>
      <p:sp>
        <p:nvSpPr>
          <p:cNvPr id="4" name="Slide Number Placeholder 3"/>
          <p:cNvSpPr>
            <a:spLocks noGrp="1"/>
          </p:cNvSpPr>
          <p:nvPr>
            <p:ph type="sldNum" sz="quarter" idx="10"/>
          </p:nvPr>
        </p:nvSpPr>
        <p:spPr/>
        <p:txBody>
          <a:bodyPr/>
          <a:lstStyle/>
          <a:p>
            <a:fld id="{C836B490-1DA2-45CE-8F17-51C055710A47}" type="slidenum">
              <a:rPr lang="en-US" smtClean="0"/>
              <a:t>7</a:t>
            </a:fld>
            <a:endParaRPr lang="en-US"/>
          </a:p>
        </p:txBody>
      </p:sp>
    </p:spTree>
    <p:extLst>
      <p:ext uri="{BB962C8B-B14F-4D97-AF65-F5344CB8AC3E}">
        <p14:creationId xmlns:p14="http://schemas.microsoft.com/office/powerpoint/2010/main" val="793349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glow rad="139700">
                    <a:schemeClr val="accent2">
                      <a:satMod val="175000"/>
                      <a:alpha val="40000"/>
                    </a:schemeClr>
                  </a:glow>
                </a:effectLst>
                <a:latin typeface="Times" charset="0"/>
                <a:ea typeface="Times" charset="0"/>
                <a:cs typeface="Times" charset="0"/>
              </a:rPr>
              <a:t>Unfortunately, many times due to frustration, stress and probably lack of spiritual maturity on the part of parents and leaders, mistakes are made which can be fatal to the Spiritual development of the fledgling minds. Here are some failures we should not exhibit as we prayerfully deal with the adolescence. </a:t>
            </a:r>
          </a:p>
          <a:p>
            <a:endParaRPr lang="en-US" dirty="0"/>
          </a:p>
        </p:txBody>
      </p:sp>
      <p:sp>
        <p:nvSpPr>
          <p:cNvPr id="4" name="Slide Number Placeholder 3"/>
          <p:cNvSpPr>
            <a:spLocks noGrp="1"/>
          </p:cNvSpPr>
          <p:nvPr>
            <p:ph type="sldNum" sz="quarter" idx="10"/>
          </p:nvPr>
        </p:nvSpPr>
        <p:spPr/>
        <p:txBody>
          <a:bodyPr/>
          <a:lstStyle/>
          <a:p>
            <a:fld id="{C836B490-1DA2-45CE-8F17-51C055710A47}" type="slidenum">
              <a:rPr lang="en-US" smtClean="0"/>
              <a:t>8</a:t>
            </a:fld>
            <a:endParaRPr lang="en-US"/>
          </a:p>
        </p:txBody>
      </p:sp>
    </p:spTree>
    <p:extLst>
      <p:ext uri="{BB962C8B-B14F-4D97-AF65-F5344CB8AC3E}">
        <p14:creationId xmlns:p14="http://schemas.microsoft.com/office/powerpoint/2010/main" val="1171045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charset="0"/>
                <a:ea typeface="Times" charset="0"/>
                <a:cs typeface="Times" charset="0"/>
              </a:rPr>
              <a:t>1. Failure to model Christian values</a:t>
            </a:r>
          </a:p>
          <a:p>
            <a:endParaRPr lang="en-US" dirty="0"/>
          </a:p>
        </p:txBody>
      </p:sp>
      <p:sp>
        <p:nvSpPr>
          <p:cNvPr id="4" name="Slide Number Placeholder 3"/>
          <p:cNvSpPr>
            <a:spLocks noGrp="1"/>
          </p:cNvSpPr>
          <p:nvPr>
            <p:ph type="sldNum" sz="quarter" idx="10"/>
          </p:nvPr>
        </p:nvSpPr>
        <p:spPr/>
        <p:txBody>
          <a:bodyPr/>
          <a:lstStyle/>
          <a:p>
            <a:fld id="{C836B490-1DA2-45CE-8F17-51C055710A47}" type="slidenum">
              <a:rPr lang="en-US" smtClean="0"/>
              <a:t>9</a:t>
            </a:fld>
            <a:endParaRPr lang="en-US"/>
          </a:p>
        </p:txBody>
      </p:sp>
    </p:spTree>
    <p:extLst>
      <p:ext uri="{BB962C8B-B14F-4D97-AF65-F5344CB8AC3E}">
        <p14:creationId xmlns:p14="http://schemas.microsoft.com/office/powerpoint/2010/main" val="1638411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08BA569-2B61-41EA-B83C-E95723BB2B8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0817E51-4FAD-4731-A297-EDC67D7987E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F801D1F-4CD6-47AB-ADBE-74412F76DD28}"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95D98E00-E3E7-4AFB-98EB-EE7AD4471D19}"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4FC76C61-6479-45C6-8B5D-43853980242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CF1CE80-EA17-4AC3-AF2A-291ED061047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78F031E-6CF4-49F5-8F9B-C6CD80CA358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9138A62-9602-4AD9-8CBE-A9EDAD28F93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300542F-2BC0-4A67-B8EF-31E57A221C8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4DB414D-0286-4937-9DCA-249F80562CE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BC09891-3999-4075-9E0A-2F6A6AE785C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4A91397-5CBB-4816-8BE1-4DAE13ECA8C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0E20751-75BD-4D49-946F-B009A664134A}"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D7E39EB-1254-4AEE-BCE5-87C72F7FE20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5.wmf"/></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8.tiff"/></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4.wmf"/><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wmf"/></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vista_wallpapers(11)"/>
          <p:cNvPicPr>
            <a:picLocks noGrp="1" noChangeAspect="1" noChangeArrowheads="1"/>
          </p:cNvPicPr>
          <p:nvPr>
            <p:ph/>
          </p:nvPr>
        </p:nvPicPr>
        <p:blipFill>
          <a:blip r:embed="rId3">
            <a:grayscl/>
          </a:blip>
          <a:srcRect l="40001" r="39999"/>
          <a:stretch>
            <a:fillRect/>
          </a:stretch>
        </p:blipFill>
        <p:spPr>
          <a:xfrm>
            <a:off x="0" y="173736"/>
            <a:ext cx="1828800" cy="6858000"/>
          </a:xfrm>
          <a:noFill/>
          <a:ln/>
        </p:spPr>
      </p:pic>
      <p:sp>
        <p:nvSpPr>
          <p:cNvPr id="27654" name="Rectangle 6"/>
          <p:cNvSpPr>
            <a:spLocks noChangeArrowheads="1"/>
          </p:cNvSpPr>
          <p:nvPr/>
        </p:nvSpPr>
        <p:spPr bwMode="auto">
          <a:xfrm>
            <a:off x="1981200" y="152400"/>
            <a:ext cx="7010400" cy="609600"/>
          </a:xfrm>
          <a:prstGeom prst="rect">
            <a:avLst/>
          </a:prstGeom>
          <a:solidFill>
            <a:schemeClr val="tx1">
              <a:alpha val="45000"/>
            </a:schemeClr>
          </a:solidFill>
          <a:ln w="9525">
            <a:noFill/>
            <a:miter lim="800000"/>
            <a:headEnd/>
            <a:tailEnd/>
          </a:ln>
          <a:effectLst/>
        </p:spPr>
        <p:txBody>
          <a:bodyPr wrap="none" anchor="ctr"/>
          <a:lstStyle/>
          <a:p>
            <a:endParaRPr lang="en-US"/>
          </a:p>
        </p:txBody>
      </p:sp>
      <p:sp>
        <p:nvSpPr>
          <p:cNvPr id="27655" name="Rectangle 7"/>
          <p:cNvSpPr>
            <a:spLocks noChangeArrowheads="1"/>
          </p:cNvSpPr>
          <p:nvPr/>
        </p:nvSpPr>
        <p:spPr bwMode="auto">
          <a:xfrm>
            <a:off x="1979063" y="914400"/>
            <a:ext cx="7010400" cy="5791200"/>
          </a:xfrm>
          <a:prstGeom prst="rect">
            <a:avLst/>
          </a:prstGeom>
          <a:solidFill>
            <a:schemeClr val="tx1">
              <a:alpha val="17000"/>
            </a:schemeClr>
          </a:solidFill>
          <a:ln w="9525">
            <a:noFill/>
            <a:miter lim="800000"/>
            <a:headEnd/>
            <a:tailEnd/>
          </a:ln>
          <a:effectLst/>
        </p:spPr>
        <p:txBody>
          <a:bodyPr wrap="none" anchor="ctr"/>
          <a:lstStyle/>
          <a:p>
            <a:endParaRPr lang="en-US"/>
          </a:p>
        </p:txBody>
      </p:sp>
      <p:sp>
        <p:nvSpPr>
          <p:cNvPr id="2" name="Oval 1"/>
          <p:cNvSpPr/>
          <p:nvPr/>
        </p:nvSpPr>
        <p:spPr>
          <a:xfrm>
            <a:off x="2243329" y="173736"/>
            <a:ext cx="6855862" cy="653186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800" b="1" dirty="0">
              <a:latin typeface="Times" charset="0"/>
              <a:ea typeface="Times" charset="0"/>
              <a:cs typeface="Times" charset="0"/>
            </a:endParaRPr>
          </a:p>
          <a:p>
            <a:pPr algn="ctr"/>
            <a:r>
              <a:rPr lang="en-US" sz="4800" b="1" dirty="0">
                <a:latin typeface="Times" charset="0"/>
                <a:ea typeface="Times" charset="0"/>
                <a:cs typeface="Times" charset="0"/>
              </a:rPr>
              <a:t>FIVE MISTAKES PARENTS MAKE WITH THEIR ADOLESCENTS </a:t>
            </a:r>
          </a:p>
          <a:p>
            <a:pPr algn="ctr"/>
            <a:endParaRPr lang="en-US" sz="4000" b="1" dirty="0">
              <a:latin typeface="Arial Rounded MT Bold" pitchFamily="34" charset="0"/>
            </a:endParaRPr>
          </a:p>
          <a:p>
            <a:pPr algn="ctr"/>
            <a:r>
              <a:rPr lang="en-US" sz="3200" dirty="0">
                <a:latin typeface="Arial Rounded MT Bold" pitchFamily="34" charset="0"/>
              </a:rPr>
              <a:t>Saustin Sampson  Mfune </a:t>
            </a:r>
          </a:p>
        </p:txBody>
      </p:sp>
      <p:pic>
        <p:nvPicPr>
          <p:cNvPr id="7" name="Picture 4" descr="C:\Users\mfunes\AppData\Local\Microsoft\Windows\Temporary Internet Files\Content.IE5\YE4GJSTL\MC900362984[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 y="1828800"/>
            <a:ext cx="3200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934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vista_wallpapers(11)"/>
          <p:cNvPicPr>
            <a:picLocks noGrp="1" noChangeAspect="1" noChangeArrowheads="1"/>
          </p:cNvPicPr>
          <p:nvPr>
            <p:ph/>
          </p:nvPr>
        </p:nvPicPr>
        <p:blipFill>
          <a:blip r:embed="rId3">
            <a:grayscl/>
          </a:blip>
          <a:srcRect l="40001" r="39999"/>
          <a:stretch>
            <a:fillRect/>
          </a:stretch>
        </p:blipFill>
        <p:spPr>
          <a:xfrm>
            <a:off x="0" y="0"/>
            <a:ext cx="1828800" cy="6858000"/>
          </a:xfrm>
          <a:noFill/>
          <a:ln/>
        </p:spPr>
      </p:pic>
      <p:sp>
        <p:nvSpPr>
          <p:cNvPr id="27654" name="Rectangle 6"/>
          <p:cNvSpPr>
            <a:spLocks noChangeArrowheads="1"/>
          </p:cNvSpPr>
          <p:nvPr/>
        </p:nvSpPr>
        <p:spPr bwMode="auto">
          <a:xfrm>
            <a:off x="1981200" y="152400"/>
            <a:ext cx="7010400" cy="375235"/>
          </a:xfrm>
          <a:prstGeom prst="rect">
            <a:avLst/>
          </a:prstGeom>
          <a:solidFill>
            <a:schemeClr val="tx1">
              <a:alpha val="45000"/>
            </a:schemeClr>
          </a:solidFill>
          <a:ln w="9525">
            <a:noFill/>
            <a:miter lim="800000"/>
            <a:headEnd/>
            <a:tailEnd/>
          </a:ln>
          <a:effectLst/>
        </p:spPr>
        <p:txBody>
          <a:bodyPr wrap="none" anchor="ctr"/>
          <a:lstStyle/>
          <a:p>
            <a:endParaRPr lang="en-US"/>
          </a:p>
        </p:txBody>
      </p:sp>
      <p:sp>
        <p:nvSpPr>
          <p:cNvPr id="27655" name="Rectangle 7"/>
          <p:cNvSpPr>
            <a:spLocks noChangeArrowheads="1"/>
          </p:cNvSpPr>
          <p:nvPr/>
        </p:nvSpPr>
        <p:spPr bwMode="auto">
          <a:xfrm>
            <a:off x="1066800" y="824915"/>
            <a:ext cx="7010400" cy="5791200"/>
          </a:xfrm>
          <a:prstGeom prst="rect">
            <a:avLst/>
          </a:prstGeom>
          <a:solidFill>
            <a:schemeClr val="tx1">
              <a:alpha val="17000"/>
            </a:schemeClr>
          </a:solidFill>
          <a:ln w="9525">
            <a:noFill/>
            <a:miter lim="800000"/>
            <a:headEnd/>
            <a:tailEnd/>
          </a:ln>
          <a:effectLst/>
        </p:spPr>
        <p:txBody>
          <a:bodyPr wrap="none" anchor="ctr"/>
          <a:lstStyle/>
          <a:p>
            <a:endParaRPr lang="en-US"/>
          </a:p>
        </p:txBody>
      </p:sp>
      <p:sp>
        <p:nvSpPr>
          <p:cNvPr id="2" name="Oval 1"/>
          <p:cNvSpPr/>
          <p:nvPr/>
        </p:nvSpPr>
        <p:spPr>
          <a:xfrm>
            <a:off x="1822704" y="304800"/>
            <a:ext cx="6940296" cy="655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5400" b="1" dirty="0">
                <a:effectLst>
                  <a:glow rad="139700">
                    <a:schemeClr val="accent2">
                      <a:satMod val="175000"/>
                      <a:alpha val="40000"/>
                    </a:schemeClr>
                  </a:glow>
                </a:effectLst>
                <a:latin typeface="Times" charset="0"/>
                <a:ea typeface="Times" charset="0"/>
                <a:cs typeface="Times" charset="0"/>
              </a:rPr>
              <a:t>Modeling is not a strategy to be applied in a given situation. It is a way of life.</a:t>
            </a: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66950"/>
            <a:ext cx="2739417"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50980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vista_wallpapers(11)"/>
          <p:cNvPicPr>
            <a:picLocks noGrp="1" noChangeAspect="1" noChangeArrowheads="1"/>
          </p:cNvPicPr>
          <p:nvPr>
            <p:ph/>
          </p:nvPr>
        </p:nvPicPr>
        <p:blipFill>
          <a:blip r:embed="rId3">
            <a:grayscl/>
          </a:blip>
          <a:srcRect l="40001" r="39999"/>
          <a:stretch>
            <a:fillRect/>
          </a:stretch>
        </p:blipFill>
        <p:spPr>
          <a:xfrm>
            <a:off x="0" y="0"/>
            <a:ext cx="1828800" cy="6858000"/>
          </a:xfrm>
          <a:noFill/>
          <a:ln/>
        </p:spPr>
      </p:pic>
      <p:sp>
        <p:nvSpPr>
          <p:cNvPr id="27654" name="Rectangle 6"/>
          <p:cNvSpPr>
            <a:spLocks noChangeArrowheads="1"/>
          </p:cNvSpPr>
          <p:nvPr/>
        </p:nvSpPr>
        <p:spPr bwMode="auto">
          <a:xfrm>
            <a:off x="1981200" y="152400"/>
            <a:ext cx="7010400" cy="609600"/>
          </a:xfrm>
          <a:prstGeom prst="rect">
            <a:avLst/>
          </a:prstGeom>
          <a:solidFill>
            <a:schemeClr val="tx1">
              <a:alpha val="45000"/>
            </a:schemeClr>
          </a:solidFill>
          <a:ln w="9525">
            <a:noFill/>
            <a:miter lim="800000"/>
            <a:headEnd/>
            <a:tailEnd/>
          </a:ln>
          <a:effectLst/>
        </p:spPr>
        <p:txBody>
          <a:bodyPr wrap="none" anchor="ctr"/>
          <a:lstStyle/>
          <a:p>
            <a:endParaRPr lang="en-US"/>
          </a:p>
        </p:txBody>
      </p:sp>
      <p:sp>
        <p:nvSpPr>
          <p:cNvPr id="27655" name="Rectangle 7"/>
          <p:cNvSpPr>
            <a:spLocks noChangeArrowheads="1"/>
          </p:cNvSpPr>
          <p:nvPr/>
        </p:nvSpPr>
        <p:spPr bwMode="auto">
          <a:xfrm>
            <a:off x="1979063" y="914400"/>
            <a:ext cx="7010400" cy="5791200"/>
          </a:xfrm>
          <a:prstGeom prst="rect">
            <a:avLst/>
          </a:prstGeom>
          <a:solidFill>
            <a:schemeClr val="tx1">
              <a:alpha val="17000"/>
            </a:schemeClr>
          </a:solidFill>
          <a:ln w="9525">
            <a:noFill/>
            <a:miter lim="800000"/>
            <a:headEnd/>
            <a:tailEnd/>
          </a:ln>
          <a:effectLst/>
        </p:spPr>
        <p:txBody>
          <a:bodyPr wrap="none" anchor="ctr"/>
          <a:lstStyle/>
          <a:p>
            <a:endParaRPr lang="en-US"/>
          </a:p>
        </p:txBody>
      </p:sp>
      <p:sp>
        <p:nvSpPr>
          <p:cNvPr id="2" name="Oval 1"/>
          <p:cNvSpPr/>
          <p:nvPr/>
        </p:nvSpPr>
        <p:spPr>
          <a:xfrm>
            <a:off x="-304800" y="152400"/>
            <a:ext cx="7017026" cy="655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a:latin typeface="Times" charset="0"/>
                <a:ea typeface="Times" charset="0"/>
                <a:cs typeface="Times" charset="0"/>
              </a:rPr>
              <a:t>“When adolescents see Christian values modelled by adults, they are stimulated to think through those values and choose the values because they see what Christian values look like.”</a:t>
            </a:r>
          </a:p>
          <a:p>
            <a:pPr algn="ctr"/>
            <a:r>
              <a:rPr lang="en-US" sz="2000" b="1" dirty="0"/>
              <a:t>Roger Dudley,   </a:t>
            </a:r>
            <a:r>
              <a:rPr lang="en-US" sz="2000" b="1" i="1" dirty="0"/>
              <a:t>Passing On The Torch, </a:t>
            </a:r>
            <a:r>
              <a:rPr lang="en-US" sz="2000" b="1" dirty="0"/>
              <a:t>177 </a:t>
            </a:r>
            <a:endParaRPr lang="en-US" sz="2000" b="1" dirty="0">
              <a:latin typeface="Times" charset="0"/>
              <a:ea typeface="Times" charset="0"/>
              <a:cs typeface="Times" charset="0"/>
            </a:endParaRPr>
          </a:p>
        </p:txBody>
      </p:sp>
      <p:pic>
        <p:nvPicPr>
          <p:cNvPr id="3" name="Picture 2">
            <a:extLst>
              <a:ext uri="{FF2B5EF4-FFF2-40B4-BE49-F238E27FC236}">
                <a16:creationId xmlns:a16="http://schemas.microsoft.com/office/drawing/2014/main" id="{E9CB13C8-838E-674C-9BB3-AF81F8BB839F}"/>
              </a:ext>
            </a:extLst>
          </p:cNvPr>
          <p:cNvPicPr>
            <a:picLocks noChangeAspect="1"/>
          </p:cNvPicPr>
          <p:nvPr/>
        </p:nvPicPr>
        <p:blipFill rotWithShape="1">
          <a:blip r:embed="rId4"/>
          <a:srcRect l="21547"/>
          <a:stretch/>
        </p:blipFill>
        <p:spPr>
          <a:xfrm>
            <a:off x="5741696" y="1981200"/>
            <a:ext cx="3322446" cy="2819400"/>
          </a:xfrm>
          <a:prstGeom prst="rect">
            <a:avLst/>
          </a:prstGeom>
          <a:ln w="38100">
            <a:solidFill>
              <a:srgbClr val="FFFF00"/>
            </a:solidFill>
          </a:ln>
        </p:spPr>
      </p:pic>
    </p:spTree>
    <p:extLst>
      <p:ext uri="{BB962C8B-B14F-4D97-AF65-F5344CB8AC3E}">
        <p14:creationId xmlns:p14="http://schemas.microsoft.com/office/powerpoint/2010/main" val="610148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vista_wallpapers(11)"/>
          <p:cNvPicPr>
            <a:picLocks noGrp="1" noChangeAspect="1" noChangeArrowheads="1"/>
          </p:cNvPicPr>
          <p:nvPr>
            <p:ph/>
          </p:nvPr>
        </p:nvPicPr>
        <p:blipFill>
          <a:blip r:embed="rId3">
            <a:grayscl/>
          </a:blip>
          <a:srcRect l="40001" r="39999"/>
          <a:stretch>
            <a:fillRect/>
          </a:stretch>
        </p:blipFill>
        <p:spPr>
          <a:xfrm>
            <a:off x="0" y="0"/>
            <a:ext cx="1828800" cy="6858000"/>
          </a:xfrm>
          <a:noFill/>
          <a:ln/>
        </p:spPr>
      </p:pic>
      <p:sp>
        <p:nvSpPr>
          <p:cNvPr id="27654" name="Rectangle 6"/>
          <p:cNvSpPr>
            <a:spLocks noChangeArrowheads="1"/>
          </p:cNvSpPr>
          <p:nvPr/>
        </p:nvSpPr>
        <p:spPr bwMode="auto">
          <a:xfrm>
            <a:off x="1981200" y="152400"/>
            <a:ext cx="7010400" cy="609600"/>
          </a:xfrm>
          <a:prstGeom prst="rect">
            <a:avLst/>
          </a:prstGeom>
          <a:solidFill>
            <a:schemeClr val="tx1">
              <a:alpha val="45000"/>
            </a:schemeClr>
          </a:solidFill>
          <a:ln w="9525">
            <a:noFill/>
            <a:miter lim="800000"/>
            <a:headEnd/>
            <a:tailEnd/>
          </a:ln>
          <a:effectLst/>
        </p:spPr>
        <p:txBody>
          <a:bodyPr wrap="none" anchor="ctr"/>
          <a:lstStyle/>
          <a:p>
            <a:endParaRPr lang="en-US"/>
          </a:p>
        </p:txBody>
      </p:sp>
      <p:sp>
        <p:nvSpPr>
          <p:cNvPr id="27655" name="Rectangle 7"/>
          <p:cNvSpPr>
            <a:spLocks noChangeArrowheads="1"/>
          </p:cNvSpPr>
          <p:nvPr/>
        </p:nvSpPr>
        <p:spPr bwMode="auto">
          <a:xfrm>
            <a:off x="1979063" y="914400"/>
            <a:ext cx="7010400" cy="5791200"/>
          </a:xfrm>
          <a:prstGeom prst="rect">
            <a:avLst/>
          </a:prstGeom>
          <a:solidFill>
            <a:schemeClr val="tx1">
              <a:alpha val="17000"/>
            </a:schemeClr>
          </a:solidFill>
          <a:ln w="9525">
            <a:noFill/>
            <a:miter lim="800000"/>
            <a:headEnd/>
            <a:tailEnd/>
          </a:ln>
          <a:effectLst/>
        </p:spPr>
        <p:txBody>
          <a:bodyPr wrap="none" anchor="ctr"/>
          <a:lstStyle/>
          <a:p>
            <a:endParaRPr lang="en-US"/>
          </a:p>
        </p:txBody>
      </p:sp>
      <p:sp>
        <p:nvSpPr>
          <p:cNvPr id="2" name="Oval 1"/>
          <p:cNvSpPr/>
          <p:nvPr/>
        </p:nvSpPr>
        <p:spPr>
          <a:xfrm>
            <a:off x="1066799" y="0"/>
            <a:ext cx="7922663" cy="6705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b="1" u="sng" dirty="0">
                <a:latin typeface="Times" charset="0"/>
                <a:ea typeface="Times" charset="0"/>
                <a:cs typeface="Times" charset="0"/>
              </a:rPr>
              <a:t>Remember:-</a:t>
            </a:r>
          </a:p>
          <a:p>
            <a:pPr algn="ctr"/>
            <a:r>
              <a:rPr lang="en-US" sz="3600" b="1" dirty="0">
                <a:latin typeface="Times" charset="0"/>
                <a:ea typeface="Times" charset="0"/>
                <a:cs typeface="Times" charset="0"/>
              </a:rPr>
              <a:t> 1</a:t>
            </a:r>
            <a:r>
              <a:rPr lang="en-US" sz="3600" b="1" dirty="0">
                <a:effectLst>
                  <a:glow rad="139700">
                    <a:schemeClr val="accent2">
                      <a:satMod val="175000"/>
                      <a:alpha val="40000"/>
                    </a:schemeClr>
                  </a:glow>
                </a:effectLst>
                <a:latin typeface="Times" charset="0"/>
                <a:ea typeface="Times" charset="0"/>
                <a:cs typeface="Times" charset="0"/>
              </a:rPr>
              <a:t>. Values are caught rather than taught. </a:t>
            </a:r>
          </a:p>
          <a:p>
            <a:pPr algn="ctr"/>
            <a:r>
              <a:rPr lang="en-US" sz="3600" b="1" dirty="0">
                <a:effectLst>
                  <a:glow rad="139700">
                    <a:schemeClr val="accent2">
                      <a:satMod val="175000"/>
                      <a:alpha val="40000"/>
                    </a:schemeClr>
                  </a:glow>
                </a:effectLst>
                <a:latin typeface="Times" charset="0"/>
                <a:ea typeface="Times" charset="0"/>
                <a:cs typeface="Times" charset="0"/>
              </a:rPr>
              <a:t>2. You are the thrower and  the adolescents are catchers.  </a:t>
            </a:r>
          </a:p>
          <a:p>
            <a:pPr algn="ctr"/>
            <a:r>
              <a:rPr lang="en-US" sz="3600" b="1" dirty="0">
                <a:effectLst>
                  <a:glow rad="139700">
                    <a:schemeClr val="accent2">
                      <a:satMod val="175000"/>
                      <a:alpha val="40000"/>
                    </a:schemeClr>
                  </a:glow>
                </a:effectLst>
                <a:latin typeface="Times" charset="0"/>
                <a:ea typeface="Times" charset="0"/>
                <a:cs typeface="Times" charset="0"/>
              </a:rPr>
              <a:t>3. You are the teleprompter and they are reading on your life’s screen of your daily living. </a:t>
            </a:r>
          </a:p>
          <a:p>
            <a:pPr algn="ctr"/>
            <a:r>
              <a:rPr lang="en-US" sz="3600" b="1" dirty="0">
                <a:effectLst>
                  <a:glow rad="139700">
                    <a:schemeClr val="accent2">
                      <a:satMod val="175000"/>
                      <a:alpha val="40000"/>
                    </a:schemeClr>
                  </a:glow>
                </a:effectLst>
                <a:latin typeface="Times" charset="0"/>
                <a:ea typeface="Times" charset="0"/>
                <a:cs typeface="Times" charset="0"/>
              </a:rPr>
              <a:t>BE CAREFUL OF HOW YOU LIVE!</a:t>
            </a:r>
          </a:p>
        </p:txBody>
      </p:sp>
      <p:pic>
        <p:nvPicPr>
          <p:cNvPr id="6" name="Picture 6" descr="C:\Users\mfunes\AppData\Local\Microsoft\Windows\Temporary Internet Files\Content.IE5\NRFVQZZT\MC900232151[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2895600"/>
            <a:ext cx="23526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01556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3" end="3"/>
                                            </p:txEl>
                                          </p:spTgt>
                                        </p:tgtEl>
                                        <p:attrNameLst>
                                          <p:attrName>ppt_h</p:attrName>
                                        </p:attrNameLst>
                                      </p:cBhvr>
                                      <p:tavLst>
                                        <p:tav tm="0">
                                          <p:val>
                                            <p:fltVal val="0"/>
                                          </p:val>
                                        </p:tav>
                                        <p:tav tm="100000">
                                          <p:val>
                                            <p:strVal val="#ppt_h"/>
                                          </p:val>
                                        </p:tav>
                                      </p:tavLst>
                                    </p:anim>
                                    <p:anim calcmode="lin" valueType="num">
                                      <p:cBhvr>
                                        <p:cTn id="21" dur="500" fill="hold"/>
                                        <p:tgtEl>
                                          <p:spTgt spid="2">
                                            <p:txEl>
                                              <p:pRg st="3" end="3"/>
                                            </p:txEl>
                                          </p:spTgt>
                                        </p:tgtEl>
                                        <p:attrNameLst>
                                          <p:attrName>style.rotation</p:attrName>
                                        </p:attrNameLst>
                                      </p:cBhvr>
                                      <p:tavLst>
                                        <p:tav tm="0">
                                          <p:val>
                                            <p:fltVal val="360"/>
                                          </p:val>
                                        </p:tav>
                                        <p:tav tm="100000">
                                          <p:val>
                                            <p:fltVal val="0"/>
                                          </p:val>
                                        </p:tav>
                                      </p:tavLst>
                                    </p:anim>
                                    <p:animEffect transition="in" filter="fade">
                                      <p:cBhvr>
                                        <p:cTn id="22" dur="500"/>
                                        <p:tgtEl>
                                          <p:spTgt spid="2">
                                            <p:txEl>
                                              <p:pRg st="3" end="3"/>
                                            </p:txEl>
                                          </p:spTgt>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p:cTn id="25"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4" end="4"/>
                                            </p:txEl>
                                          </p:spTgt>
                                        </p:tgtEl>
                                        <p:attrNameLst>
                                          <p:attrName>ppt_h</p:attrName>
                                        </p:attrNameLst>
                                      </p:cBhvr>
                                      <p:tavLst>
                                        <p:tav tm="0">
                                          <p:val>
                                            <p:fltVal val="0"/>
                                          </p:val>
                                        </p:tav>
                                        <p:tav tm="100000">
                                          <p:val>
                                            <p:strVal val="#ppt_h"/>
                                          </p:val>
                                        </p:tav>
                                      </p:tavLst>
                                    </p:anim>
                                    <p:anim calcmode="lin" valueType="num">
                                      <p:cBhvr>
                                        <p:cTn id="27" dur="500" fill="hold"/>
                                        <p:tgtEl>
                                          <p:spTgt spid="2">
                                            <p:txEl>
                                              <p:pRg st="4" end="4"/>
                                            </p:txEl>
                                          </p:spTgt>
                                        </p:tgtEl>
                                        <p:attrNameLst>
                                          <p:attrName>style.rotation</p:attrName>
                                        </p:attrNameLst>
                                      </p:cBhvr>
                                      <p:tavLst>
                                        <p:tav tm="0">
                                          <p:val>
                                            <p:fltVal val="360"/>
                                          </p:val>
                                        </p:tav>
                                        <p:tav tm="100000">
                                          <p:val>
                                            <p:fltVal val="0"/>
                                          </p:val>
                                        </p:tav>
                                      </p:tavLst>
                                    </p:anim>
                                    <p:animEffect transition="in" filter="fade">
                                      <p:cBhvr>
                                        <p:cTn id="2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vista_wallpapers(11)"/>
          <p:cNvPicPr>
            <a:picLocks noGrp="1" noChangeAspect="1" noChangeArrowheads="1"/>
          </p:cNvPicPr>
          <p:nvPr>
            <p:ph/>
          </p:nvPr>
        </p:nvPicPr>
        <p:blipFill>
          <a:blip r:embed="rId3">
            <a:grayscl/>
          </a:blip>
          <a:srcRect l="40001" r="39999"/>
          <a:stretch>
            <a:fillRect/>
          </a:stretch>
        </p:blipFill>
        <p:spPr>
          <a:xfrm>
            <a:off x="0" y="0"/>
            <a:ext cx="1828800" cy="6858000"/>
          </a:xfrm>
          <a:noFill/>
          <a:ln/>
        </p:spPr>
      </p:pic>
      <p:sp>
        <p:nvSpPr>
          <p:cNvPr id="27654" name="Rectangle 6"/>
          <p:cNvSpPr>
            <a:spLocks noChangeArrowheads="1"/>
          </p:cNvSpPr>
          <p:nvPr/>
        </p:nvSpPr>
        <p:spPr bwMode="auto">
          <a:xfrm>
            <a:off x="1981200" y="152400"/>
            <a:ext cx="7010400" cy="609600"/>
          </a:xfrm>
          <a:prstGeom prst="rect">
            <a:avLst/>
          </a:prstGeom>
          <a:solidFill>
            <a:schemeClr val="tx1">
              <a:alpha val="45000"/>
            </a:schemeClr>
          </a:solidFill>
          <a:ln w="9525">
            <a:noFill/>
            <a:miter lim="800000"/>
            <a:headEnd/>
            <a:tailEnd/>
          </a:ln>
          <a:effectLst/>
        </p:spPr>
        <p:txBody>
          <a:bodyPr wrap="none" anchor="ctr"/>
          <a:lstStyle/>
          <a:p>
            <a:endParaRPr lang="en-US"/>
          </a:p>
        </p:txBody>
      </p:sp>
      <p:sp>
        <p:nvSpPr>
          <p:cNvPr id="27655" name="Rectangle 7"/>
          <p:cNvSpPr>
            <a:spLocks noChangeArrowheads="1"/>
          </p:cNvSpPr>
          <p:nvPr/>
        </p:nvSpPr>
        <p:spPr bwMode="auto">
          <a:xfrm>
            <a:off x="1979063" y="914400"/>
            <a:ext cx="7010400" cy="5791200"/>
          </a:xfrm>
          <a:prstGeom prst="rect">
            <a:avLst/>
          </a:prstGeom>
          <a:solidFill>
            <a:schemeClr val="tx1">
              <a:alpha val="17000"/>
            </a:schemeClr>
          </a:solidFill>
          <a:ln w="9525">
            <a:noFill/>
            <a:miter lim="800000"/>
            <a:headEnd/>
            <a:tailEnd/>
          </a:ln>
          <a:effectLst/>
        </p:spPr>
        <p:txBody>
          <a:bodyPr wrap="none" anchor="ctr"/>
          <a:lstStyle/>
          <a:p>
            <a:endParaRPr lang="en-US"/>
          </a:p>
        </p:txBody>
      </p:sp>
      <p:sp>
        <p:nvSpPr>
          <p:cNvPr id="2" name="Oval 1"/>
          <p:cNvSpPr/>
          <p:nvPr/>
        </p:nvSpPr>
        <p:spPr>
          <a:xfrm>
            <a:off x="2133601" y="152400"/>
            <a:ext cx="6705600" cy="655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6600" b="1" dirty="0">
                <a:latin typeface="Times" charset="0"/>
                <a:ea typeface="Times" charset="0"/>
                <a:cs typeface="Times" charset="0"/>
              </a:rPr>
              <a:t>2.</a:t>
            </a:r>
          </a:p>
          <a:p>
            <a:pPr algn="ctr"/>
            <a:r>
              <a:rPr lang="en-US" sz="6600" b="1" dirty="0">
                <a:latin typeface="Times" charset="0"/>
                <a:ea typeface="Times" charset="0"/>
                <a:cs typeface="Times" charset="0"/>
              </a:rPr>
              <a:t> Failure To Be A </a:t>
            </a:r>
            <a:r>
              <a:rPr lang="en-US" sz="6600" b="1" i="1" dirty="0">
                <a:solidFill>
                  <a:srgbClr val="FFFF00"/>
                </a:solidFill>
                <a:latin typeface="Times" charset="0"/>
                <a:ea typeface="Times" charset="0"/>
                <a:cs typeface="Times" charset="0"/>
              </a:rPr>
              <a:t>Consistent </a:t>
            </a:r>
            <a:r>
              <a:rPr lang="en-US" sz="6600" b="1" dirty="0">
                <a:latin typeface="Times" charset="0"/>
                <a:ea typeface="Times" charset="0"/>
                <a:cs typeface="Times" charset="0"/>
              </a:rPr>
              <a:t>Model </a:t>
            </a:r>
          </a:p>
        </p:txBody>
      </p:sp>
      <p:pic>
        <p:nvPicPr>
          <p:cNvPr id="8" name="Picture 7" descr="C:\Users\mfunes\AppData\Local\Microsoft\Windows\Temporary Internet Files\Content.IE5\J8KBEE6T\MP90043865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9211"/>
            <a:ext cx="2049302" cy="2200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24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vista_wallpapers(11)"/>
          <p:cNvPicPr>
            <a:picLocks noGrp="1" noChangeAspect="1" noChangeArrowheads="1"/>
          </p:cNvPicPr>
          <p:nvPr>
            <p:ph/>
          </p:nvPr>
        </p:nvPicPr>
        <p:blipFill>
          <a:blip r:embed="rId3">
            <a:grayscl/>
          </a:blip>
          <a:srcRect l="40001" r="39999"/>
          <a:stretch>
            <a:fillRect/>
          </a:stretch>
        </p:blipFill>
        <p:spPr>
          <a:xfrm>
            <a:off x="0" y="0"/>
            <a:ext cx="1828800" cy="6858000"/>
          </a:xfrm>
          <a:noFill/>
          <a:ln/>
        </p:spPr>
      </p:pic>
      <p:sp>
        <p:nvSpPr>
          <p:cNvPr id="27654" name="Rectangle 6"/>
          <p:cNvSpPr>
            <a:spLocks noChangeArrowheads="1"/>
          </p:cNvSpPr>
          <p:nvPr/>
        </p:nvSpPr>
        <p:spPr bwMode="auto">
          <a:xfrm>
            <a:off x="1981200" y="152400"/>
            <a:ext cx="7010400" cy="609600"/>
          </a:xfrm>
          <a:prstGeom prst="rect">
            <a:avLst/>
          </a:prstGeom>
          <a:solidFill>
            <a:schemeClr val="tx1">
              <a:alpha val="45000"/>
            </a:schemeClr>
          </a:solidFill>
          <a:ln w="9525">
            <a:noFill/>
            <a:miter lim="800000"/>
            <a:headEnd/>
            <a:tailEnd/>
          </a:ln>
          <a:effectLst/>
        </p:spPr>
        <p:txBody>
          <a:bodyPr wrap="none" anchor="ctr"/>
          <a:lstStyle/>
          <a:p>
            <a:endParaRPr lang="en-US"/>
          </a:p>
        </p:txBody>
      </p:sp>
      <p:sp>
        <p:nvSpPr>
          <p:cNvPr id="27655" name="Rectangle 7"/>
          <p:cNvSpPr>
            <a:spLocks noChangeArrowheads="1"/>
          </p:cNvSpPr>
          <p:nvPr/>
        </p:nvSpPr>
        <p:spPr bwMode="auto">
          <a:xfrm>
            <a:off x="1979063" y="914400"/>
            <a:ext cx="7010400" cy="5791200"/>
          </a:xfrm>
          <a:prstGeom prst="rect">
            <a:avLst/>
          </a:prstGeom>
          <a:solidFill>
            <a:schemeClr val="tx1">
              <a:alpha val="17000"/>
            </a:schemeClr>
          </a:solidFill>
          <a:ln w="9525">
            <a:noFill/>
            <a:miter lim="800000"/>
            <a:headEnd/>
            <a:tailEnd/>
          </a:ln>
          <a:effectLst/>
        </p:spPr>
        <p:txBody>
          <a:bodyPr wrap="none" anchor="ctr"/>
          <a:lstStyle/>
          <a:p>
            <a:endParaRPr lang="en-US"/>
          </a:p>
        </p:txBody>
      </p:sp>
      <p:sp>
        <p:nvSpPr>
          <p:cNvPr id="2" name="Oval 1"/>
          <p:cNvSpPr/>
          <p:nvPr/>
        </p:nvSpPr>
        <p:spPr>
          <a:xfrm>
            <a:off x="2133601" y="152400"/>
            <a:ext cx="6705600" cy="655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5400" b="1" dirty="0">
                <a:effectLst>
                  <a:glow rad="139700">
                    <a:schemeClr val="accent2">
                      <a:satMod val="175000"/>
                      <a:alpha val="40000"/>
                    </a:schemeClr>
                  </a:glow>
                  <a:outerShdw blurRad="50800" dist="38100" dir="13500000" algn="br" rotWithShape="0">
                    <a:prstClr val="black">
                      <a:alpha val="40000"/>
                    </a:prstClr>
                  </a:outerShdw>
                </a:effectLst>
                <a:latin typeface="Times" charset="0"/>
                <a:ea typeface="Times" charset="0"/>
                <a:cs typeface="Times" charset="0"/>
              </a:rPr>
              <a:t>Modeling is one thing and to be a consistent model is another thing.</a:t>
            </a:r>
          </a:p>
        </p:txBody>
      </p:sp>
    </p:spTree>
    <p:extLst>
      <p:ext uri="{BB962C8B-B14F-4D97-AF65-F5344CB8AC3E}">
        <p14:creationId xmlns:p14="http://schemas.microsoft.com/office/powerpoint/2010/main" val="17478365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vista_wallpapers(11)"/>
          <p:cNvPicPr>
            <a:picLocks noGrp="1" noChangeAspect="1" noChangeArrowheads="1"/>
          </p:cNvPicPr>
          <p:nvPr>
            <p:ph/>
          </p:nvPr>
        </p:nvPicPr>
        <p:blipFill>
          <a:blip r:embed="rId3">
            <a:grayscl/>
          </a:blip>
          <a:srcRect l="40001" r="39999"/>
          <a:stretch>
            <a:fillRect/>
          </a:stretch>
        </p:blipFill>
        <p:spPr>
          <a:xfrm>
            <a:off x="-152400" y="0"/>
            <a:ext cx="1981200" cy="6858000"/>
          </a:xfrm>
          <a:noFill/>
          <a:ln/>
        </p:spPr>
      </p:pic>
      <p:sp>
        <p:nvSpPr>
          <p:cNvPr id="27654" name="Rectangle 6"/>
          <p:cNvSpPr>
            <a:spLocks noChangeArrowheads="1"/>
          </p:cNvSpPr>
          <p:nvPr/>
        </p:nvSpPr>
        <p:spPr bwMode="auto">
          <a:xfrm>
            <a:off x="1981200" y="152400"/>
            <a:ext cx="7010400" cy="609600"/>
          </a:xfrm>
          <a:prstGeom prst="rect">
            <a:avLst/>
          </a:prstGeom>
          <a:solidFill>
            <a:schemeClr val="tx1">
              <a:alpha val="45000"/>
            </a:schemeClr>
          </a:solidFill>
          <a:ln w="9525">
            <a:noFill/>
            <a:miter lim="800000"/>
            <a:headEnd/>
            <a:tailEnd/>
          </a:ln>
          <a:effectLst/>
        </p:spPr>
        <p:txBody>
          <a:bodyPr wrap="none" anchor="ctr"/>
          <a:lstStyle/>
          <a:p>
            <a:endParaRPr lang="en-US"/>
          </a:p>
        </p:txBody>
      </p:sp>
      <p:sp>
        <p:nvSpPr>
          <p:cNvPr id="27655" name="Rectangle 7"/>
          <p:cNvSpPr>
            <a:spLocks noChangeArrowheads="1"/>
          </p:cNvSpPr>
          <p:nvPr/>
        </p:nvSpPr>
        <p:spPr bwMode="auto">
          <a:xfrm>
            <a:off x="1979063" y="914400"/>
            <a:ext cx="7010400" cy="5791200"/>
          </a:xfrm>
          <a:prstGeom prst="rect">
            <a:avLst/>
          </a:prstGeom>
          <a:solidFill>
            <a:schemeClr val="tx1">
              <a:alpha val="17000"/>
            </a:schemeClr>
          </a:solidFill>
          <a:ln w="9525">
            <a:noFill/>
            <a:miter lim="800000"/>
            <a:headEnd/>
            <a:tailEnd/>
          </a:ln>
          <a:effectLst/>
        </p:spPr>
        <p:txBody>
          <a:bodyPr wrap="none" anchor="ctr"/>
          <a:lstStyle/>
          <a:p>
            <a:endParaRPr lang="en-US"/>
          </a:p>
        </p:txBody>
      </p:sp>
      <p:sp>
        <p:nvSpPr>
          <p:cNvPr id="2" name="Oval 1"/>
          <p:cNvSpPr/>
          <p:nvPr/>
        </p:nvSpPr>
        <p:spPr>
          <a:xfrm>
            <a:off x="1447800" y="152400"/>
            <a:ext cx="7541663" cy="6705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a:effectLst>
                  <a:glow rad="139700">
                    <a:schemeClr val="accent2">
                      <a:satMod val="175000"/>
                      <a:alpha val="40000"/>
                    </a:schemeClr>
                  </a:glow>
                  <a:outerShdw blurRad="50800" dist="38100" dir="13500000" algn="br" rotWithShape="0">
                    <a:prstClr val="black">
                      <a:alpha val="40000"/>
                    </a:prstClr>
                  </a:outerShdw>
                </a:effectLst>
                <a:latin typeface="Times" charset="0"/>
                <a:ea typeface="Times" charset="0"/>
                <a:cs typeface="Times" charset="0"/>
              </a:rPr>
              <a:t>Many parents in their anger tell their teens, for example,  that they are short tempered because they inherited short tempered genes.  In essence, the parents have just communicated to their children that Jesus has no power to transform somebody. </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133600"/>
            <a:ext cx="2667000" cy="233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95339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vista_wallpapers(11)"/>
          <p:cNvPicPr>
            <a:picLocks noGrp="1" noChangeAspect="1" noChangeArrowheads="1"/>
          </p:cNvPicPr>
          <p:nvPr>
            <p:ph/>
          </p:nvPr>
        </p:nvPicPr>
        <p:blipFill>
          <a:blip r:embed="rId3">
            <a:grayscl/>
          </a:blip>
          <a:srcRect l="40001" r="39999"/>
          <a:stretch>
            <a:fillRect/>
          </a:stretch>
        </p:blipFill>
        <p:spPr>
          <a:xfrm>
            <a:off x="0" y="-546921"/>
            <a:ext cx="1979063" cy="7421486"/>
          </a:xfrm>
          <a:noFill/>
          <a:ln/>
        </p:spPr>
      </p:pic>
      <p:sp>
        <p:nvSpPr>
          <p:cNvPr id="27654" name="Rectangle 6"/>
          <p:cNvSpPr>
            <a:spLocks noChangeArrowheads="1"/>
          </p:cNvSpPr>
          <p:nvPr/>
        </p:nvSpPr>
        <p:spPr bwMode="auto">
          <a:xfrm>
            <a:off x="1981200" y="152400"/>
            <a:ext cx="7010400" cy="609600"/>
          </a:xfrm>
          <a:prstGeom prst="rect">
            <a:avLst/>
          </a:prstGeom>
          <a:solidFill>
            <a:schemeClr val="tx1">
              <a:alpha val="45000"/>
            </a:schemeClr>
          </a:solidFill>
          <a:ln w="9525">
            <a:noFill/>
            <a:miter lim="800000"/>
            <a:headEnd/>
            <a:tailEnd/>
          </a:ln>
          <a:effectLst/>
        </p:spPr>
        <p:txBody>
          <a:bodyPr wrap="none" anchor="ctr"/>
          <a:lstStyle/>
          <a:p>
            <a:endParaRPr lang="en-US"/>
          </a:p>
        </p:txBody>
      </p:sp>
      <p:sp>
        <p:nvSpPr>
          <p:cNvPr id="27655" name="Rectangle 7"/>
          <p:cNvSpPr>
            <a:spLocks noChangeArrowheads="1"/>
          </p:cNvSpPr>
          <p:nvPr/>
        </p:nvSpPr>
        <p:spPr bwMode="auto">
          <a:xfrm>
            <a:off x="1979063" y="914400"/>
            <a:ext cx="7010400" cy="5791200"/>
          </a:xfrm>
          <a:prstGeom prst="rect">
            <a:avLst/>
          </a:prstGeom>
          <a:solidFill>
            <a:schemeClr val="tx1">
              <a:alpha val="17000"/>
            </a:schemeClr>
          </a:solidFill>
          <a:ln w="9525">
            <a:noFill/>
            <a:miter lim="800000"/>
            <a:headEnd/>
            <a:tailEnd/>
          </a:ln>
          <a:effectLst/>
        </p:spPr>
        <p:txBody>
          <a:bodyPr wrap="none" anchor="ctr"/>
          <a:lstStyle/>
          <a:p>
            <a:endParaRPr lang="en-US"/>
          </a:p>
        </p:txBody>
      </p:sp>
      <p:sp>
        <p:nvSpPr>
          <p:cNvPr id="2" name="Oval 1"/>
          <p:cNvSpPr/>
          <p:nvPr/>
        </p:nvSpPr>
        <p:spPr>
          <a:xfrm>
            <a:off x="2209521" y="128239"/>
            <a:ext cx="7010400" cy="697589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b="1" dirty="0">
                <a:latin typeface="Arial Rounded MT Bold" pitchFamily="34" charset="0"/>
              </a:rPr>
              <a:t>3.</a:t>
            </a:r>
          </a:p>
          <a:p>
            <a:pPr algn="ctr"/>
            <a:r>
              <a:rPr lang="en-US" sz="4800" b="1" dirty="0">
                <a:latin typeface="Arial Rounded MT Bold" pitchFamily="34" charset="0"/>
              </a:rPr>
              <a:t>Failure To Admit when You have over reacted and you know that you are wrong .</a:t>
            </a:r>
          </a:p>
        </p:txBody>
      </p:sp>
      <p:pic>
        <p:nvPicPr>
          <p:cNvPr id="3" name="Picture 2"/>
          <p:cNvPicPr>
            <a:picLocks noChangeAspect="1"/>
          </p:cNvPicPr>
          <p:nvPr/>
        </p:nvPicPr>
        <p:blipFill>
          <a:blip r:embed="rId4"/>
          <a:stretch>
            <a:fillRect/>
          </a:stretch>
        </p:blipFill>
        <p:spPr>
          <a:xfrm>
            <a:off x="1" y="2193504"/>
            <a:ext cx="3124200" cy="3454400"/>
          </a:xfrm>
          <a:prstGeom prst="rect">
            <a:avLst/>
          </a:prstGeom>
        </p:spPr>
      </p:pic>
    </p:spTree>
    <p:extLst>
      <p:ext uri="{BB962C8B-B14F-4D97-AF65-F5344CB8AC3E}">
        <p14:creationId xmlns:p14="http://schemas.microsoft.com/office/powerpoint/2010/main" val="1242294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vista_wallpapers(11)"/>
          <p:cNvPicPr>
            <a:picLocks noGrp="1" noChangeAspect="1" noChangeArrowheads="1"/>
          </p:cNvPicPr>
          <p:nvPr>
            <p:ph/>
          </p:nvPr>
        </p:nvPicPr>
        <p:blipFill>
          <a:blip r:embed="rId3">
            <a:grayscl/>
          </a:blip>
          <a:srcRect l="40001" r="39999"/>
          <a:stretch>
            <a:fillRect/>
          </a:stretch>
        </p:blipFill>
        <p:spPr>
          <a:xfrm>
            <a:off x="0" y="0"/>
            <a:ext cx="1828800" cy="6858000"/>
          </a:xfrm>
          <a:noFill/>
          <a:ln/>
        </p:spPr>
      </p:pic>
      <p:sp>
        <p:nvSpPr>
          <p:cNvPr id="27654" name="Rectangle 6"/>
          <p:cNvSpPr>
            <a:spLocks noChangeArrowheads="1"/>
          </p:cNvSpPr>
          <p:nvPr/>
        </p:nvSpPr>
        <p:spPr bwMode="auto">
          <a:xfrm>
            <a:off x="1981200" y="152400"/>
            <a:ext cx="7010400" cy="609600"/>
          </a:xfrm>
          <a:prstGeom prst="rect">
            <a:avLst/>
          </a:prstGeom>
          <a:solidFill>
            <a:schemeClr val="tx1">
              <a:alpha val="45000"/>
            </a:schemeClr>
          </a:solidFill>
          <a:ln w="9525">
            <a:noFill/>
            <a:miter lim="800000"/>
            <a:headEnd/>
            <a:tailEnd/>
          </a:ln>
          <a:effectLst/>
        </p:spPr>
        <p:txBody>
          <a:bodyPr wrap="none" anchor="ctr"/>
          <a:lstStyle/>
          <a:p>
            <a:endParaRPr lang="en-US"/>
          </a:p>
        </p:txBody>
      </p:sp>
      <p:sp>
        <p:nvSpPr>
          <p:cNvPr id="27655" name="Rectangle 7"/>
          <p:cNvSpPr>
            <a:spLocks noChangeArrowheads="1"/>
          </p:cNvSpPr>
          <p:nvPr/>
        </p:nvSpPr>
        <p:spPr bwMode="auto">
          <a:xfrm>
            <a:off x="1979063" y="914400"/>
            <a:ext cx="7010400" cy="5791200"/>
          </a:xfrm>
          <a:prstGeom prst="rect">
            <a:avLst/>
          </a:prstGeom>
          <a:solidFill>
            <a:schemeClr val="tx1">
              <a:alpha val="17000"/>
            </a:schemeClr>
          </a:solidFill>
          <a:ln w="9525">
            <a:noFill/>
            <a:miter lim="800000"/>
            <a:headEnd/>
            <a:tailEnd/>
          </a:ln>
          <a:effectLst/>
        </p:spPr>
        <p:txBody>
          <a:bodyPr wrap="none" anchor="ctr"/>
          <a:lstStyle/>
          <a:p>
            <a:endParaRPr lang="en-US"/>
          </a:p>
        </p:txBody>
      </p:sp>
      <p:sp>
        <p:nvSpPr>
          <p:cNvPr id="2" name="Oval 1"/>
          <p:cNvSpPr/>
          <p:nvPr/>
        </p:nvSpPr>
        <p:spPr>
          <a:xfrm>
            <a:off x="1524000" y="152400"/>
            <a:ext cx="7465463" cy="655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a:effectLst>
                  <a:glow rad="139700">
                    <a:schemeClr val="accent2">
                      <a:satMod val="175000"/>
                      <a:alpha val="40000"/>
                    </a:schemeClr>
                  </a:glow>
                  <a:outerShdw blurRad="50800" dist="38100" dir="13500000" algn="br" rotWithShape="0">
                    <a:prstClr val="black">
                      <a:alpha val="40000"/>
                    </a:prstClr>
                  </a:outerShdw>
                </a:effectLst>
                <a:latin typeface="Arial Rounded MT Bold" pitchFamily="34" charset="0"/>
              </a:rPr>
              <a:t>No human being is perfect.  Parents and teachers make mistakes.  When you realize that you have made a mistake, apologize to the adolescent.</a:t>
            </a:r>
          </a:p>
        </p:txBody>
      </p:sp>
      <p:pic>
        <p:nvPicPr>
          <p:cNvPr id="6" name="Picture 5" descr="C:\Users\mfunes\AppData\Local\Microsoft\Windows\Temporary Internet Files\Content.IE5\DIO2W7GU\MP90044833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09800"/>
            <a:ext cx="2514600" cy="2169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34461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vista_wallpapers(11)"/>
          <p:cNvPicPr>
            <a:picLocks noGrp="1" noChangeAspect="1" noChangeArrowheads="1"/>
          </p:cNvPicPr>
          <p:nvPr>
            <p:ph/>
          </p:nvPr>
        </p:nvPicPr>
        <p:blipFill>
          <a:blip r:embed="rId3">
            <a:grayscl/>
          </a:blip>
          <a:srcRect l="40001" r="39999"/>
          <a:stretch>
            <a:fillRect/>
          </a:stretch>
        </p:blipFill>
        <p:spPr>
          <a:xfrm>
            <a:off x="0" y="0"/>
            <a:ext cx="1828800" cy="6858000"/>
          </a:xfrm>
          <a:noFill/>
          <a:ln/>
        </p:spPr>
      </p:pic>
      <p:sp>
        <p:nvSpPr>
          <p:cNvPr id="27654" name="Rectangle 6"/>
          <p:cNvSpPr>
            <a:spLocks noChangeArrowheads="1"/>
          </p:cNvSpPr>
          <p:nvPr/>
        </p:nvSpPr>
        <p:spPr bwMode="auto">
          <a:xfrm>
            <a:off x="1981200" y="152400"/>
            <a:ext cx="7010400" cy="609600"/>
          </a:xfrm>
          <a:prstGeom prst="rect">
            <a:avLst/>
          </a:prstGeom>
          <a:solidFill>
            <a:schemeClr val="tx1">
              <a:alpha val="45000"/>
            </a:schemeClr>
          </a:solidFill>
          <a:ln w="9525">
            <a:noFill/>
            <a:miter lim="800000"/>
            <a:headEnd/>
            <a:tailEnd/>
          </a:ln>
          <a:effectLst/>
        </p:spPr>
        <p:txBody>
          <a:bodyPr wrap="none" anchor="ctr"/>
          <a:lstStyle/>
          <a:p>
            <a:endParaRPr lang="en-US"/>
          </a:p>
        </p:txBody>
      </p:sp>
      <p:sp>
        <p:nvSpPr>
          <p:cNvPr id="27655" name="Rectangle 7"/>
          <p:cNvSpPr>
            <a:spLocks noChangeArrowheads="1"/>
          </p:cNvSpPr>
          <p:nvPr/>
        </p:nvSpPr>
        <p:spPr bwMode="auto">
          <a:xfrm>
            <a:off x="1979063" y="914400"/>
            <a:ext cx="7010400" cy="5791200"/>
          </a:xfrm>
          <a:prstGeom prst="rect">
            <a:avLst/>
          </a:prstGeom>
          <a:solidFill>
            <a:schemeClr val="tx1">
              <a:alpha val="17000"/>
            </a:schemeClr>
          </a:solidFill>
          <a:ln w="9525">
            <a:noFill/>
            <a:miter lim="800000"/>
            <a:headEnd/>
            <a:tailEnd/>
          </a:ln>
          <a:effectLst/>
        </p:spPr>
        <p:txBody>
          <a:bodyPr wrap="none" anchor="ctr"/>
          <a:lstStyle/>
          <a:p>
            <a:endParaRPr lang="en-US"/>
          </a:p>
        </p:txBody>
      </p:sp>
      <p:sp>
        <p:nvSpPr>
          <p:cNvPr id="2" name="Oval 1"/>
          <p:cNvSpPr/>
          <p:nvPr/>
        </p:nvSpPr>
        <p:spPr>
          <a:xfrm>
            <a:off x="1524000" y="152400"/>
            <a:ext cx="7465463" cy="655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a:effectLst>
                  <a:glow rad="139700">
                    <a:schemeClr val="accent2">
                      <a:satMod val="175000"/>
                      <a:alpha val="40000"/>
                    </a:schemeClr>
                  </a:glow>
                </a:effectLst>
                <a:latin typeface="Arial Rounded MT Bold" pitchFamily="34" charset="0"/>
              </a:rPr>
              <a:t>God set an example on this matter so that we can learn from Him. The story is recorded in the book of Numbers 14:11-20</a:t>
            </a:r>
          </a:p>
        </p:txBody>
      </p:sp>
    </p:spTree>
    <p:extLst>
      <p:ext uri="{BB962C8B-B14F-4D97-AF65-F5344CB8AC3E}">
        <p14:creationId xmlns:p14="http://schemas.microsoft.com/office/powerpoint/2010/main" val="13777086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vista_wallpapers(11)"/>
          <p:cNvPicPr>
            <a:picLocks noGrp="1" noChangeAspect="1" noChangeArrowheads="1"/>
          </p:cNvPicPr>
          <p:nvPr>
            <p:ph/>
          </p:nvPr>
        </p:nvPicPr>
        <p:blipFill>
          <a:blip r:embed="rId3">
            <a:grayscl/>
          </a:blip>
          <a:srcRect l="40001" r="39999"/>
          <a:stretch>
            <a:fillRect/>
          </a:stretch>
        </p:blipFill>
        <p:spPr>
          <a:xfrm>
            <a:off x="0" y="0"/>
            <a:ext cx="1828800" cy="6858000"/>
          </a:xfrm>
          <a:noFill/>
          <a:ln/>
        </p:spPr>
      </p:pic>
      <p:sp>
        <p:nvSpPr>
          <p:cNvPr id="27654" name="Rectangle 6"/>
          <p:cNvSpPr>
            <a:spLocks noChangeArrowheads="1"/>
          </p:cNvSpPr>
          <p:nvPr/>
        </p:nvSpPr>
        <p:spPr bwMode="auto">
          <a:xfrm>
            <a:off x="1981200" y="152400"/>
            <a:ext cx="7010400" cy="609600"/>
          </a:xfrm>
          <a:prstGeom prst="rect">
            <a:avLst/>
          </a:prstGeom>
          <a:solidFill>
            <a:schemeClr val="tx1">
              <a:alpha val="45000"/>
            </a:schemeClr>
          </a:solidFill>
          <a:ln w="9525">
            <a:noFill/>
            <a:miter lim="800000"/>
            <a:headEnd/>
            <a:tailEnd/>
          </a:ln>
          <a:effectLst/>
        </p:spPr>
        <p:txBody>
          <a:bodyPr wrap="none" anchor="ctr"/>
          <a:lstStyle/>
          <a:p>
            <a:endParaRPr lang="en-US"/>
          </a:p>
        </p:txBody>
      </p:sp>
      <p:sp>
        <p:nvSpPr>
          <p:cNvPr id="27655" name="Rectangle 7"/>
          <p:cNvSpPr>
            <a:spLocks noChangeArrowheads="1"/>
          </p:cNvSpPr>
          <p:nvPr/>
        </p:nvSpPr>
        <p:spPr bwMode="auto">
          <a:xfrm>
            <a:off x="1979063" y="914400"/>
            <a:ext cx="7010400" cy="5791200"/>
          </a:xfrm>
          <a:prstGeom prst="rect">
            <a:avLst/>
          </a:prstGeom>
          <a:solidFill>
            <a:schemeClr val="tx1">
              <a:alpha val="17000"/>
            </a:schemeClr>
          </a:solidFill>
          <a:ln w="9525">
            <a:noFill/>
            <a:miter lim="800000"/>
            <a:headEnd/>
            <a:tailEnd/>
          </a:ln>
          <a:effectLst/>
        </p:spPr>
        <p:txBody>
          <a:bodyPr wrap="none" anchor="ctr"/>
          <a:lstStyle/>
          <a:p>
            <a:endParaRPr lang="en-US"/>
          </a:p>
        </p:txBody>
      </p:sp>
      <p:sp>
        <p:nvSpPr>
          <p:cNvPr id="2" name="Oval 1"/>
          <p:cNvSpPr/>
          <p:nvPr/>
        </p:nvSpPr>
        <p:spPr>
          <a:xfrm>
            <a:off x="2133601" y="152400"/>
            <a:ext cx="6705600" cy="655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b="1" dirty="0"/>
              <a:t>4. </a:t>
            </a:r>
          </a:p>
          <a:p>
            <a:pPr algn="ctr"/>
            <a:r>
              <a:rPr lang="en-US" sz="4000" b="1" dirty="0"/>
              <a:t>Failure to give honest answers to honest questions and not comfortable to discuss what feels  uncomfortable to you.</a:t>
            </a:r>
          </a:p>
          <a:p>
            <a:pPr algn="ctr"/>
            <a:endParaRPr lang="en-US" sz="4800" dirty="0">
              <a:latin typeface="Arial Rounded MT Bold"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71850"/>
            <a:ext cx="2971800" cy="23667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vista_wallpapers(11)"/>
          <p:cNvPicPr>
            <a:picLocks noGrp="1" noChangeAspect="1" noChangeArrowheads="1"/>
          </p:cNvPicPr>
          <p:nvPr>
            <p:ph/>
          </p:nvPr>
        </p:nvPicPr>
        <p:blipFill>
          <a:blip r:embed="rId3">
            <a:grayscl/>
          </a:blip>
          <a:srcRect l="40001" r="39999"/>
          <a:stretch>
            <a:fillRect/>
          </a:stretch>
        </p:blipFill>
        <p:spPr>
          <a:xfrm>
            <a:off x="0" y="0"/>
            <a:ext cx="1828800" cy="6858000"/>
          </a:xfrm>
          <a:noFill/>
          <a:ln/>
        </p:spPr>
      </p:pic>
      <p:sp>
        <p:nvSpPr>
          <p:cNvPr id="27654" name="Rectangle 6"/>
          <p:cNvSpPr>
            <a:spLocks noChangeArrowheads="1"/>
          </p:cNvSpPr>
          <p:nvPr/>
        </p:nvSpPr>
        <p:spPr bwMode="auto">
          <a:xfrm>
            <a:off x="1981200" y="152400"/>
            <a:ext cx="7010400" cy="609600"/>
          </a:xfrm>
          <a:prstGeom prst="rect">
            <a:avLst/>
          </a:prstGeom>
          <a:solidFill>
            <a:schemeClr val="tx1">
              <a:alpha val="45000"/>
            </a:schemeClr>
          </a:solidFill>
          <a:ln w="9525">
            <a:noFill/>
            <a:miter lim="800000"/>
            <a:headEnd/>
            <a:tailEnd/>
          </a:ln>
          <a:effectLst/>
        </p:spPr>
        <p:txBody>
          <a:bodyPr wrap="none" anchor="ctr"/>
          <a:lstStyle/>
          <a:p>
            <a:endParaRPr lang="en-US"/>
          </a:p>
        </p:txBody>
      </p:sp>
      <p:sp>
        <p:nvSpPr>
          <p:cNvPr id="27655" name="Rectangle 7"/>
          <p:cNvSpPr>
            <a:spLocks noChangeArrowheads="1"/>
          </p:cNvSpPr>
          <p:nvPr/>
        </p:nvSpPr>
        <p:spPr bwMode="auto">
          <a:xfrm>
            <a:off x="1979063" y="914400"/>
            <a:ext cx="7010400" cy="5791200"/>
          </a:xfrm>
          <a:prstGeom prst="rect">
            <a:avLst/>
          </a:prstGeom>
          <a:solidFill>
            <a:schemeClr val="tx1">
              <a:alpha val="17000"/>
            </a:schemeClr>
          </a:solidFill>
          <a:ln w="9525">
            <a:noFill/>
            <a:miter lim="800000"/>
            <a:headEnd/>
            <a:tailEnd/>
          </a:ln>
          <a:effectLst/>
        </p:spPr>
        <p:txBody>
          <a:bodyPr wrap="none" anchor="ctr"/>
          <a:lstStyle/>
          <a:p>
            <a:endParaRPr lang="en-US"/>
          </a:p>
        </p:txBody>
      </p:sp>
      <p:sp>
        <p:nvSpPr>
          <p:cNvPr id="2" name="Oval 1"/>
          <p:cNvSpPr/>
          <p:nvPr/>
        </p:nvSpPr>
        <p:spPr>
          <a:xfrm>
            <a:off x="2312504" y="248445"/>
            <a:ext cx="6705600" cy="6172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5400" b="1" dirty="0">
                <a:latin typeface="Times" charset="0"/>
                <a:ea typeface="Times" charset="0"/>
                <a:cs typeface="Times" charset="0"/>
              </a:rPr>
              <a:t>Adolescence is the transitional period between childhood and adulthood</a:t>
            </a:r>
            <a:r>
              <a:rPr lang="en-US" sz="5400" dirty="0">
                <a:latin typeface="Times" charset="0"/>
                <a:ea typeface="Times" charset="0"/>
                <a:cs typeface="Times" charset="0"/>
              </a:rPr>
              <a:t>.</a:t>
            </a:r>
          </a:p>
        </p:txBody>
      </p:sp>
      <p:pic>
        <p:nvPicPr>
          <p:cNvPr id="6" name="Picture 4" descr="bd05357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76400"/>
            <a:ext cx="3733800" cy="295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9598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vista_wallpapers(11)"/>
          <p:cNvPicPr>
            <a:picLocks noGrp="1" noChangeAspect="1" noChangeArrowheads="1"/>
          </p:cNvPicPr>
          <p:nvPr>
            <p:ph/>
          </p:nvPr>
        </p:nvPicPr>
        <p:blipFill>
          <a:blip r:embed="rId3">
            <a:grayscl/>
          </a:blip>
          <a:srcRect l="40001" r="39999"/>
          <a:stretch>
            <a:fillRect/>
          </a:stretch>
        </p:blipFill>
        <p:spPr>
          <a:xfrm>
            <a:off x="0" y="0"/>
            <a:ext cx="1828800" cy="6858000"/>
          </a:xfrm>
          <a:noFill/>
          <a:ln/>
        </p:spPr>
      </p:pic>
      <p:sp>
        <p:nvSpPr>
          <p:cNvPr id="27654" name="Rectangle 6"/>
          <p:cNvSpPr>
            <a:spLocks noChangeArrowheads="1"/>
          </p:cNvSpPr>
          <p:nvPr/>
        </p:nvSpPr>
        <p:spPr bwMode="auto">
          <a:xfrm>
            <a:off x="1981200" y="152400"/>
            <a:ext cx="7010400" cy="609600"/>
          </a:xfrm>
          <a:prstGeom prst="rect">
            <a:avLst/>
          </a:prstGeom>
          <a:solidFill>
            <a:schemeClr val="tx1">
              <a:alpha val="45000"/>
            </a:schemeClr>
          </a:solidFill>
          <a:ln w="9525">
            <a:noFill/>
            <a:miter lim="800000"/>
            <a:headEnd/>
            <a:tailEnd/>
          </a:ln>
          <a:effectLst/>
        </p:spPr>
        <p:txBody>
          <a:bodyPr wrap="none" anchor="ctr"/>
          <a:lstStyle/>
          <a:p>
            <a:endParaRPr lang="en-US"/>
          </a:p>
        </p:txBody>
      </p:sp>
      <p:sp>
        <p:nvSpPr>
          <p:cNvPr id="27655" name="Rectangle 7"/>
          <p:cNvSpPr>
            <a:spLocks noChangeArrowheads="1"/>
          </p:cNvSpPr>
          <p:nvPr/>
        </p:nvSpPr>
        <p:spPr bwMode="auto">
          <a:xfrm>
            <a:off x="1979063" y="914400"/>
            <a:ext cx="7010400" cy="5791200"/>
          </a:xfrm>
          <a:prstGeom prst="rect">
            <a:avLst/>
          </a:prstGeom>
          <a:solidFill>
            <a:schemeClr val="tx1">
              <a:alpha val="17000"/>
            </a:schemeClr>
          </a:solidFill>
          <a:ln w="9525">
            <a:noFill/>
            <a:miter lim="800000"/>
            <a:headEnd/>
            <a:tailEnd/>
          </a:ln>
          <a:effectLst/>
        </p:spPr>
        <p:txBody>
          <a:bodyPr wrap="none" anchor="ctr"/>
          <a:lstStyle/>
          <a:p>
            <a:endParaRPr lang="en-US"/>
          </a:p>
        </p:txBody>
      </p:sp>
      <p:sp>
        <p:nvSpPr>
          <p:cNvPr id="2" name="Oval 1"/>
          <p:cNvSpPr/>
          <p:nvPr/>
        </p:nvSpPr>
        <p:spPr>
          <a:xfrm>
            <a:off x="1979063" y="304800"/>
            <a:ext cx="7010400" cy="655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dirty="0">
                <a:latin typeface="Arial Rounded MT Bold" pitchFamily="34" charset="0"/>
              </a:rPr>
              <a:t>If you don’t have answers, don’t just dismiss the adolescent  and label them as rebels.  Ask for help.</a:t>
            </a:r>
          </a:p>
        </p:txBody>
      </p:sp>
      <p:pic>
        <p:nvPicPr>
          <p:cNvPr id="7" name="Picture 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2286000" y="2553431"/>
            <a:ext cx="845504" cy="2055938"/>
          </a:xfrm>
          <a:prstGeom prst="rect">
            <a:avLst/>
          </a:prstGeom>
        </p:spPr>
      </p:pic>
      <p:pic>
        <p:nvPicPr>
          <p:cNvPr id="8" name="Picture 7"/>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924800" y="2401031"/>
            <a:ext cx="845504" cy="2055938"/>
          </a:xfrm>
          <a:prstGeom prst="rect">
            <a:avLst/>
          </a:prstGeom>
        </p:spPr>
      </p:pic>
    </p:spTree>
    <p:extLst>
      <p:ext uri="{BB962C8B-B14F-4D97-AF65-F5344CB8AC3E}">
        <p14:creationId xmlns:p14="http://schemas.microsoft.com/office/powerpoint/2010/main" val="17231398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vista_wallpapers(11)"/>
          <p:cNvPicPr>
            <a:picLocks noGrp="1" noChangeAspect="1" noChangeArrowheads="1"/>
          </p:cNvPicPr>
          <p:nvPr>
            <p:ph/>
          </p:nvPr>
        </p:nvPicPr>
        <p:blipFill>
          <a:blip r:embed="rId3">
            <a:grayscl/>
          </a:blip>
          <a:srcRect l="40001" r="39999"/>
          <a:stretch>
            <a:fillRect/>
          </a:stretch>
        </p:blipFill>
        <p:spPr>
          <a:xfrm>
            <a:off x="0" y="0"/>
            <a:ext cx="1828800" cy="6858000"/>
          </a:xfrm>
          <a:noFill/>
          <a:ln/>
        </p:spPr>
      </p:pic>
      <p:sp>
        <p:nvSpPr>
          <p:cNvPr id="27654" name="Rectangle 6"/>
          <p:cNvSpPr>
            <a:spLocks noChangeArrowheads="1"/>
          </p:cNvSpPr>
          <p:nvPr/>
        </p:nvSpPr>
        <p:spPr bwMode="auto">
          <a:xfrm>
            <a:off x="1981200" y="152400"/>
            <a:ext cx="7010400" cy="609600"/>
          </a:xfrm>
          <a:prstGeom prst="rect">
            <a:avLst/>
          </a:prstGeom>
          <a:solidFill>
            <a:schemeClr val="tx1">
              <a:alpha val="45000"/>
            </a:schemeClr>
          </a:solidFill>
          <a:ln w="9525">
            <a:noFill/>
            <a:miter lim="800000"/>
            <a:headEnd/>
            <a:tailEnd/>
          </a:ln>
          <a:effectLst/>
        </p:spPr>
        <p:txBody>
          <a:bodyPr wrap="none" anchor="ctr"/>
          <a:lstStyle/>
          <a:p>
            <a:endParaRPr lang="en-US"/>
          </a:p>
        </p:txBody>
      </p:sp>
      <p:sp>
        <p:nvSpPr>
          <p:cNvPr id="27655" name="Rectangle 7"/>
          <p:cNvSpPr>
            <a:spLocks noChangeArrowheads="1"/>
          </p:cNvSpPr>
          <p:nvPr/>
        </p:nvSpPr>
        <p:spPr bwMode="auto">
          <a:xfrm>
            <a:off x="1979063" y="914400"/>
            <a:ext cx="7010400" cy="5791200"/>
          </a:xfrm>
          <a:prstGeom prst="rect">
            <a:avLst/>
          </a:prstGeom>
          <a:solidFill>
            <a:schemeClr val="tx1">
              <a:alpha val="17000"/>
            </a:schemeClr>
          </a:solidFill>
          <a:ln w="9525">
            <a:noFill/>
            <a:miter lim="800000"/>
            <a:headEnd/>
            <a:tailEnd/>
          </a:ln>
          <a:effectLst/>
        </p:spPr>
        <p:txBody>
          <a:bodyPr wrap="none" anchor="ctr"/>
          <a:lstStyle/>
          <a:p>
            <a:endParaRPr lang="en-US"/>
          </a:p>
        </p:txBody>
      </p:sp>
      <p:sp>
        <p:nvSpPr>
          <p:cNvPr id="2" name="Oval 1"/>
          <p:cNvSpPr/>
          <p:nvPr/>
        </p:nvSpPr>
        <p:spPr>
          <a:xfrm>
            <a:off x="2133600" y="24384"/>
            <a:ext cx="7315201" cy="655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b="1" dirty="0"/>
              <a:t>5</a:t>
            </a:r>
          </a:p>
          <a:p>
            <a:pPr algn="ctr"/>
            <a:r>
              <a:rPr lang="en-US" sz="4800" b="1" dirty="0"/>
              <a:t>Failure to know that the adolescent is at a developmental stage of faith known as </a:t>
            </a:r>
            <a:r>
              <a:rPr lang="en-US" sz="4800" b="1" i="1" u="sng" dirty="0"/>
              <a:t>searching faith</a:t>
            </a:r>
            <a:r>
              <a:rPr lang="en-US" sz="4800" b="1" dirty="0"/>
              <a:t>.</a:t>
            </a:r>
          </a:p>
        </p:txBody>
      </p:sp>
      <p:pic>
        <p:nvPicPr>
          <p:cNvPr id="8" name="Picture 4" descr="http://t3.gstatic.com/images?q=tbn:ANd9GcTji7yfDeA_yquKHjn25PP32LUY6p-r5IQisr_s9YJ58875Ibl7d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6" y="1676400"/>
            <a:ext cx="3133351" cy="3184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216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vista_wallpapers(11)"/>
          <p:cNvPicPr>
            <a:picLocks noGrp="1" noChangeAspect="1" noChangeArrowheads="1"/>
          </p:cNvPicPr>
          <p:nvPr>
            <p:ph/>
          </p:nvPr>
        </p:nvPicPr>
        <p:blipFill>
          <a:blip r:embed="rId3">
            <a:grayscl/>
          </a:blip>
          <a:srcRect l="40001" r="39999"/>
          <a:stretch>
            <a:fillRect/>
          </a:stretch>
        </p:blipFill>
        <p:spPr>
          <a:xfrm>
            <a:off x="0" y="0"/>
            <a:ext cx="1828800" cy="6858000"/>
          </a:xfrm>
          <a:noFill/>
          <a:ln/>
        </p:spPr>
      </p:pic>
      <p:sp>
        <p:nvSpPr>
          <p:cNvPr id="27654" name="Rectangle 6"/>
          <p:cNvSpPr>
            <a:spLocks noChangeArrowheads="1"/>
          </p:cNvSpPr>
          <p:nvPr/>
        </p:nvSpPr>
        <p:spPr bwMode="auto">
          <a:xfrm>
            <a:off x="1981200" y="152400"/>
            <a:ext cx="7010400" cy="609600"/>
          </a:xfrm>
          <a:prstGeom prst="rect">
            <a:avLst/>
          </a:prstGeom>
          <a:solidFill>
            <a:schemeClr val="tx1">
              <a:alpha val="45000"/>
            </a:schemeClr>
          </a:solidFill>
          <a:ln w="9525">
            <a:noFill/>
            <a:miter lim="800000"/>
            <a:headEnd/>
            <a:tailEnd/>
          </a:ln>
          <a:effectLst/>
        </p:spPr>
        <p:txBody>
          <a:bodyPr wrap="none" anchor="ctr"/>
          <a:lstStyle/>
          <a:p>
            <a:endParaRPr lang="en-US"/>
          </a:p>
        </p:txBody>
      </p:sp>
      <p:sp>
        <p:nvSpPr>
          <p:cNvPr id="27655" name="Rectangle 7"/>
          <p:cNvSpPr>
            <a:spLocks noChangeArrowheads="1"/>
          </p:cNvSpPr>
          <p:nvPr/>
        </p:nvSpPr>
        <p:spPr bwMode="auto">
          <a:xfrm>
            <a:off x="1979063" y="914400"/>
            <a:ext cx="7010400" cy="5791200"/>
          </a:xfrm>
          <a:prstGeom prst="rect">
            <a:avLst/>
          </a:prstGeom>
          <a:solidFill>
            <a:schemeClr val="tx1">
              <a:alpha val="17000"/>
            </a:schemeClr>
          </a:solidFill>
          <a:ln w="9525">
            <a:noFill/>
            <a:miter lim="800000"/>
            <a:headEnd/>
            <a:tailEnd/>
          </a:ln>
          <a:effectLst/>
        </p:spPr>
        <p:txBody>
          <a:bodyPr wrap="none" anchor="ctr"/>
          <a:lstStyle/>
          <a:p>
            <a:endParaRPr lang="en-US"/>
          </a:p>
        </p:txBody>
      </p:sp>
      <p:sp>
        <p:nvSpPr>
          <p:cNvPr id="2" name="Oval 1"/>
          <p:cNvSpPr/>
          <p:nvPr/>
        </p:nvSpPr>
        <p:spPr>
          <a:xfrm>
            <a:off x="2133600" y="152400"/>
            <a:ext cx="7010399" cy="655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b="1" dirty="0"/>
          </a:p>
          <a:p>
            <a:pPr algn="ctr"/>
            <a:r>
              <a:rPr lang="en-US" sz="4000" b="1" dirty="0"/>
              <a:t>As children grow, they move from what is termed </a:t>
            </a:r>
            <a:r>
              <a:rPr lang="en-US" sz="4000" b="1" i="1" dirty="0"/>
              <a:t>experienced faith</a:t>
            </a:r>
            <a:r>
              <a:rPr lang="en-US" sz="4000" b="1" dirty="0"/>
              <a:t>,  to </a:t>
            </a:r>
            <a:r>
              <a:rPr lang="en-US" sz="4000" b="1" i="1" dirty="0"/>
              <a:t>belonging faith </a:t>
            </a:r>
            <a:r>
              <a:rPr lang="en-US" sz="4000" b="1" dirty="0"/>
              <a:t>to </a:t>
            </a:r>
            <a:r>
              <a:rPr lang="en-US" sz="4000" b="1" i="1" dirty="0"/>
              <a:t>searching faith </a:t>
            </a:r>
            <a:r>
              <a:rPr lang="en-US" sz="4000" b="1" dirty="0"/>
              <a:t>when they want answers for internalizing their faith.</a:t>
            </a:r>
          </a:p>
          <a:p>
            <a:pPr algn="ctr"/>
            <a:endParaRPr lang="en-US" sz="4800" dirty="0"/>
          </a:p>
        </p:txBody>
      </p:sp>
      <p:pic>
        <p:nvPicPr>
          <p:cNvPr id="7" name="Picture 7" descr="C:\Users\mfunes\AppData\Local\Microsoft\Windows\Temporary Internet Files\Content.IE5\7XBG02OM\MP9004436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955793"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bd05551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14800"/>
            <a:ext cx="3352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8442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vista_wallpapers(11)"/>
          <p:cNvPicPr>
            <a:picLocks noGrp="1" noChangeAspect="1" noChangeArrowheads="1"/>
          </p:cNvPicPr>
          <p:nvPr>
            <p:ph/>
          </p:nvPr>
        </p:nvPicPr>
        <p:blipFill>
          <a:blip r:embed="rId3">
            <a:grayscl/>
          </a:blip>
          <a:srcRect l="40001" r="39999"/>
          <a:stretch>
            <a:fillRect/>
          </a:stretch>
        </p:blipFill>
        <p:spPr>
          <a:xfrm>
            <a:off x="0" y="0"/>
            <a:ext cx="1828800" cy="6858000"/>
          </a:xfrm>
          <a:noFill/>
          <a:ln/>
        </p:spPr>
      </p:pic>
      <p:sp>
        <p:nvSpPr>
          <p:cNvPr id="27654" name="Rectangle 6"/>
          <p:cNvSpPr>
            <a:spLocks noChangeArrowheads="1"/>
          </p:cNvSpPr>
          <p:nvPr/>
        </p:nvSpPr>
        <p:spPr bwMode="auto">
          <a:xfrm>
            <a:off x="30479" y="146336"/>
            <a:ext cx="8958983" cy="609600"/>
          </a:xfrm>
          <a:prstGeom prst="rect">
            <a:avLst/>
          </a:prstGeom>
          <a:solidFill>
            <a:schemeClr val="tx1">
              <a:alpha val="45000"/>
            </a:schemeClr>
          </a:solidFill>
          <a:ln w="9525">
            <a:noFill/>
            <a:miter lim="800000"/>
            <a:headEnd/>
            <a:tailEnd/>
          </a:ln>
          <a:effectLst/>
        </p:spPr>
        <p:txBody>
          <a:bodyPr wrap="none" anchor="ctr"/>
          <a:lstStyle/>
          <a:p>
            <a:r>
              <a:rPr lang="en-US" sz="3600" b="1" dirty="0">
                <a:solidFill>
                  <a:schemeClr val="bg1"/>
                </a:solidFill>
                <a:effectLst>
                  <a:outerShdw blurRad="50800" dist="38100" dir="13500000" algn="br" rotWithShape="0">
                    <a:prstClr val="black">
                      <a:alpha val="40000"/>
                    </a:prstClr>
                  </a:outerShdw>
                </a:effectLst>
              </a:rPr>
              <a:t>Characteristics of Adolescents (up to 14)</a:t>
            </a:r>
          </a:p>
        </p:txBody>
      </p:sp>
      <p:sp>
        <p:nvSpPr>
          <p:cNvPr id="27655" name="Rectangle 7"/>
          <p:cNvSpPr>
            <a:spLocks noChangeArrowheads="1"/>
          </p:cNvSpPr>
          <p:nvPr/>
        </p:nvSpPr>
        <p:spPr bwMode="auto">
          <a:xfrm>
            <a:off x="1979063" y="914400"/>
            <a:ext cx="7010400" cy="5791200"/>
          </a:xfrm>
          <a:prstGeom prst="rect">
            <a:avLst/>
          </a:prstGeom>
          <a:solidFill>
            <a:schemeClr val="tx1">
              <a:alpha val="17000"/>
            </a:schemeClr>
          </a:solidFill>
          <a:ln w="9525">
            <a:noFill/>
            <a:miter lim="800000"/>
            <a:headEnd/>
            <a:tailEnd/>
          </a:ln>
          <a:effectLst/>
        </p:spPr>
        <p:txBody>
          <a:bodyPr wrap="none" anchor="ctr"/>
          <a:lstStyle/>
          <a:p>
            <a:endParaRPr lang="en-US"/>
          </a:p>
        </p:txBody>
      </p:sp>
      <p:sp>
        <p:nvSpPr>
          <p:cNvPr id="2" name="Oval 1"/>
          <p:cNvSpPr/>
          <p:nvPr/>
        </p:nvSpPr>
        <p:spPr>
          <a:xfrm>
            <a:off x="1828800" y="902272"/>
            <a:ext cx="6779663" cy="610206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indent="-457200" algn="ctr">
              <a:buAutoNum type="arabicPeriod"/>
            </a:pPr>
            <a:r>
              <a:rPr lang="en-US" sz="3200" b="1" dirty="0">
                <a:effectLst>
                  <a:glow rad="101600">
                    <a:schemeClr val="accent2">
                      <a:satMod val="175000"/>
                      <a:alpha val="40000"/>
                    </a:schemeClr>
                  </a:glow>
                  <a:outerShdw blurRad="50800" dist="38100" dir="13500000" algn="br" rotWithShape="0">
                    <a:prstClr val="black">
                      <a:alpha val="40000"/>
                    </a:prstClr>
                  </a:outerShdw>
                </a:effectLst>
                <a:latin typeface="Calibri" panose="020F0502020204030204" pitchFamily="34" charset="0"/>
                <a:ea typeface="Times" charset="0"/>
                <a:cs typeface="Calibri" panose="020F0502020204030204" pitchFamily="34" charset="0"/>
              </a:rPr>
              <a:t>Their reasoning skills and logical thinking are getting more and more in focus and are able to understand abstract ideas.  </a:t>
            </a:r>
          </a:p>
          <a:p>
            <a:pPr marL="457200" indent="-457200" algn="ctr">
              <a:buAutoNum type="arabicPeriod"/>
            </a:pPr>
            <a:r>
              <a:rPr lang="en-US" sz="3200" b="1" dirty="0">
                <a:effectLst>
                  <a:glow rad="101600">
                    <a:schemeClr val="accent2">
                      <a:satMod val="175000"/>
                      <a:alpha val="40000"/>
                    </a:schemeClr>
                  </a:glow>
                  <a:outerShdw blurRad="50800" dist="38100" dir="13500000" algn="br" rotWithShape="0">
                    <a:prstClr val="black">
                      <a:alpha val="40000"/>
                    </a:prstClr>
                  </a:outerShdw>
                </a:effectLst>
                <a:latin typeface="Calibri" panose="020F0502020204030204" pitchFamily="34" charset="0"/>
                <a:ea typeface="Times" charset="0"/>
                <a:cs typeface="Calibri" panose="020F0502020204030204" pitchFamily="34" charset="0"/>
              </a:rPr>
              <a:t> They hate to be treated as a child and as a non- entity.</a:t>
            </a:r>
          </a:p>
          <a:p>
            <a:pPr marL="514350" indent="-514350" algn="ctr">
              <a:buFontTx/>
              <a:buAutoNum type="arabicPeriod"/>
            </a:pPr>
            <a:r>
              <a:rPr lang="en-US" sz="3200" b="1" dirty="0">
                <a:effectLst>
                  <a:glow rad="101600">
                    <a:schemeClr val="accent2">
                      <a:satMod val="175000"/>
                      <a:alpha val="40000"/>
                    </a:schemeClr>
                  </a:glow>
                  <a:outerShdw blurRad="50800" dist="38100" dir="13500000" algn="br" rotWithShape="0">
                    <a:prstClr val="black">
                      <a:alpha val="40000"/>
                    </a:prstClr>
                  </a:outerShdw>
                </a:effectLst>
                <a:latin typeface="Calibri" panose="020F0502020204030204" pitchFamily="34" charset="0"/>
                <a:ea typeface="Times" charset="0"/>
                <a:cs typeface="Calibri" panose="020F0502020204030204" pitchFamily="34" charset="0"/>
              </a:rPr>
              <a:t>They tend to be very critical and have a questioning attitude.</a:t>
            </a:r>
          </a:p>
          <a:p>
            <a:pPr marL="514350" indent="-514350" algn="ctr">
              <a:buAutoNum type="arabicPeriod"/>
            </a:pPr>
            <a:endParaRPr lang="en-US" sz="2400" dirty="0">
              <a:latin typeface="Times" charset="0"/>
              <a:ea typeface="Times" charset="0"/>
              <a:cs typeface="Times" charset="0"/>
            </a:endParaRPr>
          </a:p>
        </p:txBody>
      </p:sp>
      <p:pic>
        <p:nvPicPr>
          <p:cNvPr id="9" name="Picture 5" descr="C:\Users\mfunes\AppData\Local\Microsoft\Windows\Temporary Internet Files\Content.IE5\08LA902Y\MM900282850[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538" y="1993328"/>
            <a:ext cx="2519941" cy="257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9644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trips(down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strips(down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vista_wallpapers(11)"/>
          <p:cNvPicPr>
            <a:picLocks noGrp="1" noChangeAspect="1" noChangeArrowheads="1"/>
          </p:cNvPicPr>
          <p:nvPr>
            <p:ph/>
          </p:nvPr>
        </p:nvPicPr>
        <p:blipFill>
          <a:blip r:embed="rId3">
            <a:grayscl/>
          </a:blip>
          <a:srcRect l="40001" r="39999"/>
          <a:stretch>
            <a:fillRect/>
          </a:stretch>
        </p:blipFill>
        <p:spPr>
          <a:xfrm>
            <a:off x="0" y="0"/>
            <a:ext cx="1828800" cy="6858000"/>
          </a:xfrm>
          <a:noFill/>
          <a:ln/>
        </p:spPr>
      </p:pic>
      <p:sp>
        <p:nvSpPr>
          <p:cNvPr id="27654" name="Rectangle 6"/>
          <p:cNvSpPr>
            <a:spLocks noChangeArrowheads="1"/>
          </p:cNvSpPr>
          <p:nvPr/>
        </p:nvSpPr>
        <p:spPr bwMode="auto">
          <a:xfrm>
            <a:off x="1981200" y="152400"/>
            <a:ext cx="7010400" cy="609600"/>
          </a:xfrm>
          <a:prstGeom prst="rect">
            <a:avLst/>
          </a:prstGeom>
          <a:solidFill>
            <a:schemeClr val="tx1">
              <a:alpha val="45000"/>
            </a:schemeClr>
          </a:solidFill>
          <a:ln w="9525">
            <a:noFill/>
            <a:miter lim="800000"/>
            <a:headEnd/>
            <a:tailEnd/>
          </a:ln>
          <a:effectLst/>
        </p:spPr>
        <p:txBody>
          <a:bodyPr wrap="none" anchor="ctr"/>
          <a:lstStyle/>
          <a:p>
            <a:endParaRPr lang="en-US"/>
          </a:p>
        </p:txBody>
      </p:sp>
      <p:sp>
        <p:nvSpPr>
          <p:cNvPr id="27655" name="Rectangle 7"/>
          <p:cNvSpPr>
            <a:spLocks noChangeArrowheads="1"/>
          </p:cNvSpPr>
          <p:nvPr/>
        </p:nvSpPr>
        <p:spPr bwMode="auto">
          <a:xfrm>
            <a:off x="1979063" y="304800"/>
            <a:ext cx="7010400" cy="5791200"/>
          </a:xfrm>
          <a:prstGeom prst="rect">
            <a:avLst/>
          </a:prstGeom>
          <a:solidFill>
            <a:schemeClr val="tx1">
              <a:alpha val="17000"/>
            </a:schemeClr>
          </a:solidFill>
          <a:ln w="9525">
            <a:noFill/>
            <a:miter lim="800000"/>
            <a:headEnd/>
            <a:tailEnd/>
          </a:ln>
          <a:effectLst/>
        </p:spPr>
        <p:txBody>
          <a:bodyPr wrap="none" anchor="ctr"/>
          <a:lstStyle/>
          <a:p>
            <a:endParaRPr lang="en-US"/>
          </a:p>
        </p:txBody>
      </p:sp>
      <p:sp>
        <p:nvSpPr>
          <p:cNvPr id="2" name="Oval 1"/>
          <p:cNvSpPr/>
          <p:nvPr/>
        </p:nvSpPr>
        <p:spPr>
          <a:xfrm>
            <a:off x="1600200" y="248444"/>
            <a:ext cx="7389263" cy="6457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b="1" dirty="0">
                <a:latin typeface="Times" charset="0"/>
                <a:ea typeface="Times" charset="0"/>
                <a:cs typeface="Times" charset="0"/>
              </a:rPr>
              <a:t>4. They look up to celebrities and heroes.</a:t>
            </a:r>
          </a:p>
          <a:p>
            <a:pPr algn="ctr"/>
            <a:r>
              <a:rPr lang="en-US" sz="4000" b="1" dirty="0">
                <a:latin typeface="Times" charset="0"/>
                <a:ea typeface="Times" charset="0"/>
                <a:cs typeface="Times" charset="0"/>
              </a:rPr>
              <a:t>5. They tend to be creative thinkers.</a:t>
            </a:r>
          </a:p>
          <a:p>
            <a:pPr algn="ctr"/>
            <a:r>
              <a:rPr lang="en-US" sz="4000" b="1" dirty="0">
                <a:latin typeface="Times" charset="0"/>
                <a:ea typeface="Times" charset="0"/>
                <a:cs typeface="Times" charset="0"/>
              </a:rPr>
              <a:t>6.  They have ‘yo-yo’ emotions </a:t>
            </a:r>
            <a:r>
              <a:rPr lang="mr-IN" sz="4000" b="1" dirty="0">
                <a:latin typeface="Times" charset="0"/>
                <a:ea typeface="Times" charset="0"/>
                <a:cs typeface="Times" charset="0"/>
              </a:rPr>
              <a:t>–</a:t>
            </a:r>
            <a:r>
              <a:rPr lang="en-US" sz="4000" b="1" dirty="0">
                <a:latin typeface="Times" charset="0"/>
                <a:ea typeface="Times" charset="0"/>
                <a:cs typeface="Times" charset="0"/>
              </a:rPr>
              <a:t> one moment they are happy and the other they are mad/angry.</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98822"/>
            <a:ext cx="2590800" cy="1971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88058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3"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100"/>
                                        <p:tgtEl>
                                          <p:spTgt spid="2">
                                            <p:txEl>
                                              <p:pRg st="2" end="2"/>
                                            </p:txEl>
                                          </p:spTgt>
                                        </p:tgtEl>
                                      </p:cBhvr>
                                    </p:animEffect>
                                    <p:anim calcmode="lin" valueType="num">
                                      <p:cBhvr>
                                        <p:cTn id="19" dur="4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0" dur="400" fill="hold"/>
                                        <p:tgtEl>
                                          <p:spTgt spid="2">
                                            <p:txEl>
                                              <p:pRg st="2" end="2"/>
                                            </p:txEl>
                                          </p:spTgt>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2">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2">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vista_wallpapers(11)"/>
          <p:cNvPicPr>
            <a:picLocks noGrp="1" noChangeAspect="1" noChangeArrowheads="1"/>
          </p:cNvPicPr>
          <p:nvPr>
            <p:ph/>
          </p:nvPr>
        </p:nvPicPr>
        <p:blipFill>
          <a:blip r:embed="rId3">
            <a:grayscl/>
          </a:blip>
          <a:srcRect l="40001" r="39999"/>
          <a:stretch>
            <a:fillRect/>
          </a:stretch>
        </p:blipFill>
        <p:spPr>
          <a:xfrm>
            <a:off x="0" y="0"/>
            <a:ext cx="1828800" cy="6858000"/>
          </a:xfrm>
          <a:noFill/>
          <a:ln/>
        </p:spPr>
      </p:pic>
      <p:sp>
        <p:nvSpPr>
          <p:cNvPr id="27654" name="Rectangle 6"/>
          <p:cNvSpPr>
            <a:spLocks noChangeArrowheads="1"/>
          </p:cNvSpPr>
          <p:nvPr/>
        </p:nvSpPr>
        <p:spPr bwMode="auto">
          <a:xfrm>
            <a:off x="1981200" y="152400"/>
            <a:ext cx="7010400" cy="609600"/>
          </a:xfrm>
          <a:prstGeom prst="rect">
            <a:avLst/>
          </a:prstGeom>
          <a:solidFill>
            <a:schemeClr val="tx1">
              <a:alpha val="45000"/>
            </a:schemeClr>
          </a:solidFill>
          <a:ln w="9525">
            <a:noFill/>
            <a:miter lim="800000"/>
            <a:headEnd/>
            <a:tailEnd/>
          </a:ln>
          <a:effectLst/>
        </p:spPr>
        <p:txBody>
          <a:bodyPr wrap="none" anchor="ctr"/>
          <a:lstStyle/>
          <a:p>
            <a:endParaRPr lang="en-US"/>
          </a:p>
        </p:txBody>
      </p:sp>
      <p:sp>
        <p:nvSpPr>
          <p:cNvPr id="27655" name="Rectangle 7"/>
          <p:cNvSpPr>
            <a:spLocks noChangeArrowheads="1"/>
          </p:cNvSpPr>
          <p:nvPr/>
        </p:nvSpPr>
        <p:spPr bwMode="auto">
          <a:xfrm>
            <a:off x="1979063" y="914400"/>
            <a:ext cx="7010400" cy="5791200"/>
          </a:xfrm>
          <a:prstGeom prst="rect">
            <a:avLst/>
          </a:prstGeom>
          <a:solidFill>
            <a:schemeClr val="tx1">
              <a:alpha val="17000"/>
            </a:schemeClr>
          </a:solidFill>
          <a:ln w="9525">
            <a:noFill/>
            <a:miter lim="800000"/>
            <a:headEnd/>
            <a:tailEnd/>
          </a:ln>
          <a:effectLst/>
        </p:spPr>
        <p:txBody>
          <a:bodyPr wrap="none" anchor="ctr"/>
          <a:lstStyle/>
          <a:p>
            <a:endParaRPr lang="en-US"/>
          </a:p>
        </p:txBody>
      </p:sp>
      <p:sp>
        <p:nvSpPr>
          <p:cNvPr id="2" name="Oval 1"/>
          <p:cNvSpPr/>
          <p:nvPr/>
        </p:nvSpPr>
        <p:spPr>
          <a:xfrm>
            <a:off x="1676400" y="248444"/>
            <a:ext cx="7467600" cy="6457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a:effectLst>
                  <a:glow rad="139700">
                    <a:schemeClr val="accent2">
                      <a:satMod val="175000"/>
                      <a:alpha val="40000"/>
                    </a:schemeClr>
                  </a:glow>
                </a:effectLst>
                <a:latin typeface="Times" charset="0"/>
                <a:ea typeface="Times" charset="0"/>
                <a:cs typeface="Times" charset="0"/>
              </a:rPr>
              <a:t>7. Less affection shown to parents.</a:t>
            </a:r>
          </a:p>
          <a:p>
            <a:pPr algn="ctr"/>
            <a:r>
              <a:rPr lang="en-US" sz="3600" b="1" dirty="0">
                <a:effectLst>
                  <a:glow rad="139700">
                    <a:schemeClr val="accent2">
                      <a:satMod val="175000"/>
                      <a:alpha val="40000"/>
                    </a:schemeClr>
                  </a:glow>
                </a:effectLst>
                <a:latin typeface="Times" charset="0"/>
                <a:ea typeface="Times" charset="0"/>
                <a:cs typeface="Times" charset="0"/>
              </a:rPr>
              <a:t>8. Temper tantrums.</a:t>
            </a:r>
          </a:p>
          <a:p>
            <a:pPr algn="ctr"/>
            <a:r>
              <a:rPr lang="en-US" sz="3600" b="1" dirty="0">
                <a:effectLst>
                  <a:glow rad="139700">
                    <a:schemeClr val="accent2">
                      <a:satMod val="175000"/>
                      <a:alpha val="40000"/>
                    </a:schemeClr>
                  </a:glow>
                </a:effectLst>
                <a:latin typeface="Times" charset="0"/>
                <a:ea typeface="Times" charset="0"/>
                <a:cs typeface="Times" charset="0"/>
              </a:rPr>
              <a:t>9. Greatly influenced by peers.</a:t>
            </a:r>
          </a:p>
          <a:p>
            <a:pPr algn="ctr"/>
            <a:r>
              <a:rPr lang="en-US" sz="3600" b="1" dirty="0">
                <a:effectLst>
                  <a:glow rad="139700">
                    <a:schemeClr val="accent2">
                      <a:satMod val="175000"/>
                      <a:alpha val="40000"/>
                    </a:schemeClr>
                  </a:glow>
                </a:effectLst>
                <a:latin typeface="Times" charset="0"/>
                <a:ea typeface="Times" charset="0"/>
                <a:cs typeface="Times" charset="0"/>
              </a:rPr>
              <a:t>10. Self conscious and very sensitive to criticism.</a:t>
            </a:r>
          </a:p>
          <a:p>
            <a:pPr algn="ctr"/>
            <a:r>
              <a:rPr lang="en-US" sz="3600" b="1" dirty="0">
                <a:effectLst>
                  <a:glow rad="139700">
                    <a:schemeClr val="accent2">
                      <a:satMod val="175000"/>
                      <a:alpha val="40000"/>
                    </a:schemeClr>
                  </a:glow>
                </a:effectLst>
                <a:latin typeface="Times" charset="0"/>
                <a:ea typeface="Times" charset="0"/>
                <a:cs typeface="Times" charset="0"/>
              </a:rPr>
              <a:t>11. Unorganized. </a:t>
            </a:r>
          </a:p>
          <a:p>
            <a:pPr algn="ctr"/>
            <a:r>
              <a:rPr lang="en-US" sz="3600" b="1" dirty="0">
                <a:effectLst>
                  <a:glow rad="139700">
                    <a:schemeClr val="accent2">
                      <a:satMod val="175000"/>
                      <a:alpha val="40000"/>
                    </a:schemeClr>
                  </a:glow>
                </a:effectLst>
                <a:latin typeface="Times" charset="0"/>
                <a:ea typeface="Times" charset="0"/>
                <a:cs typeface="Times" charset="0"/>
              </a:rPr>
              <a:t>12. Sleep </a:t>
            </a:r>
            <a:r>
              <a:rPr lang="en-US" sz="3600" b="1">
                <a:effectLst>
                  <a:glow rad="139700">
                    <a:schemeClr val="accent2">
                      <a:satMod val="175000"/>
                      <a:alpha val="40000"/>
                    </a:schemeClr>
                  </a:glow>
                </a:effectLst>
                <a:latin typeface="Times" charset="0"/>
                <a:ea typeface="Times" charset="0"/>
                <a:cs typeface="Times" charset="0"/>
              </a:rPr>
              <a:t>less hours.</a:t>
            </a:r>
            <a:endParaRPr lang="en-US" sz="3600" b="1" dirty="0">
              <a:effectLst>
                <a:glow rad="139700">
                  <a:schemeClr val="accent2">
                    <a:satMod val="175000"/>
                    <a:alpha val="40000"/>
                  </a:schemeClr>
                </a:glow>
              </a:effectLst>
              <a:latin typeface="Times" charset="0"/>
              <a:ea typeface="Times" charset="0"/>
              <a:cs typeface="Times" charset="0"/>
            </a:endParaRPr>
          </a:p>
          <a:p>
            <a:pPr algn="ctr"/>
            <a:r>
              <a:rPr lang="en-US" sz="3600" b="1" dirty="0">
                <a:effectLst>
                  <a:glow rad="139700">
                    <a:schemeClr val="accent2">
                      <a:satMod val="175000"/>
                      <a:alpha val="40000"/>
                    </a:schemeClr>
                  </a:glow>
                </a:effectLst>
                <a:latin typeface="Times" charset="0"/>
                <a:ea typeface="Times" charset="0"/>
                <a:cs typeface="Times" charset="0"/>
              </a:rPr>
              <a:t>13. Sibling rivalry.</a:t>
            </a:r>
          </a:p>
          <a:p>
            <a:pPr algn="ctr"/>
            <a:r>
              <a:rPr lang="en-US" sz="3600" b="1" dirty="0">
                <a:effectLst>
                  <a:glow rad="139700">
                    <a:schemeClr val="accent2">
                      <a:satMod val="175000"/>
                      <a:alpha val="40000"/>
                    </a:schemeClr>
                  </a:glow>
                </a:effectLst>
                <a:latin typeface="Times" charset="0"/>
                <a:ea typeface="Times" charset="0"/>
                <a:cs typeface="Times" charset="0"/>
              </a:rPr>
              <a:t>14. Plus many more.</a:t>
            </a:r>
          </a:p>
        </p:txBody>
      </p:sp>
      <p:pic>
        <p:nvPicPr>
          <p:cNvPr id="7" name="Picture 6"/>
          <p:cNvPicPr>
            <a:picLocks noChangeAspect="1"/>
          </p:cNvPicPr>
          <p:nvPr/>
        </p:nvPicPr>
        <p:blipFill>
          <a:blip r:embed="rId4"/>
          <a:stretch>
            <a:fillRect/>
          </a:stretch>
        </p:blipFill>
        <p:spPr>
          <a:xfrm>
            <a:off x="0" y="33130"/>
            <a:ext cx="2692400" cy="2438400"/>
          </a:xfrm>
          <a:prstGeom prst="rect">
            <a:avLst/>
          </a:prstGeom>
        </p:spPr>
      </p:pic>
      <p:pic>
        <p:nvPicPr>
          <p:cNvPr id="9" name="Picture 2" descr="C:\Users\mfunes\AppData\Local\Microsoft\Windows\Temporary Internet Files\Content.IE5\T5JJYXQ9\MP90044848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31365"/>
            <a:ext cx="276786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517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p:cTn id="24"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p:cTn id="31"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wipe(down)">
                                      <p:cBhvr>
                                        <p:cTn id="38" dur="500"/>
                                        <p:tgtEl>
                                          <p:spTgt spid="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p:cTn id="43"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2">
                                            <p:txEl>
                                              <p:pRg st="6" end="6"/>
                                            </p:txEl>
                                          </p:spTgt>
                                        </p:tgtEl>
                                        <p:attrNameLst>
                                          <p:attrName>ppt_h</p:attrName>
                                        </p:attrNameLst>
                                      </p:cBhvr>
                                      <p:tavLst>
                                        <p:tav tm="0">
                                          <p:val>
                                            <p:fltVal val="0"/>
                                          </p:val>
                                        </p:tav>
                                        <p:tav tm="100000">
                                          <p:val>
                                            <p:strVal val="#ppt_h"/>
                                          </p:val>
                                        </p:tav>
                                      </p:tavLst>
                                    </p:anim>
                                    <p:anim calcmode="lin" valueType="num">
                                      <p:cBhvr>
                                        <p:cTn id="45" dur="500" fill="hold"/>
                                        <p:tgtEl>
                                          <p:spTgt spid="2">
                                            <p:txEl>
                                              <p:pRg st="6" end="6"/>
                                            </p:txEl>
                                          </p:spTgt>
                                        </p:tgtEl>
                                        <p:attrNameLst>
                                          <p:attrName>style.rotation</p:attrName>
                                        </p:attrNameLst>
                                      </p:cBhvr>
                                      <p:tavLst>
                                        <p:tav tm="0">
                                          <p:val>
                                            <p:fltVal val="360"/>
                                          </p:val>
                                        </p:tav>
                                        <p:tav tm="100000">
                                          <p:val>
                                            <p:fltVal val="0"/>
                                          </p:val>
                                        </p:tav>
                                      </p:tavLst>
                                    </p:anim>
                                    <p:animEffect transition="in" filter="fade">
                                      <p:cBhvr>
                                        <p:cTn id="46" dur="500"/>
                                        <p:tgtEl>
                                          <p:spTgt spid="2">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nodeType="clickEffect">
                                  <p:stCondLst>
                                    <p:cond delay="0"/>
                                  </p:stCondLst>
                                  <p:childTnLst>
                                    <p:set>
                                      <p:cBhvr>
                                        <p:cTn id="50" dur="1" fill="hold">
                                          <p:stCondLst>
                                            <p:cond delay="0"/>
                                          </p:stCondLst>
                                        </p:cTn>
                                        <p:tgtEl>
                                          <p:spTgt spid="2">
                                            <p:txEl>
                                              <p:pRg st="7" end="7"/>
                                            </p:txEl>
                                          </p:spTgt>
                                        </p:tgtEl>
                                        <p:attrNameLst>
                                          <p:attrName>style.visibility</p:attrName>
                                        </p:attrNameLst>
                                      </p:cBhvr>
                                      <p:to>
                                        <p:strVal val="visible"/>
                                      </p:to>
                                    </p:set>
                                    <p:animEffect transition="in" filter="fade">
                                      <p:cBhvr>
                                        <p:cTn id="51" dur="1000"/>
                                        <p:tgtEl>
                                          <p:spTgt spid="2">
                                            <p:txEl>
                                              <p:pRg st="7" end="7"/>
                                            </p:txEl>
                                          </p:spTgt>
                                        </p:tgtEl>
                                      </p:cBhvr>
                                    </p:animEffect>
                                    <p:anim calcmode="lin" valueType="num">
                                      <p:cBhvr>
                                        <p:cTn id="5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3" dur="900" decel="100000" fill="hold"/>
                                        <p:tgtEl>
                                          <p:spTgt spid="2">
                                            <p:txEl>
                                              <p:pRg st="7" end="7"/>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2">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vista_wallpapers(11)"/>
          <p:cNvPicPr>
            <a:picLocks noGrp="1" noChangeAspect="1" noChangeArrowheads="1"/>
          </p:cNvPicPr>
          <p:nvPr>
            <p:ph/>
          </p:nvPr>
        </p:nvPicPr>
        <p:blipFill>
          <a:blip r:embed="rId3">
            <a:grayscl/>
          </a:blip>
          <a:srcRect l="40001" r="39999"/>
          <a:stretch>
            <a:fillRect/>
          </a:stretch>
        </p:blipFill>
        <p:spPr>
          <a:xfrm>
            <a:off x="0" y="0"/>
            <a:ext cx="1828800" cy="6858000"/>
          </a:xfrm>
          <a:noFill/>
          <a:ln/>
        </p:spPr>
      </p:pic>
      <p:sp>
        <p:nvSpPr>
          <p:cNvPr id="27654" name="Rectangle 6"/>
          <p:cNvSpPr>
            <a:spLocks noChangeArrowheads="1"/>
          </p:cNvSpPr>
          <p:nvPr/>
        </p:nvSpPr>
        <p:spPr bwMode="auto">
          <a:xfrm>
            <a:off x="1981200" y="152400"/>
            <a:ext cx="7010400" cy="609600"/>
          </a:xfrm>
          <a:prstGeom prst="rect">
            <a:avLst/>
          </a:prstGeom>
          <a:solidFill>
            <a:schemeClr val="tx1">
              <a:alpha val="45000"/>
            </a:schemeClr>
          </a:solidFill>
          <a:ln w="9525">
            <a:noFill/>
            <a:miter lim="800000"/>
            <a:headEnd/>
            <a:tailEnd/>
          </a:ln>
          <a:effectLst/>
        </p:spPr>
        <p:txBody>
          <a:bodyPr wrap="none" anchor="ctr"/>
          <a:lstStyle/>
          <a:p>
            <a:endParaRPr lang="en-US"/>
          </a:p>
        </p:txBody>
      </p:sp>
      <p:sp>
        <p:nvSpPr>
          <p:cNvPr id="27655" name="Rectangle 7"/>
          <p:cNvSpPr>
            <a:spLocks noChangeArrowheads="1"/>
          </p:cNvSpPr>
          <p:nvPr/>
        </p:nvSpPr>
        <p:spPr bwMode="auto">
          <a:xfrm>
            <a:off x="1981200" y="818356"/>
            <a:ext cx="7010400" cy="5791200"/>
          </a:xfrm>
          <a:prstGeom prst="rect">
            <a:avLst/>
          </a:prstGeom>
          <a:solidFill>
            <a:schemeClr val="tx1">
              <a:alpha val="17000"/>
            </a:schemeClr>
          </a:solidFill>
          <a:ln w="9525">
            <a:noFill/>
            <a:miter lim="800000"/>
            <a:headEnd/>
            <a:tailEnd/>
          </a:ln>
          <a:effectLst/>
        </p:spPr>
        <p:txBody>
          <a:bodyPr wrap="none" anchor="ctr"/>
          <a:lstStyle/>
          <a:p>
            <a:endParaRPr lang="en-US"/>
          </a:p>
        </p:txBody>
      </p:sp>
      <p:sp>
        <p:nvSpPr>
          <p:cNvPr id="2" name="Oval 1"/>
          <p:cNvSpPr/>
          <p:nvPr/>
        </p:nvSpPr>
        <p:spPr>
          <a:xfrm>
            <a:off x="1677468" y="152401"/>
            <a:ext cx="7617863" cy="6457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a:effectLst>
                  <a:glow rad="139700">
                    <a:schemeClr val="accent2">
                      <a:satMod val="175000"/>
                      <a:alpha val="40000"/>
                    </a:schemeClr>
                  </a:glow>
                </a:effectLst>
                <a:latin typeface="Times" charset="0"/>
                <a:ea typeface="Times" charset="0"/>
                <a:cs typeface="Times" charset="0"/>
              </a:rPr>
              <a:t>These physical and psychological developments in the pre-teen and early teen years cause lots of challenges and stress for many leaders and parents.</a:t>
            </a:r>
          </a:p>
        </p:txBody>
      </p:sp>
      <p:pic>
        <p:nvPicPr>
          <p:cNvPr id="3" name="Picture 2">
            <a:extLst>
              <a:ext uri="{FF2B5EF4-FFF2-40B4-BE49-F238E27FC236}">
                <a16:creationId xmlns:a16="http://schemas.microsoft.com/office/drawing/2014/main" id="{A77317BE-4E56-2E43-832F-ABC87738D58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16727" y="2438399"/>
            <a:ext cx="2975911" cy="2209801"/>
          </a:xfrm>
          <a:prstGeom prst="rect">
            <a:avLst/>
          </a:prstGeom>
        </p:spPr>
      </p:pic>
    </p:spTree>
    <p:extLst>
      <p:ext uri="{BB962C8B-B14F-4D97-AF65-F5344CB8AC3E}">
        <p14:creationId xmlns:p14="http://schemas.microsoft.com/office/powerpoint/2010/main" val="1805656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vista_wallpapers(11)"/>
          <p:cNvPicPr>
            <a:picLocks noGrp="1" noChangeAspect="1" noChangeArrowheads="1"/>
          </p:cNvPicPr>
          <p:nvPr>
            <p:ph/>
          </p:nvPr>
        </p:nvPicPr>
        <p:blipFill>
          <a:blip r:embed="rId3">
            <a:grayscl/>
          </a:blip>
          <a:srcRect l="40001" r="39999"/>
          <a:stretch>
            <a:fillRect/>
          </a:stretch>
        </p:blipFill>
        <p:spPr>
          <a:xfrm>
            <a:off x="-23190" y="9939"/>
            <a:ext cx="1828800" cy="6858000"/>
          </a:xfrm>
          <a:noFill/>
          <a:ln/>
        </p:spPr>
      </p:pic>
      <p:sp>
        <p:nvSpPr>
          <p:cNvPr id="27654" name="Rectangle 6"/>
          <p:cNvSpPr>
            <a:spLocks noChangeArrowheads="1"/>
          </p:cNvSpPr>
          <p:nvPr/>
        </p:nvSpPr>
        <p:spPr bwMode="auto">
          <a:xfrm>
            <a:off x="1981200" y="152400"/>
            <a:ext cx="7010400" cy="609600"/>
          </a:xfrm>
          <a:prstGeom prst="rect">
            <a:avLst/>
          </a:prstGeom>
          <a:solidFill>
            <a:schemeClr val="tx1">
              <a:alpha val="45000"/>
            </a:schemeClr>
          </a:solidFill>
          <a:ln w="9525">
            <a:noFill/>
            <a:miter lim="800000"/>
            <a:headEnd/>
            <a:tailEnd/>
          </a:ln>
          <a:effectLst/>
        </p:spPr>
        <p:txBody>
          <a:bodyPr wrap="none" anchor="ctr"/>
          <a:lstStyle/>
          <a:p>
            <a:endParaRPr lang="en-US" dirty="0"/>
          </a:p>
        </p:txBody>
      </p:sp>
      <p:sp>
        <p:nvSpPr>
          <p:cNvPr id="27655" name="Rectangle 7"/>
          <p:cNvSpPr>
            <a:spLocks noChangeArrowheads="1"/>
          </p:cNvSpPr>
          <p:nvPr/>
        </p:nvSpPr>
        <p:spPr bwMode="auto">
          <a:xfrm>
            <a:off x="1979063" y="914400"/>
            <a:ext cx="7010400" cy="5791200"/>
          </a:xfrm>
          <a:prstGeom prst="rect">
            <a:avLst/>
          </a:prstGeom>
          <a:solidFill>
            <a:schemeClr val="tx1">
              <a:alpha val="17000"/>
            </a:schemeClr>
          </a:solidFill>
          <a:ln w="9525">
            <a:noFill/>
            <a:miter lim="800000"/>
            <a:headEnd/>
            <a:tailEnd/>
          </a:ln>
          <a:effectLst/>
        </p:spPr>
        <p:txBody>
          <a:bodyPr wrap="none" anchor="ctr"/>
          <a:lstStyle/>
          <a:p>
            <a:endParaRPr lang="en-US"/>
          </a:p>
        </p:txBody>
      </p:sp>
      <p:sp>
        <p:nvSpPr>
          <p:cNvPr id="2" name="Oval 1"/>
          <p:cNvSpPr/>
          <p:nvPr/>
        </p:nvSpPr>
        <p:spPr>
          <a:xfrm>
            <a:off x="1828801" y="152400"/>
            <a:ext cx="7160662" cy="655319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200" b="1" dirty="0">
              <a:effectLst>
                <a:glow rad="139700">
                  <a:schemeClr val="accent2">
                    <a:satMod val="175000"/>
                    <a:alpha val="40000"/>
                  </a:schemeClr>
                </a:glow>
              </a:effectLst>
              <a:latin typeface="Times" charset="0"/>
              <a:ea typeface="Times" charset="0"/>
              <a:cs typeface="Times" charset="0"/>
            </a:endParaRPr>
          </a:p>
          <a:p>
            <a:pPr algn="ctr"/>
            <a:r>
              <a:rPr lang="en-US" sz="3200" b="1" dirty="0">
                <a:effectLst>
                  <a:glow rad="139700">
                    <a:schemeClr val="accent2">
                      <a:satMod val="175000"/>
                      <a:alpha val="40000"/>
                    </a:schemeClr>
                  </a:glow>
                </a:effectLst>
                <a:latin typeface="Times" charset="0"/>
                <a:ea typeface="Times" charset="0"/>
                <a:cs typeface="Times" charset="0"/>
              </a:rPr>
              <a:t>During this period, parents and leaders ought to handle the adolescents with love, patience and care.   Why? Because this is the time these young people are cementing their crucial decisions regarding their Christian choices planted in them during their younger years.</a:t>
            </a:r>
          </a:p>
        </p:txBody>
      </p:sp>
      <p:pic>
        <p:nvPicPr>
          <p:cNvPr id="6" name="Picture 8" descr="CHILD032"/>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53007" y="1752600"/>
            <a:ext cx="3133781"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88697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vista_wallpapers(11)"/>
          <p:cNvPicPr>
            <a:picLocks noGrp="1" noChangeAspect="1" noChangeArrowheads="1"/>
          </p:cNvPicPr>
          <p:nvPr>
            <p:ph/>
          </p:nvPr>
        </p:nvPicPr>
        <p:blipFill>
          <a:blip r:embed="rId3">
            <a:grayscl/>
          </a:blip>
          <a:srcRect l="40001" r="39999"/>
          <a:stretch>
            <a:fillRect/>
          </a:stretch>
        </p:blipFill>
        <p:spPr>
          <a:xfrm>
            <a:off x="0" y="0"/>
            <a:ext cx="1828800" cy="6858000"/>
          </a:xfrm>
          <a:noFill/>
          <a:ln/>
        </p:spPr>
      </p:pic>
      <p:sp>
        <p:nvSpPr>
          <p:cNvPr id="27654" name="Rectangle 6"/>
          <p:cNvSpPr>
            <a:spLocks noChangeArrowheads="1"/>
          </p:cNvSpPr>
          <p:nvPr/>
        </p:nvSpPr>
        <p:spPr bwMode="auto">
          <a:xfrm>
            <a:off x="1981200" y="152400"/>
            <a:ext cx="7010400" cy="609600"/>
          </a:xfrm>
          <a:prstGeom prst="rect">
            <a:avLst/>
          </a:prstGeom>
          <a:solidFill>
            <a:schemeClr val="tx1">
              <a:alpha val="45000"/>
            </a:schemeClr>
          </a:solidFill>
          <a:ln w="9525">
            <a:noFill/>
            <a:miter lim="800000"/>
            <a:headEnd/>
            <a:tailEnd/>
          </a:ln>
          <a:effectLst/>
        </p:spPr>
        <p:txBody>
          <a:bodyPr wrap="none" anchor="ctr"/>
          <a:lstStyle/>
          <a:p>
            <a:endParaRPr lang="en-US"/>
          </a:p>
        </p:txBody>
      </p:sp>
      <p:sp>
        <p:nvSpPr>
          <p:cNvPr id="27655" name="Rectangle 7"/>
          <p:cNvSpPr>
            <a:spLocks noChangeArrowheads="1"/>
          </p:cNvSpPr>
          <p:nvPr/>
        </p:nvSpPr>
        <p:spPr bwMode="auto">
          <a:xfrm>
            <a:off x="1979063" y="914400"/>
            <a:ext cx="7010400" cy="5791200"/>
          </a:xfrm>
          <a:prstGeom prst="rect">
            <a:avLst/>
          </a:prstGeom>
          <a:solidFill>
            <a:schemeClr val="tx1">
              <a:alpha val="17000"/>
            </a:schemeClr>
          </a:solidFill>
          <a:ln w="9525">
            <a:noFill/>
            <a:miter lim="800000"/>
            <a:headEnd/>
            <a:tailEnd/>
          </a:ln>
          <a:effectLst/>
        </p:spPr>
        <p:txBody>
          <a:bodyPr wrap="none" anchor="ctr"/>
          <a:lstStyle/>
          <a:p>
            <a:endParaRPr lang="en-US"/>
          </a:p>
        </p:txBody>
      </p:sp>
      <p:sp>
        <p:nvSpPr>
          <p:cNvPr id="2" name="Oval 1"/>
          <p:cNvSpPr/>
          <p:nvPr/>
        </p:nvSpPr>
        <p:spPr>
          <a:xfrm>
            <a:off x="1447800" y="0"/>
            <a:ext cx="7696200" cy="701039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effectLst>
                  <a:glow rad="139700">
                    <a:schemeClr val="accent2">
                      <a:satMod val="175000"/>
                      <a:alpha val="40000"/>
                    </a:schemeClr>
                  </a:glow>
                </a:effectLst>
                <a:latin typeface="Times" charset="0"/>
                <a:ea typeface="Times" charset="0"/>
                <a:cs typeface="Times" charset="0"/>
              </a:rPr>
              <a:t>Unfortunately, many times due to frustration, stress and probably lack of spiritual maturity on the part of parents and leaders, mistakes are made which can be fatal to the Spiritual development of the fledgling minds. Here are some failures we should not exhibit as we prayerfully deal with the adolescence. </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0" y="4607052"/>
            <a:ext cx="2447794" cy="211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6370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vista_wallpapers(11)"/>
          <p:cNvPicPr>
            <a:picLocks noGrp="1" noChangeAspect="1" noChangeArrowheads="1"/>
          </p:cNvPicPr>
          <p:nvPr>
            <p:ph/>
          </p:nvPr>
        </p:nvPicPr>
        <p:blipFill>
          <a:blip r:embed="rId3">
            <a:grayscl/>
          </a:blip>
          <a:srcRect l="40001" r="39999"/>
          <a:stretch>
            <a:fillRect/>
          </a:stretch>
        </p:blipFill>
        <p:spPr>
          <a:xfrm>
            <a:off x="0" y="0"/>
            <a:ext cx="1828800" cy="6858000"/>
          </a:xfrm>
          <a:noFill/>
          <a:ln/>
        </p:spPr>
      </p:pic>
      <p:sp>
        <p:nvSpPr>
          <p:cNvPr id="27654" name="Rectangle 6"/>
          <p:cNvSpPr>
            <a:spLocks noChangeArrowheads="1"/>
          </p:cNvSpPr>
          <p:nvPr/>
        </p:nvSpPr>
        <p:spPr bwMode="auto">
          <a:xfrm>
            <a:off x="1981200" y="152400"/>
            <a:ext cx="7010400" cy="609600"/>
          </a:xfrm>
          <a:prstGeom prst="rect">
            <a:avLst/>
          </a:prstGeom>
          <a:solidFill>
            <a:schemeClr val="tx1">
              <a:alpha val="45000"/>
            </a:schemeClr>
          </a:solidFill>
          <a:ln w="9525">
            <a:noFill/>
            <a:miter lim="800000"/>
            <a:headEnd/>
            <a:tailEnd/>
          </a:ln>
          <a:effectLst/>
        </p:spPr>
        <p:txBody>
          <a:bodyPr wrap="none" anchor="ctr"/>
          <a:lstStyle/>
          <a:p>
            <a:endParaRPr lang="en-US"/>
          </a:p>
        </p:txBody>
      </p:sp>
      <p:sp>
        <p:nvSpPr>
          <p:cNvPr id="27655" name="Rectangle 7"/>
          <p:cNvSpPr>
            <a:spLocks noChangeArrowheads="1"/>
          </p:cNvSpPr>
          <p:nvPr/>
        </p:nvSpPr>
        <p:spPr bwMode="auto">
          <a:xfrm>
            <a:off x="1979063" y="914400"/>
            <a:ext cx="7010400" cy="5791200"/>
          </a:xfrm>
          <a:prstGeom prst="rect">
            <a:avLst/>
          </a:prstGeom>
          <a:solidFill>
            <a:schemeClr val="tx1">
              <a:alpha val="17000"/>
            </a:schemeClr>
          </a:solidFill>
          <a:ln w="9525">
            <a:noFill/>
            <a:miter lim="800000"/>
            <a:headEnd/>
            <a:tailEnd/>
          </a:ln>
          <a:effectLst/>
        </p:spPr>
        <p:txBody>
          <a:bodyPr wrap="none" anchor="ctr"/>
          <a:lstStyle/>
          <a:p>
            <a:endParaRPr lang="en-US"/>
          </a:p>
        </p:txBody>
      </p:sp>
      <p:sp>
        <p:nvSpPr>
          <p:cNvPr id="2" name="Oval 1"/>
          <p:cNvSpPr/>
          <p:nvPr/>
        </p:nvSpPr>
        <p:spPr>
          <a:xfrm>
            <a:off x="2057363" y="152400"/>
            <a:ext cx="6932099" cy="655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7200" b="1" dirty="0">
                <a:latin typeface="Times" charset="0"/>
                <a:ea typeface="Times" charset="0"/>
                <a:cs typeface="Times" charset="0"/>
              </a:rPr>
              <a:t>1.</a:t>
            </a:r>
          </a:p>
          <a:p>
            <a:pPr algn="ctr"/>
            <a:r>
              <a:rPr lang="en-US" sz="7200" b="1" dirty="0">
                <a:latin typeface="Times" charset="0"/>
                <a:ea typeface="Times" charset="0"/>
                <a:cs typeface="Times" charset="0"/>
              </a:rPr>
              <a:t> Failure to model Christian values</a:t>
            </a:r>
          </a:p>
        </p:txBody>
      </p:sp>
      <p:pic>
        <p:nvPicPr>
          <p:cNvPr id="6" name="Picture 10" descr="C:\Users\mfunes\AppData\Local\Microsoft\Windows\Temporary Internet Files\Content.IE5\VWC0MQ5A\MP90040957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72" y="-163740"/>
            <a:ext cx="3403944" cy="2449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Users\mfunes\AppData\Local\Microsoft\Windows\Temporary Internet Files\Content.IE5\7XBG02OM\MP900409778[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14800"/>
            <a:ext cx="2978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443027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TP030006419">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33" ma:contentTypeDescription="Create a new document." ma:contentTypeScope="" ma:versionID="37d3ec2b48d53e45b233ad8f52fe1b11"/>
</file>

<file path=customXml/item3.xml><?xml version="1.0" encoding="utf-8"?>
<p:properties xmlns:p="http://schemas.microsoft.com/office/2006/metadata/properties" xmlns:xsi="http://www.w3.org/2001/XMLSchema-instance" xmlns:pc="http://schemas.microsoft.com/office/infopath/2007/PartnerControls"/>
</file>

<file path=customXml/itemProps1.xml><?xml version="1.0" encoding="utf-8"?>
<ds:datastoreItem xmlns:ds="http://schemas.openxmlformats.org/officeDocument/2006/customXml" ds:itemID="{A579B83E-572D-4307-88CB-4CA5CF185656}">
  <ds:schemaRefs>
    <ds:schemaRef ds:uri="http://schemas.microsoft.com/sharepoint/v3/contenttype/forms"/>
  </ds:schemaRefs>
</ds:datastoreItem>
</file>

<file path=customXml/itemProps2.xml><?xml version="1.0" encoding="utf-8"?>
<ds:datastoreItem xmlns:ds="http://schemas.openxmlformats.org/officeDocument/2006/customXml" ds:itemID="{ECCEDC55-9429-4D03-9A82-A835E6630A95}">
  <ds:schemaRefs>
    <ds:schemaRef ds:uri="http://schemas.microsoft.com/office/2006/metadata/contentType"/>
    <ds:schemaRef ds:uri="http://schemas.microsoft.com/office/2006/metadata/properties/metaAttributes"/>
  </ds:schemaRefs>
</ds:datastoreItem>
</file>

<file path=customXml/itemProps3.xml><?xml version="1.0" encoding="utf-8"?>
<ds:datastoreItem xmlns:ds="http://schemas.openxmlformats.org/officeDocument/2006/customXml" ds:itemID="{CB1DB1F3-3B30-4F8A-B406-D8E0F19E1B2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TP030006419</Template>
  <TotalTime>4962</TotalTime>
  <Words>1731</Words>
  <Application>Microsoft Macintosh PowerPoint</Application>
  <PresentationFormat>On-screen Show (4:3)</PresentationFormat>
  <Paragraphs>144</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Arial Rounded MT Bold</vt:lpstr>
      <vt:lpstr>Calibri</vt:lpstr>
      <vt:lpstr>Times</vt:lpstr>
      <vt:lpstr>TP030006419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S.D.A. Church World Headquarters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Muganda, Tanya</dc:creator>
  <cp:lastModifiedBy>Koh, Linda Mei Lin</cp:lastModifiedBy>
  <cp:revision>183</cp:revision>
  <cp:lastPrinted>2017-08-31T12:26:39Z</cp:lastPrinted>
  <dcterms:created xsi:type="dcterms:W3CDTF">2012-05-21T15:47:02Z</dcterms:created>
  <dcterms:modified xsi:type="dcterms:W3CDTF">2019-10-07T00:07:25Z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TC300064199990</vt:lpwstr>
  </property>
</Properties>
</file>