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9" r:id="rId2"/>
    <p:sldId id="262" r:id="rId3"/>
    <p:sldId id="263" r:id="rId4"/>
    <p:sldId id="264" r:id="rId5"/>
    <p:sldId id="276" r:id="rId6"/>
    <p:sldId id="265" r:id="rId7"/>
    <p:sldId id="270" r:id="rId8"/>
    <p:sldId id="266" r:id="rId9"/>
    <p:sldId id="267" r:id="rId10"/>
    <p:sldId id="268" r:id="rId11"/>
    <p:sldId id="271" r:id="rId12"/>
    <p:sldId id="272" r:id="rId13"/>
    <p:sldId id="269" r:id="rId14"/>
    <p:sldId id="273" r:id="rId15"/>
    <p:sldId id="275" r:id="rId16"/>
    <p:sldId id="274" r:id="rId17"/>
    <p:sldId id="261"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80159" autoAdjust="0"/>
  </p:normalViewPr>
  <p:slideViewPr>
    <p:cSldViewPr>
      <p:cViewPr varScale="1">
        <p:scale>
          <a:sx n="72" d="100"/>
          <a:sy n="72" d="100"/>
        </p:scale>
        <p:origin x="197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0F3ACB-F645-7744-ABAE-80C1A36631BB}" type="datetimeFigureOut">
              <a:rPr lang="en-US" smtClean="0"/>
              <a:t>10/6/19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C8875B-2861-B345-8ECE-6551C50CDF65}" type="slidenum">
              <a:rPr lang="en-US" smtClean="0"/>
              <a:t>‹#›</a:t>
            </a:fld>
            <a:endParaRPr lang="en-US"/>
          </a:p>
        </p:txBody>
      </p:sp>
    </p:spTree>
    <p:extLst>
      <p:ext uri="{BB962C8B-B14F-4D97-AF65-F5344CB8AC3E}">
        <p14:creationId xmlns:p14="http://schemas.microsoft.com/office/powerpoint/2010/main" val="8043620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iblia.com/bible/nrsv/Acts%2017.1-3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biblia.com/bible/nrsv/Ac17.28" TargetMode="External"/><Relationship Id="rId5" Type="http://schemas.openxmlformats.org/officeDocument/2006/relationships/hyperlink" Target="http://biblia.com/bible/nrsv/Acts%2017.29" TargetMode="External"/><Relationship Id="rId4" Type="http://schemas.openxmlformats.org/officeDocument/2006/relationships/hyperlink" Target="http://biblia.com/bible/nrsv/Acts%2017.23"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no secret that the world has turned increasingly secular with the passing of time. Today, people are not rejecting religion but simply not thinking about it at all. All things spiritual have been crowded out by a myriad of distractions that occupy every waking moment, particularly in this age of the internet and technology. Simply put, they are spiritual but not religious.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light of the Great Controversy, as we approach the coming of Jesus, Christians will find themselves going counter-cultural to what is the norm. James Emery White, in his book (2014), </a:t>
            </a:r>
            <a:r>
              <a:rPr lang="en-US" sz="1200" i="1" kern="1200" dirty="0">
                <a:solidFill>
                  <a:schemeClr val="tx1"/>
                </a:solidFill>
                <a:effectLst/>
                <a:latin typeface="+mn-lt"/>
                <a:ea typeface="+mn-ea"/>
                <a:cs typeface="+mn-cs"/>
              </a:rPr>
              <a:t>The Rise of the </a:t>
            </a:r>
            <a:r>
              <a:rPr lang="en-US" sz="1200" i="1" kern="1200" dirty="0" err="1">
                <a:solidFill>
                  <a:schemeClr val="tx1"/>
                </a:solidFill>
                <a:effectLst/>
                <a:latin typeface="+mn-lt"/>
                <a:ea typeface="+mn-ea"/>
                <a:cs typeface="+mn-cs"/>
              </a:rPr>
              <a:t>Nones</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describes the rapid growth of those who claim to be religiously unaffiliated—the “</a:t>
            </a:r>
            <a:r>
              <a:rPr lang="en-US" sz="1200" kern="1200" dirty="0" err="1">
                <a:solidFill>
                  <a:schemeClr val="tx1"/>
                </a:solidFill>
                <a:effectLst/>
                <a:latin typeface="+mn-lt"/>
                <a:ea typeface="+mn-ea"/>
                <a:cs typeface="+mn-cs"/>
              </a:rPr>
              <a:t>nones</a:t>
            </a:r>
            <a:r>
              <a:rPr lang="en-US" sz="1200" kern="1200" dirty="0">
                <a:solidFill>
                  <a:schemeClr val="tx1"/>
                </a:solidFill>
                <a:effectLst/>
                <a:latin typeface="+mn-lt"/>
                <a:ea typeface="+mn-ea"/>
                <a:cs typeface="+mn-cs"/>
              </a:rPr>
              <a:t>.” When asked about their religion, they answer, “I’m nothing.” When he wrote the book, one out of five Americans belonged to the “</a:t>
            </a:r>
            <a:r>
              <a:rPr lang="en-US" sz="1200" kern="1200" dirty="0" err="1">
                <a:solidFill>
                  <a:schemeClr val="tx1"/>
                </a:solidFill>
                <a:effectLst/>
                <a:latin typeface="+mn-lt"/>
                <a:ea typeface="+mn-ea"/>
                <a:cs typeface="+mn-cs"/>
              </a:rPr>
              <a:t>nones</a:t>
            </a:r>
            <a:r>
              <a:rPr lang="en-US" sz="1200" kern="1200" dirty="0">
                <a:solidFill>
                  <a:schemeClr val="tx1"/>
                </a:solidFill>
                <a:effectLst/>
                <a:latin typeface="+mn-lt"/>
                <a:ea typeface="+mn-ea"/>
                <a:cs typeface="+mn-cs"/>
              </a:rPr>
              <a:t>”.    In another four years since then, for adults under age thirty, one out of three belonged to this group.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other words, parents of our current generation have chosen to crowd out the spiritual aspect of their lives, and this will definitely impact children today who grow up with no religious home training. The </a:t>
            </a:r>
            <a:r>
              <a:rPr lang="en-US" sz="1200" kern="1200" dirty="0" err="1">
                <a:solidFill>
                  <a:schemeClr val="tx1"/>
                </a:solidFill>
                <a:effectLst/>
                <a:latin typeface="+mn-lt"/>
                <a:ea typeface="+mn-ea"/>
                <a:cs typeface="+mn-cs"/>
              </a:rPr>
              <a:t>Barna</a:t>
            </a:r>
            <a:r>
              <a:rPr lang="en-US" sz="1200" kern="1200" dirty="0">
                <a:solidFill>
                  <a:schemeClr val="tx1"/>
                </a:solidFill>
                <a:effectLst/>
                <a:latin typeface="+mn-lt"/>
                <a:ea typeface="+mn-ea"/>
                <a:cs typeface="+mn-cs"/>
              </a:rPr>
              <a:t> Group who is involved with studying the trends of spirituality in the churched and </a:t>
            </a:r>
            <a:r>
              <a:rPr lang="en-US" sz="1200" kern="1200" dirty="0" err="1">
                <a:solidFill>
                  <a:schemeClr val="tx1"/>
                </a:solidFill>
                <a:effectLst/>
                <a:latin typeface="+mn-lt"/>
                <a:ea typeface="+mn-ea"/>
                <a:cs typeface="+mn-cs"/>
              </a:rPr>
              <a:t>unchurched</a:t>
            </a:r>
            <a:r>
              <a:rPr lang="en-US" sz="1200" kern="1200" dirty="0">
                <a:solidFill>
                  <a:schemeClr val="tx1"/>
                </a:solidFill>
                <a:effectLst/>
                <a:latin typeface="+mn-lt"/>
                <a:ea typeface="+mn-ea"/>
                <a:cs typeface="+mn-cs"/>
              </a:rPr>
              <a:t> have reported a sharp rise in the post-Christian population in 2015. They report: “The pattern is indisputable:  The younger the generation, the more post-Christian it is.”</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a:t>
            </a:fld>
            <a:endParaRPr lang="en-US"/>
          </a:p>
        </p:txBody>
      </p:sp>
    </p:spTree>
    <p:extLst>
      <p:ext uri="{BB962C8B-B14F-4D97-AF65-F5344CB8AC3E}">
        <p14:creationId xmlns:p14="http://schemas.microsoft.com/office/powerpoint/2010/main" val="271565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Gospel Focused</a:t>
            </a:r>
            <a:r>
              <a:rPr lang="en-US" sz="1200" kern="1200" dirty="0">
                <a:solidFill>
                  <a:schemeClr val="tx1"/>
                </a:solidFill>
                <a:effectLst/>
                <a:latin typeface="+mn-lt"/>
                <a:ea typeface="+mn-ea"/>
                <a:cs typeface="+mn-cs"/>
              </a:rPr>
              <a:t>. We believe that children are important and matter to God. Not only can children come to faith in Jesus Christ, but God commands adults to come to Him with the simple faith of a child. We present the Good News of salvation through Jesus often and clearly, providing opportunities for children to invite Him into their life as their Savior and Friend. If resources lack the Gospel message, we will be sure to include it ourselves, for we believe that without saving faith in Christ, no other Bible lesson truly is applicable nor has eternal consequence.</a:t>
            </a:r>
          </a:p>
          <a:p>
            <a:r>
              <a:rPr lang="en-US" sz="1200" kern="1200" dirty="0">
                <a:solidFill>
                  <a:schemeClr val="tx1"/>
                </a:solidFill>
                <a:effectLst/>
                <a:latin typeface="+mn-lt"/>
                <a:ea typeface="+mn-ea"/>
                <a:cs typeface="+mn-cs"/>
              </a:rPr>
              <a:t>		“Jesus said, ‘Let the little children come to me, and do not hinder them, for the</a:t>
            </a:r>
          </a:p>
          <a:p>
            <a:r>
              <a:rPr lang="en-US" sz="1200" kern="1200" dirty="0">
                <a:solidFill>
                  <a:schemeClr val="tx1"/>
                </a:solidFill>
                <a:effectLst/>
                <a:latin typeface="+mn-lt"/>
                <a:ea typeface="+mn-ea"/>
                <a:cs typeface="+mn-cs"/>
              </a:rPr>
              <a:t>		kingdom of heaven belongs to such as these.’” Matthew 19:14</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11</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Discipleship Driven</a:t>
            </a:r>
            <a:r>
              <a:rPr lang="en-US" sz="1200" kern="1200" dirty="0">
                <a:solidFill>
                  <a:schemeClr val="tx1"/>
                </a:solidFill>
                <a:effectLst/>
                <a:latin typeface="+mn-lt"/>
                <a:ea typeface="+mn-ea"/>
                <a:cs typeface="+mn-cs"/>
              </a:rPr>
              <a:t>. We recognize that Jesus gave one primary command when 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returned to heaven: Go and make disciples. However, we believe that making disciples is not something that happens haphazardly in the course of church attendance. It should be approached with intentionality and strategy and with a focus on the individual. After the Gospel is accepted, children need a solid biblical foundation laid that will enable them to grow in wisdom and knowledge and character in a manner that will last a lifetime. Empowering parents and others to intentionally disciple children is a critical component of developing lifelong devoted followers of Jesus.</a:t>
            </a:r>
          </a:p>
          <a:p>
            <a:r>
              <a:rPr lang="en-US" sz="1200" kern="1200" dirty="0">
                <a:solidFill>
                  <a:schemeClr val="tx1"/>
                </a:solidFill>
                <a:effectLst/>
                <a:latin typeface="+mn-lt"/>
                <a:ea typeface="+mn-ea"/>
                <a:cs typeface="+mn-cs"/>
              </a:rPr>
              <a:t>	“Therefore go and make disciples of all nations, baptizing them in the name of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Father and of the Son and of the Holy Spirit, and teaching them to obey everything I have </a:t>
            </a:r>
          </a:p>
          <a:p>
            <a:r>
              <a:rPr lang="en-US" sz="1200" kern="1200" dirty="0">
                <a:solidFill>
                  <a:schemeClr val="tx1"/>
                </a:solidFill>
                <a:effectLst/>
                <a:latin typeface="+mn-lt"/>
                <a:ea typeface="+mn-ea"/>
                <a:cs typeface="+mn-cs"/>
              </a:rPr>
              <a:t>	commanded you. And surely I am with you always, to the very end of the age." Matthew 28:19-20</a:t>
            </a:r>
          </a:p>
          <a:p>
            <a:endParaRPr lang="en-US" dirty="0"/>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12</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Lawrence Richards observes that God surrounded children with adults both in the family and the community of faith to guide, teach, and model life for them.  Not only are we to teach things like how to button a button, use a spoon, and throw a ball, but we are also to pass on the things of God and Jesus through our relationships with these children.  No church program, camp, video series, or Sabbath School curriculum can emulate the power these relationships have in the spiritual formation of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 child can truly come to know God without the influence of caring, godly adults in his or her life.  The soul care of children is an awesome responsibility, one every parent and participant in a community of faith needs to take seriously.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13</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the pen of inspiration, Ellen G. White strongly advocates the need to nurture our children and to minister to them.  Read what she says in </a:t>
            </a:r>
            <a:r>
              <a:rPr lang="en-US" sz="1200" i="1" kern="1200" dirty="0">
                <a:solidFill>
                  <a:schemeClr val="tx1"/>
                </a:solidFill>
                <a:effectLst/>
                <a:latin typeface="+mn-lt"/>
                <a:ea typeface="+mn-ea"/>
                <a:cs typeface="+mn-cs"/>
              </a:rPr>
              <a:t>Reflecting Christ, </a:t>
            </a:r>
            <a:r>
              <a:rPr lang="en-US" sz="1200" kern="1200" dirty="0">
                <a:solidFill>
                  <a:schemeClr val="tx1"/>
                </a:solidFill>
                <a:effectLst/>
                <a:latin typeface="+mn-lt"/>
                <a:ea typeface="+mn-ea"/>
                <a:cs typeface="+mn-cs"/>
              </a:rPr>
              <a:t>p. 373: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“Those who love God should feel deeply interested in children and youth.</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To them God can reveal His truth and salvation.  Jesus calls the little ones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that believe on Him, the lambs of His flock.  He has a special love for and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interest in the children</a:t>
            </a:r>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14</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…The most precious offering that the children can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give to Jesus is the freshness of their childhood.”</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15</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near the end of time, researchers have observed that each passing generation has moved farther and farther from the truth. In an article, “Gen </a:t>
            </a:r>
            <a:r>
              <a:rPr lang="en-US" sz="1200" kern="1200" dirty="0" err="1">
                <a:solidFill>
                  <a:schemeClr val="tx1"/>
                </a:solidFill>
                <a:effectLst/>
                <a:latin typeface="+mn-lt"/>
                <a:ea typeface="+mn-ea"/>
                <a:cs typeface="+mn-cs"/>
              </a:rPr>
              <a:t>Zs</a:t>
            </a:r>
            <a:r>
              <a:rPr lang="en-US" sz="1200" kern="1200" dirty="0">
                <a:solidFill>
                  <a:schemeClr val="tx1"/>
                </a:solidFill>
                <a:effectLst/>
                <a:latin typeface="+mn-lt"/>
                <a:ea typeface="+mn-ea"/>
                <a:cs typeface="+mn-cs"/>
              </a:rPr>
              <a:t> Distorted View of God,” we can see this in the following percentage of people in the generations who are not affiliated with any religion.</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Baby Boomers - 17% unaffiliated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Gen X - 23% unaffiliated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Older </a:t>
            </a:r>
            <a:r>
              <a:rPr lang="en-US" sz="1200" kern="1200" dirty="0" err="1">
                <a:solidFill>
                  <a:schemeClr val="tx1"/>
                </a:solidFill>
                <a:effectLst/>
                <a:latin typeface="+mn-lt"/>
                <a:ea typeface="+mn-ea"/>
                <a:cs typeface="+mn-cs"/>
              </a:rPr>
              <a:t>Millennials</a:t>
            </a:r>
            <a:r>
              <a:rPr lang="en-US" sz="1200" kern="1200" dirty="0">
                <a:solidFill>
                  <a:schemeClr val="tx1"/>
                </a:solidFill>
                <a:effectLst/>
                <a:latin typeface="+mn-lt"/>
                <a:ea typeface="+mn-ea"/>
                <a:cs typeface="+mn-cs"/>
              </a:rPr>
              <a:t> (Gen Y) - 34% unaffiliated</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Younger </a:t>
            </a:r>
            <a:r>
              <a:rPr lang="en-US" sz="1200" kern="1200" dirty="0" err="1">
                <a:solidFill>
                  <a:schemeClr val="tx1"/>
                </a:solidFill>
                <a:effectLst/>
                <a:latin typeface="+mn-lt"/>
                <a:ea typeface="+mn-ea"/>
                <a:cs typeface="+mn-cs"/>
              </a:rPr>
              <a:t>Millennials</a:t>
            </a:r>
            <a:r>
              <a:rPr lang="en-US" sz="1200" kern="1200" dirty="0">
                <a:solidFill>
                  <a:schemeClr val="tx1"/>
                </a:solidFill>
                <a:effectLst/>
                <a:latin typeface="+mn-lt"/>
                <a:ea typeface="+mn-ea"/>
                <a:cs typeface="+mn-cs"/>
              </a:rPr>
              <a:t>  (Gen Y) - 36% unaffiliated</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regular church attendance also has dropped.  Many Gen Z kids are attending church less frequently than any previous generation because their parents are taking them much less frequently.</a:t>
            </a:r>
            <a:endParaRPr lang="en-US" sz="1100" kern="1200" dirty="0">
              <a:solidFill>
                <a:schemeClr val="tx1"/>
              </a:solidFill>
              <a:effectLst/>
              <a:latin typeface="+mn-lt"/>
              <a:ea typeface="+mn-ea"/>
              <a:cs typeface="+mn-cs"/>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Dale Hudson, “Why Generation Z’s Distorted View of God Matters” at </a:t>
            </a:r>
            <a:r>
              <a:rPr lang="en-US" sz="1200" b="0" i="0" u="sng" strike="noStrike" kern="1200" dirty="0" err="1">
                <a:solidFill>
                  <a:schemeClr val="tx1"/>
                </a:solidFill>
                <a:effectLst/>
                <a:latin typeface="+mn-lt"/>
                <a:ea typeface="+mn-ea"/>
                <a:cs typeface="+mn-cs"/>
              </a:rPr>
              <a:t>www.relevantchildrensministry.com</a:t>
            </a:r>
            <a:endParaRPr lang="en-US" sz="1200" b="0" i="0" u="sng"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sng"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16</a:t>
            </a:fld>
            <a:endParaRPr lang="en-US"/>
          </a:p>
        </p:txBody>
      </p:sp>
    </p:spTree>
    <p:extLst>
      <p:ext uri="{BB962C8B-B14F-4D97-AF65-F5344CB8AC3E}">
        <p14:creationId xmlns:p14="http://schemas.microsoft.com/office/powerpoint/2010/main" val="707783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Conclusion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easy to become disheartened when seeing this.  But don't.  The good news is we have an unprecedented opportunity to reach kids and families with the Gospel.  The Gospel is just as powerful as it ever was.  When we share the truth about God and His Son, Jesus, with kids and families, many of them will respond.  The church must work together as a community to reach this generation.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must be intentional about teaching kids solid, Bible doctrine.  "What" we teach is more important than ever before.  I'm not saying we should make church a boring experience.  "How" we teach must be engaging, fun and learner-based.  But just teaching kids cute values and surface level lessons will not prepare them to spiritually survive the post-Christian culture in which they are entrenched from birth. Gen Z must be led to a personal experience with Jesus Christ so they can truly connect with Him and find personal meaning in a living relationship with their Savior.</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Children's </a:t>
            </a:r>
            <a:r>
              <a:rPr lang="en-US" sz="1200" kern="1200" dirty="0">
                <a:solidFill>
                  <a:schemeClr val="tx1"/>
                </a:solidFill>
                <a:effectLst/>
                <a:latin typeface="+mn-lt"/>
                <a:ea typeface="+mn-ea"/>
                <a:cs typeface="+mn-cs"/>
              </a:rPr>
              <a:t>ministry leader, you are on the front lines in this.  You matter</a:t>
            </a:r>
            <a:r>
              <a:rPr lang="en-US" dirty="0">
                <a:effectLst/>
              </a:rPr>
              <a:t> </a:t>
            </a:r>
            <a:r>
              <a:rPr lang="en-US" sz="1200" kern="1200" dirty="0">
                <a:solidFill>
                  <a:schemeClr val="tx1"/>
                </a:solidFill>
                <a:effectLst/>
                <a:latin typeface="+mn-lt"/>
                <a:ea typeface="+mn-ea"/>
                <a:cs typeface="+mn-cs"/>
              </a:rPr>
              <a:t>What you do matters.  Walk in God's power and let's reach Gen Z for Jesus!</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17</a:t>
            </a:fld>
            <a:endParaRPr lang="en-US"/>
          </a:p>
        </p:txBody>
      </p:sp>
    </p:spTree>
    <p:extLst>
      <p:ext uri="{BB962C8B-B14F-4D97-AF65-F5344CB8AC3E}">
        <p14:creationId xmlns:p14="http://schemas.microsoft.com/office/powerpoint/2010/main" val="1041133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Today’s children we see in our churches are labeled as Generation Z or Gen Z or Centennials.  Sometimes they’re called “</a:t>
            </a:r>
            <a:r>
              <a:rPr lang="en-US" sz="1200" kern="1200" dirty="0" err="1">
                <a:solidFill>
                  <a:schemeClr val="tx1"/>
                </a:solidFill>
                <a:effectLst/>
                <a:latin typeface="+mn-lt"/>
                <a:ea typeface="+mn-ea"/>
                <a:cs typeface="+mn-cs"/>
              </a:rPr>
              <a:t>iGen</a:t>
            </a:r>
            <a:r>
              <a:rPr lang="en-US" sz="1200" kern="1200" dirty="0">
                <a:solidFill>
                  <a:schemeClr val="tx1"/>
                </a:solidFill>
                <a:effectLst/>
                <a:latin typeface="+mn-lt"/>
                <a:ea typeface="+mn-ea"/>
                <a:cs typeface="+mn-cs"/>
              </a:rPr>
              <a:t>”, the generation that was born with technology and social media. According to the Center for Generational Kinetics, the five generations that are still living are divided into the following groups:</a:t>
            </a:r>
          </a:p>
          <a:p>
            <a:pPr marL="628650" lvl="1" indent="-171450">
              <a:buFont typeface="Arial"/>
              <a:buChar char="•"/>
            </a:pPr>
            <a:r>
              <a:rPr lang="en-US" sz="1200" kern="1200" dirty="0">
                <a:solidFill>
                  <a:schemeClr val="tx1"/>
                </a:solidFill>
                <a:effectLst/>
                <a:latin typeface="+mn-lt"/>
                <a:ea typeface="+mn-ea"/>
                <a:cs typeface="+mn-cs"/>
              </a:rPr>
              <a:t>Silent Generation (born 1927-1945)</a:t>
            </a:r>
          </a:p>
          <a:p>
            <a:pPr marL="628650" lvl="1" indent="-171450">
              <a:buFont typeface="Arial"/>
              <a:buChar char="•"/>
            </a:pPr>
            <a:r>
              <a:rPr lang="en-US" sz="1200" kern="1200" dirty="0">
                <a:solidFill>
                  <a:schemeClr val="tx1"/>
                </a:solidFill>
                <a:effectLst/>
                <a:latin typeface="+mn-lt"/>
                <a:ea typeface="+mn-ea"/>
                <a:cs typeface="+mn-cs"/>
              </a:rPr>
              <a:t>Baby Boomers (born 1946-1964)</a:t>
            </a:r>
          </a:p>
          <a:p>
            <a:pPr marL="628650" lvl="1" indent="-171450">
              <a:buFont typeface="Arial"/>
              <a:buChar char="•"/>
            </a:pPr>
            <a:r>
              <a:rPr lang="en-US" sz="1200" kern="1200" dirty="0">
                <a:solidFill>
                  <a:schemeClr val="tx1"/>
                </a:solidFill>
                <a:effectLst/>
                <a:latin typeface="+mn-lt"/>
                <a:ea typeface="+mn-ea"/>
                <a:cs typeface="+mn-cs"/>
              </a:rPr>
              <a:t>Generation X (born 1965-1980)</a:t>
            </a:r>
          </a:p>
          <a:p>
            <a:pPr marL="628650" lvl="1" indent="-171450">
              <a:buFont typeface="Arial"/>
              <a:buChar char="•"/>
            </a:pPr>
            <a:r>
              <a:rPr lang="en-US" sz="1200" kern="1200" dirty="0" err="1">
                <a:solidFill>
                  <a:schemeClr val="tx1"/>
                </a:solidFill>
                <a:effectLst/>
                <a:latin typeface="+mn-lt"/>
                <a:ea typeface="+mn-ea"/>
                <a:cs typeface="+mn-cs"/>
              </a:rPr>
              <a:t>Millennials</a:t>
            </a:r>
            <a:r>
              <a:rPr lang="en-US" sz="1200" kern="1200" dirty="0">
                <a:solidFill>
                  <a:schemeClr val="tx1"/>
                </a:solidFill>
                <a:effectLst/>
                <a:latin typeface="+mn-lt"/>
                <a:ea typeface="+mn-ea"/>
                <a:cs typeface="+mn-cs"/>
              </a:rPr>
              <a:t>/Generation Y (born 1981-1996)</a:t>
            </a:r>
          </a:p>
          <a:p>
            <a:pPr marL="628650" lvl="1" indent="-171450">
              <a:buFont typeface="Arial"/>
              <a:buChar char="•"/>
            </a:pPr>
            <a:r>
              <a:rPr lang="en-US" sz="1200" kern="1200" dirty="0">
                <a:solidFill>
                  <a:schemeClr val="tx1"/>
                </a:solidFill>
                <a:effectLst/>
                <a:latin typeface="+mn-lt"/>
                <a:ea typeface="+mn-ea"/>
                <a:cs typeface="+mn-cs"/>
              </a:rPr>
              <a:t>Centennials/Generation Z or Gen Z (born after 1996)		</a:t>
            </a:r>
          </a:p>
          <a:p>
            <a:r>
              <a:rPr lang="en-US" sz="1200" kern="1200" dirty="0">
                <a:solidFill>
                  <a:schemeClr val="tx1"/>
                </a:solidFill>
                <a:effectLst/>
                <a:latin typeface="+mn-lt"/>
                <a:ea typeface="+mn-ea"/>
                <a:cs typeface="+mn-cs"/>
              </a:rPr>
              <a:t>So, sitting in your Sabbath School rooms every Sabbath morning are a bunch of Gen Z post-Christian kids!  These kids are unique (nothing like us), having grown up with a supercomputer in their pocket connected to most of the world’s population and knowledge (David </a:t>
            </a:r>
            <a:r>
              <a:rPr lang="en-US" sz="1200" kern="1200" dirty="0" err="1">
                <a:solidFill>
                  <a:schemeClr val="tx1"/>
                </a:solidFill>
                <a:effectLst/>
                <a:latin typeface="+mn-lt"/>
                <a:ea typeface="+mn-ea"/>
                <a:cs typeface="+mn-cs"/>
              </a:rPr>
              <a:t>Pakman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Pakman</a:t>
            </a:r>
            <a:r>
              <a:rPr lang="en-US" sz="1200" kern="1200" dirty="0">
                <a:solidFill>
                  <a:schemeClr val="tx1"/>
                </a:solidFill>
                <a:effectLst/>
                <a:latin typeface="+mn-lt"/>
                <a:ea typeface="+mn-ea"/>
                <a:cs typeface="+mn-cs"/>
              </a:rPr>
              <a:t> (New York Times) believes that this “has created an irreversible pattern of behavior unlikely to revert to the ways of previous generations.”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2</a:t>
            </a:fld>
            <a:endParaRPr lang="en-US"/>
          </a:p>
        </p:txBody>
      </p:sp>
    </p:spTree>
    <p:extLst>
      <p:ext uri="{BB962C8B-B14F-4D97-AF65-F5344CB8AC3E}">
        <p14:creationId xmlns:p14="http://schemas.microsoft.com/office/powerpoint/2010/main" val="84550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Having grown up in a post-9/11 world, survived two economic crashes in 2000 and 2008, Gen Z have anxieties about the present. The current chaotic, uncertain, volatile and complex economic environment challenges them to believe in themselves and their ability to make a difference. They are used to think globally as the internet gives them free access to the world.</a:t>
            </a:r>
          </a:p>
          <a:p>
            <a:r>
              <a:rPr lang="en-US" sz="1200" kern="1200" dirty="0">
                <a:solidFill>
                  <a:schemeClr val="tx1"/>
                </a:solidFill>
                <a:effectLst/>
                <a:latin typeface="+mn-lt"/>
                <a:ea typeface="+mn-ea"/>
                <a:cs typeface="+mn-cs"/>
              </a:rPr>
              <a:t>	Most of Generation Z (78%) still believe in the existence of God, but less than half of them attend religious services of any kind (41%) and only 8% would cite a religious leader as a role model. </a:t>
            </a:r>
          </a:p>
          <a:p>
            <a:r>
              <a:rPr lang="en-US" sz="1200" kern="1200" dirty="0">
                <a:solidFill>
                  <a:schemeClr val="tx1"/>
                </a:solidFill>
                <a:effectLst/>
                <a:latin typeface="+mn-lt"/>
                <a:ea typeface="+mn-ea"/>
                <a:cs typeface="+mn-cs"/>
              </a:rPr>
              <a:t>	Parents  of Gen Z were advised not to be “helicopter parents” but to give their children space to develop.  “Free-range parenting” has allowed today’s kids a lot of freedom to make their own choices regarding what they learn, what they eat and what media they consume. Often technology has been used as an effective babysitter.  This </a:t>
            </a:r>
            <a:r>
              <a:rPr lang="en-US" sz="1200" kern="1200" dirty="0" err="1">
                <a:solidFill>
                  <a:schemeClr val="tx1"/>
                </a:solidFill>
                <a:effectLst/>
                <a:latin typeface="+mn-lt"/>
                <a:ea typeface="+mn-ea"/>
                <a:cs typeface="+mn-cs"/>
              </a:rPr>
              <a:t>underprotective</a:t>
            </a:r>
            <a:r>
              <a:rPr lang="en-US" sz="1200" kern="1200" dirty="0">
                <a:solidFill>
                  <a:schemeClr val="tx1"/>
                </a:solidFill>
                <a:effectLst/>
                <a:latin typeface="+mn-lt"/>
                <a:ea typeface="+mn-ea"/>
                <a:cs typeface="+mn-cs"/>
              </a:rPr>
              <a:t> parenting style has allowed media to shape Gen Z in a way no other generation has been shaped. Exposure to </a:t>
            </a:r>
            <a:r>
              <a:rPr lang="en-US" sz="1200" kern="1200" dirty="0" err="1">
                <a:solidFill>
                  <a:schemeClr val="tx1"/>
                </a:solidFill>
                <a:effectLst/>
                <a:latin typeface="+mn-lt"/>
                <a:ea typeface="+mn-ea"/>
                <a:cs typeface="+mn-cs"/>
              </a:rPr>
              <a:t>iPads</a:t>
            </a:r>
            <a:r>
              <a:rPr lang="en-US" sz="1200" kern="1200" dirty="0">
                <a:solidFill>
                  <a:schemeClr val="tx1"/>
                </a:solidFill>
                <a:effectLst/>
                <a:latin typeface="+mn-lt"/>
                <a:ea typeface="+mn-ea"/>
                <a:cs typeface="+mn-cs"/>
              </a:rPr>
              <a:t>, 3D films and game consoles have led young children to lose interest in reading and listening to stories because they are growing up in a world of “endless distraction.” Yet, it is a love of reading that increases concentration and promotes deep thinking. </a:t>
            </a:r>
          </a:p>
          <a:p>
            <a:r>
              <a:rPr lang="en-US" sz="1200" kern="1200" dirty="0">
                <a:solidFill>
                  <a:schemeClr val="tx1"/>
                </a:solidFill>
                <a:effectLst/>
                <a:latin typeface="+mn-lt"/>
                <a:ea typeface="+mn-ea"/>
                <a:cs typeface="+mn-cs"/>
              </a:rPr>
              <a:t>	Children are growing up too young, too fast.  Through the internet, they are losing their innocence and their ability to be children. Children often embrace mature issues, themes and experiences at a very young age.</a:t>
            </a:r>
          </a:p>
          <a:p>
            <a:r>
              <a:rPr lang="en-US" sz="1200" kern="1200" dirty="0">
                <a:solidFill>
                  <a:schemeClr val="tx1"/>
                </a:solidFill>
                <a:effectLst/>
                <a:latin typeface="+mn-lt"/>
                <a:ea typeface="+mn-ea"/>
                <a:cs typeface="+mn-cs"/>
              </a:rPr>
              <a:t>	Neil Postman who wrote </a:t>
            </a:r>
            <a:r>
              <a:rPr lang="en-US" sz="1200" i="1" kern="1200" dirty="0">
                <a:solidFill>
                  <a:schemeClr val="tx1"/>
                </a:solidFill>
                <a:effectLst/>
                <a:latin typeface="+mn-lt"/>
                <a:ea typeface="+mn-ea"/>
                <a:cs typeface="+mn-cs"/>
              </a:rPr>
              <a:t>The Disappearance of Childhood</a:t>
            </a:r>
            <a:r>
              <a:rPr lang="en-US" sz="1200" kern="1200" dirty="0">
                <a:solidFill>
                  <a:schemeClr val="tx1"/>
                </a:solidFill>
                <a:effectLst/>
                <a:latin typeface="+mn-lt"/>
                <a:ea typeface="+mn-ea"/>
                <a:cs typeface="+mn-cs"/>
              </a:rPr>
              <a:t>, argued that certain ideas, experiences, certain facets of life (its mysteries, contradictions, tragedies and violence) are not suitable for children and should be withheld till they are adults. Today, the internet has exposed our children to sex and violence long before they are ready. So there’s little difference between the language of adults and children. When this happens, childhood disappears. Today’s culture can be referred to as K.G.O.Y (Kids Getting Older Younger).  Peer pressure can be overwhelming as well—smartphones, movies, latest fashion trends. Parents, wishing their children to fit in, begin to give in, thus escalating the downward spiral.</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3</a:t>
            </a:fld>
            <a:endParaRPr lang="en-US"/>
          </a:p>
        </p:txBody>
      </p:sp>
    </p:spTree>
    <p:extLst>
      <p:ext uri="{BB962C8B-B14F-4D97-AF65-F5344CB8AC3E}">
        <p14:creationId xmlns:p14="http://schemas.microsoft.com/office/powerpoint/2010/main" val="194611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Their belief system has been influenced by three elements that mark our time:</a:t>
            </a:r>
          </a:p>
          <a:p>
            <a:pPr lvl="1"/>
            <a:r>
              <a:rPr lang="en-US" sz="1200" kern="1200" dirty="0">
                <a:solidFill>
                  <a:schemeClr val="tx1"/>
                </a:solidFill>
                <a:effectLst/>
                <a:latin typeface="+mn-lt"/>
                <a:ea typeface="+mn-ea"/>
                <a:cs typeface="+mn-cs"/>
              </a:rPr>
              <a:t>A.  Rise of the Occult</a:t>
            </a:r>
          </a:p>
          <a:p>
            <a:pPr lvl="1"/>
            <a:r>
              <a:rPr lang="en-US" sz="1200" kern="1200" dirty="0">
                <a:solidFill>
                  <a:schemeClr val="tx1"/>
                </a:solidFill>
                <a:effectLst/>
                <a:latin typeface="+mn-lt"/>
                <a:ea typeface="+mn-ea"/>
                <a:cs typeface="+mn-cs"/>
              </a:rPr>
              <a:t>B.  Pornography and </a:t>
            </a:r>
          </a:p>
          <a:p>
            <a:pPr lvl="1"/>
            <a:r>
              <a:rPr lang="en-US" sz="1200" kern="1200" dirty="0">
                <a:solidFill>
                  <a:schemeClr val="tx1"/>
                </a:solidFill>
                <a:effectLst/>
                <a:latin typeface="+mn-lt"/>
                <a:ea typeface="+mn-ea"/>
                <a:cs typeface="+mn-cs"/>
              </a:rPr>
              <a:t>C.  LGBT issues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  Occult—Ghost movies, Harry Potter and the occult has dominated the movie scene. Harry Potter has become the top readers for the young and recognized as literature that is a must in schools.</a:t>
            </a:r>
          </a:p>
          <a:p>
            <a:r>
              <a:rPr lang="en-US" sz="1200" kern="1200" dirty="0">
                <a:solidFill>
                  <a:schemeClr val="tx1"/>
                </a:solidFill>
                <a:effectLst/>
                <a:latin typeface="+mn-lt"/>
                <a:ea typeface="+mn-ea"/>
                <a:cs typeface="+mn-cs"/>
              </a:rPr>
              <a:t>	B.  Pornography—the dark side of the internet.  While we don’t know everything there is to know about the effects of porn, what we know is frightening.  Porn is addictive, degrading and adolescents with brains marinated in porn find that they become more sexually aggressive and violent and are more prone to permanent damage in the area of sexual relationships in marriage or otherwise. </a:t>
            </a:r>
          </a:p>
          <a:p>
            <a:r>
              <a:rPr lang="en-US" sz="1200" kern="1200" dirty="0">
                <a:solidFill>
                  <a:schemeClr val="tx1"/>
                </a:solidFill>
                <a:effectLst/>
                <a:latin typeface="+mn-lt"/>
                <a:ea typeface="+mn-ea"/>
                <a:cs typeface="+mn-cs"/>
              </a:rPr>
              <a:t>	What is most troubling of all is that porn desensitizes the conscience, deadens one’s spiritual life. Hence, the Christian’s fight to preserve purity in our young prim children and adolescents goes far beyond mere physical purity but this fight will help guard the avenues to the soul.</a:t>
            </a:r>
          </a:p>
          <a:p>
            <a:r>
              <a:rPr lang="en-US" sz="1200" kern="1200" dirty="0">
                <a:solidFill>
                  <a:schemeClr val="tx1"/>
                </a:solidFill>
                <a:effectLst/>
                <a:latin typeface="+mn-lt"/>
                <a:ea typeface="+mn-ea"/>
                <a:cs typeface="+mn-cs"/>
              </a:rPr>
              <a:t>	C. LGBT issues—LGBT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stands for lesbian, gay, bisexual, and transgender, a term in use since the 1990s. The accepting nature of Gen Z leads to strong support for such things as gay marriage and transgender rights. In the name of individual freedom, there is an increasing sexual fluidity that believes that “people should be allowed to follow their desires, moment by moment.”</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4</a:t>
            </a:fld>
            <a:endParaRPr lang="en-US"/>
          </a:p>
        </p:txBody>
      </p:sp>
    </p:spTree>
    <p:extLst>
      <p:ext uri="{BB962C8B-B14F-4D97-AF65-F5344CB8AC3E}">
        <p14:creationId xmlns:p14="http://schemas.microsoft.com/office/powerpoint/2010/main" val="216969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Gen Z kids are the most protected and most wanted generation.  Most of these kids are the result of planned pregnancies and hence they are well watched over.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with each passing generation, the focus is increasingly turning </a:t>
            </a:r>
            <a:r>
              <a:rPr lang="en-US" sz="1200" kern="1200" dirty="0" err="1">
                <a:solidFill>
                  <a:schemeClr val="tx1"/>
                </a:solidFill>
                <a:effectLst/>
                <a:latin typeface="+mn-lt"/>
                <a:ea typeface="+mn-ea"/>
                <a:cs typeface="+mn-cs"/>
              </a:rPr>
              <a:t>selfward</a:t>
            </a:r>
            <a:r>
              <a:rPr lang="en-US" sz="1200" kern="1200" dirty="0">
                <a:solidFill>
                  <a:schemeClr val="tx1"/>
                </a:solidFill>
                <a:effectLst/>
                <a:latin typeface="+mn-lt"/>
                <a:ea typeface="+mn-ea"/>
                <a:cs typeface="+mn-cs"/>
              </a:rPr>
              <a:t>, giving rise to the attitude of “What’s in it for me?” rather than thinking of the good of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Gen Z kids display the following characteristics:</a:t>
            </a:r>
          </a:p>
          <a:p>
            <a:pPr lvl="0"/>
            <a:r>
              <a:rPr lang="en-US" sz="1200" i="1" kern="1200" dirty="0" err="1">
                <a:solidFill>
                  <a:schemeClr val="tx1"/>
                </a:solidFill>
                <a:effectLst/>
                <a:latin typeface="+mn-lt"/>
                <a:ea typeface="+mn-ea"/>
                <a:cs typeface="+mn-cs"/>
              </a:rPr>
              <a:t>Cyberliterate</a:t>
            </a:r>
            <a:r>
              <a:rPr lang="en-US" sz="1200" kern="1200" dirty="0">
                <a:solidFill>
                  <a:schemeClr val="tx1"/>
                </a:solidFill>
                <a:effectLst/>
                <a:latin typeface="+mn-lt"/>
                <a:ea typeface="+mn-ea"/>
                <a:cs typeface="+mn-cs"/>
              </a:rPr>
              <a:t>. While </a:t>
            </a:r>
            <a:r>
              <a:rPr lang="en-US" sz="1200" kern="1200" dirty="0" err="1">
                <a:solidFill>
                  <a:schemeClr val="tx1"/>
                </a:solidFill>
                <a:effectLst/>
                <a:latin typeface="+mn-lt"/>
                <a:ea typeface="+mn-ea"/>
                <a:cs typeface="+mn-cs"/>
              </a:rPr>
              <a:t>millenials</a:t>
            </a:r>
            <a:r>
              <a:rPr lang="en-US" sz="1200" kern="1200" dirty="0">
                <a:solidFill>
                  <a:schemeClr val="tx1"/>
                </a:solidFill>
                <a:effectLst/>
                <a:latin typeface="+mn-lt"/>
                <a:ea typeface="+mn-ea"/>
                <a:cs typeface="+mn-cs"/>
              </a:rPr>
              <a:t> are technology dependent, for Gen Z, technology IS the experience. Gen Z are addicted to social media which influences every aspect of their lives. It creates unrealistic expectations as they are swayed by the values circulating in </a:t>
            </a:r>
            <a:r>
              <a:rPr lang="en-US" sz="1200" kern="1200" dirty="0" err="1">
                <a:solidFill>
                  <a:schemeClr val="tx1"/>
                </a:solidFill>
                <a:effectLst/>
                <a:latin typeface="+mn-lt"/>
                <a:ea typeface="+mn-ea"/>
                <a:cs typeface="+mn-cs"/>
              </a:rPr>
              <a:t>SnapChat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Instagram</a:t>
            </a:r>
            <a:r>
              <a:rPr lang="en-US" sz="1200" kern="1200" dirty="0">
                <a:solidFill>
                  <a:schemeClr val="tx1"/>
                </a:solidFill>
                <a:effectLst/>
                <a:latin typeface="+mn-lt"/>
                <a:ea typeface="+mn-ea"/>
                <a:cs typeface="+mn-cs"/>
              </a:rPr>
              <a:t>, Twitter etc. where financial success and fame are touted as top priorities. Gen Z teens curate (post and delete depending on the number of “likes” they receive) their </a:t>
            </a:r>
            <a:r>
              <a:rPr lang="en-US" sz="1200" kern="1200" dirty="0" err="1">
                <a:solidFill>
                  <a:schemeClr val="tx1"/>
                </a:solidFill>
                <a:effectLst/>
                <a:latin typeface="+mn-lt"/>
                <a:ea typeface="+mn-ea"/>
                <a:cs typeface="+mn-cs"/>
              </a:rPr>
              <a:t>Instagrams</a:t>
            </a:r>
            <a:r>
              <a:rPr lang="en-US" sz="1200" kern="1200" dirty="0">
                <a:solidFill>
                  <a:schemeClr val="tx1"/>
                </a:solidFill>
                <a:effectLst/>
                <a:latin typeface="+mn-lt"/>
                <a:ea typeface="+mn-ea"/>
                <a:cs typeface="+mn-cs"/>
              </a:rPr>
              <a:t> as a way for them to control their image in an age where precious little is private. Still, this digital </a:t>
            </a:r>
            <a:r>
              <a:rPr lang="en-US" sz="1200" kern="1200" dirty="0" err="1">
                <a:solidFill>
                  <a:schemeClr val="tx1"/>
                </a:solidFill>
                <a:effectLst/>
                <a:latin typeface="+mn-lt"/>
                <a:ea typeface="+mn-ea"/>
                <a:cs typeface="+mn-cs"/>
              </a:rPr>
              <a:t>curation</a:t>
            </a:r>
            <a:r>
              <a:rPr lang="en-US" sz="1200" kern="1200" dirty="0">
                <a:solidFill>
                  <a:schemeClr val="tx1"/>
                </a:solidFill>
                <a:effectLst/>
                <a:latin typeface="+mn-lt"/>
                <a:ea typeface="+mn-ea"/>
                <a:cs typeface="+mn-cs"/>
              </a:rPr>
              <a:t> can become stressful. All of these rules around what to post, what not to post, when to post it, and how many likes is enough likes come from the teens themselves. They've created a world where they rely on others to determine their self-confidence and many feel the pressure to keep up and fit in. </a:t>
            </a:r>
          </a:p>
          <a:p>
            <a:pPr lvl="0"/>
            <a:r>
              <a:rPr lang="en-US" sz="1200" i="1" kern="1200" dirty="0">
                <a:solidFill>
                  <a:schemeClr val="tx1"/>
                </a:solidFill>
                <a:effectLst/>
                <a:latin typeface="+mn-lt"/>
                <a:ea typeface="+mn-ea"/>
                <a:cs typeface="+mn-cs"/>
              </a:rPr>
              <a:t>Able to Multitask</a:t>
            </a:r>
            <a:r>
              <a:rPr lang="en-US" sz="1200" kern="1200" dirty="0">
                <a:solidFill>
                  <a:schemeClr val="tx1"/>
                </a:solidFill>
                <a:effectLst/>
                <a:latin typeface="+mn-lt"/>
                <a:ea typeface="+mn-ea"/>
                <a:cs typeface="+mn-cs"/>
              </a:rPr>
              <a:t>.  Computer usage contributes to the children’s ability to multitask.  Every 13-year-old I know can instant message, email, and surf the website while watching television, playing a computer game, and talking on the phone simultaneously.  At a summer camp for older elementary school children, researchers found that a high percentage of them owned at least two or more of smartphones, tablets, touch screens, computers, and/or televisions in their bedroom.  This is a generation of super </a:t>
            </a:r>
            <a:r>
              <a:rPr lang="en-US" sz="1200" kern="1200" dirty="0" err="1">
                <a:solidFill>
                  <a:schemeClr val="tx1"/>
                </a:solidFill>
                <a:effectLst/>
                <a:latin typeface="+mn-lt"/>
                <a:ea typeface="+mn-ea"/>
                <a:cs typeface="+mn-cs"/>
              </a:rPr>
              <a:t>multitaskers</a:t>
            </a:r>
            <a:r>
              <a:rPr lang="en-US" sz="1200" kern="1200" dirty="0">
                <a:solidFill>
                  <a:schemeClr val="tx1"/>
                </a:solidFill>
                <a:effectLst/>
                <a:latin typeface="+mn-lt"/>
                <a:ea typeface="+mn-ea"/>
                <a:cs typeface="+mn-cs"/>
              </a:rPr>
              <a:t> who will move on quickly to new stimulation when they find boredom creeping in.  </a:t>
            </a:r>
          </a:p>
          <a:p>
            <a:pPr lvl="0"/>
            <a:r>
              <a:rPr lang="en-US" sz="1200" i="1" kern="1200" dirty="0">
                <a:solidFill>
                  <a:schemeClr val="tx1"/>
                </a:solidFill>
                <a:effectLst/>
                <a:latin typeface="+mn-lt"/>
                <a:ea typeface="+mn-ea"/>
                <a:cs typeface="+mn-cs"/>
              </a:rPr>
              <a:t>Spiritually Illiterate.</a:t>
            </a:r>
            <a:r>
              <a:rPr lang="en-US" sz="1200" kern="1200" dirty="0">
                <a:solidFill>
                  <a:schemeClr val="tx1"/>
                </a:solidFill>
                <a:effectLst/>
                <a:latin typeface="+mn-lt"/>
                <a:ea typeface="+mn-ea"/>
                <a:cs typeface="+mn-cs"/>
              </a:rPr>
              <a:t> Gen Z have no memory of the gospel; they are illiterate when it comes to the Bible. Little religious education can be found in the home. They have information overload but little wisdom, and virtually no mentors.</a:t>
            </a:r>
          </a:p>
          <a:p>
            <a:r>
              <a:rPr lang="en-US" sz="1200" kern="1200" dirty="0">
                <a:solidFill>
                  <a:schemeClr val="tx1"/>
                </a:solidFill>
                <a:effectLst/>
                <a:latin typeface="+mn-lt"/>
                <a:ea typeface="+mn-ea"/>
                <a:cs typeface="+mn-cs"/>
              </a:rPr>
              <a:t>At best, they have a distorted view of God.  Gen Z are not taught about who God is. Some statements about God made by Gen Z kids:</a:t>
            </a:r>
          </a:p>
          <a:p>
            <a:r>
              <a:rPr lang="en-US" sz="1200" kern="1200" dirty="0">
                <a:solidFill>
                  <a:schemeClr val="tx1"/>
                </a:solidFill>
                <a:effectLst/>
                <a:latin typeface="+mn-lt"/>
                <a:ea typeface="+mn-ea"/>
                <a:cs typeface="+mn-cs"/>
              </a:rPr>
              <a:t> </a:t>
            </a:r>
          </a:p>
          <a:p>
            <a:pPr marL="628650" lvl="1" indent="-171450">
              <a:buFont typeface="Arial"/>
              <a:buChar char="•"/>
            </a:pPr>
            <a:r>
              <a:rPr lang="en-US" sz="1200" kern="1200" dirty="0">
                <a:solidFill>
                  <a:schemeClr val="tx1"/>
                </a:solidFill>
                <a:effectLst/>
                <a:latin typeface="+mn-lt"/>
                <a:ea typeface="+mn-ea"/>
                <a:cs typeface="+mn-cs"/>
              </a:rPr>
              <a:t>Jesus is the mommy. He is a hexagon.</a:t>
            </a:r>
          </a:p>
          <a:p>
            <a:pPr marL="628650" lvl="1" indent="-171450">
              <a:buFont typeface="Arial"/>
              <a:buChar char="•"/>
            </a:pPr>
            <a:r>
              <a:rPr lang="en-US" sz="1200" kern="1200" dirty="0">
                <a:solidFill>
                  <a:schemeClr val="tx1"/>
                </a:solidFill>
                <a:effectLst/>
                <a:latin typeface="+mn-lt"/>
                <a:ea typeface="+mn-ea"/>
                <a:cs typeface="+mn-cs"/>
              </a:rPr>
              <a:t>God is the guy up in the clouds.</a:t>
            </a:r>
          </a:p>
          <a:p>
            <a:pPr marL="628650" lvl="1" indent="-171450">
              <a:buFont typeface="Arial"/>
              <a:buChar char="•"/>
            </a:pPr>
            <a:r>
              <a:rPr lang="en-US" sz="1200" kern="1200" dirty="0">
                <a:solidFill>
                  <a:schemeClr val="tx1"/>
                </a:solidFill>
                <a:effectLst/>
                <a:latin typeface="+mn-lt"/>
                <a:ea typeface="+mn-ea"/>
                <a:cs typeface="+mn-cs"/>
              </a:rPr>
              <a:t>God is a frog.</a:t>
            </a:r>
          </a:p>
          <a:p>
            <a:pPr marL="628650" lvl="1" indent="-171450">
              <a:buFont typeface="Arial"/>
              <a:buChar char="•"/>
            </a:pPr>
            <a:r>
              <a:rPr lang="en-US" sz="1200" kern="1200" dirty="0">
                <a:solidFill>
                  <a:schemeClr val="tx1"/>
                </a:solidFill>
                <a:effectLst/>
                <a:latin typeface="+mn-lt"/>
                <a:ea typeface="+mn-ea"/>
                <a:cs typeface="+mn-cs"/>
              </a:rPr>
              <a:t>I imagined all different religions having their own god portrayed and I didn’t want to just do one, so I did all of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Gen Z are open to the idea of God, but because of their acceptance of all points of view, they don’t really know which God they believe in or want to believe.  They tend to have a pick-and-mix approach to spirituality, not necessarily buying into the complicated systematic theologies or step-by-step discipleship plans of the other modern generations.  They are willing to accept certain tenets or values of Christianity, but they see nothing wrong about pairing these with ideas from Buddhism or other world religions.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6</a:t>
            </a:fld>
            <a:endParaRPr lang="en-US"/>
          </a:p>
        </p:txBody>
      </p:sp>
    </p:spTree>
    <p:extLst>
      <p:ext uri="{BB962C8B-B14F-4D97-AF65-F5344CB8AC3E}">
        <p14:creationId xmlns:p14="http://schemas.microsoft.com/office/powerpoint/2010/main" val="61821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Value Highly Personal Freedom of Choice</a:t>
            </a:r>
            <a:r>
              <a:rPr lang="en-US" sz="1200" kern="1200" dirty="0">
                <a:solidFill>
                  <a:schemeClr val="tx1"/>
                </a:solidFill>
                <a:effectLst/>
                <a:latin typeface="+mn-lt"/>
                <a:ea typeface="+mn-ea"/>
                <a:cs typeface="+mn-cs"/>
              </a:rPr>
              <a:t>.  They believe each person should have the freedom to choose his own truth as he discovers his own truth or  his own story of the world.  There is no absolute truth that restricts them from choosing what they think is truth. Hence, they are tolerant of differing opinions, cultures and lifestyles. They believe in inclusion, not exclusion. These attitudes will be frustrating to those who hold to an objective standard of right and wrong.  Those of us who teach and love them will have to work hard at developing innovative ways to help them think through their own personal truths and values. </a:t>
            </a:r>
          </a:p>
          <a:p>
            <a:pPr lvl="0"/>
            <a:r>
              <a:rPr lang="en-US" sz="1200" i="1" kern="1200" dirty="0">
                <a:solidFill>
                  <a:schemeClr val="tx1"/>
                </a:solidFill>
                <a:effectLst/>
                <a:latin typeface="+mn-lt"/>
                <a:ea typeface="+mn-ea"/>
                <a:cs typeface="+mn-cs"/>
              </a:rPr>
              <a:t> Experience Oriented</a:t>
            </a:r>
            <a:r>
              <a:rPr lang="en-US" sz="1200" kern="1200" dirty="0">
                <a:solidFill>
                  <a:schemeClr val="tx1"/>
                </a:solidFill>
                <a:effectLst/>
                <a:latin typeface="+mn-lt"/>
                <a:ea typeface="+mn-ea"/>
                <a:cs typeface="+mn-cs"/>
              </a:rPr>
              <a:t>.  Gen Z is very experience-oriented.  They want to experience something before they learn about it.  Before they accept any view or value, they “want to try it.”  They’ve grown up with theme parks that stimulate every imaginable experience and event, and with virtual reality computer games that transport them into fantasies and scenarios they could never access in real life. They want to use all their senses as they learn, and they want their learning environments to provide experiences, not just facts and formulas.</a:t>
            </a:r>
          </a:p>
          <a:p>
            <a:pPr lvl="0"/>
            <a:r>
              <a:rPr lang="en-US" sz="1200" i="1" kern="1200" dirty="0">
                <a:solidFill>
                  <a:schemeClr val="tx1"/>
                </a:solidFill>
                <a:effectLst/>
                <a:latin typeface="+mn-lt"/>
                <a:ea typeface="+mn-ea"/>
                <a:cs typeface="+mn-cs"/>
              </a:rPr>
              <a:t>Value Immediacy and in Living in the Moment</a:t>
            </a:r>
            <a:r>
              <a:rPr lang="en-US" sz="1200" kern="1200" dirty="0">
                <a:solidFill>
                  <a:schemeClr val="tx1"/>
                </a:solidFill>
                <a:effectLst/>
                <a:latin typeface="+mn-lt"/>
                <a:ea typeface="+mn-ea"/>
                <a:cs typeface="+mn-cs"/>
              </a:rPr>
              <a:t>. If they want something, they want it NOW!</a:t>
            </a:r>
          </a:p>
          <a:p>
            <a:pPr lvl="0"/>
            <a:r>
              <a:rPr lang="en-US" sz="1200" i="1" kern="1200" dirty="0">
                <a:solidFill>
                  <a:schemeClr val="tx1"/>
                </a:solidFill>
                <a:effectLst/>
                <a:latin typeface="+mn-lt"/>
                <a:ea typeface="+mn-ea"/>
                <a:cs typeface="+mn-cs"/>
              </a:rPr>
              <a:t>Focus on Self.  </a:t>
            </a:r>
            <a:r>
              <a:rPr lang="en-US" sz="1200" kern="1200" dirty="0">
                <a:solidFill>
                  <a:schemeClr val="tx1"/>
                </a:solidFill>
                <a:effectLst/>
                <a:latin typeface="+mn-lt"/>
                <a:ea typeface="+mn-ea"/>
                <a:cs typeface="+mn-cs"/>
              </a:rPr>
              <a:t>Rob Hoskins writes: We are noticing that, with each passing generation, the focus is increasingly turning </a:t>
            </a:r>
            <a:r>
              <a:rPr lang="en-US" sz="1200" kern="1200" dirty="0" err="1">
                <a:solidFill>
                  <a:schemeClr val="tx1"/>
                </a:solidFill>
                <a:effectLst/>
                <a:latin typeface="+mn-lt"/>
                <a:ea typeface="+mn-ea"/>
                <a:cs typeface="+mn-cs"/>
              </a:rPr>
              <a:t>selfward</a:t>
            </a:r>
            <a:r>
              <a:rPr lang="en-US" sz="1200" kern="1200" dirty="0">
                <a:solidFill>
                  <a:schemeClr val="tx1"/>
                </a:solidFill>
                <a:effectLst/>
                <a:latin typeface="+mn-lt"/>
                <a:ea typeface="+mn-ea"/>
                <a:cs typeface="+mn-cs"/>
              </a:rPr>
              <a:t>. It is critical to know how to effectively connect </a:t>
            </a:r>
            <a:r>
              <a:rPr lang="en-US" sz="1200" kern="1200" dirty="0" err="1">
                <a:solidFill>
                  <a:schemeClr val="tx1"/>
                </a:solidFill>
                <a:effectLst/>
                <a:latin typeface="+mn-lt"/>
                <a:ea typeface="+mn-ea"/>
                <a:cs typeface="+mn-cs"/>
              </a:rPr>
              <a:t>intergenerationally</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7</a:t>
            </a:fld>
            <a:endParaRPr lang="en-US"/>
          </a:p>
        </p:txBody>
      </p:sp>
    </p:spTree>
    <p:extLst>
      <p:ext uri="{BB962C8B-B14F-4D97-AF65-F5344CB8AC3E}">
        <p14:creationId xmlns:p14="http://schemas.microsoft.com/office/powerpoint/2010/main" val="618217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i="1" kern="1200" dirty="0">
                <a:solidFill>
                  <a:schemeClr val="tx1"/>
                </a:solidFill>
                <a:effectLst/>
                <a:latin typeface="+mn-lt"/>
                <a:ea typeface="+mn-ea"/>
                <a:cs typeface="+mn-cs"/>
              </a:rPr>
              <a:t>Slow in Trusting Adults</a:t>
            </a:r>
            <a:r>
              <a:rPr lang="en-US" sz="1200" kern="1200" dirty="0">
                <a:solidFill>
                  <a:schemeClr val="tx1"/>
                </a:solidFill>
                <a:effectLst/>
                <a:latin typeface="+mn-lt"/>
                <a:ea typeface="+mn-ea"/>
                <a:cs typeface="+mn-cs"/>
              </a:rPr>
              <a:t>.  This generation is not quick to trust adults.  They can tell quickly if adults are not genuine.  Adults need to prove themselves to be trustworthy; if they are let down by these adults they are unlikely to offer a second chance.   </a:t>
            </a:r>
          </a:p>
          <a:p>
            <a:pPr lvl="0"/>
            <a:r>
              <a:rPr lang="en-US" sz="1200" i="1" kern="1200" dirty="0">
                <a:solidFill>
                  <a:schemeClr val="tx1"/>
                </a:solidFill>
                <a:effectLst/>
                <a:latin typeface="+mn-lt"/>
                <a:ea typeface="+mn-ea"/>
                <a:cs typeface="+mn-cs"/>
              </a:rPr>
              <a:t>Trust in Themselves Not Authority Figures</a:t>
            </a:r>
            <a:r>
              <a:rPr lang="en-US" sz="1200" kern="1200" dirty="0">
                <a:solidFill>
                  <a:schemeClr val="tx1"/>
                </a:solidFill>
                <a:effectLst/>
                <a:latin typeface="+mn-lt"/>
                <a:ea typeface="+mn-ea"/>
                <a:cs typeface="+mn-cs"/>
              </a:rPr>
              <a:t>.  They tend to trust themselves and their own opinions and truth.  Today’s kids don’t automatically give their respect to people who are older or in positions of authority.  But if one wins their respect through being real and truthful, they will listen.  They want adults to be authentic with them</a:t>
            </a:r>
          </a:p>
          <a:p>
            <a:pPr lvl="0"/>
            <a:r>
              <a:rPr lang="en-US" sz="1200" i="1" kern="1200" dirty="0">
                <a:solidFill>
                  <a:schemeClr val="tx1"/>
                </a:solidFill>
                <a:effectLst/>
                <a:latin typeface="+mn-lt"/>
                <a:ea typeface="+mn-ea"/>
                <a:cs typeface="+mn-cs"/>
              </a:rPr>
              <a:t>Honest, Loyal and Want to Achieve.  </a:t>
            </a:r>
            <a:r>
              <a:rPr lang="en-US" sz="1200" kern="1200" dirty="0">
                <a:solidFill>
                  <a:schemeClr val="tx1"/>
                </a:solidFill>
                <a:effectLst/>
                <a:latin typeface="+mn-lt"/>
                <a:ea typeface="+mn-ea"/>
                <a:cs typeface="+mn-cs"/>
              </a:rPr>
              <a:t>Gen Z tends to hold a traditional ethos in areas such as honesty, loyalty, and achievement. They also mimic the Boomer’s values of responsibility, determination, work ethic, dependability, money, intelligence, and independence. However, what experts do agree on is that children of this generation have the potential for living unselfish lives.  We would do well to expose them to areas of service and mission in our churches.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8</a:t>
            </a:fld>
            <a:endParaRPr lang="en-US"/>
          </a:p>
        </p:txBody>
      </p:sp>
    </p:spTree>
    <p:extLst>
      <p:ext uri="{BB962C8B-B14F-4D97-AF65-F5344CB8AC3E}">
        <p14:creationId xmlns:p14="http://schemas.microsoft.com/office/powerpoint/2010/main" val="357260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do we reach these post-Christian children and adolescents for Jesus? Paul models how we can best engage culture in the way he approached his audience in Athens. In </a:t>
            </a:r>
            <a:r>
              <a:rPr lang="en-US" sz="1200" u="sng" kern="1200" dirty="0">
                <a:solidFill>
                  <a:schemeClr val="tx1"/>
                </a:solidFill>
                <a:effectLst/>
                <a:latin typeface="+mn-lt"/>
                <a:ea typeface="+mn-ea"/>
                <a:cs typeface="+mn-cs"/>
                <a:hlinkClick r:id="rId3"/>
              </a:rPr>
              <a:t>Acts 17</a:t>
            </a:r>
            <a:r>
              <a:rPr lang="en-US" sz="1200" kern="1200" dirty="0">
                <a:solidFill>
                  <a:schemeClr val="tx1"/>
                </a:solidFill>
                <a:effectLst/>
                <a:latin typeface="+mn-lt"/>
                <a:ea typeface="+mn-ea"/>
                <a:cs typeface="+mn-cs"/>
              </a:rPr>
              <a:t>, we are told that he spent time walking the streets; he “looked carefully” at the temple and the various gods he finds there, noting that the “objects of worship” (</a:t>
            </a:r>
            <a:r>
              <a:rPr lang="en-US" sz="1200" u="sng" kern="1200" dirty="0">
                <a:solidFill>
                  <a:schemeClr val="tx1"/>
                </a:solidFill>
                <a:effectLst/>
                <a:latin typeface="+mn-lt"/>
                <a:ea typeface="+mn-ea"/>
                <a:cs typeface="+mn-cs"/>
                <a:hlinkClick r:id="rId4"/>
              </a:rPr>
              <a:t>Acts 17:23</a:t>
            </a:r>
            <a:r>
              <a:rPr lang="en-US" sz="1200" kern="1200" dirty="0">
                <a:solidFill>
                  <a:schemeClr val="tx1"/>
                </a:solidFill>
                <a:effectLst/>
                <a:latin typeface="+mn-lt"/>
                <a:ea typeface="+mn-ea"/>
                <a:cs typeface="+mn-cs"/>
              </a:rPr>
              <a:t>) were “formed by the art and imagination” of man (</a:t>
            </a:r>
            <a:r>
              <a:rPr lang="en-US" sz="1200" u="sng" kern="1200" dirty="0">
                <a:solidFill>
                  <a:schemeClr val="tx1"/>
                </a:solidFill>
                <a:effectLst/>
                <a:latin typeface="+mn-lt"/>
                <a:ea typeface="+mn-ea"/>
                <a:cs typeface="+mn-cs"/>
                <a:hlinkClick r:id="rId5"/>
              </a:rPr>
              <a:t>Acts 17:29</a:t>
            </a:r>
            <a:r>
              <a:rPr lang="en-US" sz="1200" kern="1200" dirty="0">
                <a:solidFill>
                  <a:schemeClr val="tx1"/>
                </a:solidFill>
                <a:effectLst/>
                <a:latin typeface="+mn-lt"/>
                <a:ea typeface="+mn-ea"/>
                <a:cs typeface="+mn-cs"/>
              </a:rPr>
              <a:t>). He was also familiar enough with their literature to quote it in his preaching about Christ (</a:t>
            </a:r>
            <a:r>
              <a:rPr lang="en-US" sz="1200" u="sng" kern="1200" dirty="0">
                <a:solidFill>
                  <a:schemeClr val="tx1"/>
                </a:solidFill>
                <a:effectLst/>
                <a:latin typeface="+mn-lt"/>
                <a:ea typeface="+mn-ea"/>
                <a:cs typeface="+mn-cs"/>
                <a:hlinkClick r:id="rId6"/>
              </a:rPr>
              <a:t>Acts 17:28</a:t>
            </a:r>
            <a:r>
              <a:rPr lang="en-US" sz="1200" kern="1200" dirty="0">
                <a:solidFill>
                  <a:schemeClr val="tx1"/>
                </a:solidFill>
                <a:effectLst/>
                <a:latin typeface="+mn-lt"/>
                <a:ea typeface="+mn-ea"/>
                <a:cs typeface="+mn-cs"/>
              </a:rPr>
              <a:t>).  Yes, we need to get into the culture of Gen Z and minister to them within that culture!</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Understand Post-Christian Sensibilities</a:t>
            </a:r>
            <a:r>
              <a:rPr lang="en-US" sz="1200" kern="1200" dirty="0">
                <a:solidFill>
                  <a:schemeClr val="tx1"/>
                </a:solidFill>
                <a:effectLst/>
                <a:latin typeface="+mn-lt"/>
                <a:ea typeface="+mn-ea"/>
                <a:cs typeface="+mn-cs"/>
              </a:rPr>
              <a:t>.  It is important that children’s leaders, pastors and other church leaders understand that children growing up in the post-Christian age will not think like we do.  We may not like their responses or attitudes, but we need to be sensitive to their way of thinking instead of fighting it or denying it.  To do this we must constantly rely on gospel stories that guide identity formation away from a splintered self, as evidenced by social media. We must help steer the cultural push for </a:t>
            </a:r>
            <a:r>
              <a:rPr lang="en-US" sz="1200" kern="1200" dirty="0" err="1">
                <a:solidFill>
                  <a:schemeClr val="tx1"/>
                </a:solidFill>
                <a:effectLst/>
                <a:latin typeface="+mn-lt"/>
                <a:ea typeface="+mn-ea"/>
                <a:cs typeface="+mn-cs"/>
              </a:rPr>
              <a:t>selfism</a:t>
            </a:r>
            <a:r>
              <a:rPr lang="en-US" sz="1200" kern="1200" dirty="0">
                <a:solidFill>
                  <a:schemeClr val="tx1"/>
                </a:solidFill>
                <a:effectLst/>
                <a:latin typeface="+mn-lt"/>
                <a:ea typeface="+mn-ea"/>
                <a:cs typeface="+mn-cs"/>
              </a:rPr>
              <a:t> to a biblical focus on Christ as the outward manifestation of something much greater than the self.</a:t>
            </a:r>
          </a:p>
          <a:p>
            <a:pPr lvl="0"/>
            <a:r>
              <a:rPr lang="en-US" sz="1200" i="1" kern="1200" dirty="0">
                <a:solidFill>
                  <a:schemeClr val="tx1"/>
                </a:solidFill>
                <a:effectLst/>
                <a:latin typeface="+mn-lt"/>
                <a:ea typeface="+mn-ea"/>
                <a:cs typeface="+mn-cs"/>
              </a:rPr>
              <a:t>Think Creatively of Faith Building; Live Your Faith</a:t>
            </a:r>
            <a:r>
              <a:rPr lang="en-US" sz="1200" kern="1200" dirty="0">
                <a:solidFill>
                  <a:schemeClr val="tx1"/>
                </a:solidFill>
                <a:effectLst/>
                <a:latin typeface="+mn-lt"/>
                <a:ea typeface="+mn-ea"/>
                <a:cs typeface="+mn-cs"/>
              </a:rPr>
              <a:t>.  We need to think creatively of bringing a discussion of faith and the Christian story to our children.  Ask questions; answer their questions; keep an open mind. Faith must be shown to be living and dynamic and above all, attractive to the post-Christian. Does God look good when people look at your life and you?</a:t>
            </a:r>
          </a:p>
          <a:p>
            <a:pPr lvl="0"/>
            <a:r>
              <a:rPr lang="en-US" sz="1200" i="1" kern="1200" dirty="0">
                <a:solidFill>
                  <a:schemeClr val="tx1"/>
                </a:solidFill>
                <a:effectLst/>
                <a:latin typeface="+mn-lt"/>
                <a:ea typeface="+mn-ea"/>
                <a:cs typeface="+mn-cs"/>
              </a:rPr>
              <a:t>Rethink Effective Ways</a:t>
            </a:r>
            <a:r>
              <a:rPr lang="en-US" sz="1200" kern="1200" dirty="0">
                <a:solidFill>
                  <a:schemeClr val="tx1"/>
                </a:solidFill>
                <a:effectLst/>
                <a:latin typeface="+mn-lt"/>
                <a:ea typeface="+mn-ea"/>
                <a:cs typeface="+mn-cs"/>
              </a:rPr>
              <a:t>.  If we want to work effectively with post-Christian children, we need to think outside the box.  We must rethink how we can help our children experience the gospel story. The gospel must be presented in “</a:t>
            </a:r>
            <a:r>
              <a:rPr lang="en-US" sz="1200" kern="1200" dirty="0" err="1">
                <a:solidFill>
                  <a:schemeClr val="tx1"/>
                </a:solidFill>
                <a:effectLst/>
                <a:latin typeface="+mn-lt"/>
                <a:ea typeface="+mn-ea"/>
                <a:cs typeface="+mn-cs"/>
              </a:rPr>
              <a:t>snackable</a:t>
            </a:r>
            <a:r>
              <a:rPr lang="en-US" sz="1200" kern="1200" dirty="0">
                <a:solidFill>
                  <a:schemeClr val="tx1"/>
                </a:solidFill>
                <a:effectLst/>
                <a:latin typeface="+mn-lt"/>
                <a:ea typeface="+mn-ea"/>
                <a:cs typeface="+mn-cs"/>
              </a:rPr>
              <a:t> bites” in order to be more palatable.  They need to know and experience God as being real in their lives. We must shepherd this next generation to instead, look to Christ to find an integral self clearly made in God’s image that, joined with Christ, participates in the renewal and healing of the world.</a:t>
            </a:r>
          </a:p>
          <a:p>
            <a:pPr lvl="0"/>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Involve Church Community and Families</a:t>
            </a:r>
            <a:r>
              <a:rPr lang="en-US" sz="1200" kern="1200" dirty="0">
                <a:solidFill>
                  <a:schemeClr val="tx1"/>
                </a:solidFill>
                <a:effectLst/>
                <a:latin typeface="+mn-lt"/>
                <a:ea typeface="+mn-ea"/>
                <a:cs typeface="+mn-cs"/>
              </a:rPr>
              <a:t>.  Working with Gen Z kids requires the involvement of the entire faith community and the families.  Faith is not something that develops in a vacuum.  Having faith, sharing faith, exploring faith, and questioning are done with others.  John </a:t>
            </a:r>
            <a:r>
              <a:rPr lang="en-US" sz="1200" kern="1200" dirty="0" err="1">
                <a:solidFill>
                  <a:schemeClr val="tx1"/>
                </a:solidFill>
                <a:effectLst/>
                <a:latin typeface="+mn-lt"/>
                <a:ea typeface="+mn-ea"/>
                <a:cs typeface="+mn-cs"/>
              </a:rPr>
              <a:t>Westerhoff</a:t>
            </a:r>
            <a:r>
              <a:rPr lang="en-US" sz="1200" kern="1200" dirty="0">
                <a:solidFill>
                  <a:schemeClr val="tx1"/>
                </a:solidFill>
                <a:effectLst/>
                <a:latin typeface="+mn-lt"/>
                <a:ea typeface="+mn-ea"/>
                <a:cs typeface="+mn-cs"/>
              </a:rPr>
              <a:t> in his book, </a:t>
            </a:r>
            <a:r>
              <a:rPr lang="en-US" sz="1200" i="1" kern="1200" dirty="0">
                <a:solidFill>
                  <a:schemeClr val="tx1"/>
                </a:solidFill>
                <a:effectLst/>
                <a:latin typeface="+mn-lt"/>
                <a:ea typeface="+mn-ea"/>
                <a:cs typeface="+mn-cs"/>
              </a:rPr>
              <a:t>Will Our Children Have Faith? </a:t>
            </a:r>
            <a:r>
              <a:rPr lang="en-US" sz="1200" kern="1200" dirty="0">
                <a:solidFill>
                  <a:schemeClr val="tx1"/>
                </a:solidFill>
                <a:effectLst/>
                <a:latin typeface="+mn-lt"/>
                <a:ea typeface="+mn-ea"/>
                <a:cs typeface="+mn-cs"/>
              </a:rPr>
              <a:t> says that a faith community is conducive to the soul care of its members.  Their faith growth depends on shared stories, traditions, and memories.  Hence, the church faith community must include members of different generations who can pass on the goals and purposes of the community and model the community’s identity to the younger members.  Younger, newer members of the faith community are needed to create new traditions or new, more up-to-date understandings of the older ones.  Hence, we need the faith community and the families to experience the faith story together with the children.  </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9</a:t>
            </a:fld>
            <a:endParaRPr lang="en-US"/>
          </a:p>
        </p:txBody>
      </p:sp>
    </p:spTree>
    <p:extLst>
      <p:ext uri="{BB962C8B-B14F-4D97-AF65-F5344CB8AC3E}">
        <p14:creationId xmlns:p14="http://schemas.microsoft.com/office/powerpoint/2010/main" val="2610783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Karl Bastian, the founder of an organization called “Kidology” proposes the following four pillars that support successful children’s ministry in his e-book, </a:t>
            </a:r>
            <a:r>
              <a:rPr lang="en-US" sz="1200" i="1" kern="1200" dirty="0">
                <a:solidFill>
                  <a:schemeClr val="tx1"/>
                </a:solidFill>
                <a:effectLst/>
                <a:latin typeface="+mn-lt"/>
                <a:ea typeface="+mn-ea"/>
                <a:cs typeface="+mn-cs"/>
              </a:rPr>
              <a:t>The Kidology Way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Child Centered</a:t>
            </a:r>
            <a:r>
              <a:rPr lang="en-US" sz="1200" kern="1200" dirty="0">
                <a:solidFill>
                  <a:schemeClr val="tx1"/>
                </a:solidFill>
                <a:effectLst/>
                <a:latin typeface="+mn-lt"/>
                <a:ea typeface="+mn-ea"/>
                <a:cs typeface="+mn-cs"/>
              </a:rPr>
              <a:t>. God loves every child, and therefore we accept them and love them, just the way they are. Children who need special attention are lovingly welcomed. Our environments are kid-friendly, engaging, and educational. Our volunteers strive to understand a child’s perspective and to make the message of Christianity relevant to the life of a child. We have fun, but it is fun with a purpose! Therefore, our teaching is creative and engaging and connects with the world of kids in order to help them connect with God.</a:t>
            </a:r>
          </a:p>
          <a:p>
            <a:r>
              <a:rPr lang="en-US" sz="1200" kern="1200" dirty="0">
                <a:solidFill>
                  <a:schemeClr val="tx1"/>
                </a:solidFill>
                <a:effectLst/>
                <a:latin typeface="+mn-lt"/>
                <a:ea typeface="+mn-ea"/>
                <a:cs typeface="+mn-cs"/>
              </a:rPr>
              <a:t>		“To the weak I became weak, to win the weak. I have become all things to all 		people so that by all possible means I might save some.” 1 Corinthians 9:22</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Highly Relational</a:t>
            </a:r>
            <a:r>
              <a:rPr lang="en-US" sz="1200" kern="1200" dirty="0">
                <a:solidFill>
                  <a:schemeClr val="tx1"/>
                </a:solidFill>
                <a:effectLst/>
                <a:latin typeface="+mn-lt"/>
                <a:ea typeface="+mn-ea"/>
                <a:cs typeface="+mn-cs"/>
              </a:rPr>
              <a:t>. We strive to be relational, not just informational. While we creatively teach important spiritual truths to our children, we understand that building relationships with children is the most effective tool. Throughout all of our programs, we seek to connect children with loving adults who know and love Jesus, understanding that this will be more effective than any program, product, or lesson ever will be.</a:t>
            </a:r>
          </a:p>
          <a:p>
            <a:r>
              <a:rPr lang="en-US" sz="1200" kern="1200" dirty="0">
                <a:solidFill>
                  <a:schemeClr val="tx1"/>
                </a:solidFill>
                <a:effectLst/>
                <a:latin typeface="+mn-lt"/>
                <a:ea typeface="+mn-ea"/>
                <a:cs typeface="+mn-cs"/>
              </a:rPr>
              <a:t>		“As they talked and discussed these things with each other, Jesus himself came up</a:t>
            </a:r>
          </a:p>
          <a:p>
            <a:r>
              <a:rPr lang="en-US" sz="1200" kern="1200" dirty="0">
                <a:solidFill>
                  <a:schemeClr val="tx1"/>
                </a:solidFill>
                <a:effectLst/>
                <a:latin typeface="+mn-lt"/>
                <a:ea typeface="+mn-ea"/>
                <a:cs typeface="+mn-cs"/>
              </a:rPr>
              <a:t>and walked along with them…” Luke 24:15</a:t>
            </a:r>
          </a:p>
          <a:p>
            <a:endParaRPr lang="en-US" dirty="0"/>
          </a:p>
        </p:txBody>
      </p:sp>
      <p:sp>
        <p:nvSpPr>
          <p:cNvPr id="4" name="Slide Number Placeholder 3"/>
          <p:cNvSpPr>
            <a:spLocks noGrp="1"/>
          </p:cNvSpPr>
          <p:nvPr>
            <p:ph type="sldNum" sz="quarter" idx="10"/>
          </p:nvPr>
        </p:nvSpPr>
        <p:spPr/>
        <p:txBody>
          <a:bodyPr/>
          <a:lstStyle/>
          <a:p>
            <a:fld id="{A3C8875B-2861-B345-8ECE-6551C50CDF65}" type="slidenum">
              <a:rPr lang="en-US" smtClean="0"/>
              <a:t>10</a:t>
            </a:fld>
            <a:endParaRPr lang="en-US"/>
          </a:p>
        </p:txBody>
      </p:sp>
    </p:spTree>
    <p:extLst>
      <p:ext uri="{BB962C8B-B14F-4D97-AF65-F5344CB8AC3E}">
        <p14:creationId xmlns:p14="http://schemas.microsoft.com/office/powerpoint/2010/main" val="209133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C347DC-1D08-044E-82E1-8083CF31E840}" type="slidenum">
              <a:rPr lang="en-US"/>
              <a:pPr>
                <a:defRPr/>
              </a:pPr>
              <a:t>‹#›</a:t>
            </a:fld>
            <a:endParaRPr lang="en-US"/>
          </a:p>
        </p:txBody>
      </p:sp>
    </p:spTree>
    <p:extLst>
      <p:ext uri="{BB962C8B-B14F-4D97-AF65-F5344CB8AC3E}">
        <p14:creationId xmlns:p14="http://schemas.microsoft.com/office/powerpoint/2010/main" val="3070813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BC15E-3783-5242-9B3A-A1623EA19998}" type="slidenum">
              <a:rPr lang="en-US"/>
              <a:pPr>
                <a:defRPr/>
              </a:pPr>
              <a:t>‹#›</a:t>
            </a:fld>
            <a:endParaRPr lang="en-US"/>
          </a:p>
        </p:txBody>
      </p:sp>
    </p:spTree>
    <p:extLst>
      <p:ext uri="{BB962C8B-B14F-4D97-AF65-F5344CB8AC3E}">
        <p14:creationId xmlns:p14="http://schemas.microsoft.com/office/powerpoint/2010/main" val="92218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B21D50-60FA-E942-BD6F-EEE2504FE78C}" type="slidenum">
              <a:rPr lang="en-US"/>
              <a:pPr>
                <a:defRPr/>
              </a:pPr>
              <a:t>‹#›</a:t>
            </a:fld>
            <a:endParaRPr lang="en-US"/>
          </a:p>
        </p:txBody>
      </p:sp>
    </p:spTree>
    <p:extLst>
      <p:ext uri="{BB962C8B-B14F-4D97-AF65-F5344CB8AC3E}">
        <p14:creationId xmlns:p14="http://schemas.microsoft.com/office/powerpoint/2010/main" val="180834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B96CF4-3A92-8B44-A90D-E335AAFB4273}" type="slidenum">
              <a:rPr lang="en-US"/>
              <a:pPr>
                <a:defRPr/>
              </a:pPr>
              <a:t>‹#›</a:t>
            </a:fld>
            <a:endParaRPr lang="en-US"/>
          </a:p>
        </p:txBody>
      </p:sp>
    </p:spTree>
    <p:extLst>
      <p:ext uri="{BB962C8B-B14F-4D97-AF65-F5344CB8AC3E}">
        <p14:creationId xmlns:p14="http://schemas.microsoft.com/office/powerpoint/2010/main" val="205307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5D655-3EA4-034E-B3A1-D60AE814853F}" type="slidenum">
              <a:rPr lang="en-US"/>
              <a:pPr>
                <a:defRPr/>
              </a:pPr>
              <a:t>‹#›</a:t>
            </a:fld>
            <a:endParaRPr lang="en-US"/>
          </a:p>
        </p:txBody>
      </p:sp>
    </p:spTree>
    <p:extLst>
      <p:ext uri="{BB962C8B-B14F-4D97-AF65-F5344CB8AC3E}">
        <p14:creationId xmlns:p14="http://schemas.microsoft.com/office/powerpoint/2010/main" val="5230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2ABF7-3ED9-9B49-942E-0C7CE45DDD80}" type="slidenum">
              <a:rPr lang="en-US"/>
              <a:pPr>
                <a:defRPr/>
              </a:pPr>
              <a:t>‹#›</a:t>
            </a:fld>
            <a:endParaRPr lang="en-US"/>
          </a:p>
        </p:txBody>
      </p:sp>
    </p:spTree>
    <p:extLst>
      <p:ext uri="{BB962C8B-B14F-4D97-AF65-F5344CB8AC3E}">
        <p14:creationId xmlns:p14="http://schemas.microsoft.com/office/powerpoint/2010/main" val="367598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229D15-89A5-5E4E-BDCA-3F6552C85F8A}" type="slidenum">
              <a:rPr lang="en-US"/>
              <a:pPr>
                <a:defRPr/>
              </a:pPr>
              <a:t>‹#›</a:t>
            </a:fld>
            <a:endParaRPr lang="en-US"/>
          </a:p>
        </p:txBody>
      </p:sp>
    </p:spTree>
    <p:extLst>
      <p:ext uri="{BB962C8B-B14F-4D97-AF65-F5344CB8AC3E}">
        <p14:creationId xmlns:p14="http://schemas.microsoft.com/office/powerpoint/2010/main" val="134500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8EB9B2-147F-1341-B32C-3794165A4041}" type="slidenum">
              <a:rPr lang="en-US"/>
              <a:pPr>
                <a:defRPr/>
              </a:pPr>
              <a:t>‹#›</a:t>
            </a:fld>
            <a:endParaRPr lang="en-US"/>
          </a:p>
        </p:txBody>
      </p:sp>
    </p:spTree>
    <p:extLst>
      <p:ext uri="{BB962C8B-B14F-4D97-AF65-F5344CB8AC3E}">
        <p14:creationId xmlns:p14="http://schemas.microsoft.com/office/powerpoint/2010/main" val="30897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17E255C-2D12-AF48-85AB-8893202CCF26}" type="slidenum">
              <a:rPr lang="en-US"/>
              <a:pPr>
                <a:defRPr/>
              </a:pPr>
              <a:t>‹#›</a:t>
            </a:fld>
            <a:endParaRPr lang="en-US"/>
          </a:p>
        </p:txBody>
      </p:sp>
    </p:spTree>
    <p:extLst>
      <p:ext uri="{BB962C8B-B14F-4D97-AF65-F5344CB8AC3E}">
        <p14:creationId xmlns:p14="http://schemas.microsoft.com/office/powerpoint/2010/main" val="65154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AA42C2-147E-784B-BE14-ED4A81D80CEC}" type="slidenum">
              <a:rPr lang="en-US"/>
              <a:pPr>
                <a:defRPr/>
              </a:pPr>
              <a:t>‹#›</a:t>
            </a:fld>
            <a:endParaRPr lang="en-US"/>
          </a:p>
        </p:txBody>
      </p:sp>
    </p:spTree>
    <p:extLst>
      <p:ext uri="{BB962C8B-B14F-4D97-AF65-F5344CB8AC3E}">
        <p14:creationId xmlns:p14="http://schemas.microsoft.com/office/powerpoint/2010/main" val="231167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E31B05-569A-8E4D-8394-DAE02604E393}" type="slidenum">
              <a:rPr lang="en-US"/>
              <a:pPr>
                <a:defRPr/>
              </a:pPr>
              <a:t>‹#›</a:t>
            </a:fld>
            <a:endParaRPr lang="en-US"/>
          </a:p>
        </p:txBody>
      </p:sp>
    </p:spTree>
    <p:extLst>
      <p:ext uri="{BB962C8B-B14F-4D97-AF65-F5344CB8AC3E}">
        <p14:creationId xmlns:p14="http://schemas.microsoft.com/office/powerpoint/2010/main" val="31809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solidFill>
            <a:schemeClr val="bg1">
              <a:lumMod val="85000"/>
              <a:alpha val="55000"/>
            </a:schemeClr>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9208C9B-D4DD-844F-B086-F152162539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i="0">
          <a:solidFill>
            <a:srgbClr val="FFFFFF"/>
          </a:solidFill>
          <a:latin typeface="Garamond"/>
          <a:ea typeface="+mj-ea"/>
          <a:cs typeface="Garamond"/>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Garamond"/>
          <a:ea typeface="+mn-ea"/>
          <a:cs typeface="Garamond"/>
        </a:defRPr>
      </a:lvl1pPr>
      <a:lvl2pPr marL="742950" indent="-285750" algn="l" rtl="0" eaLnBrk="0" fontAlgn="base" hangingPunct="0">
        <a:spcBef>
          <a:spcPct val="20000"/>
        </a:spcBef>
        <a:spcAft>
          <a:spcPct val="0"/>
        </a:spcAft>
        <a:buChar char="–"/>
        <a:defRPr sz="2800" b="0" i="0">
          <a:solidFill>
            <a:schemeClr val="tx1"/>
          </a:solidFill>
          <a:latin typeface="Garamond"/>
          <a:ea typeface="+mn-ea"/>
          <a:cs typeface="Garamond"/>
        </a:defRPr>
      </a:lvl2pPr>
      <a:lvl3pPr marL="1143000" indent="-228600" algn="l" rtl="0" eaLnBrk="0" fontAlgn="base" hangingPunct="0">
        <a:spcBef>
          <a:spcPct val="20000"/>
        </a:spcBef>
        <a:spcAft>
          <a:spcPct val="0"/>
        </a:spcAft>
        <a:buChar char="•"/>
        <a:defRPr sz="2400" b="0" i="0">
          <a:solidFill>
            <a:schemeClr val="tx1"/>
          </a:solidFill>
          <a:latin typeface="Garamond"/>
          <a:ea typeface="+mn-ea"/>
          <a:cs typeface="Garamond"/>
        </a:defRPr>
      </a:lvl3pPr>
      <a:lvl4pPr marL="1600200" indent="-228600" algn="l" rtl="0" eaLnBrk="0" fontAlgn="base" hangingPunct="0">
        <a:spcBef>
          <a:spcPct val="20000"/>
        </a:spcBef>
        <a:spcAft>
          <a:spcPct val="0"/>
        </a:spcAft>
        <a:buChar char="–"/>
        <a:defRPr sz="2000" b="0" i="0">
          <a:solidFill>
            <a:schemeClr val="tx1"/>
          </a:solidFill>
          <a:latin typeface="Garamond"/>
          <a:ea typeface="+mn-ea"/>
          <a:cs typeface="Garamond"/>
        </a:defRPr>
      </a:lvl4pPr>
      <a:lvl5pPr marL="2057400" indent="-228600" algn="l" rtl="0" eaLnBrk="0" fontAlgn="base" hangingPunct="0">
        <a:spcBef>
          <a:spcPct val="20000"/>
        </a:spcBef>
        <a:spcAft>
          <a:spcPct val="0"/>
        </a:spcAft>
        <a:buChar char="»"/>
        <a:defRPr sz="2000" b="0" i="0">
          <a:solidFill>
            <a:schemeClr val="tx1"/>
          </a:solidFill>
          <a:latin typeface="Garamond"/>
          <a:ea typeface="+mn-ea"/>
          <a:cs typeface="Garamond"/>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3"/>
          <p:cNvSpPr>
            <a:spLocks noChangeArrowheads="1"/>
          </p:cNvSpPr>
          <p:nvPr/>
        </p:nvSpPr>
        <p:spPr bwMode="auto">
          <a:xfrm>
            <a:off x="457200" y="5029200"/>
            <a:ext cx="8451929" cy="1508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600" b="1" dirty="0">
                <a:solidFill>
                  <a:schemeClr val="bg1"/>
                </a:solidFill>
                <a:latin typeface="Capitals" charset="0"/>
                <a:cs typeface="Capitals" charset="0"/>
              </a:rPr>
              <a:t>	Post</a:t>
            </a:r>
            <a:r>
              <a:rPr lang="mr-IN" sz="3600" b="1" dirty="0">
                <a:solidFill>
                  <a:schemeClr val="bg1"/>
                </a:solidFill>
                <a:latin typeface="Capitals" charset="0"/>
                <a:cs typeface="Capitals" charset="0"/>
              </a:rPr>
              <a:t>–</a:t>
            </a:r>
            <a:r>
              <a:rPr lang="en-US" sz="3600" b="1" dirty="0">
                <a:solidFill>
                  <a:schemeClr val="bg1"/>
                </a:solidFill>
                <a:latin typeface="Capitals" charset="0"/>
                <a:cs typeface="Capitals" charset="0"/>
              </a:rPr>
              <a:t>Christian Children’s Ministry</a:t>
            </a:r>
          </a:p>
          <a:p>
            <a:r>
              <a:rPr lang="en-US" sz="3200" b="1" dirty="0">
                <a:solidFill>
                  <a:schemeClr val="bg1"/>
                </a:solidFill>
                <a:latin typeface="American Typewriter"/>
                <a:cs typeface="American Typewriter"/>
              </a:rPr>
              <a:t>Ministry to Children in the 21</a:t>
            </a:r>
            <a:r>
              <a:rPr lang="en-US" sz="3200" b="1" baseline="30000" dirty="0">
                <a:solidFill>
                  <a:schemeClr val="bg1"/>
                </a:solidFill>
                <a:latin typeface="American Typewriter"/>
                <a:cs typeface="American Typewriter"/>
              </a:rPr>
              <a:t>st</a:t>
            </a:r>
            <a:r>
              <a:rPr lang="en-US" sz="3200" b="1" dirty="0">
                <a:solidFill>
                  <a:schemeClr val="bg1"/>
                </a:solidFill>
                <a:latin typeface="American Typewriter"/>
                <a:cs typeface="American Typewriter"/>
              </a:rPr>
              <a:t> Century</a:t>
            </a:r>
          </a:p>
          <a:p>
            <a:r>
              <a:rPr lang="en-US" b="1" dirty="0">
                <a:solidFill>
                  <a:schemeClr val="bg1"/>
                </a:solidFill>
                <a:latin typeface="Century" charset="0"/>
                <a:cs typeface="Century" charset="0"/>
              </a:rPr>
              <a:t>			By Sally Lam-</a:t>
            </a:r>
            <a:r>
              <a:rPr lang="en-US" b="1" dirty="0" err="1">
                <a:solidFill>
                  <a:schemeClr val="bg1"/>
                </a:solidFill>
                <a:latin typeface="Century" charset="0"/>
                <a:cs typeface="Century" charset="0"/>
              </a:rPr>
              <a:t>Phoon</a:t>
            </a:r>
            <a:endParaRPr lang="en-US" b="1" dirty="0">
              <a:solidFill>
                <a:schemeClr val="bg1"/>
              </a:solidFill>
              <a:latin typeface="Century" charset="0"/>
              <a:cs typeface="Century"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t>Four Pillars of </a:t>
            </a:r>
            <a:br>
              <a:rPr lang="en-US" dirty="0"/>
            </a:br>
            <a:r>
              <a:rPr lang="en-US" dirty="0"/>
              <a:t>Children’s Ministry</a:t>
            </a:r>
          </a:p>
        </p:txBody>
      </p:sp>
      <p:sp>
        <p:nvSpPr>
          <p:cNvPr id="3" name="Content Placeholder 2"/>
          <p:cNvSpPr>
            <a:spLocks noGrp="1"/>
          </p:cNvSpPr>
          <p:nvPr>
            <p:ph idx="1"/>
          </p:nvPr>
        </p:nvSpPr>
        <p:spPr>
          <a:xfrm>
            <a:off x="285750" y="1981200"/>
            <a:ext cx="8572500" cy="4114800"/>
          </a:xfrm>
        </p:spPr>
        <p:txBody>
          <a:bodyPr/>
          <a:lstStyle/>
          <a:p>
            <a:r>
              <a:rPr lang="en-US" b="1" dirty="0"/>
              <a:t>Child Centered</a:t>
            </a:r>
            <a:r>
              <a:rPr lang="en-US" b="1" i="1" dirty="0"/>
              <a:t>:  “To the weak I became weak, to win the weak. I have become all things to all people so that by all possible means I might save some.” 1 Corinthians 9:22</a:t>
            </a:r>
            <a:r>
              <a:rPr lang="en-US" b="1" i="1" dirty="0">
                <a:effectLst/>
              </a:rPr>
              <a:t> </a:t>
            </a:r>
            <a:endParaRPr lang="en-US" b="1" i="1" kern="1200" dirty="0"/>
          </a:p>
          <a:p>
            <a:r>
              <a:rPr lang="en-US" b="1" kern="1200" dirty="0"/>
              <a:t>Highly Relational</a:t>
            </a:r>
            <a:r>
              <a:rPr lang="en-US" b="1" i="1" kern="1200" dirty="0"/>
              <a:t>:  As they talked and discussed these things with each other, Jesus himself came up and walked along with them…” Luke 24:15</a:t>
            </a:r>
          </a:p>
          <a:p>
            <a:endParaRPr lang="en-US" dirty="0"/>
          </a:p>
        </p:txBody>
      </p:sp>
    </p:spTree>
    <p:extLst>
      <p:ext uri="{BB962C8B-B14F-4D97-AF65-F5344CB8AC3E}">
        <p14:creationId xmlns:p14="http://schemas.microsoft.com/office/powerpoint/2010/main" val="12951754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Pillars of</a:t>
            </a:r>
            <a:br>
              <a:rPr lang="en-US" dirty="0"/>
            </a:br>
            <a:r>
              <a:rPr lang="en-US" dirty="0"/>
              <a:t>Children’s Ministry</a:t>
            </a:r>
          </a:p>
        </p:txBody>
      </p:sp>
      <p:sp>
        <p:nvSpPr>
          <p:cNvPr id="3" name="Content Placeholder 2"/>
          <p:cNvSpPr>
            <a:spLocks noGrp="1"/>
          </p:cNvSpPr>
          <p:nvPr>
            <p:ph idx="1"/>
          </p:nvPr>
        </p:nvSpPr>
        <p:spPr>
          <a:xfrm>
            <a:off x="685800" y="2362200"/>
            <a:ext cx="7772400" cy="4114800"/>
          </a:xfrm>
        </p:spPr>
        <p:txBody>
          <a:bodyPr/>
          <a:lstStyle/>
          <a:p>
            <a:r>
              <a:rPr lang="en-US" sz="3600" b="1" dirty="0"/>
              <a:t>Gospel focused:  </a:t>
            </a:r>
            <a:r>
              <a:rPr lang="en-US" sz="3600" b="1" i="1" kern="1200" dirty="0"/>
              <a:t>“Jesus said, ‘Let the little children come to me, and do not hinder them, for the kingdom of heaven belongs to such as these.’” Matthew 19:14</a:t>
            </a:r>
          </a:p>
          <a:p>
            <a:endParaRPr lang="en-US" dirty="0"/>
          </a:p>
        </p:txBody>
      </p:sp>
    </p:spTree>
    <p:extLst>
      <p:ext uri="{BB962C8B-B14F-4D97-AF65-F5344CB8AC3E}">
        <p14:creationId xmlns:p14="http://schemas.microsoft.com/office/powerpoint/2010/main" val="1937107841"/>
      </p:ext>
    </p:extLst>
  </p:cSld>
  <p:clrMapOvr>
    <a:masterClrMapping/>
  </p:clrMapOvr>
  <p:transition spd="slow">
    <p:comb/>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Four Pillars of</a:t>
            </a:r>
            <a:br>
              <a:rPr lang="en-US" dirty="0"/>
            </a:br>
            <a:r>
              <a:rPr lang="en-US" dirty="0"/>
              <a:t>Children’s Ministry</a:t>
            </a:r>
          </a:p>
        </p:txBody>
      </p:sp>
      <p:sp>
        <p:nvSpPr>
          <p:cNvPr id="3" name="Content Placeholder 2"/>
          <p:cNvSpPr>
            <a:spLocks noGrp="1"/>
          </p:cNvSpPr>
          <p:nvPr>
            <p:ph idx="1"/>
          </p:nvPr>
        </p:nvSpPr>
        <p:spPr>
          <a:xfrm>
            <a:off x="342900" y="2250688"/>
            <a:ext cx="8458200" cy="4114800"/>
          </a:xfrm>
        </p:spPr>
        <p:txBody>
          <a:bodyPr/>
          <a:lstStyle/>
          <a:p>
            <a:r>
              <a:rPr lang="en-US" b="1" kern="1200" dirty="0"/>
              <a:t>Discipleship Driven--</a:t>
            </a:r>
            <a:r>
              <a:rPr lang="en-US" b="1" i="1" kern="1200" dirty="0"/>
              <a:t>“Therefore go and make disciples of all nations, baptizing them in the name of the Father and of the Son and of the Holy Spirit, and teaching them to obey everything I have commanded you. And surely I am with you always, to the very end of the age." Matthew 28:19-20</a:t>
            </a:r>
          </a:p>
          <a:p>
            <a:endParaRPr lang="en-US" dirty="0"/>
          </a:p>
        </p:txBody>
      </p:sp>
    </p:spTree>
    <p:extLst>
      <p:ext uri="{BB962C8B-B14F-4D97-AF65-F5344CB8AC3E}">
        <p14:creationId xmlns:p14="http://schemas.microsoft.com/office/powerpoint/2010/main" val="157025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5093" y="457200"/>
            <a:ext cx="7772400" cy="1143000"/>
          </a:xfrm>
        </p:spPr>
        <p:txBody>
          <a:bodyPr/>
          <a:lstStyle/>
          <a:p>
            <a:r>
              <a:rPr lang="en-US" dirty="0"/>
              <a:t>The Power of Relationships</a:t>
            </a:r>
            <a:r>
              <a:rPr lang="en-US" i="1" dirty="0"/>
              <a:t> </a:t>
            </a:r>
            <a:br>
              <a:rPr lang="en-US" dirty="0"/>
            </a:br>
            <a:r>
              <a:rPr lang="en-US" dirty="0"/>
              <a:t>(Lawrence Richards)</a:t>
            </a:r>
          </a:p>
        </p:txBody>
      </p:sp>
      <p:sp>
        <p:nvSpPr>
          <p:cNvPr id="3" name="Content Placeholder 2"/>
          <p:cNvSpPr>
            <a:spLocks noGrp="1"/>
          </p:cNvSpPr>
          <p:nvPr>
            <p:ph idx="1"/>
          </p:nvPr>
        </p:nvSpPr>
        <p:spPr>
          <a:xfrm>
            <a:off x="419100" y="2286000"/>
            <a:ext cx="8305800" cy="4114800"/>
          </a:xfrm>
        </p:spPr>
        <p:txBody>
          <a:bodyPr/>
          <a:lstStyle/>
          <a:p>
            <a:r>
              <a:rPr lang="en-US" b="1" dirty="0"/>
              <a:t>God surrounded children with adults both in the family and the community of faith to guide, teach, and model life for them</a:t>
            </a:r>
            <a:r>
              <a:rPr lang="en-US" b="1" dirty="0">
                <a:effectLst/>
              </a:rPr>
              <a:t> </a:t>
            </a:r>
          </a:p>
          <a:p>
            <a:r>
              <a:rPr lang="en-US" b="1" dirty="0"/>
              <a:t>No church program, camp, video series, or Sabbath School curriculum can emulate the power these relationships have in the spiritual formation of children.  </a:t>
            </a:r>
          </a:p>
          <a:p>
            <a:endParaRPr lang="en-US" sz="2800" dirty="0"/>
          </a:p>
        </p:txBody>
      </p:sp>
    </p:spTree>
    <p:extLst>
      <p:ext uri="{BB962C8B-B14F-4D97-AF65-F5344CB8AC3E}">
        <p14:creationId xmlns:p14="http://schemas.microsoft.com/office/powerpoint/2010/main" val="2331071737"/>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 calcmode="lin" valueType="num">
                                      <p:cBhvr>
                                        <p:cTn id="9" dur="500" fill="hold"/>
                                        <p:tgtEl>
                                          <p:spTgt spid="3">
                                            <p:bg/>
                                          </p:spTgt>
                                        </p:tgtEl>
                                        <p:attrNameLst>
                                          <p:attrName>style.rotation</p:attrName>
                                        </p:attrNameLst>
                                      </p:cBhvr>
                                      <p:tavLst>
                                        <p:tav tm="0">
                                          <p:val>
                                            <p:fltVal val="360"/>
                                          </p:val>
                                        </p:tav>
                                        <p:tav tm="100000">
                                          <p:val>
                                            <p:fltVal val="0"/>
                                          </p:val>
                                        </p:tav>
                                      </p:tavLst>
                                    </p:anim>
                                    <p:animEffect transition="in" filter="fade">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1143000"/>
          </a:xfrm>
        </p:spPr>
        <p:txBody>
          <a:bodyPr/>
          <a:lstStyle/>
          <a:p>
            <a:r>
              <a:rPr lang="en-US" dirty="0"/>
              <a:t>Ellen White, </a:t>
            </a:r>
            <a:r>
              <a:rPr lang="en-US" i="1" dirty="0"/>
              <a:t>Reflecting Christ, 373</a:t>
            </a:r>
            <a:endParaRPr lang="en-US" dirty="0"/>
          </a:p>
        </p:txBody>
      </p:sp>
      <p:sp>
        <p:nvSpPr>
          <p:cNvPr id="3" name="Content Placeholder 2"/>
          <p:cNvSpPr>
            <a:spLocks noGrp="1"/>
          </p:cNvSpPr>
          <p:nvPr>
            <p:ph idx="1"/>
          </p:nvPr>
        </p:nvSpPr>
        <p:spPr>
          <a:xfrm>
            <a:off x="210480" y="1752600"/>
            <a:ext cx="8775080" cy="4114800"/>
          </a:xfrm>
        </p:spPr>
        <p:txBody>
          <a:bodyPr/>
          <a:lstStyle/>
          <a:p>
            <a:pPr marL="0" indent="0">
              <a:spcBef>
                <a:spcPts val="0"/>
              </a:spcBef>
              <a:buNone/>
            </a:pPr>
            <a:r>
              <a:rPr lang="en-US" sz="4000" b="1" dirty="0"/>
              <a:t>“Those who love God should feel deeply interested in children and youth. To them God can reveal His truth and salvation.  Jesus calls the little ones that believe on Him, the lambs of His flock.  He has a special love for and interest in the children. . . </a:t>
            </a:r>
          </a:p>
        </p:txBody>
      </p:sp>
    </p:spTree>
    <p:extLst>
      <p:ext uri="{BB962C8B-B14F-4D97-AF65-F5344CB8AC3E}">
        <p14:creationId xmlns:p14="http://schemas.microsoft.com/office/powerpoint/2010/main" val="416505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6244" y="743415"/>
            <a:ext cx="7772400" cy="1143000"/>
          </a:xfrm>
        </p:spPr>
        <p:txBody>
          <a:bodyPr/>
          <a:lstStyle/>
          <a:p>
            <a:r>
              <a:rPr lang="en-US" dirty="0"/>
              <a:t>Ellen White, </a:t>
            </a:r>
            <a:r>
              <a:rPr lang="en-US" i="1" dirty="0"/>
              <a:t>Reflecting Christ, p. 373</a:t>
            </a:r>
            <a:endParaRPr lang="en-US" dirty="0"/>
          </a:p>
        </p:txBody>
      </p:sp>
      <p:sp>
        <p:nvSpPr>
          <p:cNvPr id="3" name="Content Placeholder 2"/>
          <p:cNvSpPr>
            <a:spLocks noGrp="1"/>
          </p:cNvSpPr>
          <p:nvPr>
            <p:ph idx="1"/>
          </p:nvPr>
        </p:nvSpPr>
        <p:spPr>
          <a:xfrm>
            <a:off x="685800" y="2514600"/>
            <a:ext cx="7772400" cy="3581400"/>
          </a:xfrm>
        </p:spPr>
        <p:txBody>
          <a:bodyPr/>
          <a:lstStyle/>
          <a:p>
            <a:pPr marL="0" indent="0">
              <a:buNone/>
            </a:pPr>
            <a:r>
              <a:rPr lang="en-US" sz="4400" b="1" dirty="0"/>
              <a:t>. . .The most precious offering that the children can give to Jesus is the freshness of their childhood.” </a:t>
            </a:r>
          </a:p>
          <a:p>
            <a:endParaRPr lang="en-US" dirty="0"/>
          </a:p>
        </p:txBody>
      </p:sp>
    </p:spTree>
    <p:extLst>
      <p:ext uri="{BB962C8B-B14F-4D97-AF65-F5344CB8AC3E}">
        <p14:creationId xmlns:p14="http://schemas.microsoft.com/office/powerpoint/2010/main" val="3809071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254" y="152400"/>
            <a:ext cx="7772400" cy="1143000"/>
          </a:xfrm>
        </p:spPr>
        <p:txBody>
          <a:bodyPr/>
          <a:lstStyle/>
          <a:p>
            <a:r>
              <a:rPr lang="en-US" sz="4800" dirty="0"/>
              <a:t>Growth of the “Unaffiliated”</a:t>
            </a:r>
          </a:p>
        </p:txBody>
      </p:sp>
      <p:sp>
        <p:nvSpPr>
          <p:cNvPr id="3" name="Content Placeholder 2"/>
          <p:cNvSpPr>
            <a:spLocks noGrp="1"/>
          </p:cNvSpPr>
          <p:nvPr>
            <p:ph idx="1"/>
          </p:nvPr>
        </p:nvSpPr>
        <p:spPr>
          <a:xfrm>
            <a:off x="300154" y="1828800"/>
            <a:ext cx="8610600" cy="4114800"/>
          </a:xfrm>
        </p:spPr>
        <p:txBody>
          <a:bodyPr/>
          <a:lstStyle/>
          <a:p>
            <a:pPr lvl="1">
              <a:buFont typeface="Arial"/>
              <a:buChar char="•"/>
            </a:pPr>
            <a:r>
              <a:rPr lang="en-US" sz="4000" b="1" dirty="0"/>
              <a:t>Baby Boomers - 17% unaffiliated</a:t>
            </a:r>
          </a:p>
          <a:p>
            <a:pPr lvl="1">
              <a:buFont typeface="Arial"/>
              <a:buChar char="•"/>
            </a:pPr>
            <a:r>
              <a:rPr lang="en-US" sz="4000" b="1" dirty="0"/>
              <a:t>Gen X - 23% unaffiliated</a:t>
            </a:r>
          </a:p>
          <a:p>
            <a:pPr lvl="1">
              <a:buFont typeface="Arial"/>
              <a:buChar char="•"/>
            </a:pPr>
            <a:r>
              <a:rPr lang="en-US" sz="4000" b="1" dirty="0"/>
              <a:t>Older </a:t>
            </a:r>
            <a:r>
              <a:rPr lang="en-US" sz="4000" b="1" dirty="0" err="1"/>
              <a:t>Millennials</a:t>
            </a:r>
            <a:r>
              <a:rPr lang="en-US" sz="4000" b="1" dirty="0"/>
              <a:t> (Gen Y) - 34% unaffiliated</a:t>
            </a:r>
          </a:p>
          <a:p>
            <a:pPr lvl="1">
              <a:buFont typeface="Arial"/>
              <a:buChar char="•"/>
            </a:pPr>
            <a:r>
              <a:rPr lang="en-US" sz="4000" b="1" dirty="0"/>
              <a:t>Younger </a:t>
            </a:r>
            <a:r>
              <a:rPr lang="en-US" sz="4000" b="1" dirty="0" err="1"/>
              <a:t>Millennials</a:t>
            </a:r>
            <a:r>
              <a:rPr lang="en-US" sz="4000" b="1" dirty="0"/>
              <a:t>  (Gen Y) - 36% unaffiliated</a:t>
            </a:r>
          </a:p>
          <a:p>
            <a:endParaRPr lang="en-US" dirty="0"/>
          </a:p>
        </p:txBody>
      </p:sp>
    </p:spTree>
    <p:extLst>
      <p:ext uri="{BB962C8B-B14F-4D97-AF65-F5344CB8AC3E}">
        <p14:creationId xmlns:p14="http://schemas.microsoft.com/office/powerpoint/2010/main" val="57067841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14400" y="1828800"/>
            <a:ext cx="7543800" cy="2892863"/>
          </a:xfrm>
          <a:prstGeom prst="rect">
            <a:avLst/>
          </a:prstGeom>
          <a:noFill/>
        </p:spPr>
        <p:txBody>
          <a:bodyPr wrap="square" lIns="91440" tIns="45720" rIns="91440" bIns="45720">
            <a:prstTxWarp prst="textWave1">
              <a:avLst>
                <a:gd name="adj1" fmla="val 12500"/>
                <a:gd name="adj2" fmla="val 1214"/>
              </a:avLst>
            </a:prstTxWarp>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innerShdw blurRad="63500" dist="50800" dir="18900000">
                    <a:prstClr val="black">
                      <a:alpha val="50000"/>
                    </a:prstClr>
                  </a:innerShdw>
                </a:effectLst>
                <a:latin typeface="Cooper Black"/>
                <a:cs typeface="Cooper Black"/>
              </a:rPr>
              <a:t>Let’s reach Gen Z </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innerShdw blurRad="63500" dist="50800" dir="18900000">
                    <a:prstClr val="black">
                      <a:alpha val="50000"/>
                    </a:prstClr>
                  </a:innerShdw>
                </a:effectLst>
                <a:latin typeface="Cooper Black"/>
                <a:cs typeface="Cooper Black"/>
              </a:rPr>
              <a:t>for Jesus!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524000"/>
          </a:xfrm>
        </p:spPr>
        <p:txBody>
          <a:bodyPr/>
          <a:lstStyle/>
          <a:p>
            <a:r>
              <a:rPr lang="en-US" b="1" dirty="0">
                <a:solidFill>
                  <a:schemeClr val="bg1"/>
                </a:solidFill>
                <a:effectLst>
                  <a:outerShdw blurRad="50800" dist="38100" dir="13500000" algn="br" rotWithShape="0">
                    <a:prstClr val="black">
                      <a:alpha val="40000"/>
                    </a:prstClr>
                  </a:outerShdw>
                </a:effectLst>
              </a:rPr>
              <a:t>Today’s Children: </a:t>
            </a:r>
            <a:br>
              <a:rPr lang="en-US" b="1" dirty="0">
                <a:solidFill>
                  <a:schemeClr val="bg1"/>
                </a:solidFill>
                <a:effectLst>
                  <a:outerShdw blurRad="50800" dist="38100" dir="13500000" algn="br" rotWithShape="0">
                    <a:prstClr val="black">
                      <a:alpha val="40000"/>
                    </a:prstClr>
                  </a:outerShdw>
                </a:effectLst>
              </a:rPr>
            </a:br>
            <a:r>
              <a:rPr lang="en-US" b="1" dirty="0">
                <a:solidFill>
                  <a:schemeClr val="bg1"/>
                </a:solidFill>
                <a:effectLst>
                  <a:outerShdw blurRad="50800" dist="38100" dir="13500000" algn="br" rotWithShape="0">
                    <a:prstClr val="black">
                      <a:alpha val="40000"/>
                    </a:prstClr>
                  </a:outerShdw>
                </a:effectLst>
              </a:rPr>
              <a:t> Generation Z/Gen Z/Centennials</a:t>
            </a:r>
            <a:endParaRPr lang="en-US" dirty="0">
              <a:solidFill>
                <a:schemeClr val="bg1"/>
              </a:solidFill>
              <a:effectLst>
                <a:outerShdw blurRad="50800" dist="38100" dir="13500000" algn="br" rotWithShape="0">
                  <a:prstClr val="black">
                    <a:alpha val="40000"/>
                  </a:prstClr>
                </a:outerShdw>
              </a:effectLst>
            </a:endParaRPr>
          </a:p>
        </p:txBody>
      </p:sp>
      <p:sp>
        <p:nvSpPr>
          <p:cNvPr id="3" name="Content Placeholder 2"/>
          <p:cNvSpPr>
            <a:spLocks noGrp="1"/>
          </p:cNvSpPr>
          <p:nvPr>
            <p:ph idx="1"/>
          </p:nvPr>
        </p:nvSpPr>
        <p:spPr/>
        <p:txBody>
          <a:bodyPr/>
          <a:lstStyle/>
          <a:p>
            <a:pPr lvl="0"/>
            <a:r>
              <a:rPr lang="en-US" b="1" dirty="0"/>
              <a:t>Silent Generation (born 1927-1945)</a:t>
            </a:r>
          </a:p>
          <a:p>
            <a:pPr lvl="0"/>
            <a:r>
              <a:rPr lang="en-US" b="1" dirty="0"/>
              <a:t>Baby Boomers (born 1946-1964)</a:t>
            </a:r>
          </a:p>
          <a:p>
            <a:pPr lvl="0"/>
            <a:r>
              <a:rPr lang="en-US" b="1" dirty="0"/>
              <a:t>Generation X (born 1965-1980)</a:t>
            </a:r>
          </a:p>
          <a:p>
            <a:pPr lvl="0"/>
            <a:r>
              <a:rPr lang="en-US" b="1" dirty="0" err="1"/>
              <a:t>Millennials</a:t>
            </a:r>
            <a:r>
              <a:rPr lang="en-US" b="1" dirty="0"/>
              <a:t>/Generation Y (born 1981-1996)</a:t>
            </a:r>
          </a:p>
          <a:p>
            <a:r>
              <a:rPr lang="en-US" b="1" dirty="0"/>
              <a:t>Centennials/Generation Z or Gen Z (born after 1996)</a:t>
            </a:r>
            <a:r>
              <a:rPr lang="en-US" b="1" dirty="0">
                <a:effectLst/>
              </a:rPr>
              <a:t> </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1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83634"/>
            <a:ext cx="8686800" cy="1143000"/>
          </a:xfrm>
        </p:spPr>
        <p:txBody>
          <a:bodyPr/>
          <a:lstStyle/>
          <a:p>
            <a:r>
              <a:rPr lang="en-US" dirty="0">
                <a:solidFill>
                  <a:srgbClr val="FFFFFF"/>
                </a:solidFill>
              </a:rPr>
              <a:t>What Do Post-Christians Believe?</a:t>
            </a:r>
            <a:r>
              <a:rPr lang="en-US" dirty="0">
                <a:solidFill>
                  <a:srgbClr val="FFFFFF"/>
                </a:solidFill>
                <a:effectLst/>
              </a:rPr>
              <a:t> </a:t>
            </a:r>
            <a:endParaRPr lang="en-US" dirty="0">
              <a:solidFill>
                <a:srgbClr val="FFFFFF"/>
              </a:solidFill>
            </a:endParaRPr>
          </a:p>
        </p:txBody>
      </p:sp>
      <p:sp>
        <p:nvSpPr>
          <p:cNvPr id="3" name="Content Placeholder 2"/>
          <p:cNvSpPr>
            <a:spLocks noGrp="1"/>
          </p:cNvSpPr>
          <p:nvPr>
            <p:ph idx="1"/>
          </p:nvPr>
        </p:nvSpPr>
        <p:spPr>
          <a:xfrm>
            <a:off x="457200" y="1524000"/>
            <a:ext cx="8458200" cy="4114800"/>
          </a:xfrm>
        </p:spPr>
        <p:txBody>
          <a:bodyPr/>
          <a:lstStyle/>
          <a:p>
            <a:r>
              <a:rPr lang="en-US" sz="3600" b="1" dirty="0"/>
              <a:t>Believe in themselves and their ability to make a difference globally</a:t>
            </a:r>
          </a:p>
          <a:p>
            <a:r>
              <a:rPr lang="en-US" sz="3600" b="1" dirty="0">
                <a:effectLst/>
              </a:rPr>
              <a:t>Believe in God but may not be affiliated to a church or religion</a:t>
            </a:r>
          </a:p>
          <a:p>
            <a:r>
              <a:rPr lang="en-US" sz="3600" b="1" dirty="0">
                <a:effectLst/>
              </a:rPr>
              <a:t>Parents of Gen Z </a:t>
            </a:r>
            <a:r>
              <a:rPr lang="en-US" sz="3600" b="1" dirty="0"/>
              <a:t>b</a:t>
            </a:r>
            <a:r>
              <a:rPr lang="en-US" sz="3600" b="1" dirty="0">
                <a:effectLst/>
              </a:rPr>
              <a:t>elieve in “free-range parenting”</a:t>
            </a:r>
          </a:p>
          <a:p>
            <a:r>
              <a:rPr lang="en-US" sz="3600" b="1" dirty="0"/>
              <a:t> Kids Getting Older Younger (KGOY)</a:t>
            </a:r>
          </a:p>
        </p:txBody>
      </p:sp>
    </p:spTree>
    <p:extLst>
      <p:ext uri="{BB962C8B-B14F-4D97-AF65-F5344CB8AC3E}">
        <p14:creationId xmlns:p14="http://schemas.microsoft.com/office/powerpoint/2010/main" val="31294593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t>What Do Post-Christians Believe? </a:t>
            </a:r>
          </a:p>
        </p:txBody>
      </p:sp>
      <p:sp>
        <p:nvSpPr>
          <p:cNvPr id="3" name="Content Placeholder 2"/>
          <p:cNvSpPr>
            <a:spLocks noGrp="1"/>
          </p:cNvSpPr>
          <p:nvPr>
            <p:ph idx="1"/>
          </p:nvPr>
        </p:nvSpPr>
        <p:spPr/>
        <p:txBody>
          <a:bodyPr/>
          <a:lstStyle/>
          <a:p>
            <a:r>
              <a:rPr lang="en-US" sz="4000" b="1" dirty="0"/>
              <a:t>Belief system influenced by:</a:t>
            </a:r>
          </a:p>
          <a:p>
            <a:pPr lvl="1"/>
            <a:r>
              <a:rPr lang="en-US" sz="3600" b="1" dirty="0"/>
              <a:t>The Occult</a:t>
            </a:r>
          </a:p>
          <a:p>
            <a:pPr lvl="1"/>
            <a:r>
              <a:rPr lang="en-US" sz="3600" b="1" dirty="0"/>
              <a:t>Pornography</a:t>
            </a:r>
          </a:p>
          <a:p>
            <a:pPr lvl="1"/>
            <a:r>
              <a:rPr lang="en-US" sz="3600" b="1" dirty="0"/>
              <a:t>LGBT issues</a:t>
            </a:r>
          </a:p>
        </p:txBody>
      </p:sp>
    </p:spTree>
    <p:extLst>
      <p:ext uri="{BB962C8B-B14F-4D97-AF65-F5344CB8AC3E}">
        <p14:creationId xmlns:p14="http://schemas.microsoft.com/office/powerpoint/2010/main" val="65590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2" end="2"/>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dirty="0" err="1">
                <a:solidFill>
                  <a:srgbClr val="000000"/>
                </a:solidFill>
              </a:rPr>
              <a:t>Dr</a:t>
            </a:r>
            <a:r>
              <a:rPr lang="en-US" dirty="0">
                <a:solidFill>
                  <a:srgbClr val="000000"/>
                </a:solidFill>
              </a:rPr>
              <a:t> </a:t>
            </a:r>
            <a:r>
              <a:rPr lang="en-US" dirty="0" err="1">
                <a:solidFill>
                  <a:srgbClr val="000000"/>
                </a:solidFill>
              </a:rPr>
              <a:t>Jiajia</a:t>
            </a:r>
            <a:r>
              <a:rPr lang="en-US" dirty="0">
                <a:solidFill>
                  <a:srgbClr val="000000"/>
                </a:solidFill>
              </a:rPr>
              <a:t> &amp; Gen Z</a:t>
            </a:r>
            <a:r>
              <a:rPr lang="en-US" dirty="0"/>
              <a:t>D</a:t>
            </a:r>
          </a:p>
        </p:txBody>
      </p:sp>
      <p:pic>
        <p:nvPicPr>
          <p:cNvPr id="6" name="Are you Gen Z (generation Z)?.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733" y="990600"/>
            <a:ext cx="9076267" cy="5105400"/>
          </a:xfrm>
        </p:spPr>
      </p:pic>
    </p:spTree>
    <p:extLst>
      <p:ext uri="{BB962C8B-B14F-4D97-AF65-F5344CB8AC3E}">
        <p14:creationId xmlns:p14="http://schemas.microsoft.com/office/powerpoint/2010/main" val="1200889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43000"/>
          </a:xfrm>
        </p:spPr>
        <p:txBody>
          <a:bodyPr/>
          <a:lstStyle/>
          <a:p>
            <a:r>
              <a:rPr lang="en-US" dirty="0"/>
              <a:t>Characteristics of Gen Z Kids</a:t>
            </a:r>
            <a:r>
              <a:rPr lang="en-US" dirty="0">
                <a:effectLst/>
              </a:rPr>
              <a:t> </a:t>
            </a:r>
            <a:endParaRPr lang="en-US" dirty="0"/>
          </a:p>
        </p:txBody>
      </p:sp>
      <p:sp>
        <p:nvSpPr>
          <p:cNvPr id="3" name="Content Placeholder 2"/>
          <p:cNvSpPr>
            <a:spLocks noGrp="1"/>
          </p:cNvSpPr>
          <p:nvPr>
            <p:ph idx="1"/>
          </p:nvPr>
        </p:nvSpPr>
        <p:spPr>
          <a:xfrm>
            <a:off x="685800" y="1981200"/>
            <a:ext cx="8077200" cy="4114800"/>
          </a:xfrm>
        </p:spPr>
        <p:txBody>
          <a:bodyPr/>
          <a:lstStyle/>
          <a:p>
            <a:r>
              <a:rPr lang="en-US" sz="4000" b="1" dirty="0" err="1"/>
              <a:t>Cyberliterate</a:t>
            </a:r>
            <a:endParaRPr lang="en-US" sz="4000" b="1" dirty="0"/>
          </a:p>
          <a:p>
            <a:r>
              <a:rPr lang="en-US" sz="4000" b="1" dirty="0"/>
              <a:t>Able to multitask</a:t>
            </a:r>
          </a:p>
          <a:p>
            <a:r>
              <a:rPr lang="en-US" sz="4000" b="1" dirty="0"/>
              <a:t>Spiritually </a:t>
            </a:r>
            <a:r>
              <a:rPr lang="en-US" sz="4000" b="1" dirty="0" err="1"/>
              <a:t>illterate</a:t>
            </a:r>
            <a:r>
              <a:rPr lang="en-US" sz="4000" b="1" dirty="0"/>
              <a:t> but open to pick-and-mix what they believe in</a:t>
            </a:r>
          </a:p>
        </p:txBody>
      </p:sp>
    </p:spTree>
    <p:extLst>
      <p:ext uri="{BB962C8B-B14F-4D97-AF65-F5344CB8AC3E}">
        <p14:creationId xmlns:p14="http://schemas.microsoft.com/office/powerpoint/2010/main" val="79235826"/>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 calcmode="lin" valueType="num">
                                      <p:cBhvr>
                                        <p:cTn id="9" dur="500" fill="hold"/>
                                        <p:tgtEl>
                                          <p:spTgt spid="3">
                                            <p:bg/>
                                          </p:spTgt>
                                        </p:tgtEl>
                                        <p:attrNameLst>
                                          <p:attrName>style.rotation</p:attrName>
                                        </p:attrNameLst>
                                      </p:cBhvr>
                                      <p:tavLst>
                                        <p:tav tm="0">
                                          <p:val>
                                            <p:fltVal val="360"/>
                                          </p:val>
                                        </p:tav>
                                        <p:tav tm="100000">
                                          <p:val>
                                            <p:fltVal val="0"/>
                                          </p:val>
                                        </p:tav>
                                      </p:tavLst>
                                    </p:anim>
                                    <p:animEffect transition="in" filter="fade">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941" y="381000"/>
            <a:ext cx="7772400" cy="1143000"/>
          </a:xfrm>
        </p:spPr>
        <p:txBody>
          <a:bodyPr/>
          <a:lstStyle/>
          <a:p>
            <a:r>
              <a:rPr lang="en-US" dirty="0"/>
              <a:t>Characteristics of Gen Z Kids</a:t>
            </a:r>
            <a:r>
              <a:rPr lang="en-US" dirty="0">
                <a:effectLst/>
              </a:rPr>
              <a:t> </a:t>
            </a:r>
            <a:endParaRPr lang="en-US" dirty="0"/>
          </a:p>
        </p:txBody>
      </p:sp>
      <p:sp>
        <p:nvSpPr>
          <p:cNvPr id="3" name="Content Placeholder 2"/>
          <p:cNvSpPr>
            <a:spLocks noGrp="1"/>
          </p:cNvSpPr>
          <p:nvPr>
            <p:ph idx="1"/>
          </p:nvPr>
        </p:nvSpPr>
        <p:spPr/>
        <p:txBody>
          <a:bodyPr/>
          <a:lstStyle/>
          <a:p>
            <a:r>
              <a:rPr lang="en-US" sz="3600" b="1" dirty="0"/>
              <a:t>Value Highly Personal Freedom of Choice</a:t>
            </a:r>
          </a:p>
          <a:p>
            <a:r>
              <a:rPr lang="en-US" sz="3600" b="1" dirty="0"/>
              <a:t>Experience Oriented</a:t>
            </a:r>
            <a:r>
              <a:rPr lang="en-US" sz="3600" b="1" dirty="0">
                <a:effectLst/>
              </a:rPr>
              <a:t> </a:t>
            </a:r>
          </a:p>
          <a:p>
            <a:r>
              <a:rPr lang="en-US" sz="3600" b="1" dirty="0"/>
              <a:t>Value Immediacy and in Living in the Moment</a:t>
            </a:r>
            <a:r>
              <a:rPr lang="en-US" sz="3600" b="1" dirty="0">
                <a:effectLst/>
              </a:rPr>
              <a:t> </a:t>
            </a:r>
          </a:p>
          <a:p>
            <a:r>
              <a:rPr lang="en-US" sz="3600" b="1" dirty="0"/>
              <a:t>Focus on Self</a:t>
            </a:r>
            <a:r>
              <a:rPr lang="en-US" sz="3600" b="1" dirty="0">
                <a:effectLst/>
              </a:rPr>
              <a:t> </a:t>
            </a:r>
            <a:endParaRPr lang="en-US" sz="3600" b="1" dirty="0"/>
          </a:p>
        </p:txBody>
      </p:sp>
    </p:spTree>
    <p:extLst>
      <p:ext uri="{BB962C8B-B14F-4D97-AF65-F5344CB8AC3E}">
        <p14:creationId xmlns:p14="http://schemas.microsoft.com/office/powerpoint/2010/main" val="40729081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strVal val="#ppt_w*0.70"/>
                                          </p:val>
                                        </p:tav>
                                        <p:tav tm="100000">
                                          <p:val>
                                            <p:strVal val="#ppt_w"/>
                                          </p:val>
                                        </p:tav>
                                      </p:tavLst>
                                    </p:anim>
                                    <p:anim calcmode="lin" valueType="num">
                                      <p:cBhvr>
                                        <p:cTn id="8" dur="1000" fill="hold"/>
                                        <p:tgtEl>
                                          <p:spTgt spid="3">
                                            <p:bg/>
                                          </p:spTgt>
                                        </p:tgtEl>
                                        <p:attrNameLst>
                                          <p:attrName>ppt_h</p:attrName>
                                        </p:attrNameLst>
                                      </p:cBhvr>
                                      <p:tavLst>
                                        <p:tav tm="0">
                                          <p:val>
                                            <p:strVal val="#ppt_h"/>
                                          </p:val>
                                        </p:tav>
                                        <p:tav tm="100000">
                                          <p:val>
                                            <p:strVal val="#ppt_h"/>
                                          </p:val>
                                        </p:tav>
                                      </p:tavLst>
                                    </p:anim>
                                    <p:animEffect transition="in" filter="fade">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t>Characteristics of Gen Z Kids</a:t>
            </a:r>
            <a:r>
              <a:rPr lang="en-US" dirty="0">
                <a:effectLst/>
              </a:rPr>
              <a:t> </a:t>
            </a:r>
            <a:endParaRPr lang="en-US" dirty="0"/>
          </a:p>
        </p:txBody>
      </p:sp>
      <p:sp>
        <p:nvSpPr>
          <p:cNvPr id="3" name="Content Placeholder 2"/>
          <p:cNvSpPr>
            <a:spLocks noGrp="1"/>
          </p:cNvSpPr>
          <p:nvPr>
            <p:ph idx="1"/>
          </p:nvPr>
        </p:nvSpPr>
        <p:spPr>
          <a:xfrm>
            <a:off x="685800" y="1981200"/>
            <a:ext cx="8077200" cy="4114800"/>
          </a:xfrm>
        </p:spPr>
        <p:txBody>
          <a:bodyPr/>
          <a:lstStyle/>
          <a:p>
            <a:r>
              <a:rPr lang="en-US" sz="4000" b="1" dirty="0"/>
              <a:t>Slow in trusting adults</a:t>
            </a:r>
          </a:p>
          <a:p>
            <a:r>
              <a:rPr lang="en-US" sz="4000" b="1" dirty="0"/>
              <a:t>Trust in themselves, not authority figures</a:t>
            </a:r>
          </a:p>
          <a:p>
            <a:r>
              <a:rPr lang="en-US" sz="4000" b="1" dirty="0"/>
              <a:t>Honest, loyal and want to achieve</a:t>
            </a:r>
          </a:p>
        </p:txBody>
      </p:sp>
    </p:spTree>
    <p:extLst>
      <p:ext uri="{BB962C8B-B14F-4D97-AF65-F5344CB8AC3E}">
        <p14:creationId xmlns:p14="http://schemas.microsoft.com/office/powerpoint/2010/main" val="2469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001000" cy="1600200"/>
          </a:xfrm>
        </p:spPr>
        <p:txBody>
          <a:bodyPr/>
          <a:lstStyle/>
          <a:p>
            <a:r>
              <a:rPr lang="en-US" dirty="0"/>
              <a:t>How Should We Deal with </a:t>
            </a:r>
            <a:br>
              <a:rPr lang="en-US" dirty="0"/>
            </a:br>
            <a:r>
              <a:rPr lang="en-US" dirty="0"/>
              <a:t>Post-Christian Children?</a:t>
            </a:r>
          </a:p>
        </p:txBody>
      </p:sp>
      <p:sp>
        <p:nvSpPr>
          <p:cNvPr id="3" name="Content Placeholder 2"/>
          <p:cNvSpPr>
            <a:spLocks noGrp="1"/>
          </p:cNvSpPr>
          <p:nvPr>
            <p:ph idx="1"/>
          </p:nvPr>
        </p:nvSpPr>
        <p:spPr>
          <a:xfrm>
            <a:off x="685800" y="1981200"/>
            <a:ext cx="8001000" cy="4114800"/>
          </a:xfrm>
        </p:spPr>
        <p:txBody>
          <a:bodyPr/>
          <a:lstStyle/>
          <a:p>
            <a:r>
              <a:rPr lang="en-US" sz="3600" b="1" dirty="0"/>
              <a:t>Understand post-Christian sensibilities</a:t>
            </a:r>
          </a:p>
          <a:p>
            <a:r>
              <a:rPr lang="en-US" sz="3600" b="1" dirty="0"/>
              <a:t>Think creatively of faith building; live your faith</a:t>
            </a:r>
          </a:p>
          <a:p>
            <a:r>
              <a:rPr lang="en-US" sz="3600" b="1" dirty="0"/>
              <a:t>Rethink effective ways</a:t>
            </a:r>
          </a:p>
          <a:p>
            <a:r>
              <a:rPr lang="en-US" sz="3600" b="1" dirty="0"/>
              <a:t>Involve church community &amp; families</a:t>
            </a:r>
          </a:p>
          <a:p>
            <a:endParaRPr lang="en-US" dirty="0"/>
          </a:p>
        </p:txBody>
      </p:sp>
    </p:spTree>
    <p:extLst>
      <p:ext uri="{BB962C8B-B14F-4D97-AF65-F5344CB8AC3E}">
        <p14:creationId xmlns:p14="http://schemas.microsoft.com/office/powerpoint/2010/main" val="9224779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Blank Presenta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TotalTime>
  <Words>1929</Words>
  <Application>Microsoft Macintosh PowerPoint</Application>
  <PresentationFormat>On-screen Show (4:3)</PresentationFormat>
  <Paragraphs>170</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Capitals</vt:lpstr>
      <vt:lpstr>American Typewriter</vt:lpstr>
      <vt:lpstr>Arial</vt:lpstr>
      <vt:lpstr>Calibri</vt:lpstr>
      <vt:lpstr>Century</vt:lpstr>
      <vt:lpstr>Cooper Black</vt:lpstr>
      <vt:lpstr>Garamond</vt:lpstr>
      <vt:lpstr>Blank Presentation</vt:lpstr>
      <vt:lpstr>PowerPoint Presentation</vt:lpstr>
      <vt:lpstr>Today’s Children:   Generation Z/Gen Z/Centennials</vt:lpstr>
      <vt:lpstr>What Do Post-Christians Believe? </vt:lpstr>
      <vt:lpstr>What Do Post-Christians Believe? </vt:lpstr>
      <vt:lpstr>Dr Jiajia &amp; Gen ZD</vt:lpstr>
      <vt:lpstr>Characteristics of Gen Z Kids </vt:lpstr>
      <vt:lpstr>Characteristics of Gen Z Kids </vt:lpstr>
      <vt:lpstr>Characteristics of Gen Z Kids </vt:lpstr>
      <vt:lpstr>How Should We Deal with  Post-Christian Children?</vt:lpstr>
      <vt:lpstr>Four Pillars of  Children’s Ministry</vt:lpstr>
      <vt:lpstr>Four Pillars of Children’s Ministry</vt:lpstr>
      <vt:lpstr>Four Pillars of Children’s Ministry</vt:lpstr>
      <vt:lpstr>The Power of Relationships  (Lawrence Richards)</vt:lpstr>
      <vt:lpstr>Ellen White, Reflecting Christ, 373</vt:lpstr>
      <vt:lpstr>Ellen White, Reflecting Christ, p. 373</vt:lpstr>
      <vt:lpstr>Growth of the “Unaffiliated”</vt:lpstr>
      <vt:lpstr>PowerPoint Presentation</vt:lpstr>
    </vt:vector>
  </TitlesOfParts>
  <Company>BeSharpCreative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Feit</dc:creator>
  <cp:lastModifiedBy>Koh, Linda Mei Lin</cp:lastModifiedBy>
  <cp:revision>66</cp:revision>
  <dcterms:created xsi:type="dcterms:W3CDTF">2009-01-23T02:45:09Z</dcterms:created>
  <dcterms:modified xsi:type="dcterms:W3CDTF">2019-10-06T23:59:15Z</dcterms:modified>
</cp:coreProperties>
</file>