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8" r:id="rId25"/>
    <p:sldId id="279" r:id="rId26"/>
    <p:sldId id="280" r:id="rId27"/>
    <p:sldId id="284"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21" autoAdjust="0"/>
    <p:restoredTop sz="66228" autoAdjust="0"/>
  </p:normalViewPr>
  <p:slideViewPr>
    <p:cSldViewPr snapToGrid="0">
      <p:cViewPr varScale="1">
        <p:scale>
          <a:sx n="48" d="100"/>
          <a:sy n="48" d="100"/>
        </p:scale>
        <p:origin x="2328"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567A7-AC16-4ADE-8406-E4BB4A13A716}" type="datetimeFigureOut">
              <a:rPr lang="en-US" smtClean="0"/>
              <a:t>9/13/18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15441-5D14-4FD6-B5E5-853CAE7DA828}" type="slidenum">
              <a:rPr lang="en-US" smtClean="0"/>
              <a:t>‹#›</a:t>
            </a:fld>
            <a:endParaRPr lang="en-US"/>
          </a:p>
        </p:txBody>
      </p:sp>
    </p:spTree>
    <p:extLst>
      <p:ext uri="{BB962C8B-B14F-4D97-AF65-F5344CB8AC3E}">
        <p14:creationId xmlns:p14="http://schemas.microsoft.com/office/powerpoint/2010/main" val="2167991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HELPING CHILDREN &amp; TEENS DEAL WITH PEER PRESSURE</a:t>
            </a:r>
          </a:p>
          <a:p>
            <a:endParaRPr lang="en-US" dirty="0"/>
          </a:p>
          <a:p>
            <a:r>
              <a:rPr lang="en-US" dirty="0"/>
              <a:t>	"Come on! ALL of us are cutting math. Who wants to go take that quiz? We're going to take a walk and get lunch instead. Let's go!" says the coolest kid in your class. Do you do what you know is right and go to math class, quiz and all? Or do you give in and go with them?</a:t>
            </a:r>
          </a:p>
          <a:p>
            <a:r>
              <a:rPr lang="en-US" dirty="0"/>
              <a:t>	As you grow older, you'll be faced with some challenging decisions. Some don't have a clear right or wrong answer — like should you play soccer or field hockey? Other decisions involve serious moral questions, like whether to cut class, try cigarettes, or lie to your parents.</a:t>
            </a:r>
          </a:p>
          <a:p>
            <a:r>
              <a:rPr lang="en-US" dirty="0"/>
              <a:t>	Making decisions on your own is hard enough, but when other people get involved and try to pressure you one way or another it can be even harder. People who are your age, like your classmates, are called peers. When they try to influence how you act, to get you to do something, it's called peer pressure. It's something everyone has to deal with — even adults. Let's talk about how to handle it.</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a:t>
            </a:fld>
            <a:endParaRPr lang="en-US"/>
          </a:p>
        </p:txBody>
      </p:sp>
    </p:spTree>
    <p:extLst>
      <p:ext uri="{BB962C8B-B14F-4D97-AF65-F5344CB8AC3E}">
        <p14:creationId xmlns:p14="http://schemas.microsoft.com/office/powerpoint/2010/main" val="212120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Powerful, Positive Peer Pressure</a:t>
            </a:r>
          </a:p>
          <a:p>
            <a:endParaRPr lang="en-US" dirty="0"/>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32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Peer pressure is not always a bad thing. </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32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For example, positive peer pressure can be used to pressure bullies into acting better toward other kids. </a:t>
            </a:r>
          </a:p>
          <a:p>
            <a:pPr marL="285750" marR="0" lvl="0" indent="-285750" algn="l" defTabSz="457200" rtl="0" eaLnBrk="1" fontAlgn="auto" latinLnBrk="0" hangingPunct="1">
              <a:lnSpc>
                <a:spcPct val="100000"/>
              </a:lnSpc>
              <a:spcBef>
                <a:spcPct val="20000"/>
              </a:spcBef>
              <a:spcAft>
                <a:spcPts val="600"/>
              </a:spcAft>
              <a:buClr>
                <a:prstClr val="white"/>
              </a:buClr>
              <a:buSzPct val="100000"/>
              <a:buFont typeface="Arial"/>
              <a:buChar char="•"/>
              <a:tabLst/>
              <a:defRPr/>
            </a:pPr>
            <a:r>
              <a:rPr kumimoji="0" lang="en-US" sz="32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If enough kids get together, peers can pressure each other into doing what's right!</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10</a:t>
            </a:fld>
            <a:endParaRPr lang="en-US"/>
          </a:p>
        </p:txBody>
      </p:sp>
    </p:spTree>
    <p:extLst>
      <p:ext uri="{BB962C8B-B14F-4D97-AF65-F5344CB8AC3E}">
        <p14:creationId xmlns:p14="http://schemas.microsoft.com/office/powerpoint/2010/main" val="1405510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Can I Do if I Want to Say No to Peer Pressure?</a:t>
            </a:r>
          </a:p>
          <a:p>
            <a:endParaRPr lang="en-US" dirty="0"/>
          </a:p>
          <a:p>
            <a:r>
              <a:rPr lang="en-US" dirty="0"/>
              <a:t>Sometimes it is hard to say no to friends. Often it is easier to “go along” with someone’s idea than to let people know how you really feel. Peer pressure occurs when other kids your age push you to do something that:</a:t>
            </a:r>
          </a:p>
          <a:p>
            <a:r>
              <a:rPr lang="en-US" dirty="0"/>
              <a:t>•  you don’t want to do</a:t>
            </a:r>
          </a:p>
          <a:p>
            <a:r>
              <a:rPr lang="en-US" dirty="0"/>
              <a:t>•  makes you uncomfortable</a:t>
            </a:r>
          </a:p>
          <a:p>
            <a:r>
              <a:rPr lang="en-US" dirty="0"/>
              <a:t>•  you know will get you in trouble</a:t>
            </a:r>
          </a:p>
          <a:p>
            <a:r>
              <a:rPr lang="en-US" dirty="0"/>
              <a:t>You may feel that if you don’t go along, they will laugh at you or not be your friends.</a:t>
            </a:r>
          </a:p>
          <a:p>
            <a:endParaRPr lang="en-US" dirty="0"/>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11</a:t>
            </a:fld>
            <a:endParaRPr lang="en-US"/>
          </a:p>
        </p:txBody>
      </p:sp>
    </p:spTree>
    <p:extLst>
      <p:ext uri="{BB962C8B-B14F-4D97-AF65-F5344CB8AC3E}">
        <p14:creationId xmlns:p14="http://schemas.microsoft.com/office/powerpoint/2010/main" val="68342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ways to say no to peer pressure that will help you get out of the situation. The trick is to practice these when you’re alone, or with your parents or someone you trust. Then, when you need to use one of these, you will be more comfortable doing so. </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12</a:t>
            </a:fld>
            <a:endParaRPr lang="en-US"/>
          </a:p>
        </p:txBody>
      </p:sp>
    </p:spTree>
    <p:extLst>
      <p:ext uri="{BB962C8B-B14F-4D97-AF65-F5344CB8AC3E}">
        <p14:creationId xmlns:p14="http://schemas.microsoft.com/office/powerpoint/2010/main" val="114336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1" dirty="0"/>
              <a:t>JUST SAY NO. </a:t>
            </a:r>
            <a:br>
              <a:rPr lang="en-US" dirty="0"/>
            </a:br>
            <a:endParaRPr lang="en-US" dirty="0"/>
          </a:p>
          <a:p>
            <a:pPr marL="0" indent="0">
              <a:buNone/>
            </a:pPr>
            <a:r>
              <a:rPr lang="en-US" dirty="0"/>
              <a:t>In some situations, just saying no without a lot of arguing and explaining is the best response. Just make sure your “no” is a strong and determined one. </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13</a:t>
            </a:fld>
            <a:endParaRPr lang="en-US"/>
          </a:p>
        </p:txBody>
      </p:sp>
    </p:spTree>
    <p:extLst>
      <p:ext uri="{BB962C8B-B14F-4D97-AF65-F5344CB8AC3E}">
        <p14:creationId xmlns:p14="http://schemas.microsoft.com/office/powerpoint/2010/main" val="373030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
            </a:pPr>
            <a:r>
              <a:rPr lang="en-US" b="1" dirty="0"/>
              <a:t>GIVE A REASON WHY IT’S A BAD IDEA. </a:t>
            </a:r>
          </a:p>
          <a:p>
            <a:pPr marL="228600" indent="-228600">
              <a:buAutoNum type="arabicPeriod" startAt="2"/>
            </a:pPr>
            <a:endParaRPr lang="en-US" dirty="0"/>
          </a:p>
          <a:p>
            <a:pPr marL="0" indent="0">
              <a:buNone/>
            </a:pPr>
            <a:r>
              <a:rPr lang="en-US" dirty="0"/>
              <a:t>Say no, and explain why you feel this way. Maybe you can’t go to the party because it’s not worth the chance of being grounded. Maybe you don’t want to drink because you know someone who is an alcoholic and you can see how drinking has messed up his/her life. </a:t>
            </a:r>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14</a:t>
            </a:fld>
            <a:endParaRPr lang="en-US"/>
          </a:p>
        </p:txBody>
      </p:sp>
    </p:spTree>
    <p:extLst>
      <p:ext uri="{BB962C8B-B14F-4D97-AF65-F5344CB8AC3E}">
        <p14:creationId xmlns:p14="http://schemas.microsoft.com/office/powerpoint/2010/main" val="211481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US" b="1" dirty="0"/>
              <a:t>MAKE A JOKE. </a:t>
            </a:r>
            <a:br>
              <a:rPr lang="en-US" dirty="0"/>
            </a:br>
            <a:endParaRPr lang="en-US" dirty="0"/>
          </a:p>
          <a:p>
            <a:pPr marL="0" indent="0">
              <a:buNone/>
            </a:pPr>
            <a:r>
              <a:rPr lang="en-US" dirty="0"/>
              <a:t>Humor</a:t>
            </a:r>
            <a:r>
              <a:rPr lang="en-US" baseline="0" dirty="0"/>
              <a:t> is a great way to change the topic and the mood. It can take the attention away from you. </a:t>
            </a:r>
          </a:p>
          <a:p>
            <a:pPr marL="0" indent="0">
              <a:buNone/>
            </a:pPr>
            <a:r>
              <a:rPr lang="en-US" baseline="0" dirty="0"/>
              <a:t>For example, “Wow, you want me to spray paint the walls of the school tonight?  I don’t even know how to paint my picture in third grade!”</a:t>
            </a:r>
          </a:p>
          <a:p>
            <a:pPr marL="0" indent="0">
              <a:buNone/>
            </a:pPr>
            <a:r>
              <a:rPr lang="en-US" baseline="0" dirty="0"/>
              <a:t>“You must be joking! I will be having smoke coming out of my ears!</a:t>
            </a:r>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15</a:t>
            </a:fld>
            <a:endParaRPr lang="en-US"/>
          </a:p>
        </p:txBody>
      </p:sp>
    </p:spTree>
    <p:extLst>
      <p:ext uri="{BB962C8B-B14F-4D97-AF65-F5344CB8AC3E}">
        <p14:creationId xmlns:p14="http://schemas.microsoft.com/office/powerpoint/2010/main" val="206046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4"/>
            </a:pPr>
            <a:r>
              <a:rPr lang="en-US" b="1" dirty="0"/>
              <a:t>MAKE AN EXCUSE WHY YOU CAN’T. </a:t>
            </a:r>
          </a:p>
          <a:p>
            <a:pPr marL="228600" indent="-228600">
              <a:buAutoNum type="arabicPeriod" startAt="4"/>
            </a:pPr>
            <a:endParaRPr lang="en-US" dirty="0"/>
          </a:p>
          <a:p>
            <a:pPr marL="0" indent="0">
              <a:buNone/>
            </a:pPr>
            <a:r>
              <a:rPr lang="en-US" dirty="0"/>
              <a:t>Maybe you have something else to do, you have to be somewhere at a specific time, or your mom will punish you. It doesn’t matter what excuse you use, just stick to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“Sorry, guys, I have to be at my grandpa’s birthday party tonight.  No exception!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16</a:t>
            </a:fld>
            <a:endParaRPr lang="en-US"/>
          </a:p>
        </p:txBody>
      </p:sp>
    </p:spTree>
    <p:extLst>
      <p:ext uri="{BB962C8B-B14F-4D97-AF65-F5344CB8AC3E}">
        <p14:creationId xmlns:p14="http://schemas.microsoft.com/office/powerpoint/2010/main" val="88514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b="1" dirty="0">
                <a:solidFill>
                  <a:srgbClr val="FFFF00"/>
                </a:solidFill>
                <a:latin typeface="Arial Rounded MT Bold" panose="020F0704030504030204" pitchFamily="34" charset="0"/>
              </a:rPr>
              <a:t>SUGGEST A DIFFERENT ACTIVITY. </a:t>
            </a:r>
          </a:p>
          <a:p>
            <a:pPr marL="0" indent="0">
              <a:buNone/>
            </a:pPr>
            <a:br>
              <a:rPr lang="en-US" dirty="0">
                <a:solidFill>
                  <a:srgbClr val="FFFF00"/>
                </a:solidFill>
                <a:latin typeface="Arial Rounded MT Bold" panose="020F0704030504030204" pitchFamily="34" charset="0"/>
              </a:rPr>
            </a:br>
            <a:r>
              <a:rPr lang="en-US" sz="1200" dirty="0">
                <a:solidFill>
                  <a:srgbClr val="FFFF00"/>
                </a:solidFill>
                <a:latin typeface="Arial Rounded MT Bold" panose="020F0704030504030204" pitchFamily="34" charset="0"/>
              </a:rPr>
              <a:t>By thinking of something better to do, you’re offering everyone an “out.” You just might be surprised who might take you up on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about playing basketball instead of throwing stones at the school windows?”</a:t>
            </a:r>
          </a:p>
          <a:p>
            <a:pPr marL="0" indent="0">
              <a:buNone/>
            </a:pPr>
            <a:endParaRPr lang="en-US" sz="1200" dirty="0">
              <a:solidFill>
                <a:srgbClr val="FFFF00"/>
              </a:solidFill>
              <a:latin typeface="Arial Rounded MT Bold" panose="020F0704030504030204" pitchFamily="34" charset="0"/>
            </a:endParaRPr>
          </a:p>
        </p:txBody>
      </p:sp>
      <p:sp>
        <p:nvSpPr>
          <p:cNvPr id="4" name="Slide Number Placeholder 3"/>
          <p:cNvSpPr>
            <a:spLocks noGrp="1"/>
          </p:cNvSpPr>
          <p:nvPr>
            <p:ph type="sldNum" sz="quarter" idx="10"/>
          </p:nvPr>
        </p:nvSpPr>
        <p:spPr/>
        <p:txBody>
          <a:bodyPr/>
          <a:lstStyle/>
          <a:p>
            <a:fld id="{24B15441-5D14-4FD6-B5E5-853CAE7DA828}" type="slidenum">
              <a:rPr lang="en-US" smtClean="0"/>
              <a:t>17</a:t>
            </a:fld>
            <a:endParaRPr lang="en-US"/>
          </a:p>
        </p:txBody>
      </p:sp>
    </p:spTree>
    <p:extLst>
      <p:ext uri="{BB962C8B-B14F-4D97-AF65-F5344CB8AC3E}">
        <p14:creationId xmlns:p14="http://schemas.microsoft.com/office/powerpoint/2010/main" val="25771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6"/>
            </a:pPr>
            <a:r>
              <a:rPr lang="en-US" b="1" dirty="0"/>
              <a:t>IGNORE THE SUGGESTION. </a:t>
            </a:r>
            <a:br>
              <a:rPr lang="en-US" dirty="0"/>
            </a:br>
            <a:endParaRPr lang="en-US" dirty="0"/>
          </a:p>
          <a:p>
            <a:pPr marL="0" indent="0">
              <a:buNone/>
            </a:pPr>
            <a:r>
              <a:rPr lang="en-US" dirty="0"/>
              <a:t>Pretend you didn’t hear it, and change the topic to something else. Act like you don’t think the idea was even worth discussing. </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18</a:t>
            </a:fld>
            <a:endParaRPr lang="en-US"/>
          </a:p>
        </p:txBody>
      </p:sp>
    </p:spTree>
    <p:extLst>
      <p:ext uri="{BB962C8B-B14F-4D97-AF65-F5344CB8AC3E}">
        <p14:creationId xmlns:p14="http://schemas.microsoft.com/office/powerpoint/2010/main" val="3136118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7"/>
            </a:pPr>
            <a:r>
              <a:rPr lang="en-US" b="1" dirty="0"/>
              <a:t>REPEAT YOURSELF IF NECESSARY. </a:t>
            </a:r>
          </a:p>
          <a:p>
            <a:pPr marL="228600" indent="-228600">
              <a:buAutoNum type="arabicPeriod" startAt="7"/>
            </a:pPr>
            <a:endParaRPr lang="en-US" dirty="0"/>
          </a:p>
          <a:p>
            <a:pPr marL="0" indent="0">
              <a:buNone/>
            </a:pPr>
            <a:r>
              <a:rPr lang="en-US" dirty="0"/>
              <a:t>Sometimes you’ll be asked over and over again. Stick to your decision, don’t be talked into doing something you don’t want to. </a:t>
            </a:r>
          </a:p>
          <a:p>
            <a:pPr marL="0" indent="0">
              <a:buNone/>
            </a:pPr>
            <a:r>
              <a:rPr lang="en-US" dirty="0"/>
              <a:t>“Did you not hear me?  My answer is NO!”</a:t>
            </a:r>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19</a:t>
            </a:fld>
            <a:endParaRPr lang="en-US"/>
          </a:p>
        </p:txBody>
      </p:sp>
    </p:spTree>
    <p:extLst>
      <p:ext uri="{BB962C8B-B14F-4D97-AF65-F5344CB8AC3E}">
        <p14:creationId xmlns:p14="http://schemas.microsoft.com/office/powerpoint/2010/main" val="104159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Defining Peer Pressure</a:t>
            </a:r>
          </a:p>
          <a:p>
            <a:endParaRPr lang="en-US" dirty="0"/>
          </a:p>
          <a:p>
            <a:r>
              <a:rPr lang="en-US" dirty="0"/>
              <a:t>Peers influence your life, even if you don't realize it, just by spending time with you. You learn from them, and they learn from you. It's only human nature to listen to and learn from other people in your age group.</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a:t>
            </a:fld>
            <a:endParaRPr lang="en-US"/>
          </a:p>
        </p:txBody>
      </p:sp>
    </p:spTree>
    <p:extLst>
      <p:ext uri="{BB962C8B-B14F-4D97-AF65-F5344CB8AC3E}">
        <p14:creationId xmlns:p14="http://schemas.microsoft.com/office/powerpoint/2010/main" val="6405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8"/>
            </a:pPr>
            <a:r>
              <a:rPr lang="en-US" b="1" dirty="0"/>
              <a:t>LEAVE THE SITUATION</a:t>
            </a:r>
          </a:p>
          <a:p>
            <a:pPr marL="228600" indent="-228600">
              <a:buAutoNum type="arabicPeriod" startAt="8"/>
            </a:pPr>
            <a:endParaRPr lang="en-US" dirty="0"/>
          </a:p>
          <a:p>
            <a:pPr marL="0" indent="0">
              <a:buNone/>
            </a:pPr>
            <a:r>
              <a:rPr lang="en-US" dirty="0"/>
              <a:t>If you think the others are going to do something you don’t want to be involved in, just leave. You can make up an excuse, or you can say nothing at all. If you lead the way, others may follow. </a:t>
            </a:r>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20</a:t>
            </a:fld>
            <a:endParaRPr lang="en-US"/>
          </a:p>
        </p:txBody>
      </p:sp>
    </p:spTree>
    <p:extLst>
      <p:ext uri="{BB962C8B-B14F-4D97-AF65-F5344CB8AC3E}">
        <p14:creationId xmlns:p14="http://schemas.microsoft.com/office/powerpoint/2010/main" val="2007642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9"/>
            </a:pPr>
            <a:r>
              <a:rPr lang="en-US" b="1" dirty="0"/>
              <a:t>THANKS, BUT NO THANKS. </a:t>
            </a:r>
            <a:br>
              <a:rPr lang="en-US" dirty="0"/>
            </a:br>
            <a:endParaRPr lang="en-US" dirty="0"/>
          </a:p>
          <a:p>
            <a:pPr marL="0" indent="0">
              <a:buNone/>
            </a:pPr>
            <a:r>
              <a:rPr lang="en-US" dirty="0"/>
              <a:t>You can be polite, but you still aren’t interested. You can say, “It’s something I’m just not into.” </a:t>
            </a:r>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21</a:t>
            </a:fld>
            <a:endParaRPr lang="en-US"/>
          </a:p>
        </p:txBody>
      </p:sp>
    </p:spTree>
    <p:extLst>
      <p:ext uri="{BB962C8B-B14F-4D97-AF65-F5344CB8AC3E}">
        <p14:creationId xmlns:p14="http://schemas.microsoft.com/office/powerpoint/2010/main" val="2381228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0"/>
            </a:pPr>
            <a:r>
              <a:rPr lang="en-US" b="1" dirty="0"/>
              <a:t>THE POWER OF NUMBERS. </a:t>
            </a:r>
          </a:p>
          <a:p>
            <a:pPr marL="228600" indent="-228600">
              <a:buAutoNum type="arabicPeriod" startAt="10"/>
            </a:pPr>
            <a:endParaRPr kumimoji="0" lang="en-US" sz="3600" b="1"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endParaRPr>
          </a:p>
          <a:p>
            <a:pPr marL="0" indent="0">
              <a:buNone/>
            </a:pPr>
            <a:r>
              <a:rPr kumimoji="0" lang="en-US" sz="36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Talk to your closest friends about how you feel.  Then you can support each other and Agree up front that you will stick together</a:t>
            </a:r>
          </a:p>
          <a:p>
            <a:pPr marL="0" indent="0">
              <a:buNone/>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22</a:t>
            </a:fld>
            <a:endParaRPr lang="en-US"/>
          </a:p>
        </p:txBody>
      </p:sp>
    </p:spTree>
    <p:extLst>
      <p:ext uri="{BB962C8B-B14F-4D97-AF65-F5344CB8AC3E}">
        <p14:creationId xmlns:p14="http://schemas.microsoft.com/office/powerpoint/2010/main" val="2319476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TIPS</a:t>
            </a:r>
            <a:br>
              <a:rPr lang="en-US" dirty="0"/>
            </a:br>
            <a:endParaRPr lang="en-US" dirty="0"/>
          </a:p>
          <a:p>
            <a:pPr marL="171450" indent="-171450">
              <a:buFont typeface="Arial" panose="020B0604020202020204" pitchFamily="34" charset="0"/>
              <a:buChar char="•"/>
            </a:pPr>
            <a:r>
              <a:rPr lang="en-US" dirty="0"/>
              <a:t>The Walk-Away rule. Analyze your relationship with this person. If you know you cannot walk away from the relationship at any time, break it. That's right. Break it. Yes, it'll hurt, but walking away is the last line of defense against anyone. If you cannot do it, you've lost your last line of defense. The only reason why this would not apply is if you absolutely trust a person, and you know it isn't just hormones making you trust that person.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23</a:t>
            </a:fld>
            <a:endParaRPr lang="en-US"/>
          </a:p>
        </p:txBody>
      </p:sp>
    </p:spTree>
    <p:extLst>
      <p:ext uri="{BB962C8B-B14F-4D97-AF65-F5344CB8AC3E}">
        <p14:creationId xmlns:p14="http://schemas.microsoft.com/office/powerpoint/2010/main" val="159363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dirty="0">
                <a:solidFill>
                  <a:srgbClr val="FFFF00"/>
                </a:solidFill>
                <a:latin typeface="Calibri" panose="020F0502020204030204" pitchFamily="34" charset="0"/>
                <a:cs typeface="Calibri" panose="020F0502020204030204" pitchFamily="34" charset="0"/>
              </a:rPr>
              <a:t>Do not be harsh when you speak, just be firm and soon your friends will begin to respect your decisions. </a:t>
            </a:r>
          </a:p>
          <a:p>
            <a:pPr marL="171450" indent="-171450">
              <a:buFont typeface="Arial" panose="020B0604020202020204" pitchFamily="34" charset="0"/>
              <a:buChar char="•"/>
            </a:pPr>
            <a:r>
              <a:rPr lang="en-US" sz="1200" b="0" dirty="0">
                <a:solidFill>
                  <a:srgbClr val="FFFF00"/>
                </a:solidFill>
                <a:latin typeface="Calibri" panose="020F0502020204030204" pitchFamily="34" charset="0"/>
                <a:cs typeface="Calibri" panose="020F0502020204030204" pitchFamily="34" charset="0"/>
              </a:rPr>
              <a:t>Peer pressure is testing your will to refuse something you don't want to do. A true friend will take no for an answer and not try to make you do something you don't want to do. </a:t>
            </a:r>
          </a:p>
          <a:p>
            <a:endParaRPr lang="en-US" b="1" dirty="0"/>
          </a:p>
        </p:txBody>
      </p:sp>
      <p:sp>
        <p:nvSpPr>
          <p:cNvPr id="4" name="Slide Number Placeholder 3"/>
          <p:cNvSpPr>
            <a:spLocks noGrp="1"/>
          </p:cNvSpPr>
          <p:nvPr>
            <p:ph type="sldNum" sz="quarter" idx="10"/>
          </p:nvPr>
        </p:nvSpPr>
        <p:spPr/>
        <p:txBody>
          <a:bodyPr/>
          <a:lstStyle/>
          <a:p>
            <a:fld id="{24B15441-5D14-4FD6-B5E5-853CAE7DA828}" type="slidenum">
              <a:rPr lang="en-US" smtClean="0"/>
              <a:t>24</a:t>
            </a:fld>
            <a:endParaRPr lang="en-US"/>
          </a:p>
        </p:txBody>
      </p:sp>
    </p:spTree>
    <p:extLst>
      <p:ext uri="{BB962C8B-B14F-4D97-AF65-F5344CB8AC3E}">
        <p14:creationId xmlns:p14="http://schemas.microsoft.com/office/powerpoint/2010/main" val="2418908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Warnings</a:t>
            </a:r>
          </a:p>
          <a:p>
            <a:endParaRPr lang="en-US" dirty="0"/>
          </a:p>
          <a:p>
            <a:pPr marL="171450" indent="-171450">
              <a:buFont typeface="Arial" panose="020B0604020202020204" pitchFamily="34" charset="0"/>
              <a:buChar char="•"/>
            </a:pPr>
            <a:r>
              <a:rPr lang="en-US" dirty="0"/>
              <a:t>Watch out for those friends who are bent on doing the wrong stuff and are controlling. You are better off without them at all. </a:t>
            </a:r>
          </a:p>
          <a:p>
            <a:pPr marL="171450" indent="-171450">
              <a:buFont typeface="Arial" panose="020B0604020202020204" pitchFamily="34" charset="0"/>
              <a:buChar char="•"/>
            </a:pPr>
            <a:r>
              <a:rPr lang="en-US" dirty="0"/>
              <a:t>If you don't know/trust this person, just leave. Nobody can pressure you to do things you don't like if you aren't even there!! </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25</a:t>
            </a:fld>
            <a:endParaRPr lang="en-US"/>
          </a:p>
        </p:txBody>
      </p:sp>
    </p:spTree>
    <p:extLst>
      <p:ext uri="{BB962C8B-B14F-4D97-AF65-F5344CB8AC3E}">
        <p14:creationId xmlns:p14="http://schemas.microsoft.com/office/powerpoint/2010/main" val="73183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Learn. Learn about the myths people use to pressure others into harmful behavior. </a:t>
            </a:r>
          </a:p>
          <a:p>
            <a:pPr marL="171450" indent="-171450">
              <a:buFont typeface="Arial" panose="020B0604020202020204" pitchFamily="34" charset="0"/>
              <a:buChar char="•"/>
            </a:pPr>
            <a:r>
              <a:rPr lang="en-US" dirty="0"/>
              <a:t>Find out what their morals are before you hang out with them. </a:t>
            </a:r>
          </a:p>
          <a:p>
            <a:pPr marL="171450" indent="-171450">
              <a:buFont typeface="Arial" panose="020B0604020202020204" pitchFamily="34" charset="0"/>
              <a:buChar char="•"/>
            </a:pPr>
            <a:r>
              <a:rPr lang="en-US" dirty="0"/>
              <a:t>If they are into things you feel uncomfortable with, steer clear of them </a:t>
            </a:r>
          </a:p>
          <a:p>
            <a:pPr marL="171450" indent="-171450">
              <a:buFont typeface="Arial" panose="020B0604020202020204" pitchFamily="34" charset="0"/>
              <a:buChar char="•"/>
            </a:pPr>
            <a:r>
              <a:rPr lang="en-US" dirty="0"/>
              <a:t>If they try to pressure you into something you don't want to do they’re not a good friend. </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26</a:t>
            </a:fld>
            <a:endParaRPr lang="en-US"/>
          </a:p>
        </p:txBody>
      </p:sp>
    </p:spTree>
    <p:extLst>
      <p:ext uri="{BB962C8B-B14F-4D97-AF65-F5344CB8AC3E}">
        <p14:creationId xmlns:p14="http://schemas.microsoft.com/office/powerpoint/2010/main" val="1224938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Teaching Your Child to Think About Negative Peer Pressure</a:t>
            </a:r>
          </a:p>
          <a:p>
            <a:endParaRPr lang="en-US" dirty="0"/>
          </a:p>
          <a:p>
            <a:pPr marL="171450" indent="-171450">
              <a:buFont typeface="Arial" panose="020B0604020202020204" pitchFamily="34" charset="0"/>
              <a:buChar char="•"/>
            </a:pPr>
            <a:r>
              <a:rPr lang="en-US" dirty="0"/>
              <a:t>Make a point of discussing your day and your child's day during a drive home or while doing homework, working on a hobby, or completing household chores together. </a:t>
            </a:r>
          </a:p>
          <a:p>
            <a:pPr marL="171450" indent="-171450">
              <a:buFont typeface="Arial" panose="020B0604020202020204" pitchFamily="34" charset="0"/>
              <a:buChar char="•"/>
            </a:pPr>
            <a:r>
              <a:rPr lang="en-US" dirty="0"/>
              <a:t>Use a conversational approach in talking about how you handled negative influences at work or talking about the possible consequences of choices that you or your child are considering. </a:t>
            </a:r>
          </a:p>
          <a:p>
            <a:pPr marL="171450" indent="-171450">
              <a:buFont typeface="Arial" panose="020B0604020202020204" pitchFamily="34" charset="0"/>
              <a:buChar char="•"/>
            </a:pPr>
            <a:endParaRPr lang="en-US" dirty="0"/>
          </a:p>
          <a:p>
            <a:endParaRPr lang="en-US" dirty="0"/>
          </a:p>
          <a:p>
            <a:endParaRPr lang="en-US" dirty="0"/>
          </a:p>
          <a:p>
            <a:endParaRPr lang="en-US" dirty="0"/>
          </a:p>
          <a:p>
            <a:r>
              <a:rPr lang="en-US" dirty="0"/>
              <a:t>The best way to teach your child to think for himself in dealing with negative peer pressure is to spend regular time with him before a problem occurs. Help him identify his own personal goals, interests, and the things that are most important to him. Demonstrate positive ways to think about pressure situations by modeling and talking about interactions with others. </a:t>
            </a:r>
          </a:p>
        </p:txBody>
      </p:sp>
      <p:sp>
        <p:nvSpPr>
          <p:cNvPr id="4" name="Slide Number Placeholder 3"/>
          <p:cNvSpPr>
            <a:spLocks noGrp="1"/>
          </p:cNvSpPr>
          <p:nvPr>
            <p:ph type="sldNum" sz="quarter" idx="10"/>
          </p:nvPr>
        </p:nvSpPr>
        <p:spPr/>
        <p:txBody>
          <a:bodyPr/>
          <a:lstStyle/>
          <a:p>
            <a:fld id="{24B15441-5D14-4FD6-B5E5-853CAE7DA828}" type="slidenum">
              <a:rPr lang="en-US" smtClean="0"/>
              <a:t>27</a:t>
            </a:fld>
            <a:endParaRPr lang="en-US"/>
          </a:p>
        </p:txBody>
      </p:sp>
    </p:spTree>
    <p:extLst>
      <p:ext uri="{BB962C8B-B14F-4D97-AF65-F5344CB8AC3E}">
        <p14:creationId xmlns:p14="http://schemas.microsoft.com/office/powerpoint/2010/main" val="35319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POSITIVE INFLUENCE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Peers can have a positive influence on each other. Maybe another student in your science class taught you an easy way to remember the planets in the solar system, or someone on the soccer team taught you a cool trick with the ball. </a:t>
            </a:r>
          </a:p>
          <a:p>
            <a:pPr marL="171450" indent="-171450">
              <a:buFont typeface="Arial" panose="020B0604020202020204" pitchFamily="34" charset="0"/>
              <a:buChar char="•"/>
            </a:pPr>
            <a:r>
              <a:rPr lang="en-US" dirty="0"/>
              <a:t>You might admire a friend who is always a good sport and try to be more like him or her. </a:t>
            </a:r>
          </a:p>
          <a:p>
            <a:pPr marL="171450" indent="-171450">
              <a:buFont typeface="Arial" panose="020B0604020202020204" pitchFamily="34" charset="0"/>
              <a:buChar char="•"/>
            </a:pPr>
            <a:r>
              <a:rPr lang="en-US" dirty="0"/>
              <a:t>Maybe you got others excited about your new favorite book, and now everyone's reading it. These are examples of how peers positively influence each other every day.</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3</a:t>
            </a:fld>
            <a:endParaRPr lang="en-US"/>
          </a:p>
        </p:txBody>
      </p:sp>
    </p:spTree>
    <p:extLst>
      <p:ext uri="{BB962C8B-B14F-4D97-AF65-F5344CB8AC3E}">
        <p14:creationId xmlns:p14="http://schemas.microsoft.com/office/powerpoint/2010/main" val="273591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NEGATIVE INFLUENCE</a:t>
            </a:r>
          </a:p>
          <a:p>
            <a:endParaRPr lang="en-US" b="1" dirty="0"/>
          </a:p>
          <a:p>
            <a:pPr marL="171450" indent="-171450">
              <a:buFont typeface="Arial" panose="020B0604020202020204" pitchFamily="34" charset="0"/>
              <a:buChar char="•"/>
            </a:pPr>
            <a:r>
              <a:rPr lang="en-US" b="0" dirty="0"/>
              <a:t>Sometimes peers influence each other in negative ways. </a:t>
            </a:r>
          </a:p>
          <a:p>
            <a:pPr marL="171450" indent="-171450">
              <a:buFont typeface="Arial" panose="020B0604020202020204" pitchFamily="34" charset="0"/>
              <a:buChar char="•"/>
            </a:pPr>
            <a:r>
              <a:rPr lang="en-US" b="0" dirty="0"/>
              <a:t>For example, a few kids in school might try to get you to skip class with them, your soccer friend might try to convince you to be mean to another player and never pass her the ball, </a:t>
            </a:r>
          </a:p>
          <a:p>
            <a:pPr marL="171450" indent="-171450">
              <a:buFont typeface="Arial" panose="020B0604020202020204" pitchFamily="34" charset="0"/>
              <a:buChar char="•"/>
            </a:pPr>
            <a:r>
              <a:rPr lang="en-US" b="0" dirty="0"/>
              <a:t>A kid in the neighborhood might want you to shoplift with him.</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4</a:t>
            </a:fld>
            <a:endParaRPr lang="en-US"/>
          </a:p>
        </p:txBody>
      </p:sp>
    </p:spTree>
    <p:extLst>
      <p:ext uri="{BB962C8B-B14F-4D97-AF65-F5344CB8AC3E}">
        <p14:creationId xmlns:p14="http://schemas.microsoft.com/office/powerpoint/2010/main" val="273934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Do People Give in to Peer Pressure?</a:t>
            </a:r>
          </a:p>
          <a:p>
            <a:endParaRPr lang="en-US" dirty="0"/>
          </a:p>
          <a:p>
            <a:pPr marL="171450" indent="-171450">
              <a:buFont typeface="Arial" panose="020B0604020202020204" pitchFamily="34" charset="0"/>
              <a:buChar char="•"/>
            </a:pPr>
            <a:r>
              <a:rPr lang="en-US" dirty="0"/>
              <a:t>Some kids give in to peer pressure because they want to be liked, to fit in, or because they worry that other kids might make fun of them if they don't go along with the group. </a:t>
            </a:r>
          </a:p>
          <a:p>
            <a:pPr marL="171450" indent="-171450">
              <a:buFont typeface="Arial" panose="020B0604020202020204" pitchFamily="34" charset="0"/>
              <a:buChar char="•"/>
            </a:pPr>
            <a:r>
              <a:rPr lang="en-US" dirty="0"/>
              <a:t>Others go along because they are curious to try something new that others are doing. </a:t>
            </a:r>
          </a:p>
          <a:p>
            <a:pPr marL="171450" indent="-171450">
              <a:buFont typeface="Arial" panose="020B0604020202020204" pitchFamily="34" charset="0"/>
              <a:buChar char="•"/>
            </a:pPr>
            <a:r>
              <a:rPr lang="en-US" dirty="0"/>
              <a:t>The idea that "everyone's doing it" can influence some kids to leave their better judgment, or their common sense behind.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5</a:t>
            </a:fld>
            <a:endParaRPr lang="en-US"/>
          </a:p>
        </p:txBody>
      </p:sp>
    </p:spTree>
    <p:extLst>
      <p:ext uri="{BB962C8B-B14F-4D97-AF65-F5344CB8AC3E}">
        <p14:creationId xmlns:p14="http://schemas.microsoft.com/office/powerpoint/2010/main" val="172648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Walking Away From Peer Pressure</a:t>
            </a:r>
          </a:p>
          <a:p>
            <a:endParaRPr lang="en-US" dirty="0"/>
          </a:p>
          <a:p>
            <a:pPr marL="171450" indent="-171450">
              <a:buFont typeface="Arial" panose="020B0604020202020204" pitchFamily="34" charset="0"/>
              <a:buChar char="•"/>
            </a:pPr>
            <a:r>
              <a:rPr lang="en-US" dirty="0"/>
              <a:t>It is tough to be the only one who says "no" to peer pressure, but you can do it. </a:t>
            </a:r>
          </a:p>
          <a:p>
            <a:pPr marL="171450" indent="-171450">
              <a:buFont typeface="Arial" panose="020B0604020202020204" pitchFamily="34" charset="0"/>
              <a:buChar char="•"/>
            </a:pPr>
            <a:r>
              <a:rPr lang="en-US" dirty="0"/>
              <a:t>Paying attention to your own feelings and beliefs about what is right and wrong can help you know the right thing to do. </a:t>
            </a:r>
          </a:p>
          <a:p>
            <a:pPr marL="171450" indent="-171450">
              <a:buFont typeface="Arial" panose="020B0604020202020204" pitchFamily="34" charset="0"/>
              <a:buChar char="•"/>
            </a:pPr>
            <a:r>
              <a:rPr lang="en-US" dirty="0"/>
              <a:t>Inner strength and self-confidence can help you stand firm, walk away, and resist doing something when you know better.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6</a:t>
            </a:fld>
            <a:endParaRPr lang="en-US"/>
          </a:p>
        </p:txBody>
      </p:sp>
    </p:spTree>
    <p:extLst>
      <p:ext uri="{BB962C8B-B14F-4D97-AF65-F5344CB8AC3E}">
        <p14:creationId xmlns:p14="http://schemas.microsoft.com/office/powerpoint/2010/main" val="152404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can really help to have at least one other peer, or friend, who is willing to say "no," too. </a:t>
            </a:r>
          </a:p>
          <a:p>
            <a:pPr marL="171450" indent="-171450">
              <a:buFont typeface="Arial" panose="020B0604020202020204" pitchFamily="34" charset="0"/>
              <a:buChar char="•"/>
            </a:pPr>
            <a:r>
              <a:rPr lang="en-US" dirty="0"/>
              <a:t>This takes a lot of the power out of peer pressure and makes it much easier to resist. </a:t>
            </a:r>
          </a:p>
          <a:p>
            <a:pPr marL="171450" indent="-171450">
              <a:buFont typeface="Arial" panose="020B0604020202020204" pitchFamily="34" charset="0"/>
              <a:buChar char="•"/>
            </a:pPr>
            <a:r>
              <a:rPr lang="en-US" dirty="0"/>
              <a:t>It's great to have friends with values similar to yours who will back you up when you don't want to do something.</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7</a:t>
            </a:fld>
            <a:endParaRPr lang="en-US"/>
          </a:p>
        </p:txBody>
      </p:sp>
    </p:spTree>
    <p:extLst>
      <p:ext uri="{BB962C8B-B14F-4D97-AF65-F5344CB8AC3E}">
        <p14:creationId xmlns:p14="http://schemas.microsoft.com/office/powerpoint/2010/main" val="140435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You've probably had a parent or teacher advise you to "choose your friends wisely." </a:t>
            </a:r>
          </a:p>
          <a:p>
            <a:pPr marL="171450" indent="-171450">
              <a:buFont typeface="Arial" panose="020B0604020202020204" pitchFamily="34" charset="0"/>
              <a:buChar char="•"/>
            </a:pPr>
            <a:r>
              <a:rPr lang="en-US" dirty="0"/>
              <a:t>Peer pressure is a big reason why they say this. If you choose friends who don't use drugs, cut class, smoke cigarettes, or lie to their parents, then you probably won't do these things either, even if other kids do. </a:t>
            </a:r>
          </a:p>
          <a:p>
            <a:pPr marL="171450" indent="-171450">
              <a:buFont typeface="Arial" panose="020B0604020202020204" pitchFamily="34" charset="0"/>
              <a:buChar char="•"/>
            </a:pPr>
            <a:r>
              <a:rPr lang="en-US" dirty="0"/>
              <a:t>Try to help a friend who's having trouble resisting peer pressure. It can be powerful for one kid to join another by simply saying, "I'm with you — let's go."</a:t>
            </a:r>
          </a:p>
        </p:txBody>
      </p:sp>
      <p:sp>
        <p:nvSpPr>
          <p:cNvPr id="4" name="Slide Number Placeholder 3"/>
          <p:cNvSpPr>
            <a:spLocks noGrp="1"/>
          </p:cNvSpPr>
          <p:nvPr>
            <p:ph type="sldNum" sz="quarter" idx="10"/>
          </p:nvPr>
        </p:nvSpPr>
        <p:spPr/>
        <p:txBody>
          <a:bodyPr/>
          <a:lstStyle/>
          <a:p>
            <a:fld id="{24B15441-5D14-4FD6-B5E5-853CAE7DA828}" type="slidenum">
              <a:rPr lang="en-US" smtClean="0"/>
              <a:t>8</a:t>
            </a:fld>
            <a:endParaRPr lang="en-US"/>
          </a:p>
        </p:txBody>
      </p:sp>
    </p:spTree>
    <p:extLst>
      <p:ext uri="{BB962C8B-B14F-4D97-AF65-F5344CB8AC3E}">
        <p14:creationId xmlns:p14="http://schemas.microsoft.com/office/powerpoint/2010/main" val="335733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600"/>
              </a:spcAft>
              <a:buClr>
                <a:prstClr val="white"/>
              </a:buClr>
              <a:buSzPct val="100000"/>
              <a:buFont typeface="Arial" panose="020B0604020202020204" pitchFamily="34" charset="0"/>
              <a:buChar char="•"/>
              <a:tabLst/>
              <a:defRPr/>
            </a:pPr>
            <a:r>
              <a:rPr kumimoji="0" lang="en-US" sz="20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there are still things you can do. You can simply stay away from peers who pressure you to do stuff you know is wrong. </a:t>
            </a:r>
          </a:p>
          <a:p>
            <a:pPr marL="342900" marR="0" lvl="0" indent="-342900" algn="l" defTabSz="457200" rtl="0" eaLnBrk="1" fontAlgn="auto" latinLnBrk="0" hangingPunct="1">
              <a:lnSpc>
                <a:spcPct val="100000"/>
              </a:lnSpc>
              <a:spcBef>
                <a:spcPct val="20000"/>
              </a:spcBef>
              <a:spcAft>
                <a:spcPts val="600"/>
              </a:spcAft>
              <a:buClr>
                <a:prstClr val="white"/>
              </a:buClr>
              <a:buSzPct val="100000"/>
              <a:buFont typeface="Arial" panose="020B0604020202020204" pitchFamily="34" charset="0"/>
              <a:buChar char="•"/>
              <a:tabLst/>
              <a:defRPr/>
            </a:pPr>
            <a:r>
              <a:rPr kumimoji="0" lang="en-US" sz="20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You can tell them "no" and walk away. Better yet, find other friends and classmates to pal around with.</a:t>
            </a:r>
          </a:p>
          <a:p>
            <a:pPr marL="342900" marR="0" lvl="0" indent="-342900" algn="l" defTabSz="457200" rtl="0" eaLnBrk="1" fontAlgn="auto" latinLnBrk="0" hangingPunct="1">
              <a:lnSpc>
                <a:spcPct val="100000"/>
              </a:lnSpc>
              <a:spcBef>
                <a:spcPct val="20000"/>
              </a:spcBef>
              <a:spcAft>
                <a:spcPts val="600"/>
              </a:spcAft>
              <a:buClr>
                <a:prstClr val="white"/>
              </a:buClr>
              <a:buSzPct val="100000"/>
              <a:buFont typeface="Arial" panose="020B0604020202020204" pitchFamily="34" charset="0"/>
              <a:buChar char="•"/>
              <a:tabLst/>
              <a:defRPr/>
            </a:pPr>
            <a:r>
              <a:rPr kumimoji="0" lang="en-US" sz="2000" b="0" i="0" u="none" strike="noStrike" kern="1200" cap="small" spc="0" normalizeH="0" baseline="0" noProof="0" dirty="0">
                <a:ln>
                  <a:noFill/>
                </a:ln>
                <a:solidFill>
                  <a:srgbClr val="FFFF00"/>
                </a:solidFill>
                <a:effectLst>
                  <a:glow rad="38100">
                    <a:prstClr val="black">
                      <a:lumMod val="50000"/>
                      <a:lumOff val="50000"/>
                      <a:alpha val="20000"/>
                    </a:prstClr>
                  </a:glow>
                  <a:outerShdw blurRad="44450" dist="12700" dir="13860000" algn="tl" rotWithShape="0">
                    <a:srgbClr val="000000">
                      <a:alpha val="20000"/>
                    </a:srgbClr>
                  </a:outerShdw>
                </a:effectLst>
                <a:uLnTx/>
                <a:uFillTx/>
                <a:latin typeface="Arial Rounded MT Bold" panose="020F0704030504030204" pitchFamily="34" charset="0"/>
                <a:ea typeface="+mn-ea"/>
                <a:cs typeface="+mn-cs"/>
              </a:rPr>
              <a:t>If you continue to face peer pressure and you're finding it difficult to handle, talk to someone you trust. Don't feel guilty if you've made a mistake or two. Talking to a parent, teacher, or school counselor can help you feel much better and prepare you for the next time you face peer pressure.</a:t>
            </a:r>
          </a:p>
          <a:p>
            <a:endParaRPr lang="en-US" dirty="0"/>
          </a:p>
        </p:txBody>
      </p:sp>
      <p:sp>
        <p:nvSpPr>
          <p:cNvPr id="4" name="Slide Number Placeholder 3"/>
          <p:cNvSpPr>
            <a:spLocks noGrp="1"/>
          </p:cNvSpPr>
          <p:nvPr>
            <p:ph type="sldNum" sz="quarter" idx="10"/>
          </p:nvPr>
        </p:nvSpPr>
        <p:spPr/>
        <p:txBody>
          <a:bodyPr/>
          <a:lstStyle/>
          <a:p>
            <a:fld id="{24B15441-5D14-4FD6-B5E5-853CAE7DA828}" type="slidenum">
              <a:rPr lang="en-US" smtClean="0"/>
              <a:t>9</a:t>
            </a:fld>
            <a:endParaRPr lang="en-US"/>
          </a:p>
        </p:txBody>
      </p:sp>
    </p:spTree>
    <p:extLst>
      <p:ext uri="{BB962C8B-B14F-4D97-AF65-F5344CB8AC3E}">
        <p14:creationId xmlns:p14="http://schemas.microsoft.com/office/powerpoint/2010/main" val="299239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9/13/18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9/13/18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ed.gov.nl.ca/edu/k12/safeandcaring/students/peerpressur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5169" y="314926"/>
            <a:ext cx="8676222" cy="2550694"/>
          </a:xfrm>
        </p:spPr>
        <p:txBody>
          <a:bodyPr>
            <a:noAutofit/>
          </a:bodyPr>
          <a:lstStyle/>
          <a:p>
            <a:r>
              <a:rPr lang="en-US" sz="5400" b="1" dirty="0">
                <a:solidFill>
                  <a:srgbClr val="FFFF00"/>
                </a:solidFill>
              </a:rPr>
              <a:t>Helping Children  &amp; Teens Deal with peer pressure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08228">
            <a:off x="-5237967" y="1518122"/>
            <a:ext cx="4407292" cy="2409290"/>
          </a:xfrm>
          <a:prstGeom prst="round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93280" y="3317337"/>
            <a:ext cx="5246652" cy="3540663"/>
          </a:xfrm>
          <a:prstGeom prst="rect">
            <a:avLst/>
          </a:prstGeom>
        </p:spPr>
      </p:pic>
      <p:sp>
        <p:nvSpPr>
          <p:cNvPr id="3" name="TextBox 2">
            <a:extLst>
              <a:ext uri="{FF2B5EF4-FFF2-40B4-BE49-F238E27FC236}">
                <a16:creationId xmlns:a16="http://schemas.microsoft.com/office/drawing/2014/main" id="{3A95121F-013B-644A-9160-DEEE147BBEC8}"/>
              </a:ext>
            </a:extLst>
          </p:cNvPr>
          <p:cNvSpPr txBox="1"/>
          <p:nvPr/>
        </p:nvSpPr>
        <p:spPr>
          <a:xfrm>
            <a:off x="2495937" y="5825196"/>
            <a:ext cx="3672800" cy="830997"/>
          </a:xfrm>
          <a:prstGeom prst="rect">
            <a:avLst/>
          </a:prstGeom>
          <a:noFill/>
        </p:spPr>
        <p:txBody>
          <a:bodyPr wrap="none" rtlCol="0">
            <a:spAutoFit/>
          </a:bodyPr>
          <a:lstStyle/>
          <a:p>
            <a:r>
              <a:rPr lang="en-US" sz="2400" b="1" dirty="0"/>
              <a:t>Linda Mei Lin Koh</a:t>
            </a:r>
          </a:p>
          <a:p>
            <a:r>
              <a:rPr lang="en-US" sz="2400" b="1" dirty="0"/>
              <a:t>GC Children’s Ministries</a:t>
            </a:r>
          </a:p>
        </p:txBody>
      </p:sp>
      <p:pic>
        <p:nvPicPr>
          <p:cNvPr id="6" name="Picture 5">
            <a:extLst>
              <a:ext uri="{FF2B5EF4-FFF2-40B4-BE49-F238E27FC236}">
                <a16:creationId xmlns:a16="http://schemas.microsoft.com/office/drawing/2014/main" id="{FBCD3AA1-449A-7A4B-BAF8-D3611D0F1BB0}"/>
              </a:ext>
            </a:extLst>
          </p:cNvPr>
          <p:cNvPicPr>
            <a:picLocks noChangeAspect="1"/>
          </p:cNvPicPr>
          <p:nvPr/>
        </p:nvPicPr>
        <p:blipFill>
          <a:blip r:embed="rId5"/>
          <a:stretch>
            <a:fillRect/>
          </a:stretch>
        </p:blipFill>
        <p:spPr>
          <a:xfrm rot="21164712">
            <a:off x="1586595" y="2930479"/>
            <a:ext cx="3453861" cy="2590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1906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564" y="1600200"/>
            <a:ext cx="3549121" cy="1371600"/>
          </a:xfrm>
        </p:spPr>
        <p:txBody>
          <a:bodyPr>
            <a:noAutofit/>
          </a:bodyPr>
          <a:lstStyle/>
          <a:p>
            <a:r>
              <a:rPr lang="en-US" sz="4000" dirty="0">
                <a:solidFill>
                  <a:srgbClr val="FFFF00"/>
                </a:solidFill>
                <a:latin typeface="Arial Rounded MT Bold" panose="020F0704030504030204" pitchFamily="34" charset="0"/>
              </a:rPr>
              <a:t>Powerful, Positive Peer Pressure</a:t>
            </a:r>
          </a:p>
        </p:txBody>
      </p:sp>
      <p:sp>
        <p:nvSpPr>
          <p:cNvPr id="3" name="Content Placeholder 2"/>
          <p:cNvSpPr>
            <a:spLocks noGrp="1"/>
          </p:cNvSpPr>
          <p:nvPr>
            <p:ph idx="1"/>
          </p:nvPr>
        </p:nvSpPr>
        <p:spPr>
          <a:xfrm>
            <a:off x="5103812" y="609600"/>
            <a:ext cx="6606407" cy="5899483"/>
          </a:xfrm>
        </p:spPr>
        <p:txBody>
          <a:bodyPr>
            <a:noAutofit/>
          </a:bodyPr>
          <a:lstStyle/>
          <a:p>
            <a:pPr>
              <a:spcBef>
                <a:spcPts val="0"/>
              </a:spcBef>
              <a:spcAft>
                <a:spcPts val="0"/>
              </a:spcAft>
            </a:pPr>
            <a:r>
              <a:rPr lang="en-US" sz="4000" b="1" dirty="0">
                <a:solidFill>
                  <a:srgbClr val="FFFF00"/>
                </a:solidFill>
                <a:latin typeface="Arial Narrow" panose="020B0604020202020204" pitchFamily="34" charset="0"/>
                <a:cs typeface="Arial Narrow" panose="020B0604020202020204" pitchFamily="34" charset="0"/>
              </a:rPr>
              <a:t>Peer pressure is not always a bad thing. </a:t>
            </a:r>
          </a:p>
          <a:p>
            <a:pPr>
              <a:spcBef>
                <a:spcPts val="0"/>
              </a:spcBef>
              <a:spcAft>
                <a:spcPts val="0"/>
              </a:spcAft>
            </a:pPr>
            <a:r>
              <a:rPr lang="en-US" sz="4000" b="1" dirty="0">
                <a:solidFill>
                  <a:srgbClr val="FFFF00"/>
                </a:solidFill>
                <a:latin typeface="Arial Narrow" panose="020B0604020202020204" pitchFamily="34" charset="0"/>
                <a:cs typeface="Arial Narrow" panose="020B0604020202020204" pitchFamily="34" charset="0"/>
              </a:rPr>
              <a:t>For example, positive peer pressure can be used to pressure bullies into acting better toward other kids. </a:t>
            </a:r>
          </a:p>
          <a:p>
            <a:pPr>
              <a:spcBef>
                <a:spcPts val="0"/>
              </a:spcBef>
              <a:spcAft>
                <a:spcPts val="0"/>
              </a:spcAft>
            </a:pPr>
            <a:r>
              <a:rPr lang="en-US" sz="4000" b="1" dirty="0">
                <a:solidFill>
                  <a:srgbClr val="FFFF00"/>
                </a:solidFill>
                <a:latin typeface="Arial Narrow" panose="020B0604020202020204" pitchFamily="34" charset="0"/>
                <a:cs typeface="Arial Narrow" panose="020B0604020202020204" pitchFamily="34" charset="0"/>
              </a:rPr>
              <a:t>If enough kids get together, peers can pressure each other into doing what's right!</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6935" y="3200401"/>
            <a:ext cx="3454750" cy="3454750"/>
          </a:xfrm>
          <a:prstGeom prst="rect">
            <a:avLst/>
          </a:prstGeom>
        </p:spPr>
      </p:pic>
    </p:spTree>
    <p:extLst>
      <p:ext uri="{BB962C8B-B14F-4D97-AF65-F5344CB8AC3E}">
        <p14:creationId xmlns:p14="http://schemas.microsoft.com/office/powerpoint/2010/main" val="314320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41" y="27945"/>
            <a:ext cx="8253798" cy="1371600"/>
          </a:xfrm>
        </p:spPr>
        <p:txBody>
          <a:bodyPr>
            <a:noAutofit/>
          </a:bodyPr>
          <a:lstStyle/>
          <a:p>
            <a:r>
              <a:rPr lang="en-US" sz="3200" b="1" dirty="0">
                <a:solidFill>
                  <a:srgbClr val="FFFF00"/>
                </a:solidFill>
                <a:latin typeface="Arial Rounded MT Bold" panose="020F0704030504030204" pitchFamily="34" charset="0"/>
              </a:rPr>
              <a:t>What Can I Do if I Want to Say No to Peer Pressure?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254" y="121204"/>
            <a:ext cx="3676746" cy="2757560"/>
          </a:xfrm>
          <a:prstGeom prst="roundRect">
            <a:avLst/>
          </a:prstGeom>
        </p:spPr>
      </p:pic>
      <p:sp>
        <p:nvSpPr>
          <p:cNvPr id="3" name="Content Placeholder 2"/>
          <p:cNvSpPr>
            <a:spLocks noGrp="1"/>
          </p:cNvSpPr>
          <p:nvPr>
            <p:ph type="body" sz="half" idx="2"/>
          </p:nvPr>
        </p:nvSpPr>
        <p:spPr>
          <a:xfrm>
            <a:off x="536241" y="2433873"/>
            <a:ext cx="8542445" cy="3801979"/>
          </a:xfrm>
        </p:spPr>
        <p:txBody>
          <a:bodyPr>
            <a:noAutofit/>
          </a:bodyPr>
          <a:lstStyle/>
          <a:p>
            <a:pPr>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Peer pressure occurs when other kids your age push you to do something that:</a:t>
            </a:r>
          </a:p>
          <a:p>
            <a:pPr lvl="1">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	you don’t want to do</a:t>
            </a:r>
          </a:p>
          <a:p>
            <a:pPr lvl="1">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	makes you uncomfortable</a:t>
            </a:r>
          </a:p>
          <a:p>
            <a:pPr lvl="1">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	you know will get you in trouble</a:t>
            </a:r>
          </a:p>
          <a:p>
            <a:pPr>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You may feel that if you don’t go along, they will laugh at you or not be your friends.</a:t>
            </a:r>
          </a:p>
          <a:p>
            <a:endParaRPr lang="en-US" sz="2000" dirty="0"/>
          </a:p>
        </p:txBody>
      </p:sp>
    </p:spTree>
    <p:extLst>
      <p:ext uri="{BB962C8B-B14F-4D97-AF65-F5344CB8AC3E}">
        <p14:creationId xmlns:p14="http://schemas.microsoft.com/office/powerpoint/2010/main" val="781391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6DDF9E-5186-B34E-A84E-77B1C90D0976}"/>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type="body" idx="1"/>
          </p:nvPr>
        </p:nvSpPr>
        <p:spPr>
          <a:xfrm>
            <a:off x="1528054" y="5358558"/>
            <a:ext cx="10143993" cy="1137412"/>
          </a:xfrm>
        </p:spPr>
        <p:txBody>
          <a:bodyPr>
            <a:noAutofit/>
          </a:bodyPr>
          <a:lstStyle/>
          <a:p>
            <a:pPr>
              <a:spcBef>
                <a:spcPts val="0"/>
              </a:spcBef>
              <a:spcAft>
                <a:spcPts val="0"/>
              </a:spcAft>
            </a:pPr>
            <a:r>
              <a:rPr lang="en-US" sz="4000" b="1" dirty="0">
                <a:solidFill>
                  <a:srgbClr val="FFFF00"/>
                </a:solidFill>
                <a:latin typeface="Arial Rounded MT Bold" panose="020F0704030504030204" pitchFamily="34" charset="0"/>
              </a:rPr>
              <a:t>TRY SHARON SCOTT’S 10 WAYS OF 									SAYING NO </a:t>
            </a:r>
            <a:endParaRPr lang="en-US" sz="4400" b="1" dirty="0">
              <a:solidFill>
                <a:srgbClr val="FFFF00"/>
              </a:solidFill>
              <a:latin typeface="Arial Rounded MT Bold" panose="020F07040305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161" y="2378729"/>
            <a:ext cx="4635832" cy="2764676"/>
          </a:xfrm>
          <a:prstGeom prst="roundRect">
            <a:avLst/>
          </a:prstGeom>
        </p:spPr>
      </p:pic>
      <p:sp>
        <p:nvSpPr>
          <p:cNvPr id="2" name="Rectangle 1">
            <a:extLst>
              <a:ext uri="{FF2B5EF4-FFF2-40B4-BE49-F238E27FC236}">
                <a16:creationId xmlns:a16="http://schemas.microsoft.com/office/drawing/2014/main" id="{D6062B0E-1FF6-DF47-A66A-F8B06394FB01}"/>
              </a:ext>
            </a:extLst>
          </p:cNvPr>
          <p:cNvSpPr/>
          <p:nvPr/>
        </p:nvSpPr>
        <p:spPr>
          <a:xfrm>
            <a:off x="449068" y="409250"/>
            <a:ext cx="11544018" cy="1754326"/>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effectLst>
                  <a:outerShdw blurRad="41275" dist="20320" dir="1800000" algn="tl" rotWithShape="0">
                    <a:srgbClr val="000000">
                      <a:alpha val="40000"/>
                    </a:srgbClr>
                  </a:outerShdw>
                </a:effectLst>
              </a:rPr>
              <a:t>WAYS TO SAY “NO” TO PEER                           PRESSURE                 </a:t>
            </a:r>
            <a:endParaRPr lang="en-US" sz="5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380314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45" y="547987"/>
            <a:ext cx="9905998" cy="1905000"/>
          </a:xfrm>
        </p:spPr>
        <p:txBody>
          <a:bodyPr>
            <a:normAutofit/>
          </a:bodyPr>
          <a:lstStyle/>
          <a:p>
            <a:r>
              <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1. Just say no </a:t>
            </a:r>
            <a:br>
              <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endPar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endParaRPr>
          </a:p>
        </p:txBody>
      </p:sp>
      <p:sp>
        <p:nvSpPr>
          <p:cNvPr id="3" name="Content Placeholder 2"/>
          <p:cNvSpPr>
            <a:spLocks noGrp="1"/>
          </p:cNvSpPr>
          <p:nvPr>
            <p:ph idx="1"/>
          </p:nvPr>
        </p:nvSpPr>
        <p:spPr>
          <a:xfrm>
            <a:off x="846445" y="2859897"/>
            <a:ext cx="10686793" cy="4191001"/>
          </a:xfrm>
        </p:spPr>
        <p:txBody>
          <a:bodyPr>
            <a:normAutofit/>
          </a:bodyPr>
          <a:lstStyle/>
          <a:p>
            <a:r>
              <a:rPr lang="en-US" sz="4400" b="1" dirty="0">
                <a:solidFill>
                  <a:srgbClr val="FFFF00"/>
                </a:solidFill>
                <a:latin typeface="Arial Rounded MT Bold" panose="020F0704030504030204" pitchFamily="34" charset="0"/>
              </a:rPr>
              <a:t>In some situations, just saying no without a lot of arguing and explaining is the best response. Just make sure your “no” is a strong and determined one.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0568"/>
          <a:stretch/>
        </p:blipFill>
        <p:spPr>
          <a:xfrm>
            <a:off x="6728297" y="141077"/>
            <a:ext cx="4024146" cy="2718820"/>
          </a:xfrm>
          <a:prstGeom prst="roundRect">
            <a:avLst/>
          </a:prstGeom>
        </p:spPr>
      </p:pic>
    </p:spTree>
    <p:extLst>
      <p:ext uri="{BB962C8B-B14F-4D97-AF65-F5344CB8AC3E}">
        <p14:creationId xmlns:p14="http://schemas.microsoft.com/office/powerpoint/2010/main" val="30041668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57" y="609600"/>
            <a:ext cx="11050587" cy="1074821"/>
          </a:xfrm>
        </p:spPr>
        <p:txBody>
          <a:bodyPr>
            <a:noAutofit/>
          </a:bodyPr>
          <a:lstStyle/>
          <a:p>
            <a: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2.	Give a reason why it’s a bad idea.</a:t>
            </a:r>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endPar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endParaRPr>
          </a:p>
        </p:txBody>
      </p:sp>
      <p:sp>
        <p:nvSpPr>
          <p:cNvPr id="3" name="Content Placeholder 2"/>
          <p:cNvSpPr>
            <a:spLocks noGrp="1"/>
          </p:cNvSpPr>
          <p:nvPr>
            <p:ph idx="1"/>
          </p:nvPr>
        </p:nvSpPr>
        <p:spPr>
          <a:xfrm>
            <a:off x="3460918" y="1684421"/>
            <a:ext cx="8278726" cy="5173579"/>
          </a:xfrm>
        </p:spPr>
        <p:txBody>
          <a:bodyPr>
            <a:normAutofit/>
          </a:bodyPr>
          <a:lstStyle/>
          <a:p>
            <a:r>
              <a:rPr lang="en-US" sz="3600" b="1" dirty="0">
                <a:solidFill>
                  <a:srgbClr val="FFFF00"/>
                </a:solidFill>
                <a:latin typeface="Arial Rounded MT Bold" panose="020F0704030504030204" pitchFamily="34" charset="0"/>
              </a:rPr>
              <a:t>Say no, and explain why you feel this way. Maybe you can’t go to the party because it’s not worth the chance of being grounded. Maybe you don’t want to drink because you know someone who is an alcoholic and you can see how drinking has messed up his/her life. </a:t>
            </a:r>
          </a:p>
          <a:p>
            <a:endParaRPr lang="en-US" sz="3000" dirty="0">
              <a:solidFill>
                <a:srgbClr val="FFFF00"/>
              </a:solidFill>
              <a:latin typeface="Arial Rounded MT Bold" panose="020F0704030504030204" pitchFamily="34" charset="0"/>
            </a:endParaRPr>
          </a:p>
        </p:txBody>
      </p:sp>
      <p:pic>
        <p:nvPicPr>
          <p:cNvPr id="4" name="Picture 3"/>
          <p:cNvPicPr>
            <a:picLocks noChangeAspect="1"/>
          </p:cNvPicPr>
          <p:nvPr/>
        </p:nvPicPr>
        <p:blipFill>
          <a:blip r:embed="rId3">
            <a:clrChange>
              <a:clrFrom>
                <a:srgbClr val="FEFEFE"/>
              </a:clrFrom>
              <a:clrTo>
                <a:srgbClr val="FEFEFE">
                  <a:alpha val="0"/>
                </a:srgbClr>
              </a:clrTo>
            </a:clrChange>
          </a:blip>
          <a:stretch>
            <a:fillRect/>
          </a:stretch>
        </p:blipFill>
        <p:spPr>
          <a:xfrm>
            <a:off x="364593" y="1147010"/>
            <a:ext cx="3096324" cy="4651929"/>
          </a:xfrm>
          <a:prstGeom prst="rect">
            <a:avLst/>
          </a:prstGeom>
        </p:spPr>
      </p:pic>
    </p:spTree>
    <p:extLst>
      <p:ext uri="{BB962C8B-B14F-4D97-AF65-F5344CB8AC3E}">
        <p14:creationId xmlns:p14="http://schemas.microsoft.com/office/powerpoint/2010/main" val="14012157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652" y="1650077"/>
            <a:ext cx="4195160" cy="1371600"/>
          </a:xfrm>
        </p:spPr>
        <p:txBody>
          <a:bodyPr>
            <a:noAutofit/>
          </a:bodyPr>
          <a:lstStyle/>
          <a:p>
            <a:r>
              <a:rPr lang="en-US" sz="5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3. Make a 	Joke</a:t>
            </a:r>
            <a:br>
              <a:rPr lang="en-US" sz="3600" dirty="0">
                <a:solidFill>
                  <a:schemeClr val="tx1"/>
                </a:solidFill>
                <a:latin typeface="Arial Rounded MT Bold" panose="020F0704030504030204" pitchFamily="34" charset="0"/>
              </a:rPr>
            </a:br>
            <a:endParaRPr lang="en-US" sz="3600" dirty="0">
              <a:solidFill>
                <a:schemeClr val="tx1"/>
              </a:solidFill>
              <a:latin typeface="Arial Rounded MT Bold" panose="020F0704030504030204" pitchFamily="34" charset="0"/>
            </a:endParaRPr>
          </a:p>
        </p:txBody>
      </p:sp>
      <p:sp>
        <p:nvSpPr>
          <p:cNvPr id="3" name="Content Placeholder 2"/>
          <p:cNvSpPr>
            <a:spLocks noGrp="1"/>
          </p:cNvSpPr>
          <p:nvPr>
            <p:ph idx="1"/>
          </p:nvPr>
        </p:nvSpPr>
        <p:spPr>
          <a:xfrm>
            <a:off x="5336569" y="718457"/>
            <a:ext cx="6517974" cy="5604758"/>
          </a:xfrm>
        </p:spPr>
        <p:txBody>
          <a:bodyPr>
            <a:normAutofit/>
          </a:bodyPr>
          <a:lstStyle/>
          <a:p>
            <a:r>
              <a:rPr lang="en-US" sz="5400" dirty="0">
                <a:solidFill>
                  <a:srgbClr val="FFFF00"/>
                </a:solidFill>
                <a:latin typeface="Arial Rounded MT Bold" panose="020F0704030504030204" pitchFamily="34" charset="0"/>
              </a:rPr>
              <a:t>Humor is a great way to change the topic and the mood. It can take the attention away from you. </a:t>
            </a:r>
          </a:p>
          <a:p>
            <a:endParaRPr lang="en-US" dirty="0"/>
          </a:p>
        </p:txBody>
      </p:sp>
      <p:sp>
        <p:nvSpPr>
          <p:cNvPr id="4" name="Text Placeholder 3"/>
          <p:cNvSpPr>
            <a:spLocks noGrp="1"/>
          </p:cNvSpPr>
          <p:nvPr>
            <p:ph type="body" sz="half" idx="2"/>
          </p:nvPr>
        </p:nvSpPr>
        <p:spPr>
          <a:xfrm>
            <a:off x="1141410" y="3200400"/>
            <a:ext cx="3962402" cy="2285999"/>
          </a:xfrm>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20" y="2842954"/>
            <a:ext cx="4381500" cy="3740726"/>
          </a:xfrm>
          <a:prstGeom prst="ellipse">
            <a:avLst/>
          </a:prstGeom>
        </p:spPr>
      </p:pic>
    </p:spTree>
    <p:extLst>
      <p:ext uri="{BB962C8B-B14F-4D97-AF65-F5344CB8AC3E}">
        <p14:creationId xmlns:p14="http://schemas.microsoft.com/office/powerpoint/2010/main" val="1212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192" y="2438018"/>
            <a:ext cx="4415030" cy="1371600"/>
          </a:xfrm>
        </p:spPr>
        <p:txBody>
          <a:bodyPr>
            <a:noAutofit/>
          </a:bodyPr>
          <a:lstStyle/>
          <a:p>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r>
              <a:rPr lang="en-US" sz="40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4.  Make an 	excuse why 	you can’t</a:t>
            </a:r>
            <a:br>
              <a:rPr lang="en-US" dirty="0">
                <a:solidFill>
                  <a:schemeClr val="tx1"/>
                </a:solidFill>
                <a:latin typeface="Arial Rounded MT Bold" panose="020F0704030504030204" pitchFamily="34" charset="0"/>
              </a:rPr>
            </a:br>
            <a:r>
              <a:rPr lang="en-US" sz="4000" dirty="0">
                <a:solidFill>
                  <a:srgbClr val="FFFF00"/>
                </a:solidFill>
                <a:latin typeface="Arial Rounded MT Bold" panose="020F0704030504030204" pitchFamily="34" charset="0"/>
              </a:rPr>
              <a:t>	</a:t>
            </a:r>
            <a:br>
              <a:rPr lang="en-US" sz="4000" dirty="0">
                <a:solidFill>
                  <a:srgbClr val="FFFF00"/>
                </a:solidFill>
                <a:latin typeface="Arial Rounded MT Bold" panose="020F0704030504030204" pitchFamily="34" charset="0"/>
              </a:rPr>
            </a:br>
            <a:endParaRPr lang="en-US" sz="4000"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5612440" y="489858"/>
            <a:ext cx="6242103" cy="6368142"/>
          </a:xfrm>
        </p:spPr>
        <p:txBody>
          <a:bodyPr>
            <a:normAutofit/>
          </a:bodyPr>
          <a:lstStyle/>
          <a:p>
            <a:r>
              <a:rPr lang="en-US" sz="4400" dirty="0">
                <a:solidFill>
                  <a:srgbClr val="FFFF00"/>
                </a:solidFill>
                <a:latin typeface="Arial Rounded MT Bold" panose="020F0704030504030204" pitchFamily="34" charset="0"/>
              </a:rPr>
              <a:t>Maybe you have something else to do, you have to be somewhere at a specific time, or your mom will punish you. It doesn’t matter what excuse you use, just stick to it. </a:t>
            </a:r>
          </a:p>
          <a:p>
            <a:endParaRPr lang="en-US" dirty="0"/>
          </a:p>
        </p:txBody>
      </p:sp>
      <p:pic>
        <p:nvPicPr>
          <p:cNvPr id="6" name="Picture 5">
            <a:extLst>
              <a:ext uri="{FF2B5EF4-FFF2-40B4-BE49-F238E27FC236}">
                <a16:creationId xmlns:a16="http://schemas.microsoft.com/office/drawing/2014/main" id="{52FF6F12-3C53-CD43-81DC-961C0050E352}"/>
              </a:ext>
            </a:extLst>
          </p:cNvPr>
          <p:cNvPicPr>
            <a:picLocks noChangeAspect="1"/>
          </p:cNvPicPr>
          <p:nvPr/>
        </p:nvPicPr>
        <p:blipFill rotWithShape="1">
          <a:blip r:embed="rId3"/>
          <a:srcRect l="3423" r="39729" b="34874"/>
          <a:stretch/>
        </p:blipFill>
        <p:spPr>
          <a:xfrm>
            <a:off x="1197410" y="3123818"/>
            <a:ext cx="3494314" cy="2812143"/>
          </a:xfrm>
          <a:prstGeom prst="rect">
            <a:avLst/>
          </a:prstGeom>
        </p:spPr>
      </p:pic>
    </p:spTree>
    <p:extLst>
      <p:ext uri="{BB962C8B-B14F-4D97-AF65-F5344CB8AC3E}">
        <p14:creationId xmlns:p14="http://schemas.microsoft.com/office/powerpoint/2010/main" val="1830801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139" y="0"/>
            <a:ext cx="10779803" cy="2177715"/>
          </a:xfrm>
        </p:spPr>
        <p:txBody>
          <a:bodyPr>
            <a:normAutofit/>
          </a:bodyPr>
          <a:lstStyle/>
          <a:p>
            <a:r>
              <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5.  Suggest a different activity</a:t>
            </a:r>
            <a:br>
              <a:rPr lang="en-US" dirty="0">
                <a:solidFill>
                  <a:srgbClr val="FFFF00"/>
                </a:solidFill>
                <a:latin typeface="Arial Rounded MT Bold" panose="020F0704030504030204" pitchFamily="34" charset="0"/>
              </a:rPr>
            </a:br>
            <a:endParaRPr lang="en-US" dirty="0">
              <a:solidFill>
                <a:srgbClr val="FFFF00"/>
              </a:solidFill>
              <a:latin typeface="Arial Rounded MT Bold" panose="020F0704030504030204" pitchFamily="34" charset="0"/>
            </a:endParaRPr>
          </a:p>
        </p:txBody>
      </p:sp>
      <p:sp>
        <p:nvSpPr>
          <p:cNvPr id="3" name="Content Placeholder 2"/>
          <p:cNvSpPr>
            <a:spLocks noGrp="1"/>
          </p:cNvSpPr>
          <p:nvPr>
            <p:ph sz="half" idx="1"/>
          </p:nvPr>
        </p:nvSpPr>
        <p:spPr>
          <a:xfrm>
            <a:off x="846139" y="1796142"/>
            <a:ext cx="5172073" cy="4833257"/>
          </a:xfrm>
        </p:spPr>
        <p:txBody>
          <a:bodyPr>
            <a:normAutofit fontScale="85000" lnSpcReduction="10000"/>
          </a:bodyPr>
          <a:lstStyle/>
          <a:p>
            <a:r>
              <a:rPr lang="en-US" sz="4700" dirty="0">
                <a:solidFill>
                  <a:srgbClr val="FFFF00"/>
                </a:solidFill>
                <a:latin typeface="Arial Rounded MT Bold" panose="020F0704030504030204" pitchFamily="34" charset="0"/>
              </a:rPr>
              <a:t>By thinking of something better to do, you’re offering everyone an “out.” You just might be surprised who might take you up on it. </a:t>
            </a:r>
          </a:p>
          <a:p>
            <a:endParaRPr lang="en-US" sz="3600" dirty="0">
              <a:solidFill>
                <a:srgbClr val="FFFF00"/>
              </a:solidFill>
              <a:latin typeface="Arial Rounded MT Bold" panose="020F0704030504030204" pitchFamily="34"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5888" y="2177715"/>
            <a:ext cx="4286250" cy="3958389"/>
          </a:xfrm>
          <a:prstGeom prst="roundRect">
            <a:avLst/>
          </a:prstGeom>
        </p:spPr>
      </p:pic>
    </p:spTree>
    <p:extLst>
      <p:ext uri="{BB962C8B-B14F-4D97-AF65-F5344CB8AC3E}">
        <p14:creationId xmlns:p14="http://schemas.microsoft.com/office/powerpoint/2010/main" val="40762620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83" y="0"/>
            <a:ext cx="10725819" cy="1905000"/>
          </a:xfrm>
        </p:spPr>
        <p:txBody>
          <a:bodyPr>
            <a:noAutofit/>
          </a:bodyPr>
          <a:lstStyle/>
          <a:p>
            <a:r>
              <a:rPr lang="en-US" sz="5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6.  Ignore the suggestion</a:t>
            </a:r>
            <a:endParaRPr lang="en-US" sz="5400" dirty="0">
              <a:solidFill>
                <a:srgbClr val="FFFF00"/>
              </a:solidFill>
              <a:latin typeface="Arial Rounded MT Bold" panose="020F0704030504030204" pitchFamily="34" charset="0"/>
            </a:endParaRPr>
          </a:p>
        </p:txBody>
      </p:sp>
      <p:sp>
        <p:nvSpPr>
          <p:cNvPr id="3" name="Content Placeholder 2"/>
          <p:cNvSpPr>
            <a:spLocks noGrp="1"/>
          </p:cNvSpPr>
          <p:nvPr>
            <p:ph sz="half" idx="1"/>
          </p:nvPr>
        </p:nvSpPr>
        <p:spPr>
          <a:xfrm>
            <a:off x="782183" y="1905000"/>
            <a:ext cx="5726901" cy="4616117"/>
          </a:xfrm>
        </p:spPr>
        <p:txBody>
          <a:bodyPr>
            <a:noAutofit/>
          </a:bodyPr>
          <a:lstStyle/>
          <a:p>
            <a:r>
              <a:rPr lang="en-US" sz="4000" dirty="0">
                <a:solidFill>
                  <a:srgbClr val="FFFF00"/>
                </a:solidFill>
                <a:latin typeface="Arial Rounded MT Bold" panose="020F0704030504030204" pitchFamily="34" charset="0"/>
              </a:rPr>
              <a:t>Pretend you didn’t hear it, and change the topic to something else. Act like you don’t think the idea was even worth discussing. </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97592" y="2346159"/>
            <a:ext cx="5069640" cy="3379759"/>
          </a:xfrm>
          <a:prstGeom prst="roundRect">
            <a:avLst/>
          </a:prstGeom>
        </p:spPr>
      </p:pic>
    </p:spTree>
    <p:extLst>
      <p:ext uri="{BB962C8B-B14F-4D97-AF65-F5344CB8AC3E}">
        <p14:creationId xmlns:p14="http://schemas.microsoft.com/office/powerpoint/2010/main" val="11784396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498" y="0"/>
            <a:ext cx="10628624" cy="1905000"/>
          </a:xfrm>
        </p:spPr>
        <p:txBody>
          <a:bodyPr>
            <a:normAutofit/>
          </a:bodyPr>
          <a:lstStyle/>
          <a:p>
            <a:r>
              <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7.  Repeat yourself if necessary</a:t>
            </a:r>
            <a:endParaRPr lang="en-US" sz="4400" dirty="0"/>
          </a:p>
        </p:txBody>
      </p:sp>
      <p:sp>
        <p:nvSpPr>
          <p:cNvPr id="3" name="Content Placeholder 2"/>
          <p:cNvSpPr>
            <a:spLocks noGrp="1"/>
          </p:cNvSpPr>
          <p:nvPr>
            <p:ph sz="half" idx="1"/>
          </p:nvPr>
        </p:nvSpPr>
        <p:spPr>
          <a:xfrm>
            <a:off x="847498" y="1905000"/>
            <a:ext cx="5632367" cy="4360588"/>
          </a:xfrm>
        </p:spPr>
        <p:txBody>
          <a:bodyPr>
            <a:normAutofit fontScale="92500"/>
          </a:bodyPr>
          <a:lstStyle/>
          <a:p>
            <a:r>
              <a:rPr lang="en-US" sz="4200" b="1" dirty="0">
                <a:solidFill>
                  <a:srgbClr val="FFFF00"/>
                </a:solidFill>
                <a:latin typeface="Arial Rounded MT Bold" panose="020F0704030504030204" pitchFamily="34" charset="0"/>
              </a:rPr>
              <a:t>Sometimes you’ll be asked over and over again. Stick to your decision, don’t be talked into doing something you don’t want to. </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9437" y="2298031"/>
            <a:ext cx="4770600" cy="3777915"/>
          </a:xfrm>
          <a:prstGeom prst="roundRect">
            <a:avLst/>
          </a:prstGeom>
        </p:spPr>
      </p:pic>
    </p:spTree>
    <p:extLst>
      <p:ext uri="{BB962C8B-B14F-4D97-AF65-F5344CB8AC3E}">
        <p14:creationId xmlns:p14="http://schemas.microsoft.com/office/powerpoint/2010/main" val="28296064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normAutofit/>
          </a:bodyPr>
          <a:lstStyle/>
          <a:p>
            <a:r>
              <a:rPr lang="en-US" sz="5400" b="1" dirty="0">
                <a:solidFill>
                  <a:srgbClr val="00FDFF"/>
                </a:solidFill>
                <a:latin typeface="Arial Rounded MT Bold" panose="020F0704030504030204" pitchFamily="34" charset="0"/>
              </a:rPr>
              <a:t>Defining Peer Pressure</a:t>
            </a:r>
          </a:p>
        </p:txBody>
      </p:sp>
      <p:sp>
        <p:nvSpPr>
          <p:cNvPr id="3" name="Content Placeholder 2"/>
          <p:cNvSpPr>
            <a:spLocks noGrp="1"/>
          </p:cNvSpPr>
          <p:nvPr>
            <p:ph idx="1"/>
          </p:nvPr>
        </p:nvSpPr>
        <p:spPr>
          <a:xfrm>
            <a:off x="5751872" y="2240065"/>
            <a:ext cx="6528269" cy="3878696"/>
          </a:xfrm>
        </p:spPr>
        <p:txBody>
          <a:bodyPr>
            <a:noAutofit/>
          </a:bodyPr>
          <a:lstStyle/>
          <a:p>
            <a:pPr>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Peers influence your life, even if you don't realize it, just by spending time with you. You learn from them, and they learn from you. It's only human nature to listen to and learn from other people in your age group</a:t>
            </a:r>
            <a:r>
              <a:rPr lang="en-US" sz="3600" b="1" dirty="0">
                <a:solidFill>
                  <a:srgbClr val="FFFF00"/>
                </a:solidFill>
                <a:latin typeface="Calibri" panose="020F0502020204030204" pitchFamily="34" charset="0"/>
                <a:cs typeface="Calibri" panose="020F0502020204030204" pitchFamily="34"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28" y="2501322"/>
            <a:ext cx="4909749" cy="3344307"/>
          </a:xfrm>
          <a:prstGeom prst="roundRect">
            <a:avLst/>
          </a:prstGeom>
        </p:spPr>
      </p:pic>
    </p:spTree>
    <p:extLst>
      <p:ext uri="{BB962C8B-B14F-4D97-AF65-F5344CB8AC3E}">
        <p14:creationId xmlns:p14="http://schemas.microsoft.com/office/powerpoint/2010/main" val="3829390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841" y="419376"/>
            <a:ext cx="9905998" cy="1490735"/>
          </a:xfrm>
        </p:spPr>
        <p:txBody>
          <a:bodyPr>
            <a:normAutofit/>
          </a:bodyPr>
          <a:lstStyle/>
          <a:p>
            <a:r>
              <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8.  Leave the situation</a:t>
            </a:r>
            <a:br>
              <a:rPr lang="en-US" sz="4400" dirty="0">
                <a:solidFill>
                  <a:srgbClr val="FFFF00"/>
                </a:solidFill>
                <a:latin typeface="Arial Rounded MT Bold" panose="020F0704030504030204" pitchFamily="34" charset="0"/>
              </a:rPr>
            </a:br>
            <a:endParaRPr lang="en-US" sz="4400" dirty="0">
              <a:solidFill>
                <a:srgbClr val="FFFF00"/>
              </a:solidFill>
              <a:latin typeface="Arial Rounded MT Bold" panose="020F0704030504030204" pitchFamily="34" charset="0"/>
            </a:endParaRPr>
          </a:p>
        </p:txBody>
      </p:sp>
      <p:sp>
        <p:nvSpPr>
          <p:cNvPr id="3" name="Content Placeholder 2"/>
          <p:cNvSpPr>
            <a:spLocks noGrp="1"/>
          </p:cNvSpPr>
          <p:nvPr>
            <p:ph sz="half" idx="1"/>
          </p:nvPr>
        </p:nvSpPr>
        <p:spPr>
          <a:xfrm>
            <a:off x="651554" y="2448675"/>
            <a:ext cx="6500359" cy="3505201"/>
          </a:xfrm>
        </p:spPr>
        <p:txBody>
          <a:bodyPr>
            <a:noAutofit/>
          </a:bodyPr>
          <a:lstStyle/>
          <a:p>
            <a:pPr>
              <a:spcBef>
                <a:spcPts val="0"/>
              </a:spcBef>
              <a:spcAft>
                <a:spcPts val="0"/>
              </a:spcAft>
            </a:pPr>
            <a:r>
              <a:rPr lang="en-US" sz="3600" b="1" dirty="0">
                <a:solidFill>
                  <a:srgbClr val="FFFF00"/>
                </a:solidFill>
                <a:latin typeface="Arial Rounded MT Bold" panose="020F0704030504030204" pitchFamily="34" charset="0"/>
              </a:rPr>
              <a:t>If you think the others are going to do something you don’t want to be involved in, just leave. </a:t>
            </a:r>
          </a:p>
          <a:p>
            <a:pPr>
              <a:spcBef>
                <a:spcPts val="0"/>
              </a:spcBef>
              <a:spcAft>
                <a:spcPts val="0"/>
              </a:spcAft>
            </a:pPr>
            <a:r>
              <a:rPr lang="en-US" sz="3600" b="1" dirty="0">
                <a:solidFill>
                  <a:srgbClr val="FFFF00"/>
                </a:solidFill>
                <a:latin typeface="Arial Rounded MT Bold" panose="020F0704030504030204" pitchFamily="34" charset="0"/>
              </a:rPr>
              <a:t>You can make up an excuse, or you can say nothing at all. </a:t>
            </a:r>
          </a:p>
          <a:p>
            <a:pPr>
              <a:spcBef>
                <a:spcPts val="0"/>
              </a:spcBef>
              <a:spcAft>
                <a:spcPts val="0"/>
              </a:spcAft>
            </a:pPr>
            <a:r>
              <a:rPr lang="en-US" sz="3600" b="1" dirty="0">
                <a:solidFill>
                  <a:srgbClr val="FFFF00"/>
                </a:solidFill>
                <a:latin typeface="Arial Rounded MT Bold" panose="020F0704030504030204" pitchFamily="34" charset="0"/>
              </a:rPr>
              <a:t>If you lead the way, others may follow. </a:t>
            </a:r>
          </a:p>
          <a:p>
            <a:endParaRPr lang="en-US" sz="1600" dirty="0"/>
          </a:p>
        </p:txBody>
      </p:sp>
      <p:pic>
        <p:nvPicPr>
          <p:cNvPr id="4" name="Picture 3">
            <a:extLst>
              <a:ext uri="{FF2B5EF4-FFF2-40B4-BE49-F238E27FC236}">
                <a16:creationId xmlns:a16="http://schemas.microsoft.com/office/drawing/2014/main" id="{54F602B6-2D59-934B-8FC5-2C2DF3A072CB}"/>
              </a:ext>
            </a:extLst>
          </p:cNvPr>
          <p:cNvPicPr>
            <a:picLocks noChangeAspect="1"/>
          </p:cNvPicPr>
          <p:nvPr/>
        </p:nvPicPr>
        <p:blipFill rotWithShape="1">
          <a:blip r:embed="rId3"/>
          <a:srcRect l="21892"/>
          <a:stretch/>
        </p:blipFill>
        <p:spPr>
          <a:xfrm>
            <a:off x="7641771" y="2432652"/>
            <a:ext cx="3898440" cy="330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0859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077685"/>
            <a:ext cx="9905998" cy="1012372"/>
          </a:xfrm>
        </p:spPr>
        <p:txBody>
          <a:bodyPr>
            <a:normAutofit fontScale="90000"/>
          </a:bodyPr>
          <a:lstStyle/>
          <a:p>
            <a:r>
              <a:rPr lang="en-US" sz="53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9.  Thanks, but no thanks</a:t>
            </a:r>
            <a:br>
              <a:rPr lang="en-US" sz="4400" dirty="0">
                <a:solidFill>
                  <a:srgbClr val="FFFF00"/>
                </a:solidFill>
                <a:latin typeface="Arial Rounded MT Bold" panose="020F0704030504030204" pitchFamily="34" charset="0"/>
              </a:rPr>
            </a:br>
            <a:br>
              <a:rPr lang="en-US" sz="4400" dirty="0">
                <a:solidFill>
                  <a:srgbClr val="FFFF00"/>
                </a:solidFill>
                <a:latin typeface="Arial Rounded MT Bold" panose="020F0704030504030204" pitchFamily="34" charset="0"/>
              </a:rPr>
            </a:br>
            <a:endParaRPr lang="en-US" sz="4400" dirty="0">
              <a:solidFill>
                <a:srgbClr val="FFFF00"/>
              </a:solidFill>
              <a:latin typeface="Arial Rounded MT Bold" panose="020F0704030504030204" pitchFamily="34" charset="0"/>
            </a:endParaRPr>
          </a:p>
        </p:txBody>
      </p:sp>
      <p:sp>
        <p:nvSpPr>
          <p:cNvPr id="3" name="Content Placeholder 2"/>
          <p:cNvSpPr>
            <a:spLocks noGrp="1"/>
          </p:cNvSpPr>
          <p:nvPr>
            <p:ph idx="1"/>
          </p:nvPr>
        </p:nvSpPr>
        <p:spPr>
          <a:xfrm>
            <a:off x="1141413" y="1815745"/>
            <a:ext cx="10783668" cy="2859862"/>
          </a:xfrm>
        </p:spPr>
        <p:txBody>
          <a:bodyPr>
            <a:normAutofit/>
          </a:bodyPr>
          <a:lstStyle/>
          <a:p>
            <a:r>
              <a:rPr lang="en-US" sz="4700" b="1" dirty="0">
                <a:solidFill>
                  <a:srgbClr val="FFFF00"/>
                </a:solidFill>
                <a:latin typeface="Arial Rounded MT Bold" panose="020F0704030504030204" pitchFamily="34" charset="0"/>
              </a:rPr>
              <a:t>You can be polite, but you still aren’t interested. You can say, “It’s something I’m just not into.”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085" y="4558641"/>
            <a:ext cx="4534653" cy="2294457"/>
          </a:xfrm>
          <a:prstGeom prst="roundRect">
            <a:avLst/>
          </a:prstGeom>
        </p:spPr>
      </p:pic>
    </p:spTree>
    <p:extLst>
      <p:ext uri="{BB962C8B-B14F-4D97-AF65-F5344CB8AC3E}">
        <p14:creationId xmlns:p14="http://schemas.microsoft.com/office/powerpoint/2010/main" val="2141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99" y="-391886"/>
            <a:ext cx="11573101" cy="391886"/>
          </a:xfrm>
        </p:spPr>
        <p:txBody>
          <a:bodyPr>
            <a:normAutofit fontScale="90000"/>
          </a:bodyPr>
          <a:lstStyle/>
          <a:p>
            <a:br>
              <a:rPr lang="en-US" sz="6000"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6000"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6000"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6000"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br>
              <a:rPr lang="en-US" sz="6000"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br>
            <a:r>
              <a:rPr lang="en-US" sz="6000"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10.  The power of numbers</a:t>
            </a:r>
            <a:br>
              <a:rPr lang="en-US" sz="4900" dirty="0">
                <a:solidFill>
                  <a:srgbClr val="FFFF00"/>
                </a:solidFill>
                <a:latin typeface="Arial Rounded MT Bold" panose="020F0704030504030204" pitchFamily="34" charset="0"/>
              </a:rPr>
            </a:br>
            <a:br>
              <a:rPr lang="en-US" sz="4900" dirty="0">
                <a:solidFill>
                  <a:srgbClr val="FFFF00"/>
                </a:solidFill>
                <a:latin typeface="Arial Rounded MT Bold" panose="020F0704030504030204" pitchFamily="34" charset="0"/>
              </a:rPr>
            </a:br>
            <a:br>
              <a:rPr lang="en-US" sz="4000" dirty="0">
                <a:latin typeface="Arial Rounded MT Bold" panose="020F0704030504030204" pitchFamily="34" charset="0"/>
              </a:rPr>
            </a:br>
            <a:endParaRPr lang="en-US" sz="4000" dirty="0">
              <a:latin typeface="Arial Rounded MT Bold" panose="020F0704030504030204" pitchFamily="34" charset="0"/>
            </a:endParaRPr>
          </a:p>
        </p:txBody>
      </p:sp>
      <p:sp>
        <p:nvSpPr>
          <p:cNvPr id="3" name="Content Placeholder 2"/>
          <p:cNvSpPr>
            <a:spLocks noGrp="1"/>
          </p:cNvSpPr>
          <p:nvPr>
            <p:ph sz="half" idx="1"/>
          </p:nvPr>
        </p:nvSpPr>
        <p:spPr>
          <a:xfrm>
            <a:off x="618899" y="2153653"/>
            <a:ext cx="6353340" cy="4704347"/>
          </a:xfrm>
        </p:spPr>
        <p:txBody>
          <a:bodyPr>
            <a:normAutofit fontScale="77500" lnSpcReduction="20000"/>
          </a:bodyPr>
          <a:lstStyle/>
          <a:p>
            <a:pPr>
              <a:spcBef>
                <a:spcPts val="0"/>
              </a:spcBef>
              <a:spcAft>
                <a:spcPts val="0"/>
              </a:spcAft>
            </a:pPr>
            <a:r>
              <a:rPr lang="en-US" sz="5700" b="1" dirty="0">
                <a:solidFill>
                  <a:srgbClr val="FFFF00"/>
                </a:solidFill>
                <a:latin typeface="Arial Rounded MT Bold" panose="020F0704030504030204" pitchFamily="34" charset="0"/>
              </a:rPr>
              <a:t>Talk to your closest friends about how you feel. </a:t>
            </a:r>
          </a:p>
          <a:p>
            <a:pPr>
              <a:spcBef>
                <a:spcPts val="0"/>
              </a:spcBef>
              <a:spcAft>
                <a:spcPts val="0"/>
              </a:spcAft>
            </a:pPr>
            <a:r>
              <a:rPr lang="en-US" sz="5700" b="1" dirty="0">
                <a:solidFill>
                  <a:srgbClr val="FFFF00"/>
                </a:solidFill>
                <a:latin typeface="Arial Rounded MT Bold" panose="020F0704030504030204" pitchFamily="34" charset="0"/>
              </a:rPr>
              <a:t>Then you can support each other. </a:t>
            </a:r>
          </a:p>
          <a:p>
            <a:pPr>
              <a:spcBef>
                <a:spcPts val="0"/>
              </a:spcBef>
              <a:spcAft>
                <a:spcPts val="0"/>
              </a:spcAft>
            </a:pPr>
            <a:r>
              <a:rPr lang="en-US" sz="5700" b="1" dirty="0">
                <a:solidFill>
                  <a:srgbClr val="FFFF00"/>
                </a:solidFill>
                <a:latin typeface="Arial Rounded MT Bold" panose="020F0704030504030204" pitchFamily="34" charset="0"/>
              </a:rPr>
              <a:t>Agree up front that you will stick together</a:t>
            </a:r>
          </a:p>
          <a:p>
            <a:pPr>
              <a:spcBef>
                <a:spcPts val="0"/>
              </a:spcBef>
              <a:spcAft>
                <a:spcPts val="0"/>
              </a:spcAft>
            </a:pPr>
            <a:endParaRPr lang="en-US" sz="3600" dirty="0">
              <a:solidFill>
                <a:srgbClr val="FFFF00"/>
              </a:solidFill>
              <a:latin typeface="Arial Rounded MT Bold" panose="020F07040305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494" y="2404599"/>
            <a:ext cx="4501296" cy="3636974"/>
          </a:xfrm>
          <a:prstGeom prst="roundRect">
            <a:avLst/>
          </a:prstGeom>
        </p:spPr>
      </p:pic>
    </p:spTree>
    <p:extLst>
      <p:ext uri="{BB962C8B-B14F-4D97-AF65-F5344CB8AC3E}">
        <p14:creationId xmlns:p14="http://schemas.microsoft.com/office/powerpoint/2010/main" val="2968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884" y="579235"/>
            <a:ext cx="10885713" cy="1117218"/>
          </a:xfrm>
        </p:spPr>
        <p:txBody>
          <a:bodyPr>
            <a:normAutofit fontScale="90000"/>
          </a:bodyPr>
          <a:lstStyle/>
          <a:p>
            <a:r>
              <a:rPr lang="en-US" sz="53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More Tips</a:t>
            </a:r>
            <a:br>
              <a:rPr lang="en-US" sz="5400" dirty="0">
                <a:solidFill>
                  <a:srgbClr val="FFFF00"/>
                </a:solidFill>
                <a:latin typeface="Arial Rounded MT Bold" panose="020F0704030504030204" pitchFamily="34" charset="0"/>
              </a:rPr>
            </a:br>
            <a:endParaRPr lang="en-US" sz="5400" dirty="0">
              <a:solidFill>
                <a:srgbClr val="FFFF00"/>
              </a:solidFill>
              <a:latin typeface="Arial Rounded MT Bold" panose="020F0704030504030204" pitchFamily="34" charset="0"/>
            </a:endParaRPr>
          </a:p>
        </p:txBody>
      </p:sp>
      <p:sp>
        <p:nvSpPr>
          <p:cNvPr id="3" name="Content Placeholder 2"/>
          <p:cNvSpPr>
            <a:spLocks noGrp="1"/>
          </p:cNvSpPr>
          <p:nvPr>
            <p:ph sz="half" idx="1"/>
          </p:nvPr>
        </p:nvSpPr>
        <p:spPr>
          <a:xfrm>
            <a:off x="334968" y="1696453"/>
            <a:ext cx="8907004" cy="5161547"/>
          </a:xfrm>
        </p:spPr>
        <p:txBody>
          <a:bodyPr>
            <a:noAutofit/>
          </a:bodyPr>
          <a:lstStyle/>
          <a:p>
            <a:pPr>
              <a:spcBef>
                <a:spcPts val="0"/>
              </a:spcBef>
              <a:spcAft>
                <a:spcPts val="0"/>
              </a:spcAft>
            </a:pPr>
            <a:r>
              <a:rPr lang="en-US" sz="3200" b="1" dirty="0">
                <a:solidFill>
                  <a:srgbClr val="FFFF00"/>
                </a:solidFill>
                <a:latin typeface="Calibri" panose="020F0502020204030204" pitchFamily="34" charset="0"/>
                <a:cs typeface="Calibri" panose="020F0502020204030204" pitchFamily="34" charset="0"/>
              </a:rPr>
              <a:t>The Walk-Away rule. Analyze your relationship with this person. If you know you cannot walk away from the relationship at any time, break it. That's right. Break it. Yes, it'll hurt, but walking away is the last line of defense against anyone. If you cannot do it, you've lost your last line of defense. The only reason why this would not apply is if you absolutely trust a person, and you know it isn't just hormones making you trust that person. </a:t>
            </a:r>
          </a:p>
          <a:p>
            <a:endParaRPr lang="en-US" sz="1400" dirty="0">
              <a:latin typeface="Arial Rounded MT Bold" panose="020F0704030504030204" pitchFamily="34" charset="0"/>
            </a:endParaRPr>
          </a:p>
        </p:txBody>
      </p:sp>
      <p:pic>
        <p:nvPicPr>
          <p:cNvPr id="4" name="Picture 3"/>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820097" y="245502"/>
            <a:ext cx="3459500" cy="4264004"/>
          </a:xfrm>
          <a:prstGeom prst="rect">
            <a:avLst/>
          </a:prstGeom>
        </p:spPr>
      </p:pic>
    </p:spTree>
    <p:extLst>
      <p:ext uri="{BB962C8B-B14F-4D97-AF65-F5344CB8AC3E}">
        <p14:creationId xmlns:p14="http://schemas.microsoft.com/office/powerpoint/2010/main" val="4037012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4DD9F15-A497-C346-BF4C-2264394DCCC7}"/>
              </a:ext>
            </a:extLst>
          </p:cNvPr>
          <p:cNvSpPr>
            <a:spLocks noGrp="1"/>
          </p:cNvSpPr>
          <p:nvPr>
            <p:ph idx="1"/>
          </p:nvPr>
        </p:nvSpPr>
        <p:spPr>
          <a:xfrm>
            <a:off x="357641" y="816428"/>
            <a:ext cx="8394473" cy="5431971"/>
          </a:xfrm>
        </p:spPr>
        <p:txBody>
          <a:bodyPr>
            <a:normAutofit/>
          </a:bodyPr>
          <a:lstStyle/>
          <a:p>
            <a:r>
              <a:rPr lang="en-US" sz="4000" b="1" dirty="0">
                <a:solidFill>
                  <a:srgbClr val="FFFF00"/>
                </a:solidFill>
                <a:latin typeface="Calibri" panose="020F0502020204030204" pitchFamily="34" charset="0"/>
                <a:cs typeface="Calibri" panose="020F0502020204030204" pitchFamily="34" charset="0"/>
              </a:rPr>
              <a:t>Do not be harsh when you speak, just be firm and soon your friends will begin to respect your decisions. </a:t>
            </a:r>
          </a:p>
          <a:p>
            <a:r>
              <a:rPr lang="en-US" sz="4000" b="1" dirty="0">
                <a:solidFill>
                  <a:srgbClr val="FFFF00"/>
                </a:solidFill>
                <a:latin typeface="Calibri" panose="020F0502020204030204" pitchFamily="34" charset="0"/>
                <a:cs typeface="Calibri" panose="020F0502020204030204" pitchFamily="34" charset="0"/>
              </a:rPr>
              <a:t>Peer pressure is testing your will to refuse something you don't want to do. A true friend will take no for an answer and not try to make you do something you don't want to do. </a:t>
            </a:r>
          </a:p>
          <a:p>
            <a:endParaRPr lang="en-US" dirty="0"/>
          </a:p>
        </p:txBody>
      </p:sp>
      <p:pic>
        <p:nvPicPr>
          <p:cNvPr id="7" name="Picture 6">
            <a:extLst>
              <a:ext uri="{FF2B5EF4-FFF2-40B4-BE49-F238E27FC236}">
                <a16:creationId xmlns:a16="http://schemas.microsoft.com/office/drawing/2014/main" id="{00382153-9D78-F94C-9FC6-91436758D6C3}"/>
              </a:ext>
            </a:extLst>
          </p:cNvPr>
          <p:cNvPicPr>
            <a:picLocks noChangeAspect="1"/>
          </p:cNvPicPr>
          <p:nvPr/>
        </p:nvPicPr>
        <p:blipFill>
          <a:blip r:embed="rId3"/>
          <a:stretch>
            <a:fillRect/>
          </a:stretch>
        </p:blipFill>
        <p:spPr>
          <a:xfrm>
            <a:off x="8459385" y="458803"/>
            <a:ext cx="3384291" cy="22843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6913FCF-5F7A-064A-BA98-94CBF9583852}"/>
              </a:ext>
            </a:extLst>
          </p:cNvPr>
          <p:cNvPicPr>
            <a:picLocks noChangeAspect="1"/>
          </p:cNvPicPr>
          <p:nvPr/>
        </p:nvPicPr>
        <p:blipFill>
          <a:blip r:embed="rId4"/>
          <a:stretch>
            <a:fillRect/>
          </a:stretch>
        </p:blipFill>
        <p:spPr>
          <a:xfrm rot="685825">
            <a:off x="8741790" y="3259778"/>
            <a:ext cx="3160523" cy="2702247"/>
          </a:xfrm>
          <a:prstGeom prst="rect">
            <a:avLst/>
          </a:prstGeom>
        </p:spPr>
      </p:pic>
    </p:spTree>
    <p:extLst>
      <p:ext uri="{BB962C8B-B14F-4D97-AF65-F5344CB8AC3E}">
        <p14:creationId xmlns:p14="http://schemas.microsoft.com/office/powerpoint/2010/main" val="39762680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914" y="0"/>
            <a:ext cx="5495365" cy="1905000"/>
          </a:xfrm>
        </p:spPr>
        <p:txBody>
          <a:bodyPr>
            <a:normAutofit/>
          </a:bodyPr>
          <a:lstStyle/>
          <a:p>
            <a:r>
              <a:rPr lang="en-US" sz="44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Rounded MT Bold" panose="020F0704030504030204" pitchFamily="34" charset="0"/>
              </a:rPr>
              <a:t>Some warnings</a:t>
            </a:r>
            <a:endParaRPr lang="en-US" sz="4400" dirty="0">
              <a:solidFill>
                <a:srgbClr val="FFFF00"/>
              </a:solidFill>
              <a:latin typeface="Arial Rounded MT Bold" panose="020F0704030504030204" pitchFamily="34" charset="0"/>
            </a:endParaRPr>
          </a:p>
        </p:txBody>
      </p:sp>
      <p:sp>
        <p:nvSpPr>
          <p:cNvPr id="3" name="Content Placeholder 2"/>
          <p:cNvSpPr>
            <a:spLocks noGrp="1"/>
          </p:cNvSpPr>
          <p:nvPr>
            <p:ph sz="half" idx="1"/>
          </p:nvPr>
        </p:nvSpPr>
        <p:spPr>
          <a:xfrm>
            <a:off x="274647" y="4598894"/>
            <a:ext cx="8659906" cy="510988"/>
          </a:xfrm>
        </p:spPr>
        <p:txBody>
          <a:bodyPr>
            <a:noAutofit/>
          </a:bodyPr>
          <a:lstStyle/>
          <a:p>
            <a:pPr>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Watch out for those friends who are bent on doing the wrong stuff and are controlling. You are better off without them at all. </a:t>
            </a:r>
          </a:p>
          <a:p>
            <a:pPr>
              <a:spcBef>
                <a:spcPts val="0"/>
              </a:spcBef>
              <a:spcAft>
                <a:spcPts val="0"/>
              </a:spcAft>
            </a:pPr>
            <a:r>
              <a:rPr lang="en-US" sz="4000" b="1" dirty="0">
                <a:solidFill>
                  <a:srgbClr val="FFFF00"/>
                </a:solidFill>
                <a:latin typeface="Calibri" panose="020F0502020204030204" pitchFamily="34" charset="0"/>
                <a:cs typeface="Calibri" panose="020F0502020204030204" pitchFamily="34" charset="0"/>
              </a:rPr>
              <a:t>If you don’t know/trust this person, just leave. Nobody can pressure you to do things you don’t like if you aren’t even there.</a:t>
            </a:r>
          </a:p>
          <a:p>
            <a:endParaRPr lang="en-US" sz="4000" b="1" dirty="0">
              <a:solidFill>
                <a:srgbClr val="FFFF00"/>
              </a:solidFill>
              <a:latin typeface="Calibri" panose="020F0502020204030204" pitchFamily="34" charset="0"/>
              <a:cs typeface="Calibri" panose="020F0502020204030204" pitchFamily="34" charset="0"/>
            </a:endParaRPr>
          </a:p>
          <a:p>
            <a:endParaRPr lang="en-US" sz="2400" dirty="0">
              <a:latin typeface="Arial Rounded MT Bold" panose="020F0704030504030204" pitchFamily="34"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740589" y="297030"/>
            <a:ext cx="3236258" cy="3215939"/>
          </a:xfrm>
          <a:prstGeom prst="roundRect">
            <a:avLst/>
          </a:prstGeom>
        </p:spPr>
      </p:pic>
      <p:sp>
        <p:nvSpPr>
          <p:cNvPr id="7" name="TextBox 6">
            <a:extLst>
              <a:ext uri="{FF2B5EF4-FFF2-40B4-BE49-F238E27FC236}">
                <a16:creationId xmlns:a16="http://schemas.microsoft.com/office/drawing/2014/main" id="{8A604471-9E8A-7142-8033-1C662FD55822}"/>
              </a:ext>
            </a:extLst>
          </p:cNvPr>
          <p:cNvSpPr txBox="1"/>
          <p:nvPr/>
        </p:nvSpPr>
        <p:spPr>
          <a:xfrm>
            <a:off x="609600" y="5430982"/>
            <a:ext cx="184731" cy="461665"/>
          </a:xfrm>
          <a:prstGeom prst="rect">
            <a:avLst/>
          </a:prstGeom>
          <a:noFill/>
        </p:spPr>
        <p:txBody>
          <a:bodyPr wrap="square" rtlCol="0">
            <a:spAutoFit/>
          </a:bodyPr>
          <a:lstStyle/>
          <a:p>
            <a:endParaRPr lang="en-US" sz="2400" dirty="0"/>
          </a:p>
        </p:txBody>
      </p:sp>
    </p:spTree>
    <p:extLst>
      <p:ext uri="{BB962C8B-B14F-4D97-AF65-F5344CB8AC3E}">
        <p14:creationId xmlns:p14="http://schemas.microsoft.com/office/powerpoint/2010/main" val="4201485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0423" y="484094"/>
            <a:ext cx="5985530" cy="6373906"/>
          </a:xfrm>
        </p:spPr>
        <p:txBody>
          <a:bodyPr>
            <a:normAutofit fontScale="55000" lnSpcReduction="20000"/>
          </a:bodyPr>
          <a:lstStyle/>
          <a:p>
            <a:r>
              <a:rPr lang="en-US" sz="5800" b="1" dirty="0">
                <a:solidFill>
                  <a:srgbClr val="FFFF00"/>
                </a:solidFill>
                <a:latin typeface="Arial Rounded MT Bold" panose="020F0704030504030204" pitchFamily="34" charset="77"/>
                <a:cs typeface="Calibri" panose="020F0502020204030204" pitchFamily="34" charset="0"/>
              </a:rPr>
              <a:t>Learn. Learn about the myths people use to pressure others into harmful behavior. </a:t>
            </a:r>
            <a:endParaRPr lang="en-US" sz="5800" b="1" dirty="0">
              <a:solidFill>
                <a:srgbClr val="FFFF00"/>
              </a:solidFill>
              <a:latin typeface="Arial Rounded MT Bold" panose="020F0704030504030204" pitchFamily="34" charset="77"/>
            </a:endParaRPr>
          </a:p>
          <a:p>
            <a:r>
              <a:rPr lang="en-US" sz="5800" b="1" dirty="0">
                <a:solidFill>
                  <a:srgbClr val="FFFF00"/>
                </a:solidFill>
                <a:latin typeface="Arial Rounded MT Bold" panose="020F0704030504030204" pitchFamily="34" charset="0"/>
              </a:rPr>
              <a:t>Find out what their morals are before you hang out with them. </a:t>
            </a:r>
          </a:p>
          <a:p>
            <a:r>
              <a:rPr lang="en-US" sz="5800" b="1" dirty="0">
                <a:solidFill>
                  <a:srgbClr val="FFFF00"/>
                </a:solidFill>
                <a:latin typeface="Arial Rounded MT Bold" panose="020F0704030504030204" pitchFamily="34" charset="0"/>
              </a:rPr>
              <a:t>If they are into things you feel uncomfortable with, steer clear of them </a:t>
            </a:r>
          </a:p>
          <a:p>
            <a:r>
              <a:rPr lang="en-US" sz="5800" b="1" dirty="0">
                <a:solidFill>
                  <a:srgbClr val="FFFF00"/>
                </a:solidFill>
                <a:latin typeface="Arial Rounded MT Bold" panose="020F0704030504030204" pitchFamily="34" charset="0"/>
              </a:rPr>
              <a:t>If they try to pressure you into something you don't want to do they’re not a good friend. </a:t>
            </a:r>
          </a:p>
          <a:p>
            <a:endParaRPr lang="en-US"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2764" y="1347537"/>
            <a:ext cx="4465638" cy="4162926"/>
          </a:xfrm>
          <a:prstGeom prst="roundRect">
            <a:avLst/>
          </a:prstGeom>
          <a:ln w="57150">
            <a:solidFill>
              <a:schemeClr val="tx1"/>
            </a:solidFill>
          </a:ln>
        </p:spPr>
      </p:pic>
    </p:spTree>
    <p:extLst>
      <p:ext uri="{BB962C8B-B14F-4D97-AF65-F5344CB8AC3E}">
        <p14:creationId xmlns:p14="http://schemas.microsoft.com/office/powerpoint/2010/main" val="175471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96" y="0"/>
            <a:ext cx="9905998" cy="1406279"/>
          </a:xfrm>
        </p:spPr>
        <p:txBody>
          <a:bodyPr>
            <a:normAutofit/>
          </a:bodyPr>
          <a:lstStyle/>
          <a:p>
            <a:r>
              <a:rPr lang="en-US"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latin typeface="Arial" panose="020B0604020202020204" pitchFamily="34" charset="0"/>
                <a:cs typeface="Arial" panose="020B0604020202020204" pitchFamily="34" charset="0"/>
              </a:rPr>
              <a:t>teaching your child to think about negative peer pressure</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1" y="2675257"/>
            <a:ext cx="7315198" cy="3124201"/>
          </a:xfrm>
        </p:spPr>
        <p:txBody>
          <a:bodyPr>
            <a:noAutofit/>
          </a:bodyPr>
          <a:lstStyle/>
          <a:p>
            <a:r>
              <a:rPr lang="en-US" sz="3200" b="1" dirty="0">
                <a:solidFill>
                  <a:srgbClr val="FFFF00"/>
                </a:solidFill>
                <a:latin typeface="Calibri" panose="020F0502020204030204" pitchFamily="34" charset="0"/>
                <a:cs typeface="Calibri" panose="020F0502020204030204" pitchFamily="34" charset="0"/>
              </a:rPr>
              <a:t>Make a point of discussing your day and your child's day during a drive home or while doing homework, working on a hobby, or completing household chores together. </a:t>
            </a:r>
          </a:p>
          <a:p>
            <a:r>
              <a:rPr lang="en-US" sz="3200" b="1" dirty="0">
                <a:solidFill>
                  <a:srgbClr val="FFFF00"/>
                </a:solidFill>
                <a:latin typeface="Calibri" panose="020F0502020204030204" pitchFamily="34" charset="0"/>
                <a:cs typeface="Calibri" panose="020F0502020204030204" pitchFamily="34" charset="0"/>
              </a:rPr>
              <a:t>Use a conversational approach in talking about how you handled negative influences at work or talking about the possible consequences of choices that you or your child are considering. </a:t>
            </a:r>
          </a:p>
          <a:p>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658" y="1406279"/>
            <a:ext cx="4231341" cy="3537067"/>
          </a:xfrm>
          <a:prstGeom prst="roundRect">
            <a:avLst/>
          </a:prstGeom>
        </p:spPr>
      </p:pic>
    </p:spTree>
    <p:extLst>
      <p:ext uri="{BB962C8B-B14F-4D97-AF65-F5344CB8AC3E}">
        <p14:creationId xmlns:p14="http://schemas.microsoft.com/office/powerpoint/2010/main" val="494542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3657"/>
            <a:ext cx="9905998" cy="1905000"/>
          </a:xfrm>
        </p:spPr>
        <p:txBody>
          <a:bodyPr>
            <a:normAutofit/>
          </a:bodyPr>
          <a:lstStyle/>
          <a:p>
            <a:r>
              <a:rPr lang="en-US" sz="4000" b="1" dirty="0">
                <a:solidFill>
                  <a:srgbClr val="FFFF00"/>
                </a:solidFill>
                <a:latin typeface="Arial Rounded MT Bold" panose="020F0704030504030204" pitchFamily="34" charset="77"/>
              </a:rPr>
              <a:t>What Can I do if I want to say no to peer pressure</a:t>
            </a:r>
          </a:p>
        </p:txBody>
      </p:sp>
      <p:sp>
        <p:nvSpPr>
          <p:cNvPr id="3" name="Content Placeholder 2"/>
          <p:cNvSpPr>
            <a:spLocks noGrp="1"/>
          </p:cNvSpPr>
          <p:nvPr>
            <p:ph idx="1"/>
          </p:nvPr>
        </p:nvSpPr>
        <p:spPr>
          <a:xfrm>
            <a:off x="1141413" y="2124634"/>
            <a:ext cx="9905998" cy="2474259"/>
          </a:xfrm>
        </p:spPr>
        <p:txBody>
          <a:bodyPr>
            <a:normAutofit fontScale="92500"/>
          </a:bodyPr>
          <a:lstStyle/>
          <a:p>
            <a:pPr algn="ctr"/>
            <a:endParaRPr lang="en-US" sz="4800" dirty="0"/>
          </a:p>
          <a:p>
            <a:pPr marL="0" indent="0" algn="ctr">
              <a:buNone/>
            </a:pPr>
            <a:r>
              <a:rPr lang="en-US" sz="4700" b="1" dirty="0">
                <a:hlinkClick r:id="rId2"/>
              </a:rPr>
              <a:t>https://www.ed.gov.nl.ca/edu/k12/safeandcaring/students/peerpressure.html</a:t>
            </a:r>
            <a:endParaRPr lang="en-US" sz="4700" b="1" dirty="0"/>
          </a:p>
          <a:p>
            <a:pPr marL="0" indent="0" algn="ctr">
              <a:buNone/>
            </a:pPr>
            <a:endParaRPr lang="en-US" sz="4000" b="1" dirty="0"/>
          </a:p>
          <a:p>
            <a:pPr marL="0" indent="0" algn="ctr">
              <a:buNone/>
            </a:pPr>
            <a:endParaRPr lang="en-US" sz="4000" b="1" dirty="0"/>
          </a:p>
        </p:txBody>
      </p:sp>
      <p:sp>
        <p:nvSpPr>
          <p:cNvPr id="4" name="TextBox 3">
            <a:extLst>
              <a:ext uri="{FF2B5EF4-FFF2-40B4-BE49-F238E27FC236}">
                <a16:creationId xmlns:a16="http://schemas.microsoft.com/office/drawing/2014/main" id="{7BC4C176-55BA-674B-8928-F6D237484A13}"/>
              </a:ext>
            </a:extLst>
          </p:cNvPr>
          <p:cNvSpPr txBox="1"/>
          <p:nvPr/>
        </p:nvSpPr>
        <p:spPr>
          <a:xfrm>
            <a:off x="1371600" y="4329952"/>
            <a:ext cx="9950823" cy="1323439"/>
          </a:xfrm>
          <a:prstGeom prst="rect">
            <a:avLst/>
          </a:prstGeom>
          <a:noFill/>
        </p:spPr>
        <p:txBody>
          <a:bodyPr wrap="square" rtlCol="0">
            <a:spAutoFit/>
          </a:bodyPr>
          <a:lstStyle/>
          <a:p>
            <a:r>
              <a:rPr lang="en-US" sz="4000" b="1" dirty="0"/>
              <a:t>How to Say No and Keep Your Friends  </a:t>
            </a:r>
          </a:p>
          <a:p>
            <a:r>
              <a:rPr lang="en-US" sz="4000" b="1" dirty="0"/>
              <a:t>Sharon Scott &amp; Rick Murnane</a:t>
            </a:r>
          </a:p>
        </p:txBody>
      </p:sp>
    </p:spTree>
    <p:extLst>
      <p:ext uri="{BB962C8B-B14F-4D97-AF65-F5344CB8AC3E}">
        <p14:creationId xmlns:p14="http://schemas.microsoft.com/office/powerpoint/2010/main" val="48404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5662">
            <a:off x="9389207" y="230863"/>
            <a:ext cx="3027558" cy="3335887"/>
          </a:xfrm>
          <a:prstGeom prst="ellipse">
            <a:avLst/>
          </a:prstGeom>
          <a:ln w="28575">
            <a:solidFill>
              <a:srgbClr val="FFFF00"/>
            </a:solidFill>
          </a:ln>
        </p:spPr>
      </p:pic>
      <p:sp>
        <p:nvSpPr>
          <p:cNvPr id="2" name="Title 1">
            <a:extLst>
              <a:ext uri="{FF2B5EF4-FFF2-40B4-BE49-F238E27FC236}">
                <a16:creationId xmlns:a16="http://schemas.microsoft.com/office/drawing/2014/main" id="{E15052D6-91CB-3743-829B-27ABDC52D792}"/>
              </a:ext>
            </a:extLst>
          </p:cNvPr>
          <p:cNvSpPr>
            <a:spLocks noGrp="1"/>
          </p:cNvSpPr>
          <p:nvPr>
            <p:ph type="title"/>
          </p:nvPr>
        </p:nvSpPr>
        <p:spPr>
          <a:xfrm>
            <a:off x="996988" y="-6194"/>
            <a:ext cx="9905998" cy="1905000"/>
          </a:xfrm>
        </p:spPr>
        <p:txBody>
          <a:bodyPr>
            <a:normAutofit/>
          </a:bodyPr>
          <a:lstStyle/>
          <a:p>
            <a:r>
              <a:rPr lang="en-US" sz="4800" b="1" dirty="0">
                <a:solidFill>
                  <a:schemeClr val="tx1"/>
                </a:solidFill>
                <a:effectLst>
                  <a:glow rad="101600">
                    <a:schemeClr val="accent6">
                      <a:satMod val="175000"/>
                      <a:alpha val="40000"/>
                    </a:schemeClr>
                  </a:glow>
                  <a:outerShdw blurRad="28575" dist="38100" dir="14040000" algn="tl" rotWithShape="0">
                    <a:srgbClr val="000000">
                      <a:alpha val="25000"/>
                    </a:srgbClr>
                  </a:outerShdw>
                </a:effectLst>
              </a:rPr>
              <a:t>Positive influence</a:t>
            </a:r>
          </a:p>
        </p:txBody>
      </p:sp>
      <p:sp>
        <p:nvSpPr>
          <p:cNvPr id="3" name="Content Placeholder 2"/>
          <p:cNvSpPr>
            <a:spLocks noGrp="1"/>
          </p:cNvSpPr>
          <p:nvPr>
            <p:ph idx="1"/>
          </p:nvPr>
        </p:nvSpPr>
        <p:spPr>
          <a:xfrm>
            <a:off x="390298" y="2706937"/>
            <a:ext cx="9929359" cy="3124201"/>
          </a:xfrm>
        </p:spPr>
        <p:txBody>
          <a:bodyPr>
            <a:noAutofit/>
          </a:bodyPr>
          <a:lstStyle/>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Peers Can Have A Positive Influence On Each Other. Maybe someone In Science Class Taught You how To Remember names of Planets, Or Someone Taught You A Cool Trick With The Ball.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You Might Admire A Friend Who Is Always A Good Sport And Try To Be More Like Him Or Her.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Maybe You Got Others Excited About Your New Favorite Book, And Now Everyone's Reading It. </a:t>
            </a:r>
            <a:endParaRPr lang="en-US" sz="32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4493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8395" y="399669"/>
            <a:ext cx="6799811" cy="5868784"/>
          </a:xfrm>
        </p:spPr>
        <p:txBody>
          <a:bodyPr>
            <a:noAutofit/>
          </a:bodyPr>
          <a:lstStyle/>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Sometimes peers influence each other in negative ways.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For example, a few kids in school might try to get you to skip class with them, your soccer friend might try to convince you to be mean to another player and never pass her the ball,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a kid in the neighborhood might want you to shoplift with him.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00" y="2220686"/>
            <a:ext cx="4384676" cy="4309024"/>
          </a:xfrm>
          <a:prstGeom prst="roundRect">
            <a:avLst/>
          </a:prstGeom>
        </p:spPr>
      </p:pic>
      <p:sp>
        <p:nvSpPr>
          <p:cNvPr id="2" name="Rectangle 1">
            <a:extLst>
              <a:ext uri="{FF2B5EF4-FFF2-40B4-BE49-F238E27FC236}">
                <a16:creationId xmlns:a16="http://schemas.microsoft.com/office/drawing/2014/main" id="{72101F86-5B84-4947-8870-E05D1839ABB7}"/>
              </a:ext>
            </a:extLst>
          </p:cNvPr>
          <p:cNvSpPr/>
          <p:nvPr/>
        </p:nvSpPr>
        <p:spPr>
          <a:xfrm>
            <a:off x="-1154869" y="352753"/>
            <a:ext cx="7237879" cy="1446550"/>
          </a:xfrm>
          <a:prstGeom prst="rect">
            <a:avLst/>
          </a:prstGeom>
          <a:noFill/>
        </p:spPr>
        <p:txBody>
          <a:bodyPr wrap="square" lIns="91440" tIns="45720" rIns="91440" bIns="45720">
            <a:spAutoFit/>
          </a:bodyPr>
          <a:lstStyle/>
          <a:p>
            <a:pPr algn="ctr"/>
            <a:r>
              <a:rPr lang="en-US" sz="4400" b="1" dirty="0">
                <a:ln w="12700">
                  <a:noFill/>
                  <a:prstDash val="solid"/>
                </a:ln>
                <a:effectLst>
                  <a:glow rad="101600">
                    <a:schemeClr val="accent6">
                      <a:satMod val="175000"/>
                      <a:alpha val="40000"/>
                    </a:schemeClr>
                  </a:glow>
                  <a:outerShdw blurRad="41275" dist="20320" dir="1800000" algn="tl" rotWithShape="0">
                    <a:srgbClr val="000000">
                      <a:alpha val="40000"/>
                    </a:srgbClr>
                  </a:outerShdw>
                </a:effectLst>
              </a:rPr>
              <a:t>NEGATIVE </a:t>
            </a:r>
          </a:p>
          <a:p>
            <a:pPr algn="ctr"/>
            <a:r>
              <a:rPr lang="en-US" sz="4400" b="1" dirty="0">
                <a:ln w="12700">
                  <a:noFill/>
                  <a:prstDash val="solid"/>
                </a:ln>
                <a:effectLst>
                  <a:glow rad="101600">
                    <a:schemeClr val="accent6">
                      <a:satMod val="175000"/>
                      <a:alpha val="40000"/>
                    </a:schemeClr>
                  </a:glow>
                  <a:outerShdw blurRad="41275" dist="20320" dir="1800000" algn="tl" rotWithShape="0">
                    <a:srgbClr val="000000">
                      <a:alpha val="40000"/>
                    </a:srgbClr>
                  </a:outerShdw>
                </a:effectLst>
              </a:rPr>
              <a:t>INFLUENCE</a:t>
            </a:r>
            <a:endParaRPr lang="en-US" sz="4400" b="1" cap="none" spc="0" dirty="0">
              <a:ln w="12700">
                <a:noFill/>
                <a:prstDash val="solid"/>
              </a:ln>
              <a:effectLst>
                <a:glow rad="101600">
                  <a:schemeClr val="accent6">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088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60" y="260686"/>
            <a:ext cx="12058346" cy="1339516"/>
          </a:xfrm>
        </p:spPr>
        <p:txBody>
          <a:bodyPr>
            <a:normAutofit/>
          </a:bodyPr>
          <a:lstStyle/>
          <a:p>
            <a:r>
              <a:rPr lang="en-US" sz="4000" b="1" dirty="0">
                <a:solidFill>
                  <a:srgbClr val="00FDFF"/>
                </a:solidFill>
                <a:latin typeface="Arial Rounded MT Bold" panose="020F0704030504030204" pitchFamily="34" charset="0"/>
              </a:rPr>
              <a:t>Why Do People Give in to Peer Pressure?</a:t>
            </a:r>
          </a:p>
        </p:txBody>
      </p:sp>
      <p:sp>
        <p:nvSpPr>
          <p:cNvPr id="3" name="Content Placeholder 2"/>
          <p:cNvSpPr>
            <a:spLocks noGrp="1"/>
          </p:cNvSpPr>
          <p:nvPr>
            <p:ph idx="1"/>
          </p:nvPr>
        </p:nvSpPr>
        <p:spPr>
          <a:xfrm>
            <a:off x="4663493" y="2359094"/>
            <a:ext cx="7528507" cy="3124201"/>
          </a:xfrm>
        </p:spPr>
        <p:txBody>
          <a:bodyPr>
            <a:noAutofit/>
          </a:bodyPr>
          <a:lstStyle/>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they want to be liked, to fit in</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they worry that other kids might make fun of them if they don't go along with the group.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Some are curious to try something new that others are doing.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The idea that "everyone's doing it" can influence some kids to leave their better judgment, or their common sense behind.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260" y="2249906"/>
            <a:ext cx="3986776" cy="3342579"/>
          </a:xfrm>
          <a:prstGeom prst="roundRect">
            <a:avLst/>
          </a:prstGeom>
        </p:spPr>
      </p:pic>
    </p:spTree>
    <p:extLst>
      <p:ext uri="{BB962C8B-B14F-4D97-AF65-F5344CB8AC3E}">
        <p14:creationId xmlns:p14="http://schemas.microsoft.com/office/powerpoint/2010/main" val="37227769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415" y="-66461"/>
            <a:ext cx="11652779" cy="1905000"/>
          </a:xfrm>
        </p:spPr>
        <p:txBody>
          <a:bodyPr>
            <a:normAutofit/>
          </a:bodyPr>
          <a:lstStyle/>
          <a:p>
            <a:r>
              <a:rPr lang="en-US" sz="4400" dirty="0">
                <a:solidFill>
                  <a:srgbClr val="00FDFF"/>
                </a:solidFill>
                <a:latin typeface="Arial Rounded MT Bold" panose="020F0704030504030204" pitchFamily="34" charset="0"/>
              </a:rPr>
              <a:t>Walking Away From Peer Pressure</a:t>
            </a:r>
          </a:p>
        </p:txBody>
      </p:sp>
      <p:sp>
        <p:nvSpPr>
          <p:cNvPr id="3" name="Content Placeholder 2"/>
          <p:cNvSpPr>
            <a:spLocks noGrp="1"/>
          </p:cNvSpPr>
          <p:nvPr>
            <p:ph idx="1"/>
          </p:nvPr>
        </p:nvSpPr>
        <p:spPr>
          <a:xfrm>
            <a:off x="4041058" y="1898984"/>
            <a:ext cx="8150942" cy="4235115"/>
          </a:xfrm>
        </p:spPr>
        <p:txBody>
          <a:bodyPr>
            <a:noAutofit/>
          </a:bodyPr>
          <a:lstStyle/>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It is tough to be the only one who says "no" to peer pressure, but you can do it.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Paying attention to your own feelings and beliefs about what is right and wrong can help you know the right thing to do.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Inner strength and self-confidence can help you stand firm, walk away, and resist doing something when you know better.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415" y="1905001"/>
            <a:ext cx="3747643" cy="3922752"/>
          </a:xfrm>
          <a:prstGeom prst="roundRect">
            <a:avLst/>
          </a:prstGeom>
        </p:spPr>
      </p:pic>
    </p:spTree>
    <p:extLst>
      <p:ext uri="{BB962C8B-B14F-4D97-AF65-F5344CB8AC3E}">
        <p14:creationId xmlns:p14="http://schemas.microsoft.com/office/powerpoint/2010/main" val="13520868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9673" y="1467853"/>
            <a:ext cx="6412056" cy="3938337"/>
          </a:xfrm>
        </p:spPr>
        <p:txBody>
          <a:bodyPr>
            <a:noAutofit/>
          </a:bodyPr>
          <a:lstStyle/>
          <a:p>
            <a:pPr>
              <a:spcBef>
                <a:spcPts val="0"/>
              </a:spcBef>
              <a:spcAft>
                <a:spcPts val="0"/>
              </a:spcAft>
            </a:pPr>
            <a:r>
              <a:rPr lang="en-US" sz="3600" b="1" dirty="0">
                <a:solidFill>
                  <a:srgbClr val="FFFF00"/>
                </a:solidFill>
                <a:latin typeface="Arial Narrow" panose="020B0604020202020204" pitchFamily="34" charset="0"/>
                <a:cs typeface="Arial Narrow" panose="020B0604020202020204" pitchFamily="34" charset="0"/>
              </a:rPr>
              <a:t>It can really help to have at least one other peer, or friend, who is willing to say "no," too. </a:t>
            </a:r>
          </a:p>
          <a:p>
            <a:pPr>
              <a:spcBef>
                <a:spcPts val="0"/>
              </a:spcBef>
              <a:spcAft>
                <a:spcPts val="0"/>
              </a:spcAft>
            </a:pPr>
            <a:r>
              <a:rPr lang="en-US" sz="3600" b="1" dirty="0">
                <a:solidFill>
                  <a:srgbClr val="FFFF00"/>
                </a:solidFill>
                <a:latin typeface="Arial Narrow" panose="020B0604020202020204" pitchFamily="34" charset="0"/>
                <a:cs typeface="Arial Narrow" panose="020B0604020202020204" pitchFamily="34" charset="0"/>
              </a:rPr>
              <a:t>This takes a lot of the power out of peer pressure and makes it much easier to resist. </a:t>
            </a:r>
          </a:p>
          <a:p>
            <a:pPr>
              <a:spcBef>
                <a:spcPts val="0"/>
              </a:spcBef>
              <a:spcAft>
                <a:spcPts val="0"/>
              </a:spcAft>
            </a:pPr>
            <a:r>
              <a:rPr lang="en-US" sz="3600" b="1" dirty="0">
                <a:solidFill>
                  <a:srgbClr val="FFFF00"/>
                </a:solidFill>
                <a:latin typeface="Arial Narrow" panose="020B0604020202020204" pitchFamily="34" charset="0"/>
                <a:cs typeface="Arial Narrow" panose="020B0604020202020204" pitchFamily="34" charset="0"/>
              </a:rPr>
              <a:t>It's great to have friends with values similar to yours who will back you up when you don't want to do something</a:t>
            </a:r>
            <a:r>
              <a:rPr lang="en-US" sz="2800" b="1" dirty="0">
                <a:solidFill>
                  <a:srgbClr val="FFFF00"/>
                </a:solidFill>
                <a:latin typeface="Arial Narrow" panose="020B0604020202020204" pitchFamily="34" charset="0"/>
                <a:cs typeface="Arial Narrow" panose="020B0604020202020204" pitchFamily="34" charset="0"/>
              </a:rPr>
              <a:t>.</a:t>
            </a: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084" y="1467853"/>
            <a:ext cx="4559334" cy="4884821"/>
          </a:xfrm>
          <a:prstGeom prst="rect">
            <a:avLst/>
          </a:prstGeom>
        </p:spPr>
      </p:pic>
    </p:spTree>
    <p:extLst>
      <p:ext uri="{BB962C8B-B14F-4D97-AF65-F5344CB8AC3E}">
        <p14:creationId xmlns:p14="http://schemas.microsoft.com/office/powerpoint/2010/main" val="5227625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1" y="1225280"/>
            <a:ext cx="8468291" cy="4620126"/>
          </a:xfrm>
        </p:spPr>
        <p:txBody>
          <a:bodyPr>
            <a:noAutofit/>
          </a:bodyPr>
          <a:lstStyle/>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You've probably had a parent or teacher advise you to "choose your friends wisely."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Peer pressure is a big reason why they say this. If you choose friends who don't use drugs, cut class, smoke cigarettes, or lie to their parents, then you probably won't do these things either, even if other kids do. </a:t>
            </a:r>
          </a:p>
          <a:p>
            <a:pPr>
              <a:spcBef>
                <a:spcPts val="0"/>
              </a:spcBef>
              <a:spcAft>
                <a:spcPts val="0"/>
              </a:spcAft>
            </a:pPr>
            <a:r>
              <a:rPr lang="en-US" sz="3600" b="1" dirty="0">
                <a:solidFill>
                  <a:srgbClr val="FFFF00"/>
                </a:solidFill>
                <a:latin typeface="Calibri" panose="020F0502020204030204" pitchFamily="34" charset="0"/>
                <a:cs typeface="Calibri" panose="020F0502020204030204" pitchFamily="34" charset="0"/>
              </a:rPr>
              <a:t>Try to help a friend who's having trouble resisting peer pressure. It can be powerful for one kid to join another by simply saying, "I'm with you — let's go."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25280"/>
            <a:ext cx="3657600" cy="3761326"/>
          </a:xfrm>
          <a:prstGeom prst="roundRect">
            <a:avLst/>
          </a:prstGeom>
        </p:spPr>
      </p:pic>
    </p:spTree>
    <p:extLst>
      <p:ext uri="{BB962C8B-B14F-4D97-AF65-F5344CB8AC3E}">
        <p14:creationId xmlns:p14="http://schemas.microsoft.com/office/powerpoint/2010/main" val="54781710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265471" y="2696237"/>
            <a:ext cx="7993625" cy="1828800"/>
          </a:xfrm>
        </p:spPr>
        <p:txBody>
          <a:bodyPr>
            <a:noAutofit/>
          </a:bodyPr>
          <a:lstStyle/>
          <a:p>
            <a:pPr marL="342900" indent="-342900">
              <a:spcBef>
                <a:spcPts val="0"/>
              </a:spcBef>
              <a:spcAft>
                <a:spcPts val="0"/>
              </a:spcAft>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there are still things you can do. You can simply stay away from peers who pressure you to do stuff you know is wrong. </a:t>
            </a:r>
          </a:p>
          <a:p>
            <a:pPr marL="342900" indent="-342900">
              <a:spcBef>
                <a:spcPts val="0"/>
              </a:spcBef>
              <a:spcAft>
                <a:spcPts val="0"/>
              </a:spcAft>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You can tell them "no" and walk away. Better yet, find other friends and classmates to pal around with.</a:t>
            </a:r>
          </a:p>
          <a:p>
            <a:pPr marL="342900" indent="-342900">
              <a:spcBef>
                <a:spcPts val="0"/>
              </a:spcBef>
              <a:spcAft>
                <a:spcPts val="0"/>
              </a:spcAft>
              <a:buFont typeface="Arial" panose="020B0604020202020204" pitchFamily="34" charset="0"/>
              <a:buChar char="•"/>
            </a:pPr>
            <a:r>
              <a:rPr lang="en-US" sz="3200" b="1" dirty="0">
                <a:solidFill>
                  <a:srgbClr val="FFFF00"/>
                </a:solidFill>
                <a:latin typeface="Calibri" panose="020F0502020204030204" pitchFamily="34" charset="0"/>
                <a:cs typeface="Calibri" panose="020F0502020204030204" pitchFamily="34" charset="0"/>
              </a:rPr>
              <a:t>If you continue to face peer pressure and you're finding it difficult to handle, talk to someone you trust. Don't feel guilty if you've made a mistake or two. Talking to a parent, teacher, or school counselor can help you feel much better and prepare you for the next time you face peer pressure.</a:t>
            </a:r>
          </a:p>
          <a:p>
            <a:pPr marL="171450" indent="-171450">
              <a:buFont typeface="Arial" panose="020B0604020202020204" pitchFamily="34" charset="0"/>
              <a:buChar char="•"/>
            </a:pPr>
            <a:endParaRPr lang="en-US" sz="1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096" y="1221786"/>
            <a:ext cx="3932904" cy="4306999"/>
          </a:xfrm>
          <a:prstGeom prst="roundRect">
            <a:avLst/>
          </a:prstGeom>
        </p:spPr>
      </p:pic>
    </p:spTree>
    <p:extLst>
      <p:ext uri="{BB962C8B-B14F-4D97-AF65-F5344CB8AC3E}">
        <p14:creationId xmlns:p14="http://schemas.microsoft.com/office/powerpoint/2010/main" val="24255600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9513</TotalTime>
  <Words>2950</Words>
  <Application>Microsoft Macintosh PowerPoint</Application>
  <PresentationFormat>Widescreen</PresentationFormat>
  <Paragraphs>216</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Arial Rounded MT Bold</vt:lpstr>
      <vt:lpstr>Calibri</vt:lpstr>
      <vt:lpstr>Century Gothic</vt:lpstr>
      <vt:lpstr>Mesh</vt:lpstr>
      <vt:lpstr>Helping Children  &amp; Teens Deal with peer pressure</vt:lpstr>
      <vt:lpstr>Defining Peer Pressure</vt:lpstr>
      <vt:lpstr>Positive influence</vt:lpstr>
      <vt:lpstr>PowerPoint Presentation</vt:lpstr>
      <vt:lpstr>Why Do People Give in to Peer Pressure?</vt:lpstr>
      <vt:lpstr>Walking Away From Peer Pressure</vt:lpstr>
      <vt:lpstr>PowerPoint Presentation</vt:lpstr>
      <vt:lpstr>PowerPoint Presentation</vt:lpstr>
      <vt:lpstr>PowerPoint Presentation</vt:lpstr>
      <vt:lpstr>Powerful, Positive Peer Pressure</vt:lpstr>
      <vt:lpstr>What Can I Do if I Want to Say No to Peer Pressure?</vt:lpstr>
      <vt:lpstr>PowerPoint Presentation</vt:lpstr>
      <vt:lpstr>1. Just say no  </vt:lpstr>
      <vt:lpstr>2. Give a reason why it’s a bad idea. </vt:lpstr>
      <vt:lpstr>3. Make a  Joke </vt:lpstr>
      <vt:lpstr>      4.  Make an  excuse why  you can’t   </vt:lpstr>
      <vt:lpstr>5.  Suggest a different activity </vt:lpstr>
      <vt:lpstr>6.  Ignore the suggestion</vt:lpstr>
      <vt:lpstr>7.  Repeat yourself if necessary</vt:lpstr>
      <vt:lpstr>8.  Leave the situation </vt:lpstr>
      <vt:lpstr>9.  Thanks, but no thanks  </vt:lpstr>
      <vt:lpstr>     10.  The power of numbers   </vt:lpstr>
      <vt:lpstr>More Tips </vt:lpstr>
      <vt:lpstr>PowerPoint Presentation</vt:lpstr>
      <vt:lpstr>Some warnings</vt:lpstr>
      <vt:lpstr>PowerPoint Presentation</vt:lpstr>
      <vt:lpstr>teaching your child to think about negative peer pressure</vt:lpstr>
      <vt:lpstr>What Can I do if I want to say no to peer pressure</vt:lpstr>
    </vt:vector>
  </TitlesOfParts>
  <Company>GC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peer pressure</dc:title>
  <dc:creator>Muganda, Tanya</dc:creator>
  <cp:lastModifiedBy>Koh, Linda Mei Lin</cp:lastModifiedBy>
  <cp:revision>68</cp:revision>
  <dcterms:created xsi:type="dcterms:W3CDTF">2017-02-23T18:31:27Z</dcterms:created>
  <dcterms:modified xsi:type="dcterms:W3CDTF">2018-09-13T20:14:43Z</dcterms:modified>
</cp:coreProperties>
</file>