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76" r:id="rId10"/>
    <p:sldId id="264" r:id="rId11"/>
    <p:sldId id="265" r:id="rId12"/>
    <p:sldId id="266" r:id="rId13"/>
    <p:sldId id="267" r:id="rId14"/>
    <p:sldId id="268" r:id="rId15"/>
    <p:sldId id="269" r:id="rId16"/>
    <p:sldId id="270" r:id="rId17"/>
    <p:sldId id="271" r:id="rId18"/>
    <p:sldId id="272" r:id="rId19"/>
    <p:sldId id="273" r:id="rId20"/>
    <p:sldId id="283" r:id="rId21"/>
    <p:sldId id="274" r:id="rId22"/>
    <p:sldId id="275" r:id="rId23"/>
    <p:sldId id="277" r:id="rId24"/>
    <p:sldId id="278" r:id="rId25"/>
    <p:sldId id="279" r:id="rId26"/>
    <p:sldId id="281" r:id="rId27"/>
    <p:sldId id="280" r:id="rId28"/>
    <p:sldId id="282"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01" autoAdjust="0"/>
    <p:restoredTop sz="70332" autoAdjust="0"/>
  </p:normalViewPr>
  <p:slideViewPr>
    <p:cSldViewPr snapToGrid="0">
      <p:cViewPr varScale="1">
        <p:scale>
          <a:sx n="43" d="100"/>
          <a:sy n="43" d="100"/>
        </p:scale>
        <p:origin x="158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FC2B52-16B9-4892-A410-ED2A5FBCF7A9}" type="datetimeFigureOut">
              <a:rPr lang="en-US" smtClean="0"/>
              <a:t>8/15/18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579DEC-79C9-47C9-99B9-16B169EF5F7A}" type="slidenum">
              <a:rPr lang="en-US" smtClean="0"/>
              <a:t>‹#›</a:t>
            </a:fld>
            <a:endParaRPr lang="en-US"/>
          </a:p>
        </p:txBody>
      </p:sp>
    </p:spTree>
    <p:extLst>
      <p:ext uri="{BB962C8B-B14F-4D97-AF65-F5344CB8AC3E}">
        <p14:creationId xmlns:p14="http://schemas.microsoft.com/office/powerpoint/2010/main" val="2081802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Teaching Children to Pray Without</a:t>
            </a:r>
            <a:r>
              <a:rPr lang="en-US" b="1" baseline="0" dirty="0"/>
              <a:t> Ceasing Adapted from Children’s Ministry Magazine, August 3, 2013. </a:t>
            </a:r>
            <a:endParaRPr lang="en-US" b="1" dirty="0"/>
          </a:p>
        </p:txBody>
      </p:sp>
      <p:sp>
        <p:nvSpPr>
          <p:cNvPr id="4" name="Slide Number Placeholder 3"/>
          <p:cNvSpPr>
            <a:spLocks noGrp="1"/>
          </p:cNvSpPr>
          <p:nvPr>
            <p:ph type="sldNum" sz="quarter" idx="10"/>
          </p:nvPr>
        </p:nvSpPr>
        <p:spPr/>
        <p:txBody>
          <a:bodyPr/>
          <a:lstStyle/>
          <a:p>
            <a:fld id="{F9579DEC-79C9-47C9-99B9-16B169EF5F7A}" type="slidenum">
              <a:rPr lang="en-US" smtClean="0"/>
              <a:t>1</a:t>
            </a:fld>
            <a:endParaRPr lang="en-US"/>
          </a:p>
        </p:txBody>
      </p:sp>
    </p:spTree>
    <p:extLst>
      <p:ext uri="{BB962C8B-B14F-4D97-AF65-F5344CB8AC3E}">
        <p14:creationId xmlns:p14="http://schemas.microsoft.com/office/powerpoint/2010/main" val="1379647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baseline="0" dirty="0"/>
              <a:t>Teaching kids to establish regular times to “check-in” with God about the events of their day can remind them to pray and to experience the things they’ve prayed about. </a:t>
            </a:r>
          </a:p>
          <a:p>
            <a:pPr marL="171450" indent="-171450">
              <a:buFont typeface="Wingdings" panose="05000000000000000000" pitchFamily="2" charset="2"/>
              <a:buChar char="q"/>
            </a:pPr>
            <a:r>
              <a:rPr lang="en-US" baseline="0" dirty="0"/>
              <a:t>By establishing routine times to talk to God – not out of obligation but out of love – kids can learn to pray without ceasing. </a:t>
            </a:r>
            <a:endParaRPr lang="en-US" dirty="0"/>
          </a:p>
        </p:txBody>
      </p:sp>
      <p:sp>
        <p:nvSpPr>
          <p:cNvPr id="4" name="Slide Number Placeholder 3"/>
          <p:cNvSpPr>
            <a:spLocks noGrp="1"/>
          </p:cNvSpPr>
          <p:nvPr>
            <p:ph type="sldNum" sz="quarter" idx="10"/>
          </p:nvPr>
        </p:nvSpPr>
        <p:spPr/>
        <p:txBody>
          <a:bodyPr/>
          <a:lstStyle/>
          <a:p>
            <a:fld id="{F9579DEC-79C9-47C9-99B9-16B169EF5F7A}" type="slidenum">
              <a:rPr lang="en-US" smtClean="0"/>
              <a:t>10</a:t>
            </a:fld>
            <a:endParaRPr lang="en-US"/>
          </a:p>
        </p:txBody>
      </p:sp>
    </p:spTree>
    <p:extLst>
      <p:ext uri="{BB962C8B-B14F-4D97-AF65-F5344CB8AC3E}">
        <p14:creationId xmlns:p14="http://schemas.microsoft.com/office/powerpoint/2010/main" val="1313596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Help kids practice a prayer routine with this rewind/fast forward activity. Have kids rewind their minds to the beginning of their day.</a:t>
            </a:r>
          </a:p>
          <a:p>
            <a:pPr marL="342900" marR="0" lvl="0" indent="-34290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Tell the kids to pantomime in fast motion all they things they did before they left the house  that morning. </a:t>
            </a:r>
          </a:p>
          <a:p>
            <a:pPr marL="342900" marR="0" lvl="0" indent="-34290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When you say, “Freeze” , kids must freeze in their pantomime and think about what was on their mind as they were in that moment earlier in the day.  Then, holding their frozen position, have kids silently pray about what was on their minds. </a:t>
            </a:r>
          </a:p>
          <a:p>
            <a:pPr marL="171450" indent="-171450">
              <a:buFont typeface="Wingdings" panose="05000000000000000000" pitchFamily="2" charset="2"/>
              <a:buChar char="q"/>
            </a:pPr>
            <a:endParaRPr lang="en-US" dirty="0"/>
          </a:p>
        </p:txBody>
      </p:sp>
      <p:sp>
        <p:nvSpPr>
          <p:cNvPr id="4" name="Slide Number Placeholder 3"/>
          <p:cNvSpPr>
            <a:spLocks noGrp="1"/>
          </p:cNvSpPr>
          <p:nvPr>
            <p:ph type="sldNum" sz="quarter" idx="10"/>
          </p:nvPr>
        </p:nvSpPr>
        <p:spPr/>
        <p:txBody>
          <a:bodyPr/>
          <a:lstStyle/>
          <a:p>
            <a:fld id="{F9579DEC-79C9-47C9-99B9-16B169EF5F7A}" type="slidenum">
              <a:rPr lang="en-US" smtClean="0"/>
              <a:t>11</a:t>
            </a:fld>
            <a:endParaRPr lang="en-US"/>
          </a:p>
        </p:txBody>
      </p:sp>
    </p:spTree>
    <p:extLst>
      <p:ext uri="{BB962C8B-B14F-4D97-AF65-F5344CB8AC3E}">
        <p14:creationId xmlns:p14="http://schemas.microsoft.com/office/powerpoint/2010/main" val="2695018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None/>
              <a:tabLst/>
              <a:defRPr/>
            </a:pPr>
            <a:r>
              <a:rPr kumimoji="0" lang="en-US" sz="2200" b="1" i="0" u="none" strike="noStrike" kern="1200" cap="none" spc="0" normalizeH="0" baseline="0" noProof="0" dirty="0">
                <a:ln>
                  <a:noFill/>
                </a:ln>
                <a:solidFill>
                  <a:srgbClr val="FFFFFF"/>
                </a:solidFill>
                <a:effectLst/>
                <a:uLnTx/>
                <a:uFillTx/>
                <a:latin typeface="Tw Cen MT" panose="020B0602020104020603"/>
                <a:ea typeface="+mn-ea"/>
                <a:cs typeface="+mn-cs"/>
              </a:rPr>
              <a:t>3.  PRAYER IS A FIRST RESPONSE</a:t>
            </a:r>
          </a:p>
          <a:p>
            <a:pPr marL="0" marR="0" lvl="0" indent="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None/>
              <a:tabLst/>
              <a:defRPr/>
            </a:pPr>
            <a:endParaRPr kumimoji="0" lang="en-US" sz="2200" b="1" i="0" u="none" strike="noStrike" kern="1200" cap="none" spc="0" normalizeH="0" baseline="0" noProof="0" dirty="0">
              <a:ln>
                <a:noFill/>
              </a:ln>
              <a:solidFill>
                <a:srgbClr val="FFFFFF"/>
              </a:solidFill>
              <a:effectLst/>
              <a:uLnTx/>
              <a:uFillTx/>
              <a:latin typeface="Tw Cen MT" panose="020B0602020104020603"/>
              <a:ea typeface="+mn-ea"/>
              <a:cs typeface="+mn-cs"/>
            </a:endParaRPr>
          </a:p>
          <a:p>
            <a:pPr marL="342900" marR="0" lvl="0" indent="-34290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Because God is always with us, God’s always listening to our prayers.</a:t>
            </a:r>
          </a:p>
          <a:p>
            <a:pPr marL="342900" marR="0" lvl="0" indent="-34290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When faced with a crisis or tough decision, we can turn to God before trying anything else.</a:t>
            </a:r>
          </a:p>
          <a:p>
            <a:pPr marL="342900" marR="0" lvl="0" indent="-34290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“Prayer is always my first response and not my last resort.” This is an important concept to teach kids.</a:t>
            </a:r>
          </a:p>
          <a:p>
            <a:pPr marL="171450" indent="-171450">
              <a:buFont typeface="Wingdings" panose="05000000000000000000" pitchFamily="2" charset="2"/>
              <a:buChar char="q"/>
            </a:pPr>
            <a:endParaRPr lang="en-US" dirty="0"/>
          </a:p>
        </p:txBody>
      </p:sp>
      <p:sp>
        <p:nvSpPr>
          <p:cNvPr id="4" name="Slide Number Placeholder 3"/>
          <p:cNvSpPr>
            <a:spLocks noGrp="1"/>
          </p:cNvSpPr>
          <p:nvPr>
            <p:ph type="sldNum" sz="quarter" idx="10"/>
          </p:nvPr>
        </p:nvSpPr>
        <p:spPr/>
        <p:txBody>
          <a:bodyPr/>
          <a:lstStyle/>
          <a:p>
            <a:fld id="{F9579DEC-79C9-47C9-99B9-16B169EF5F7A}" type="slidenum">
              <a:rPr lang="en-US" smtClean="0"/>
              <a:t>12</a:t>
            </a:fld>
            <a:endParaRPr lang="en-US"/>
          </a:p>
        </p:txBody>
      </p:sp>
    </p:spTree>
    <p:extLst>
      <p:ext uri="{BB962C8B-B14F-4D97-AF65-F5344CB8AC3E}">
        <p14:creationId xmlns:p14="http://schemas.microsoft.com/office/powerpoint/2010/main" val="1939392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Kids can be trained to make prayer the first thing they do when they need help or when someone they know needs help.”</a:t>
            </a:r>
          </a:p>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Nehemiah was a great example of this concept. In Nehemiah 1:4, after hearing about the destruction of Jerusalem, Nehemiah’s immediate response was prayer, weeping, and fasting for days.</a:t>
            </a:r>
          </a:p>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In Nehemiah 2:4, even as he formed his response to the king, Nehemiah said a quick silent prayer for God’s help. </a:t>
            </a:r>
          </a:p>
          <a:p>
            <a:endParaRPr lang="en-US" dirty="0"/>
          </a:p>
        </p:txBody>
      </p:sp>
      <p:sp>
        <p:nvSpPr>
          <p:cNvPr id="4" name="Slide Number Placeholder 3"/>
          <p:cNvSpPr>
            <a:spLocks noGrp="1"/>
          </p:cNvSpPr>
          <p:nvPr>
            <p:ph type="sldNum" sz="quarter" idx="10"/>
          </p:nvPr>
        </p:nvSpPr>
        <p:spPr/>
        <p:txBody>
          <a:bodyPr/>
          <a:lstStyle/>
          <a:p>
            <a:fld id="{F9579DEC-79C9-47C9-99B9-16B169EF5F7A}" type="slidenum">
              <a:rPr lang="en-US" smtClean="0"/>
              <a:t>13</a:t>
            </a:fld>
            <a:endParaRPr lang="en-US"/>
          </a:p>
        </p:txBody>
      </p:sp>
    </p:spTree>
    <p:extLst>
      <p:ext uri="{BB962C8B-B14F-4D97-AF65-F5344CB8AC3E}">
        <p14:creationId xmlns:p14="http://schemas.microsoft.com/office/powerpoint/2010/main" val="3728303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Teach kids about making prayer a first response.</a:t>
            </a:r>
          </a:p>
          <a:p>
            <a:pPr marL="342900" marR="0" lvl="0" indent="-34290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Have kids form pairs and play a word association game.</a:t>
            </a:r>
          </a:p>
          <a:p>
            <a:pPr marL="342900" marR="0" lvl="0" indent="-34290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You supply the first word: problem</a:t>
            </a:r>
          </a:p>
          <a:p>
            <a:endParaRPr lang="en-US" dirty="0"/>
          </a:p>
        </p:txBody>
      </p:sp>
      <p:sp>
        <p:nvSpPr>
          <p:cNvPr id="4" name="Slide Number Placeholder 3"/>
          <p:cNvSpPr>
            <a:spLocks noGrp="1"/>
          </p:cNvSpPr>
          <p:nvPr>
            <p:ph type="sldNum" sz="quarter" idx="10"/>
          </p:nvPr>
        </p:nvSpPr>
        <p:spPr/>
        <p:txBody>
          <a:bodyPr/>
          <a:lstStyle/>
          <a:p>
            <a:fld id="{F9579DEC-79C9-47C9-99B9-16B169EF5F7A}" type="slidenum">
              <a:rPr lang="en-US" smtClean="0"/>
              <a:t>14</a:t>
            </a:fld>
            <a:endParaRPr lang="en-US"/>
          </a:p>
        </p:txBody>
      </p:sp>
    </p:spTree>
    <p:extLst>
      <p:ext uri="{BB962C8B-B14F-4D97-AF65-F5344CB8AC3E}">
        <p14:creationId xmlns:p14="http://schemas.microsoft.com/office/powerpoint/2010/main" val="3148834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None/>
              <a:tabLst/>
              <a:defRPr/>
            </a:pPr>
            <a:r>
              <a:rPr kumimoji="0" lang="en-US" sz="2200" b="1" i="0" u="none" strike="noStrike" kern="1200" cap="none" spc="0" normalizeH="0" baseline="0" noProof="0" dirty="0">
                <a:ln>
                  <a:noFill/>
                </a:ln>
                <a:solidFill>
                  <a:srgbClr val="FFFFFF"/>
                </a:solidFill>
                <a:effectLst/>
                <a:uLnTx/>
                <a:uFillTx/>
                <a:latin typeface="Tw Cen MT" panose="020B0602020104020603"/>
                <a:ea typeface="+mn-ea"/>
                <a:cs typeface="+mn-cs"/>
              </a:rPr>
              <a:t>Activity</a:t>
            </a:r>
          </a:p>
          <a:p>
            <a:pPr marL="0" marR="0" lvl="0" indent="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None/>
              <a:tabLst/>
              <a:defRPr/>
            </a:pPr>
            <a:endParaRPr kumimoji="0" lang="en-US" sz="2200" b="1" i="0" u="none" strike="noStrike" kern="1200" cap="none" spc="0" normalizeH="0" baseline="0" noProof="0" dirty="0">
              <a:ln>
                <a:noFill/>
              </a:ln>
              <a:solidFill>
                <a:srgbClr val="FFFFFF"/>
              </a:solidFill>
              <a:effectLst/>
              <a:uLnTx/>
              <a:uFillTx/>
              <a:latin typeface="Tw Cen MT" panose="020B0602020104020603"/>
              <a:ea typeface="+mn-ea"/>
              <a:cs typeface="+mn-cs"/>
            </a:endParaRPr>
          </a:p>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Have the first partner in each pair say the first word that comes to mind after hearing problem; then have the second partner respond with the first word that comes to mind after hearing the partner’s word.</a:t>
            </a:r>
          </a:p>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Have partners go back and forth for about two minutes. Then ask: “What’s the first thing you think to do when you have a problem? When you have a decision to make? When you’re happy about something?”</a:t>
            </a:r>
          </a:p>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Remind kids that God wants us to turn to him first about anything and everything.</a:t>
            </a:r>
          </a:p>
          <a:p>
            <a:endParaRPr lang="en-US" dirty="0"/>
          </a:p>
        </p:txBody>
      </p:sp>
      <p:sp>
        <p:nvSpPr>
          <p:cNvPr id="4" name="Slide Number Placeholder 3"/>
          <p:cNvSpPr>
            <a:spLocks noGrp="1"/>
          </p:cNvSpPr>
          <p:nvPr>
            <p:ph type="sldNum" sz="quarter" idx="10"/>
          </p:nvPr>
        </p:nvSpPr>
        <p:spPr/>
        <p:txBody>
          <a:bodyPr/>
          <a:lstStyle/>
          <a:p>
            <a:fld id="{F9579DEC-79C9-47C9-99B9-16B169EF5F7A}" type="slidenum">
              <a:rPr lang="en-US" smtClean="0"/>
              <a:t>15</a:t>
            </a:fld>
            <a:endParaRPr lang="en-US"/>
          </a:p>
        </p:txBody>
      </p:sp>
    </p:spTree>
    <p:extLst>
      <p:ext uri="{BB962C8B-B14F-4D97-AF65-F5344CB8AC3E}">
        <p14:creationId xmlns:p14="http://schemas.microsoft.com/office/powerpoint/2010/main" val="464319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None/>
              <a:tabLst/>
              <a:defRPr/>
            </a:pPr>
            <a:r>
              <a:rPr kumimoji="0" lang="en-US" sz="2200" b="1" i="0" u="none" strike="noStrike" kern="1200" cap="none" spc="0" normalizeH="0" baseline="0" noProof="0" dirty="0">
                <a:ln>
                  <a:noFill/>
                </a:ln>
                <a:solidFill>
                  <a:srgbClr val="FFFFFF"/>
                </a:solidFill>
                <a:effectLst/>
                <a:uLnTx/>
                <a:uFillTx/>
                <a:latin typeface="Tw Cen MT" panose="020B0602020104020603"/>
                <a:ea typeface="+mn-ea"/>
                <a:cs typeface="+mn-cs"/>
              </a:rPr>
              <a:t>4. PRAYER INVOLVES THE BIBLE</a:t>
            </a:r>
          </a:p>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endPar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endParaRPr>
          </a:p>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“The word and prayer are inextricably bound together, not separate activities as we like to think of them” For one to grow in prayer, one must grow in reading, studying, and meditating on the Word.</a:t>
            </a:r>
          </a:p>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The Bible has a lot to do with prayer. The Bible helps kids build a better prayer vocabulary, teaches them to pray for God’s will, and can teach them about things to pray for that they may not have thought of, such as wisdom. </a:t>
            </a:r>
          </a:p>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Scripture builds kids’ confidence in their prayers and helps them practice it. </a:t>
            </a:r>
          </a:p>
          <a:p>
            <a:endParaRPr lang="en-US" dirty="0"/>
          </a:p>
        </p:txBody>
      </p:sp>
      <p:sp>
        <p:nvSpPr>
          <p:cNvPr id="4" name="Slide Number Placeholder 3"/>
          <p:cNvSpPr>
            <a:spLocks noGrp="1"/>
          </p:cNvSpPr>
          <p:nvPr>
            <p:ph type="sldNum" sz="quarter" idx="10"/>
          </p:nvPr>
        </p:nvSpPr>
        <p:spPr/>
        <p:txBody>
          <a:bodyPr/>
          <a:lstStyle/>
          <a:p>
            <a:fld id="{F9579DEC-79C9-47C9-99B9-16B169EF5F7A}" type="slidenum">
              <a:rPr lang="en-US" smtClean="0"/>
              <a:t>16</a:t>
            </a:fld>
            <a:endParaRPr lang="en-US"/>
          </a:p>
        </p:txBody>
      </p:sp>
    </p:spTree>
    <p:extLst>
      <p:ext uri="{BB962C8B-B14F-4D97-AF65-F5344CB8AC3E}">
        <p14:creationId xmlns:p14="http://schemas.microsoft.com/office/powerpoint/2010/main" val="2237321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Let kids practice praying using the Bible as a guide. </a:t>
            </a:r>
          </a:p>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Form groups of four.</a:t>
            </a:r>
          </a:p>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Give each child in a group a verse to look up, and then have kids pray in their groups, using the verses they looked up as a launching point. For example, Psalm 138 begins, “I give you thanks, O Lord, with all my heart,” so kids could pray, “I give you thanks, O Lord, with all my heart for my family, friends, school, church,” and so on.</a:t>
            </a:r>
          </a:p>
          <a:p>
            <a:endParaRPr lang="en-US" dirty="0"/>
          </a:p>
        </p:txBody>
      </p:sp>
      <p:sp>
        <p:nvSpPr>
          <p:cNvPr id="4" name="Slide Number Placeholder 3"/>
          <p:cNvSpPr>
            <a:spLocks noGrp="1"/>
          </p:cNvSpPr>
          <p:nvPr>
            <p:ph type="sldNum" sz="quarter" idx="10"/>
          </p:nvPr>
        </p:nvSpPr>
        <p:spPr/>
        <p:txBody>
          <a:bodyPr/>
          <a:lstStyle/>
          <a:p>
            <a:fld id="{F9579DEC-79C9-47C9-99B9-16B169EF5F7A}" type="slidenum">
              <a:rPr lang="en-US" smtClean="0"/>
              <a:t>17</a:t>
            </a:fld>
            <a:endParaRPr lang="en-US"/>
          </a:p>
        </p:txBody>
      </p:sp>
    </p:spTree>
    <p:extLst>
      <p:ext uri="{BB962C8B-B14F-4D97-AF65-F5344CB8AC3E}">
        <p14:creationId xmlns:p14="http://schemas.microsoft.com/office/powerpoint/2010/main" val="3905980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 Use these verses: Psalm 138:1; Habakkuk 3:19; Psalm 142:5; Psalm 86:1; and Psalm 75:1.</a:t>
            </a:r>
          </a:p>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 Kids can simply read the verse or read it and add their own prayer.</a:t>
            </a:r>
          </a:p>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 Encourage kids to read the psalms whenever they need help praying.</a:t>
            </a:r>
          </a:p>
          <a:p>
            <a:endParaRPr lang="en-US" dirty="0"/>
          </a:p>
        </p:txBody>
      </p:sp>
      <p:sp>
        <p:nvSpPr>
          <p:cNvPr id="4" name="Slide Number Placeholder 3"/>
          <p:cNvSpPr>
            <a:spLocks noGrp="1"/>
          </p:cNvSpPr>
          <p:nvPr>
            <p:ph type="sldNum" sz="quarter" idx="10"/>
          </p:nvPr>
        </p:nvSpPr>
        <p:spPr/>
        <p:txBody>
          <a:bodyPr/>
          <a:lstStyle/>
          <a:p>
            <a:fld id="{F9579DEC-79C9-47C9-99B9-16B169EF5F7A}" type="slidenum">
              <a:rPr lang="en-US" smtClean="0"/>
              <a:t>18</a:t>
            </a:fld>
            <a:endParaRPr lang="en-US"/>
          </a:p>
        </p:txBody>
      </p:sp>
    </p:spTree>
    <p:extLst>
      <p:ext uri="{BB962C8B-B14F-4D97-AF65-F5344CB8AC3E}">
        <p14:creationId xmlns:p14="http://schemas.microsoft.com/office/powerpoint/2010/main" val="2713023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 PRAYER IS LISTENING TO GOD.</a:t>
            </a:r>
          </a:p>
          <a:p>
            <a:endParaRPr lang="en-US" dirty="0"/>
          </a:p>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Kids should be taught that prayer is a dialogue, not a monologue. Just like sheep listen to the shepherd’s voice in John 10, we can help train kids’ ears to recognize different ways God speaks.</a:t>
            </a:r>
          </a:p>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It’s important that kids understand that God isn’t a vending machine. We can go to Him with anything on our hearts, but prayer is also letting him speak to us through everyday parts of life.</a:t>
            </a:r>
          </a:p>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Having a constant ear for God’s voice is part of praying without ceasing. One tangible way kids can listen for God’s voice is to write their questions to him in a prayer journal, then listen for his answer and record it. </a:t>
            </a:r>
          </a:p>
          <a:p>
            <a:endParaRPr lang="en-US" dirty="0"/>
          </a:p>
        </p:txBody>
      </p:sp>
      <p:sp>
        <p:nvSpPr>
          <p:cNvPr id="4" name="Slide Number Placeholder 3"/>
          <p:cNvSpPr>
            <a:spLocks noGrp="1"/>
          </p:cNvSpPr>
          <p:nvPr>
            <p:ph type="sldNum" sz="quarter" idx="10"/>
          </p:nvPr>
        </p:nvSpPr>
        <p:spPr/>
        <p:txBody>
          <a:bodyPr/>
          <a:lstStyle/>
          <a:p>
            <a:fld id="{F9579DEC-79C9-47C9-99B9-16B169EF5F7A}" type="slidenum">
              <a:rPr lang="en-US" smtClean="0"/>
              <a:t>19</a:t>
            </a:fld>
            <a:endParaRPr lang="en-US"/>
          </a:p>
        </p:txBody>
      </p:sp>
    </p:spTree>
    <p:extLst>
      <p:ext uri="{BB962C8B-B14F-4D97-AF65-F5344CB8AC3E}">
        <p14:creationId xmlns:p14="http://schemas.microsoft.com/office/powerpoint/2010/main" val="3615969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5000" b="1" i="0" u="none" strike="noStrike" kern="1200" cap="none" spc="100" normalizeH="0" baseline="0" noProof="0" dirty="0">
                <a:ln>
                  <a:noFill/>
                </a:ln>
                <a:solidFill>
                  <a:srgbClr val="FFFFFF">
                    <a:lumMod val="95000"/>
                    <a:lumOff val="5000"/>
                  </a:srgbClr>
                </a:solidFill>
                <a:effectLst/>
                <a:uLnTx/>
                <a:uFillTx/>
                <a:latin typeface="Tw Cen MT Condensed" panose="020B0606020104020203"/>
                <a:ea typeface="+mj-ea"/>
                <a:cs typeface="+mj-cs"/>
              </a:rPr>
              <a:t>How Can We Teach Children To Pray Without Ceasing?</a:t>
            </a:r>
          </a:p>
          <a:p>
            <a:endParaRPr kumimoji="0" lang="en-US" sz="5000" b="0" i="0" u="none" strike="noStrike" kern="1200" cap="all" spc="100" normalizeH="0" baseline="0" noProof="0" dirty="0">
              <a:ln>
                <a:noFill/>
              </a:ln>
              <a:solidFill>
                <a:srgbClr val="FFFFFF">
                  <a:lumMod val="95000"/>
                  <a:lumOff val="5000"/>
                </a:srgbClr>
              </a:solidFill>
              <a:effectLst/>
              <a:uLnTx/>
              <a:uFillTx/>
              <a:latin typeface="Tw Cen MT Condensed" panose="020B0606020104020203"/>
              <a:ea typeface="+mj-ea"/>
              <a:cs typeface="+mj-cs"/>
            </a:endParaRPr>
          </a:p>
          <a:p>
            <a:pPr marL="91440" marR="0" lvl="0" indent="-91440" algn="l" defTabSz="914400" rtl="0" eaLnBrk="1" fontAlgn="auto" latinLnBrk="0" hangingPunct="1">
              <a:lnSpc>
                <a:spcPct val="90000"/>
              </a:lnSpc>
              <a:spcBef>
                <a:spcPts val="1200"/>
              </a:spcBef>
              <a:spcAft>
                <a:spcPts val="200"/>
              </a:spcAft>
              <a:buClr>
                <a:srgbClr val="9CBEBD"/>
              </a:buClr>
              <a:buSzPct val="100000"/>
              <a:buFont typeface="Tw Cen MT" panose="020B0602020104020603" pitchFamily="34" charset="0"/>
              <a:buChar char=" "/>
              <a:tabLst/>
              <a:defRPr/>
            </a:pPr>
            <a:r>
              <a:rPr kumimoji="0" lang="en-US" sz="4000" b="0" i="0" u="none" strike="noStrike" kern="1200" cap="none" spc="0" normalizeH="0" baseline="0" noProof="0" dirty="0">
                <a:ln>
                  <a:noFill/>
                </a:ln>
                <a:solidFill>
                  <a:srgbClr val="FFFFFF"/>
                </a:solidFill>
                <a:effectLst/>
                <a:uLnTx/>
                <a:uFillTx/>
                <a:latin typeface="Tw Cen MT" panose="020B0602020104020603"/>
                <a:ea typeface="+mn-ea"/>
                <a:cs typeface="+mn-cs"/>
              </a:rPr>
              <a:t>“Once Jesus was in a certain place praying. As he finished, one of his disciples came to him and said, “Lord, teach us to pray, just as John taught his disciples” (Luke 11:1)</a:t>
            </a:r>
          </a:p>
          <a:p>
            <a:endParaRPr lang="en-US" dirty="0"/>
          </a:p>
        </p:txBody>
      </p:sp>
      <p:sp>
        <p:nvSpPr>
          <p:cNvPr id="4" name="Slide Number Placeholder 3"/>
          <p:cNvSpPr>
            <a:spLocks noGrp="1"/>
          </p:cNvSpPr>
          <p:nvPr>
            <p:ph type="sldNum" sz="quarter" idx="10"/>
          </p:nvPr>
        </p:nvSpPr>
        <p:spPr/>
        <p:txBody>
          <a:bodyPr/>
          <a:lstStyle/>
          <a:p>
            <a:fld id="{F9579DEC-79C9-47C9-99B9-16B169EF5F7A}" type="slidenum">
              <a:rPr lang="en-US" smtClean="0"/>
              <a:t>2</a:t>
            </a:fld>
            <a:endParaRPr lang="en-US"/>
          </a:p>
        </p:txBody>
      </p:sp>
    </p:spTree>
    <p:extLst>
      <p:ext uri="{BB962C8B-B14F-4D97-AF65-F5344CB8AC3E}">
        <p14:creationId xmlns:p14="http://schemas.microsoft.com/office/powerpoint/2010/main" val="2326683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q"/>
            </a:pPr>
            <a:r>
              <a:rPr lang="en-US" sz="1200" b="0" dirty="0">
                <a:solidFill>
                  <a:srgbClr val="FFFF00"/>
                </a:solidFill>
                <a:cs typeface="Calibri" panose="020F0502020204030204" pitchFamily="34" charset="0"/>
              </a:rPr>
              <a:t>Having a constant ear for God’s voice is part of praying without ceasing. One tangible way kids can listen for God’s voice is to write their questions to him in a prayer journal, then listen for his answer and record it.</a:t>
            </a:r>
            <a:endParaRPr lang="en-US" b="0" dirty="0"/>
          </a:p>
        </p:txBody>
      </p:sp>
      <p:sp>
        <p:nvSpPr>
          <p:cNvPr id="4" name="Slide Number Placeholder 3"/>
          <p:cNvSpPr>
            <a:spLocks noGrp="1"/>
          </p:cNvSpPr>
          <p:nvPr>
            <p:ph type="sldNum" sz="quarter" idx="10"/>
          </p:nvPr>
        </p:nvSpPr>
        <p:spPr/>
        <p:txBody>
          <a:bodyPr/>
          <a:lstStyle/>
          <a:p>
            <a:fld id="{F9579DEC-79C9-47C9-99B9-16B169EF5F7A}" type="slidenum">
              <a:rPr lang="en-US" smtClean="0"/>
              <a:t>20</a:t>
            </a:fld>
            <a:endParaRPr lang="en-US"/>
          </a:p>
        </p:txBody>
      </p:sp>
    </p:spTree>
    <p:extLst>
      <p:ext uri="{BB962C8B-B14F-4D97-AF65-F5344CB8AC3E}">
        <p14:creationId xmlns:p14="http://schemas.microsoft.com/office/powerpoint/2010/main" val="1709879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 Kids to Pray</a:t>
            </a:r>
          </a:p>
          <a:p>
            <a:endParaRPr lang="en-US" dirty="0"/>
          </a:p>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Help kids understand how to hear God’s voice. Ask, “What does God’s voice sound like?” (It’s okay if kids say they don’t know, but encourage any and every answer.)</a:t>
            </a:r>
          </a:p>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Share with the kids what God’s still small voice sounds like to you.</a:t>
            </a:r>
          </a:p>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Tell kids they’re going to practice listening to God because prayer is a two-way communication. We talk and listen.</a:t>
            </a:r>
          </a:p>
          <a:p>
            <a:endParaRPr lang="en-US" dirty="0"/>
          </a:p>
        </p:txBody>
      </p:sp>
      <p:sp>
        <p:nvSpPr>
          <p:cNvPr id="4" name="Slide Number Placeholder 3"/>
          <p:cNvSpPr>
            <a:spLocks noGrp="1"/>
          </p:cNvSpPr>
          <p:nvPr>
            <p:ph type="sldNum" sz="quarter" idx="10"/>
          </p:nvPr>
        </p:nvSpPr>
        <p:spPr/>
        <p:txBody>
          <a:bodyPr/>
          <a:lstStyle/>
          <a:p>
            <a:fld id="{F9579DEC-79C9-47C9-99B9-16B169EF5F7A}" type="slidenum">
              <a:rPr lang="en-US" smtClean="0"/>
              <a:t>21</a:t>
            </a:fld>
            <a:endParaRPr lang="en-US"/>
          </a:p>
        </p:txBody>
      </p:sp>
    </p:spTree>
    <p:extLst>
      <p:ext uri="{BB962C8B-B14F-4D97-AF65-F5344CB8AC3E}">
        <p14:creationId xmlns:p14="http://schemas.microsoft.com/office/powerpoint/2010/main" val="3058307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Have kids find a place in a room to sit away from others. Have them silently read Psalm 23 and then choose one verse to talk to God about. Perhaps there are things they need that they don’t have.</a:t>
            </a:r>
          </a:p>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Encourage them to ask God about that. Or perhaps they need guidance and can ask God to speak about that. </a:t>
            </a:r>
          </a:p>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After they’ve chosen a verse, encourage them to ask God a question and then wait silently for him to speak. Let kids know that God may speak just one word or give them an image in their minds. Have kids write whatever they hear. </a:t>
            </a:r>
          </a:p>
          <a:p>
            <a:endParaRPr lang="en-US" dirty="0"/>
          </a:p>
        </p:txBody>
      </p:sp>
      <p:sp>
        <p:nvSpPr>
          <p:cNvPr id="4" name="Slide Number Placeholder 3"/>
          <p:cNvSpPr>
            <a:spLocks noGrp="1"/>
          </p:cNvSpPr>
          <p:nvPr>
            <p:ph type="sldNum" sz="quarter" idx="10"/>
          </p:nvPr>
        </p:nvSpPr>
        <p:spPr/>
        <p:txBody>
          <a:bodyPr/>
          <a:lstStyle/>
          <a:p>
            <a:fld id="{F9579DEC-79C9-47C9-99B9-16B169EF5F7A}" type="slidenum">
              <a:rPr lang="en-US" smtClean="0"/>
              <a:t>22</a:t>
            </a:fld>
            <a:endParaRPr lang="en-US"/>
          </a:p>
        </p:txBody>
      </p:sp>
    </p:spTree>
    <p:extLst>
      <p:ext uri="{BB962C8B-B14F-4D97-AF65-F5344CB8AC3E}">
        <p14:creationId xmlns:p14="http://schemas.microsoft.com/office/powerpoint/2010/main" val="3256190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dirty="0"/>
              <a:t>Allow five minutes, then discuss what kids heard and what it was like to listen for God’s voice.</a:t>
            </a:r>
          </a:p>
          <a:p>
            <a:pPr marL="171450" indent="-171450">
              <a:buFont typeface="Wingdings" panose="05000000000000000000" pitchFamily="2" charset="2"/>
              <a:buChar char="q"/>
            </a:pPr>
            <a:r>
              <a:rPr lang="en-US" dirty="0"/>
              <a:t>Encourage kids who may not have heard anything that listening to God takes practice and isn’t magical.</a:t>
            </a:r>
          </a:p>
          <a:p>
            <a:pPr marL="171450" indent="-171450">
              <a:buFont typeface="Wingdings" panose="05000000000000000000" pitchFamily="2" charset="2"/>
              <a:buChar char="q"/>
            </a:pPr>
            <a:r>
              <a:rPr lang="en-US" dirty="0"/>
              <a:t>God wants us to learn to wait for him to speak. Encourage them to try this several  times this week. </a:t>
            </a:r>
          </a:p>
          <a:p>
            <a:pPr marL="171450" indent="-171450">
              <a:buFont typeface="Wingdings" panose="05000000000000000000" pitchFamily="2" charset="2"/>
              <a:buChar char="q"/>
            </a:pPr>
            <a:endParaRPr lang="en-US" dirty="0"/>
          </a:p>
        </p:txBody>
      </p:sp>
      <p:sp>
        <p:nvSpPr>
          <p:cNvPr id="4" name="Slide Number Placeholder 3"/>
          <p:cNvSpPr>
            <a:spLocks noGrp="1"/>
          </p:cNvSpPr>
          <p:nvPr>
            <p:ph type="sldNum" sz="quarter" idx="10"/>
          </p:nvPr>
        </p:nvSpPr>
        <p:spPr/>
        <p:txBody>
          <a:bodyPr/>
          <a:lstStyle/>
          <a:p>
            <a:fld id="{F9579DEC-79C9-47C9-99B9-16B169EF5F7A}" type="slidenum">
              <a:rPr lang="en-US" smtClean="0"/>
              <a:t>23</a:t>
            </a:fld>
            <a:endParaRPr lang="en-US"/>
          </a:p>
        </p:txBody>
      </p:sp>
    </p:spTree>
    <p:extLst>
      <p:ext uri="{BB962C8B-B14F-4D97-AF65-F5344CB8AC3E}">
        <p14:creationId xmlns:p14="http://schemas.microsoft.com/office/powerpoint/2010/main" val="1026027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5000" b="1" i="0" u="none" strike="noStrike" kern="1200" cap="all" spc="100" normalizeH="0" baseline="0" noProof="0" dirty="0">
                <a:ln>
                  <a:noFill/>
                </a:ln>
                <a:solidFill>
                  <a:srgbClr val="FFFFFF">
                    <a:lumMod val="95000"/>
                    <a:lumOff val="5000"/>
                  </a:srgbClr>
                </a:solidFill>
                <a:effectLst/>
                <a:uLnTx/>
                <a:uFillTx/>
                <a:latin typeface="Tw Cen MT Condensed" panose="020B0606020104020203"/>
                <a:ea typeface="+mj-ea"/>
                <a:cs typeface="+mj-cs"/>
              </a:rPr>
              <a:t>6. Prayer is for others</a:t>
            </a:r>
          </a:p>
          <a:p>
            <a:endParaRPr kumimoji="0" lang="en-US" sz="5000" b="0" i="0" u="none" strike="noStrike" kern="1200" cap="all" spc="100" normalizeH="0" baseline="0" noProof="0" dirty="0">
              <a:ln>
                <a:noFill/>
              </a:ln>
              <a:solidFill>
                <a:srgbClr val="FFFFFF">
                  <a:lumMod val="95000"/>
                  <a:lumOff val="5000"/>
                </a:srgbClr>
              </a:solidFill>
              <a:effectLst/>
              <a:uLnTx/>
              <a:uFillTx/>
              <a:latin typeface="Tw Cen MT Condensed" panose="020B0606020104020203"/>
              <a:ea typeface="+mj-ea"/>
              <a:cs typeface="+mj-cs"/>
            </a:endParaRPr>
          </a:p>
          <a:p>
            <a:pPr marL="342900" marR="0" lvl="0" indent="-34290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We can pray for other people. When we’re driving, we could pray for people in the cars we pass. Kids can pray for people they walk past in school. Or more personally, they can pray for friends and loved ones. </a:t>
            </a:r>
          </a:p>
          <a:p>
            <a:pPr marL="342900" marR="0" lvl="0" indent="-34290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Helping kids know what and who to pray for by giving them prayer projects.</a:t>
            </a:r>
          </a:p>
          <a:p>
            <a:pPr marL="342900" marR="0" lvl="0" indent="-34290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When kids see how God works in others’ lives according to prayer, they’ll see that prayer makes a difference and are motivated to keep praying!</a:t>
            </a:r>
          </a:p>
          <a:p>
            <a:pPr marL="171450" indent="-171450">
              <a:buFont typeface="Wingdings" panose="05000000000000000000" pitchFamily="2" charset="2"/>
              <a:buChar char="q"/>
            </a:pPr>
            <a:endParaRPr lang="en-US" dirty="0"/>
          </a:p>
        </p:txBody>
      </p:sp>
      <p:sp>
        <p:nvSpPr>
          <p:cNvPr id="4" name="Slide Number Placeholder 3"/>
          <p:cNvSpPr>
            <a:spLocks noGrp="1"/>
          </p:cNvSpPr>
          <p:nvPr>
            <p:ph type="sldNum" sz="quarter" idx="10"/>
          </p:nvPr>
        </p:nvSpPr>
        <p:spPr/>
        <p:txBody>
          <a:bodyPr/>
          <a:lstStyle/>
          <a:p>
            <a:fld id="{F9579DEC-79C9-47C9-99B9-16B169EF5F7A}" type="slidenum">
              <a:rPr lang="en-US" smtClean="0"/>
              <a:t>24</a:t>
            </a:fld>
            <a:endParaRPr lang="en-US"/>
          </a:p>
        </p:txBody>
      </p:sp>
    </p:spTree>
    <p:extLst>
      <p:ext uri="{BB962C8B-B14F-4D97-AF65-F5344CB8AC3E}">
        <p14:creationId xmlns:p14="http://schemas.microsoft.com/office/powerpoint/2010/main" val="1318125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None/>
              <a:tabLst/>
              <a:defRPr/>
            </a:pPr>
            <a:r>
              <a:rPr kumimoji="0" lang="en-US" sz="2200" b="1" i="0" u="none" strike="noStrike" kern="1200" cap="none" spc="0" normalizeH="0" baseline="0" noProof="0" dirty="0">
                <a:ln>
                  <a:noFill/>
                </a:ln>
                <a:solidFill>
                  <a:srgbClr val="FFFFFF"/>
                </a:solidFill>
                <a:effectLst/>
                <a:uLnTx/>
                <a:uFillTx/>
                <a:latin typeface="Tw Cen MT" panose="020B0602020104020603"/>
                <a:ea typeface="+mn-ea"/>
                <a:cs typeface="+mn-cs"/>
              </a:rPr>
              <a:t>Activity</a:t>
            </a:r>
          </a:p>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Using pens or markers, have kids draw a target with six circles. Then have them fill in the target with prayer projects using pencils.</a:t>
            </a:r>
          </a:p>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In the outer circle, have them write a country to pray for; in the next circle, a family in their neighborhood. The rest of the circles can represent people in their lives-perhaps a teacher at school, then a friend, then a family member. In the center have kids write something they’d like to pray for themselves.</a:t>
            </a:r>
          </a:p>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Encourage kids to pray for the people they listed for one or two weeks, then erase them and write any answers to prayer. They can then fill in new countries, families, and so on.</a:t>
            </a:r>
          </a:p>
          <a:p>
            <a:endParaRPr lang="en-US" dirty="0"/>
          </a:p>
        </p:txBody>
      </p:sp>
      <p:sp>
        <p:nvSpPr>
          <p:cNvPr id="4" name="Slide Number Placeholder 3"/>
          <p:cNvSpPr>
            <a:spLocks noGrp="1"/>
          </p:cNvSpPr>
          <p:nvPr>
            <p:ph type="sldNum" sz="quarter" idx="10"/>
          </p:nvPr>
        </p:nvSpPr>
        <p:spPr/>
        <p:txBody>
          <a:bodyPr/>
          <a:lstStyle/>
          <a:p>
            <a:fld id="{F9579DEC-79C9-47C9-99B9-16B169EF5F7A}" type="slidenum">
              <a:rPr lang="en-US" smtClean="0"/>
              <a:t>25</a:t>
            </a:fld>
            <a:endParaRPr lang="en-US"/>
          </a:p>
        </p:txBody>
      </p:sp>
    </p:spTree>
    <p:extLst>
      <p:ext uri="{BB962C8B-B14F-4D97-AF65-F5344CB8AC3E}">
        <p14:creationId xmlns:p14="http://schemas.microsoft.com/office/powerpoint/2010/main" val="32237744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None/>
              <a:tabLst/>
              <a:defRPr/>
            </a:pPr>
            <a:r>
              <a:rPr kumimoji="0" lang="en-US" sz="2200" b="1" i="0" u="none" strike="noStrike" kern="1200" cap="none" spc="0" normalizeH="0" baseline="0" noProof="0" dirty="0">
                <a:ln>
                  <a:noFill/>
                </a:ln>
                <a:solidFill>
                  <a:srgbClr val="FFFFFF"/>
                </a:solidFill>
                <a:effectLst/>
                <a:uLnTx/>
                <a:uFillTx/>
                <a:latin typeface="Tw Cen MT" panose="020B0602020104020603"/>
                <a:ea typeface="+mn-ea"/>
                <a:cs typeface="+mn-cs"/>
              </a:rPr>
              <a:t>7.  PRAYER IS MODELED </a:t>
            </a:r>
          </a:p>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endPar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endParaRPr>
          </a:p>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err="1">
                <a:ln>
                  <a:noFill/>
                </a:ln>
                <a:solidFill>
                  <a:srgbClr val="FFFFFF"/>
                </a:solidFill>
                <a:effectLst/>
                <a:uLnTx/>
                <a:uFillTx/>
                <a:latin typeface="Tw Cen MT" panose="020B0602020104020603"/>
                <a:ea typeface="+mn-ea"/>
                <a:cs typeface="+mn-cs"/>
              </a:rPr>
              <a:t>Thebest</a:t>
            </a: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 way to challenge kids to pray is to challenge parents- and even yourself – to pray more.</a:t>
            </a:r>
          </a:p>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When it comes to teaching prayer, “you can’t bring kids to a place you haven’t been to yourself.” </a:t>
            </a:r>
          </a:p>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When children see adults praying, they have it modeled for them. They see that God answers prayer; they’re motivated and challenged to pray. </a:t>
            </a:r>
          </a:p>
          <a:p>
            <a:endParaRPr lang="en-US" dirty="0"/>
          </a:p>
        </p:txBody>
      </p:sp>
      <p:sp>
        <p:nvSpPr>
          <p:cNvPr id="4" name="Slide Number Placeholder 3"/>
          <p:cNvSpPr>
            <a:spLocks noGrp="1"/>
          </p:cNvSpPr>
          <p:nvPr>
            <p:ph type="sldNum" sz="quarter" idx="10"/>
          </p:nvPr>
        </p:nvSpPr>
        <p:spPr/>
        <p:txBody>
          <a:bodyPr/>
          <a:lstStyle/>
          <a:p>
            <a:fld id="{F9579DEC-79C9-47C9-99B9-16B169EF5F7A}" type="slidenum">
              <a:rPr lang="en-US" smtClean="0"/>
              <a:t>26</a:t>
            </a:fld>
            <a:endParaRPr lang="en-US"/>
          </a:p>
        </p:txBody>
      </p:sp>
    </p:spTree>
    <p:extLst>
      <p:ext uri="{BB962C8B-B14F-4D97-AF65-F5344CB8AC3E}">
        <p14:creationId xmlns:p14="http://schemas.microsoft.com/office/powerpoint/2010/main" val="1330753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200"/>
              </a:spcBef>
              <a:spcAft>
                <a:spcPts val="200"/>
              </a:spcAft>
              <a:buClr>
                <a:srgbClr val="9CBEBD"/>
              </a:buClr>
              <a:buSzPct val="100000"/>
              <a:buFont typeface="Wingdings" pitchFamily="2" charset="2"/>
              <a:buNone/>
              <a:tabLst/>
              <a:defRPr/>
            </a:pPr>
            <a:r>
              <a:rPr kumimoji="0" lang="en-US" sz="2200" b="1" i="0" u="none" strike="noStrike" kern="1200" cap="none" spc="0" normalizeH="0" baseline="0" noProof="0" dirty="0">
                <a:ln>
                  <a:noFill/>
                </a:ln>
                <a:solidFill>
                  <a:srgbClr val="FFFFFF"/>
                </a:solidFill>
                <a:effectLst/>
                <a:uLnTx/>
                <a:uFillTx/>
                <a:latin typeface="Tw Cen MT" panose="020B0602020104020603"/>
                <a:ea typeface="+mn-ea"/>
                <a:cs typeface="+mn-cs"/>
              </a:rPr>
              <a:t>PRAYER IS ‘TALKING TO GOD’</a:t>
            </a:r>
          </a:p>
          <a:p>
            <a:pPr marL="342900" marR="0" lvl="0" indent="-342900" algn="l" defTabSz="914400" rtl="0" eaLnBrk="1" fontAlgn="auto" latinLnBrk="0" hangingPunct="1">
              <a:lnSpc>
                <a:spcPct val="90000"/>
              </a:lnSpc>
              <a:spcBef>
                <a:spcPts val="1200"/>
              </a:spcBef>
              <a:spcAft>
                <a:spcPts val="200"/>
              </a:spcAft>
              <a:buClr>
                <a:srgbClr val="9CBEBD"/>
              </a:buClr>
              <a:buSzPct val="100000"/>
              <a:buFont typeface="Wingdings"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This one’s really about you. </a:t>
            </a:r>
          </a:p>
          <a:p>
            <a:pPr marL="342900" marR="0" lvl="0" indent="-342900" algn="l" defTabSz="914400" rtl="0" eaLnBrk="1" fontAlgn="auto" latinLnBrk="0" hangingPunct="1">
              <a:lnSpc>
                <a:spcPct val="90000"/>
              </a:lnSpc>
              <a:spcBef>
                <a:spcPts val="1200"/>
              </a:spcBef>
              <a:spcAft>
                <a:spcPts val="200"/>
              </a:spcAft>
              <a:buClr>
                <a:srgbClr val="9CBEBD"/>
              </a:buClr>
              <a:buSzPct val="100000"/>
              <a:buFont typeface="Wingdings"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If you want to teach your kids to never stop praying, you’ve got to never stop praying. </a:t>
            </a:r>
          </a:p>
          <a:p>
            <a:pPr marL="171450" marR="0" lvl="0" indent="-171450" algn="l" defTabSz="914400" rtl="0" eaLnBrk="1" fontAlgn="auto" latinLnBrk="0" hangingPunct="1">
              <a:lnSpc>
                <a:spcPct val="90000"/>
              </a:lnSpc>
              <a:spcBef>
                <a:spcPts val="1200"/>
              </a:spcBef>
              <a:spcAft>
                <a:spcPts val="200"/>
              </a:spcAft>
              <a:buClr>
                <a:srgbClr val="9CBEBD"/>
              </a:buClr>
              <a:buSzPct val="100000"/>
              <a:buFont typeface="Wingdings" pitchFamily="2" charset="2"/>
              <a:buChar char="q"/>
              <a:tabLst/>
              <a:defRPr/>
            </a:pPr>
            <a:r>
              <a:rPr lang="en-US" baseline="0" dirty="0"/>
              <a:t>    Regularly share with your kids how you’re seeing God at work through your prayers. </a:t>
            </a:r>
          </a:p>
          <a:p>
            <a:pPr marL="0" marR="0" lvl="0" indent="0" algn="l" defTabSz="914400" rtl="0" eaLnBrk="1" fontAlgn="auto" latinLnBrk="0" hangingPunct="1">
              <a:lnSpc>
                <a:spcPct val="90000"/>
              </a:lnSpc>
              <a:spcBef>
                <a:spcPts val="1200"/>
              </a:spcBef>
              <a:spcAft>
                <a:spcPts val="200"/>
              </a:spcAft>
              <a:buClr>
                <a:srgbClr val="9CBEBD"/>
              </a:buClr>
              <a:buSzPct val="100000"/>
              <a:buFont typeface="Arial" panose="020B0604020202020204" pitchFamily="34" charset="0"/>
              <a:buNone/>
              <a:tabLst/>
              <a:defRPr/>
            </a:pPr>
            <a:endParaRPr lang="en-US" baseline="0" dirty="0"/>
          </a:p>
          <a:p>
            <a:pPr marL="0" marR="0" lvl="0" indent="0" algn="l" defTabSz="914400" rtl="0" eaLnBrk="1" fontAlgn="auto" latinLnBrk="0" hangingPunct="1">
              <a:lnSpc>
                <a:spcPct val="90000"/>
              </a:lnSpc>
              <a:spcBef>
                <a:spcPts val="1200"/>
              </a:spcBef>
              <a:spcAft>
                <a:spcPts val="200"/>
              </a:spcAft>
              <a:buClr>
                <a:srgbClr val="9CBEBD"/>
              </a:buClr>
              <a:buSzPct val="100000"/>
              <a:buFont typeface="Arial" panose="020B0604020202020204" pitchFamily="34" charset="0"/>
              <a:buNone/>
              <a:tabLst/>
              <a:defRPr/>
            </a:pPr>
            <a:r>
              <a:rPr lang="en-US" baseline="0" dirty="0"/>
              <a:t>Brother Lawrence, a 17</a:t>
            </a:r>
            <a:r>
              <a:rPr lang="en-US" baseline="30000" dirty="0"/>
              <a:t>th</a:t>
            </a:r>
            <a:r>
              <a:rPr lang="en-US" baseline="0" dirty="0"/>
              <a:t> century monk, wrote about his experiences dwelling in God’s presence as a constant part of his life. </a:t>
            </a:r>
          </a:p>
          <a:p>
            <a:r>
              <a:rPr lang="en-US" baseline="0" dirty="0"/>
              <a:t>He advised, “The soul’s eyes must be kept on God, particularly when something is being done in the outside world. Since much time and effort are needed to perfect this practice, one should not be discouraged by failure.</a:t>
            </a:r>
          </a:p>
          <a:p>
            <a:r>
              <a:rPr lang="en-US" baseline="0" dirty="0"/>
              <a:t>Although the habit is difficult to form, it is a source of divine pleasure once it is learned. </a:t>
            </a:r>
          </a:p>
        </p:txBody>
      </p:sp>
      <p:sp>
        <p:nvSpPr>
          <p:cNvPr id="4" name="Slide Number Placeholder 3"/>
          <p:cNvSpPr>
            <a:spLocks noGrp="1"/>
          </p:cNvSpPr>
          <p:nvPr>
            <p:ph type="sldNum" sz="quarter" idx="10"/>
          </p:nvPr>
        </p:nvSpPr>
        <p:spPr/>
        <p:txBody>
          <a:bodyPr/>
          <a:lstStyle/>
          <a:p>
            <a:fld id="{F9579DEC-79C9-47C9-99B9-16B169EF5F7A}" type="slidenum">
              <a:rPr lang="en-US" smtClean="0"/>
              <a:t>27</a:t>
            </a:fld>
            <a:endParaRPr lang="en-US"/>
          </a:p>
        </p:txBody>
      </p:sp>
    </p:spTree>
    <p:extLst>
      <p:ext uri="{BB962C8B-B14F-4D97-AF65-F5344CB8AC3E}">
        <p14:creationId xmlns:p14="http://schemas.microsoft.com/office/powerpoint/2010/main" val="4057252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dirty="0"/>
              <a:t>So begin with yourself. </a:t>
            </a:r>
          </a:p>
          <a:p>
            <a:pPr marL="171450" indent="-171450">
              <a:buFont typeface="Wingdings" panose="05000000000000000000" pitchFamily="2" charset="2"/>
              <a:buChar char="q"/>
            </a:pPr>
            <a:r>
              <a:rPr lang="en-US" dirty="0"/>
              <a:t>Ask God to help you keep your eyes on him at all times. </a:t>
            </a:r>
          </a:p>
          <a:p>
            <a:pPr marL="171450" indent="-171450">
              <a:buFont typeface="Wingdings" panose="05000000000000000000" pitchFamily="2" charset="2"/>
              <a:buChar char="q"/>
            </a:pPr>
            <a:r>
              <a:rPr lang="en-US" dirty="0"/>
              <a:t>Let your kids see the impact God’s presence has on your life. </a:t>
            </a:r>
          </a:p>
          <a:p>
            <a:pPr marL="171450" indent="-171450">
              <a:buFont typeface="Wingdings" panose="05000000000000000000" pitchFamily="2" charset="2"/>
              <a:buChar char="q"/>
            </a:pPr>
            <a:endParaRPr lang="en-US" dirty="0"/>
          </a:p>
          <a:p>
            <a:endParaRPr lang="en-US" dirty="0"/>
          </a:p>
        </p:txBody>
      </p:sp>
      <p:sp>
        <p:nvSpPr>
          <p:cNvPr id="4" name="Slide Number Placeholder 3"/>
          <p:cNvSpPr>
            <a:spLocks noGrp="1"/>
          </p:cNvSpPr>
          <p:nvPr>
            <p:ph type="sldNum" sz="quarter" idx="10"/>
          </p:nvPr>
        </p:nvSpPr>
        <p:spPr/>
        <p:txBody>
          <a:bodyPr/>
          <a:lstStyle/>
          <a:p>
            <a:fld id="{F9579DEC-79C9-47C9-99B9-16B169EF5F7A}" type="slidenum">
              <a:rPr lang="en-US" smtClean="0"/>
              <a:t>28</a:t>
            </a:fld>
            <a:endParaRPr lang="en-US"/>
          </a:p>
        </p:txBody>
      </p:sp>
    </p:spTree>
    <p:extLst>
      <p:ext uri="{BB962C8B-B14F-4D97-AF65-F5344CB8AC3E}">
        <p14:creationId xmlns:p14="http://schemas.microsoft.com/office/powerpoint/2010/main" val="2396800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1" i="0" u="none" strike="noStrike" kern="1200" cap="none" spc="0" normalizeH="0" baseline="0" noProof="0" dirty="0">
                <a:ln>
                  <a:noFill/>
                </a:ln>
                <a:solidFill>
                  <a:srgbClr val="FFFFFF"/>
                </a:solidFill>
                <a:effectLst/>
                <a:uLnTx/>
                <a:uFillTx/>
                <a:latin typeface="Tw Cen MT" panose="020B0602020104020603"/>
                <a:ea typeface="+mn-ea"/>
                <a:cs typeface="+mn-cs"/>
              </a:rPr>
              <a:t>“Teach us to pray.” </a:t>
            </a: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Even the grown men who followed Jesus needed instruction in prayer. </a:t>
            </a:r>
          </a:p>
          <a:p>
            <a:pPr marL="342900" marR="0" lvl="0" indent="-34290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How much more must we teach our kids to pray! And to pray constantly! </a:t>
            </a:r>
          </a:p>
          <a:p>
            <a:pPr marL="342900" marR="0" lvl="0" indent="-34290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First Thessalonians 5:17, says, “</a:t>
            </a:r>
            <a:r>
              <a:rPr kumimoji="0" lang="en-US" sz="2200" b="1" i="0" u="none" strike="noStrike" kern="1200" cap="none" spc="0" normalizeH="0" baseline="0" noProof="0" dirty="0">
                <a:ln>
                  <a:noFill/>
                </a:ln>
                <a:solidFill>
                  <a:srgbClr val="FFFFFF"/>
                </a:solidFill>
                <a:effectLst/>
                <a:uLnTx/>
                <a:uFillTx/>
                <a:latin typeface="Tw Cen MT" panose="020B0602020104020603"/>
                <a:ea typeface="+mn-ea"/>
                <a:cs typeface="+mn-cs"/>
              </a:rPr>
              <a:t>Never stop praying.” </a:t>
            </a: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That can seem like a daunting task for a child (or for an adult)</a:t>
            </a:r>
          </a:p>
          <a:p>
            <a:pPr marL="342900" marR="0" lvl="0" indent="-34290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endPar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endParaRPr>
          </a:p>
          <a:p>
            <a:pPr marL="0" marR="0" lvl="0" indent="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None/>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Let’s look at some principles of Prayer.</a:t>
            </a:r>
          </a:p>
          <a:p>
            <a:pPr marL="171450" indent="-171450">
              <a:buFont typeface="Wingdings" panose="05000000000000000000" pitchFamily="2" charset="2"/>
              <a:buChar char="q"/>
            </a:pPr>
            <a:endParaRPr lang="en-US" dirty="0"/>
          </a:p>
        </p:txBody>
      </p:sp>
      <p:sp>
        <p:nvSpPr>
          <p:cNvPr id="4" name="Slide Number Placeholder 3"/>
          <p:cNvSpPr>
            <a:spLocks noGrp="1"/>
          </p:cNvSpPr>
          <p:nvPr>
            <p:ph type="sldNum" sz="quarter" idx="10"/>
          </p:nvPr>
        </p:nvSpPr>
        <p:spPr/>
        <p:txBody>
          <a:bodyPr/>
          <a:lstStyle/>
          <a:p>
            <a:fld id="{F9579DEC-79C9-47C9-99B9-16B169EF5F7A}" type="slidenum">
              <a:rPr lang="en-US" smtClean="0"/>
              <a:t>3</a:t>
            </a:fld>
            <a:endParaRPr lang="en-US"/>
          </a:p>
        </p:txBody>
      </p:sp>
    </p:spTree>
    <p:extLst>
      <p:ext uri="{BB962C8B-B14F-4D97-AF65-F5344CB8AC3E}">
        <p14:creationId xmlns:p14="http://schemas.microsoft.com/office/powerpoint/2010/main" val="70265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PRAYER IS AN ATTITUDE</a:t>
            </a:r>
          </a:p>
          <a:p>
            <a:endParaRPr lang="en-US" dirty="0"/>
          </a:p>
          <a:p>
            <a:pPr marL="171450" indent="-171450">
              <a:buFont typeface="Arial" panose="020B0604020202020204" pitchFamily="34" charset="0"/>
              <a:buChar char="•"/>
            </a:pPr>
            <a:r>
              <a:rPr lang="en-US" dirty="0"/>
              <a:t>Praying constantly is an attitude. It’s an awareness that God is here.</a:t>
            </a:r>
          </a:p>
          <a:p>
            <a:endParaRPr lang="en-US" dirty="0"/>
          </a:p>
          <a:p>
            <a:endParaRPr lang="en-US" dirty="0"/>
          </a:p>
          <a:p>
            <a:r>
              <a:rPr lang="en-US" b="1" dirty="0"/>
              <a:t>Examples</a:t>
            </a:r>
          </a:p>
          <a:p>
            <a:r>
              <a:rPr lang="en-US" dirty="0"/>
              <a:t>God is ever in my thoughts. I am ever talking to him in my mind as I go about my day, “ says Annie</a:t>
            </a:r>
            <a:r>
              <a:rPr lang="en-US" baseline="0" dirty="0"/>
              <a:t> Meier, who leads behind-the-scenes prayer for various ministries at </a:t>
            </a:r>
            <a:r>
              <a:rPr lang="en-US" baseline="0" dirty="0" err="1"/>
              <a:t>Elmbrook</a:t>
            </a:r>
            <a:r>
              <a:rPr lang="en-US" baseline="0" dirty="0"/>
              <a:t> Church in Brookfield, Wisconsin.</a:t>
            </a:r>
          </a:p>
          <a:p>
            <a:endParaRPr lang="en-US" baseline="0" dirty="0"/>
          </a:p>
          <a:p>
            <a:r>
              <a:rPr lang="en-US" baseline="0" dirty="0"/>
              <a:t>Renee Gray-Wilburn, author of the </a:t>
            </a:r>
            <a:r>
              <a:rPr lang="en-US" baseline="0" dirty="0" err="1"/>
              <a:t>PrayerKids</a:t>
            </a:r>
            <a:r>
              <a:rPr lang="en-US" baseline="0" dirty="0"/>
              <a:t>! Prayer card, “Praying for My Brothers and Sisters,” says, “It means to never go long without making a mental connection with God and by doing our best to be aware of his presence.”</a:t>
            </a:r>
          </a:p>
          <a:p>
            <a:endParaRPr lang="en-US" baseline="0" dirty="0"/>
          </a:p>
          <a:p>
            <a:r>
              <a:rPr lang="en-US" baseline="0" dirty="0"/>
              <a:t>It’s a constant God-consciousness,” says </a:t>
            </a:r>
            <a:r>
              <a:rPr lang="en-US" baseline="0" dirty="0" err="1"/>
              <a:t>Arlyn</a:t>
            </a:r>
            <a:r>
              <a:rPr lang="en-US" baseline="0" dirty="0"/>
              <a:t> Lawrence, co-author of the book Prayer-Saturated Kids and former contributing editor of Pray! Magazine.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9579DEC-79C9-47C9-99B9-16B169EF5F7A}" type="slidenum">
              <a:rPr lang="en-US" smtClean="0"/>
              <a:t>4</a:t>
            </a:fld>
            <a:endParaRPr lang="en-US"/>
          </a:p>
        </p:txBody>
      </p:sp>
    </p:spTree>
    <p:extLst>
      <p:ext uri="{BB962C8B-B14F-4D97-AF65-F5344CB8AC3E}">
        <p14:creationId xmlns:p14="http://schemas.microsoft.com/office/powerpoint/2010/main" val="1696968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Wingdings" panose="05000000000000000000" pitchFamily="2" charset="2"/>
              <a:buChar char="q"/>
            </a:pPr>
            <a:r>
              <a:rPr lang="en-US" dirty="0"/>
              <a:t>This doesn’t mean we’re solely focused on God and nothing else throughout the day. </a:t>
            </a:r>
          </a:p>
          <a:p>
            <a:pPr marL="228600" indent="-228600">
              <a:buFont typeface="Wingdings" panose="05000000000000000000" pitchFamily="2" charset="2"/>
              <a:buChar char="q"/>
            </a:pPr>
            <a:r>
              <a:rPr lang="en-US" dirty="0"/>
              <a:t>But much like breathing occurs even as we go about our lives, we can also sense God’s presence with us regardless of our circumstances. </a:t>
            </a:r>
          </a:p>
          <a:p>
            <a:pPr marL="228600" indent="-228600">
              <a:buFont typeface="Wingdings" panose="05000000000000000000" pitchFamily="2" charset="2"/>
              <a:buChar char="q"/>
            </a:pPr>
            <a:endParaRPr lang="en-US" dirty="0"/>
          </a:p>
        </p:txBody>
      </p:sp>
      <p:sp>
        <p:nvSpPr>
          <p:cNvPr id="4" name="Slide Number Placeholder 3"/>
          <p:cNvSpPr>
            <a:spLocks noGrp="1"/>
          </p:cNvSpPr>
          <p:nvPr>
            <p:ph type="sldNum" sz="quarter" idx="10"/>
          </p:nvPr>
        </p:nvSpPr>
        <p:spPr/>
        <p:txBody>
          <a:bodyPr/>
          <a:lstStyle/>
          <a:p>
            <a:fld id="{F9579DEC-79C9-47C9-99B9-16B169EF5F7A}" type="slidenum">
              <a:rPr lang="en-US" smtClean="0"/>
              <a:t>5</a:t>
            </a:fld>
            <a:endParaRPr lang="en-US"/>
          </a:p>
        </p:txBody>
      </p:sp>
    </p:spTree>
    <p:extLst>
      <p:ext uri="{BB962C8B-B14F-4D97-AF65-F5344CB8AC3E}">
        <p14:creationId xmlns:p14="http://schemas.microsoft.com/office/powerpoint/2010/main" val="984625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200"/>
              </a:spcBef>
              <a:spcAft>
                <a:spcPts val="200"/>
              </a:spcAft>
              <a:buClr>
                <a:srgbClr val="FF0000"/>
              </a:buClr>
              <a:buSzPct val="100000"/>
              <a:buFont typeface="Wingdings" panose="05000000000000000000" pitchFamily="2" charset="2"/>
              <a:buNone/>
              <a:tabLst/>
              <a:defRPr/>
            </a:pPr>
            <a:r>
              <a:rPr kumimoji="0" lang="en-US" sz="2200" b="1" i="0" u="none" strike="noStrike" kern="1200" cap="none" spc="0" normalizeH="0" baseline="0" noProof="0" dirty="0">
                <a:ln>
                  <a:noFill/>
                </a:ln>
                <a:solidFill>
                  <a:srgbClr val="FFFFFF"/>
                </a:solidFill>
                <a:effectLst/>
                <a:uLnTx/>
                <a:uFillTx/>
                <a:latin typeface="Tw Cen MT" panose="020B0602020104020603"/>
                <a:ea typeface="+mn-ea"/>
                <a:cs typeface="+mn-cs"/>
              </a:rPr>
              <a:t>Awareness of God’s Presence</a:t>
            </a:r>
          </a:p>
          <a:p>
            <a:pPr marL="91440" marR="0" lvl="0" indent="-91440" algn="l" defTabSz="914400" rtl="0" eaLnBrk="1" fontAlgn="auto" latinLnBrk="0" hangingPunct="1">
              <a:lnSpc>
                <a:spcPct val="90000"/>
              </a:lnSpc>
              <a:spcBef>
                <a:spcPts val="1200"/>
              </a:spcBef>
              <a:spcAft>
                <a:spcPts val="200"/>
              </a:spcAft>
              <a:buClr>
                <a:srgbClr val="FF0000"/>
              </a:buClr>
              <a:buSzPct val="100000"/>
              <a:buFont typeface="Wingdings" panose="05000000000000000000" pitchFamily="2" charset="2"/>
              <a:buChar char="q"/>
              <a:tabLst/>
              <a:defRPr/>
            </a:pPr>
            <a:endPar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endParaRPr>
          </a:p>
          <a:p>
            <a:pPr marL="91440" marR="0" lvl="0" indent="-91440" algn="l" defTabSz="914400" rtl="0" eaLnBrk="1" fontAlgn="auto" latinLnBrk="0" hangingPunct="1">
              <a:lnSpc>
                <a:spcPct val="90000"/>
              </a:lnSpc>
              <a:spcBef>
                <a:spcPts val="1200"/>
              </a:spcBef>
              <a:spcAft>
                <a:spcPts val="200"/>
              </a:spcAft>
              <a:buClr>
                <a:srgbClr val="FF0000"/>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Teach kids to have a better awareness of God’s presence throughout  their day. </a:t>
            </a:r>
          </a:p>
          <a:p>
            <a:pPr marL="91440" marR="0" lvl="0" indent="-91440" algn="l" defTabSz="914400" rtl="0" eaLnBrk="1" fontAlgn="auto" latinLnBrk="0" hangingPunct="1">
              <a:lnSpc>
                <a:spcPct val="90000"/>
              </a:lnSpc>
              <a:spcBef>
                <a:spcPts val="1200"/>
              </a:spcBef>
              <a:spcAft>
                <a:spcPts val="200"/>
              </a:spcAft>
              <a:buClr>
                <a:srgbClr val="FF0000"/>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Form pairs. Tell kids they’ll also need to count how many times they take a breath as they each tell their partner everything they’ve eaten so far today.</a:t>
            </a:r>
          </a:p>
          <a:p>
            <a:pPr marL="91440" marR="0" lvl="0" indent="-91440" algn="l" defTabSz="914400" rtl="0" eaLnBrk="1" fontAlgn="auto" latinLnBrk="0" hangingPunct="1">
              <a:lnSpc>
                <a:spcPct val="90000"/>
              </a:lnSpc>
              <a:spcBef>
                <a:spcPts val="1200"/>
              </a:spcBef>
              <a:spcAft>
                <a:spcPts val="200"/>
              </a:spcAft>
              <a:buClr>
                <a:srgbClr val="FF0000"/>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After two minutes, ask kids how they did. </a:t>
            </a:r>
          </a:p>
          <a:p>
            <a:endParaRPr lang="en-US" dirty="0"/>
          </a:p>
        </p:txBody>
      </p:sp>
      <p:sp>
        <p:nvSpPr>
          <p:cNvPr id="4" name="Slide Number Placeholder 3"/>
          <p:cNvSpPr>
            <a:spLocks noGrp="1"/>
          </p:cNvSpPr>
          <p:nvPr>
            <p:ph type="sldNum" sz="quarter" idx="10"/>
          </p:nvPr>
        </p:nvSpPr>
        <p:spPr/>
        <p:txBody>
          <a:bodyPr/>
          <a:lstStyle/>
          <a:p>
            <a:fld id="{F9579DEC-79C9-47C9-99B9-16B169EF5F7A}" type="slidenum">
              <a:rPr lang="en-US" smtClean="0"/>
              <a:t>6</a:t>
            </a:fld>
            <a:endParaRPr lang="en-US"/>
          </a:p>
        </p:txBody>
      </p:sp>
    </p:spTree>
    <p:extLst>
      <p:ext uri="{BB962C8B-B14F-4D97-AF65-F5344CB8AC3E}">
        <p14:creationId xmlns:p14="http://schemas.microsoft.com/office/powerpoint/2010/main" val="3616291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q"/>
            </a:pPr>
            <a:r>
              <a:rPr lang="en-US" sz="3600" b="0" dirty="0">
                <a:solidFill>
                  <a:srgbClr val="FFFF00"/>
                </a:solidFill>
              </a:rPr>
              <a:t>Try the activity again, only this time, tell them they don’t need to count their breaths.</a:t>
            </a:r>
          </a:p>
          <a:p>
            <a:pPr>
              <a:buFont typeface="Wingdings" panose="05000000000000000000" pitchFamily="2" charset="2"/>
              <a:buChar char="q"/>
            </a:pPr>
            <a:r>
              <a:rPr lang="en-US" sz="3600" b="0" dirty="0">
                <a:solidFill>
                  <a:srgbClr val="FFFF00"/>
                </a:solidFill>
              </a:rPr>
              <a:t>After two minutes, ask: </a:t>
            </a:r>
          </a:p>
          <a:p>
            <a:pPr marL="128016" lvl="1" indent="0">
              <a:buNone/>
            </a:pPr>
            <a:r>
              <a:rPr lang="en-US" sz="3600" b="0" dirty="0">
                <a:solidFill>
                  <a:srgbClr val="FFFF00"/>
                </a:solidFill>
              </a:rPr>
              <a:t>  * “How did counting or not counting impact how you breathed? </a:t>
            </a:r>
          </a:p>
          <a:p>
            <a:pPr marL="128016" lvl="1" indent="0">
              <a:buNone/>
            </a:pPr>
            <a:r>
              <a:rPr lang="en-US" sz="3600" b="0" dirty="0">
                <a:solidFill>
                  <a:srgbClr val="FFFF00"/>
                </a:solidFill>
              </a:rPr>
              <a:t>  * How is breathing like or unlike God’s presence ? </a:t>
            </a:r>
          </a:p>
          <a:p>
            <a:pPr marL="128016" lvl="1" indent="0">
              <a:buNone/>
            </a:pPr>
            <a:r>
              <a:rPr lang="en-US" sz="3600" b="0" dirty="0">
                <a:solidFill>
                  <a:srgbClr val="FFFF00"/>
                </a:solidFill>
              </a:rPr>
              <a:t>  * How does God’s constant presence affect the way you pray?”</a:t>
            </a:r>
          </a:p>
          <a:p>
            <a:endParaRPr lang="en-US" dirty="0"/>
          </a:p>
        </p:txBody>
      </p:sp>
      <p:sp>
        <p:nvSpPr>
          <p:cNvPr id="4" name="Slide Number Placeholder 3"/>
          <p:cNvSpPr>
            <a:spLocks noGrp="1"/>
          </p:cNvSpPr>
          <p:nvPr>
            <p:ph type="sldNum" sz="quarter" idx="10"/>
          </p:nvPr>
        </p:nvSpPr>
        <p:spPr/>
        <p:txBody>
          <a:bodyPr/>
          <a:lstStyle/>
          <a:p>
            <a:fld id="{F9579DEC-79C9-47C9-99B9-16B169EF5F7A}" type="slidenum">
              <a:rPr lang="en-US" smtClean="0"/>
              <a:t>7</a:t>
            </a:fld>
            <a:endParaRPr lang="en-US"/>
          </a:p>
        </p:txBody>
      </p:sp>
    </p:spTree>
    <p:extLst>
      <p:ext uri="{BB962C8B-B14F-4D97-AF65-F5344CB8AC3E}">
        <p14:creationId xmlns:p14="http://schemas.microsoft.com/office/powerpoint/2010/main" val="2085049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marR="0" lvl="0" indent="-91440" algn="l" defTabSz="914400" rtl="0" eaLnBrk="1" fontAlgn="auto" latinLnBrk="0" hangingPunct="1">
              <a:lnSpc>
                <a:spcPct val="90000"/>
              </a:lnSpc>
              <a:spcBef>
                <a:spcPts val="1200"/>
              </a:spcBef>
              <a:spcAft>
                <a:spcPts val="200"/>
              </a:spcAft>
              <a:buClr>
                <a:srgbClr val="9CBEBD"/>
              </a:buClr>
              <a:buSzPct val="100000"/>
              <a:buFont typeface="Wingdings" panose="05000000000000000000" pitchFamily="2" charset="2"/>
              <a:buChar char="q"/>
              <a:tabLst/>
              <a:defRPr/>
            </a:pPr>
            <a:r>
              <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rPr>
              <a:t>Tell kids that just like air is always flowing through us, God is always with us. We can feel His presence even while we do other things.</a:t>
            </a:r>
          </a:p>
          <a:p>
            <a:pPr marL="91440" marR="0" lvl="0" indent="-91440" algn="l" defTabSz="914400" rtl="0" eaLnBrk="1" fontAlgn="auto" latinLnBrk="0" hangingPunct="1">
              <a:lnSpc>
                <a:spcPct val="90000"/>
              </a:lnSpc>
              <a:spcBef>
                <a:spcPts val="1200"/>
              </a:spcBef>
              <a:spcAft>
                <a:spcPts val="200"/>
              </a:spcAft>
              <a:buClr>
                <a:srgbClr val="9CBEBD"/>
              </a:buClr>
              <a:buSzPct val="100000"/>
              <a:buFont typeface="Tw Cen MT" panose="020B0602020104020603" pitchFamily="34" charset="0"/>
              <a:buChar char=" "/>
              <a:tabLst/>
              <a:defRPr/>
            </a:pPr>
            <a:endParaRPr kumimoji="0" lang="en-US" sz="2200" b="0" i="0" u="none" strike="noStrike" kern="1200" cap="none" spc="0" normalizeH="0" baseline="0" noProof="0" dirty="0">
              <a:ln>
                <a:noFill/>
              </a:ln>
              <a:solidFill>
                <a:srgbClr val="FFFFFF"/>
              </a:solidFill>
              <a:effectLst/>
              <a:uLnTx/>
              <a:uFillTx/>
              <a:latin typeface="Tw Cen MT" panose="020B0602020104020603"/>
              <a:ea typeface="+mn-ea"/>
              <a:cs typeface="+mn-cs"/>
            </a:endParaRPr>
          </a:p>
          <a:p>
            <a:endParaRPr lang="en-US" dirty="0"/>
          </a:p>
        </p:txBody>
      </p:sp>
      <p:sp>
        <p:nvSpPr>
          <p:cNvPr id="4" name="Slide Number Placeholder 3"/>
          <p:cNvSpPr>
            <a:spLocks noGrp="1"/>
          </p:cNvSpPr>
          <p:nvPr>
            <p:ph type="sldNum" sz="quarter" idx="10"/>
          </p:nvPr>
        </p:nvSpPr>
        <p:spPr/>
        <p:txBody>
          <a:bodyPr/>
          <a:lstStyle/>
          <a:p>
            <a:fld id="{F9579DEC-79C9-47C9-99B9-16B169EF5F7A}" type="slidenum">
              <a:rPr lang="en-US" smtClean="0"/>
              <a:t>8</a:t>
            </a:fld>
            <a:endParaRPr lang="en-US"/>
          </a:p>
        </p:txBody>
      </p:sp>
    </p:spTree>
    <p:extLst>
      <p:ext uri="{BB962C8B-B14F-4D97-AF65-F5344CB8AC3E}">
        <p14:creationId xmlns:p14="http://schemas.microsoft.com/office/powerpoint/2010/main" val="552949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2. PRAYER IS A ROUTINE</a:t>
            </a:r>
          </a:p>
          <a:p>
            <a:pPr marL="171450" indent="-171450">
              <a:buFont typeface="Wingdings" panose="05000000000000000000" pitchFamily="2" charset="2"/>
              <a:buChar char="q"/>
            </a:pPr>
            <a:endParaRPr lang="en-US" dirty="0"/>
          </a:p>
          <a:p>
            <a:pPr marL="171450" indent="-171450">
              <a:buFont typeface="Wingdings" panose="05000000000000000000" pitchFamily="2" charset="2"/>
              <a:buChar char="q"/>
            </a:pPr>
            <a:r>
              <a:rPr lang="en-US" dirty="0"/>
              <a:t>Our prayer attitude is shaped by regular times with God.</a:t>
            </a:r>
          </a:p>
          <a:p>
            <a:pPr marL="171450" indent="-171450">
              <a:buFont typeface="Wingdings" panose="05000000000000000000" pitchFamily="2" charset="2"/>
              <a:buChar char="q"/>
            </a:pPr>
            <a:r>
              <a:rPr lang="en-US" dirty="0"/>
              <a:t>Kids can learn to pray regularly “by being encouraged to begin their days with a simple prayer inviting the Holy Spirit to walk and talk to them all day long. </a:t>
            </a:r>
          </a:p>
          <a:p>
            <a:pPr marL="171450" indent="-171450">
              <a:buFont typeface="Wingdings" panose="05000000000000000000" pitchFamily="2" charset="2"/>
              <a:buChar char="q"/>
            </a:pPr>
            <a:r>
              <a:rPr lang="en-US" dirty="0"/>
              <a:t>And, then, to finish each day before bed with a time of prayer reflecting upon how they felt the Holy Spirit walk and talk with them that day.”</a:t>
            </a:r>
          </a:p>
          <a:p>
            <a:pPr marL="171450" indent="-171450">
              <a:buFont typeface="Wingdings" panose="05000000000000000000" pitchFamily="2" charset="2"/>
              <a:buChar char="q"/>
            </a:pPr>
            <a:endParaRPr lang="en-US" dirty="0"/>
          </a:p>
        </p:txBody>
      </p:sp>
      <p:sp>
        <p:nvSpPr>
          <p:cNvPr id="4" name="Slide Number Placeholder 3"/>
          <p:cNvSpPr>
            <a:spLocks noGrp="1"/>
          </p:cNvSpPr>
          <p:nvPr>
            <p:ph type="sldNum" sz="quarter" idx="10"/>
          </p:nvPr>
        </p:nvSpPr>
        <p:spPr/>
        <p:txBody>
          <a:bodyPr/>
          <a:lstStyle/>
          <a:p>
            <a:fld id="{F9579DEC-79C9-47C9-99B9-16B169EF5F7A}" type="slidenum">
              <a:rPr lang="en-US" smtClean="0"/>
              <a:t>9</a:t>
            </a:fld>
            <a:endParaRPr lang="en-US"/>
          </a:p>
        </p:txBody>
      </p:sp>
    </p:spTree>
    <p:extLst>
      <p:ext uri="{BB962C8B-B14F-4D97-AF65-F5344CB8AC3E}">
        <p14:creationId xmlns:p14="http://schemas.microsoft.com/office/powerpoint/2010/main" val="1211460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8/15/18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13" name="Straight Connector 12"/>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8/15/18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8/15/18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8/15/18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8/15/18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8/15/18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8/15/18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8/15/18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8/15/18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8/15/18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8/15/18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8/15/18</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8" name="Straight Connector 7"/>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048" y="4814046"/>
            <a:ext cx="8041341" cy="1271771"/>
          </a:xfrm>
        </p:spPr>
        <p:txBody>
          <a:bodyPr>
            <a:normAutofit fontScale="90000"/>
          </a:bodyPr>
          <a:lstStyle/>
          <a:p>
            <a:r>
              <a:rPr lang="en-US" sz="6000" b="1" dirty="0">
                <a:solidFill>
                  <a:srgbClr val="FFFF00"/>
                </a:solidFill>
              </a:rPr>
              <a:t>Teaching children to pray without ceasing</a:t>
            </a:r>
          </a:p>
        </p:txBody>
      </p:sp>
      <p:pic>
        <p:nvPicPr>
          <p:cNvPr id="5" name="Picture 4"/>
          <p:cNvPicPr>
            <a:picLocks noChangeAspect="1"/>
          </p:cNvPicPr>
          <p:nvPr/>
        </p:nvPicPr>
        <p:blipFill>
          <a:blip r:embed="rId3">
            <a:extLst>
              <a:ext uri="{BEBA8EAE-BF5A-486C-A8C5-ECC9F3942E4B}">
                <a14:imgProps xmlns:a14="http://schemas.microsoft.com/office/drawing/2010/main">
                  <a14:imgLayer>
                    <a14:imgEffect>
                      <a14:brightnessContrast bright="20000" contrast="-40000"/>
                    </a14:imgEffect>
                  </a14:imgLayer>
                </a14:imgProps>
              </a:ext>
            </a:extLst>
          </a:blip>
          <a:stretch>
            <a:fillRect/>
          </a:stretch>
        </p:blipFill>
        <p:spPr>
          <a:xfrm>
            <a:off x="9144000" y="4622778"/>
            <a:ext cx="1894114" cy="2146418"/>
          </a:xfrm>
          <a:prstGeom prst="roundRect">
            <a:avLst/>
          </a:prstGeom>
        </p:spPr>
      </p:pic>
      <p:pic>
        <p:nvPicPr>
          <p:cNvPr id="4" name="Picture 3"/>
          <p:cNvPicPr>
            <a:picLocks noChangeAspect="1"/>
          </p:cNvPicPr>
          <p:nvPr/>
        </p:nvPicPr>
        <p:blipFill>
          <a:blip r:embed="rId4"/>
          <a:stretch>
            <a:fillRect/>
          </a:stretch>
        </p:blipFill>
        <p:spPr>
          <a:xfrm>
            <a:off x="983447" y="845820"/>
            <a:ext cx="5093848" cy="3291357"/>
          </a:xfrm>
          <a:prstGeom prst="roundRect">
            <a:avLst/>
          </a:prstGeom>
        </p:spPr>
      </p:pic>
      <p:pic>
        <p:nvPicPr>
          <p:cNvPr id="6" name="Picture 5">
            <a:extLst>
              <a:ext uri="{FF2B5EF4-FFF2-40B4-BE49-F238E27FC236}">
                <a16:creationId xmlns:a16="http://schemas.microsoft.com/office/drawing/2014/main" id="{2740177B-531C-4346-AEE6-D99DC5D388A3}"/>
              </a:ext>
            </a:extLst>
          </p:cNvPr>
          <p:cNvPicPr>
            <a:picLocks noChangeAspect="1"/>
          </p:cNvPicPr>
          <p:nvPr/>
        </p:nvPicPr>
        <p:blipFill rotWithShape="1">
          <a:blip r:embed="rId5"/>
          <a:srcRect l="22083" r="4907" b="7334"/>
          <a:stretch/>
        </p:blipFill>
        <p:spPr>
          <a:xfrm>
            <a:off x="6853820" y="228166"/>
            <a:ext cx="4184294" cy="39831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AA655D5B-69C1-D34F-BBE4-DA765D91A566}"/>
              </a:ext>
            </a:extLst>
          </p:cNvPr>
          <p:cNvSpPr txBox="1"/>
          <p:nvPr/>
        </p:nvSpPr>
        <p:spPr>
          <a:xfrm>
            <a:off x="2017058" y="6226900"/>
            <a:ext cx="5686750" cy="461665"/>
          </a:xfrm>
          <a:prstGeom prst="rect">
            <a:avLst/>
          </a:prstGeom>
          <a:noFill/>
        </p:spPr>
        <p:txBody>
          <a:bodyPr wrap="none" rtlCol="0">
            <a:spAutoFit/>
          </a:bodyPr>
          <a:lstStyle/>
          <a:p>
            <a:r>
              <a:rPr lang="en-US" sz="2400" b="1" dirty="0"/>
              <a:t>Linda Mei Lin Koh, GC Children’s Ministries</a:t>
            </a:r>
            <a:endParaRPr lang="en-US" sz="2800" b="1" dirty="0"/>
          </a:p>
        </p:txBody>
      </p:sp>
    </p:spTree>
    <p:extLst>
      <p:ext uri="{BB962C8B-B14F-4D97-AF65-F5344CB8AC3E}">
        <p14:creationId xmlns:p14="http://schemas.microsoft.com/office/powerpoint/2010/main" val="2486136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69265" y="355111"/>
            <a:ext cx="6844828" cy="5255001"/>
          </a:xfrm>
        </p:spPr>
        <p:txBody>
          <a:bodyPr>
            <a:noAutofit/>
          </a:bodyPr>
          <a:lstStyle/>
          <a:p>
            <a:pPr>
              <a:buFont typeface="Wingdings" panose="05000000000000000000" pitchFamily="2" charset="2"/>
              <a:buChar char="q"/>
            </a:pPr>
            <a:r>
              <a:rPr lang="en-US" sz="4000" b="1" dirty="0">
                <a:solidFill>
                  <a:srgbClr val="FFFF00"/>
                </a:solidFill>
              </a:rPr>
              <a:t>Teaching kids to establish regular times to </a:t>
            </a:r>
            <a:r>
              <a:rPr lang="en-US" sz="4000" b="1" dirty="0">
                <a:solidFill>
                  <a:srgbClr val="00FDFF"/>
                </a:solidFill>
              </a:rPr>
              <a:t>“check-in” </a:t>
            </a:r>
            <a:r>
              <a:rPr lang="en-US" sz="4000" b="1" dirty="0">
                <a:solidFill>
                  <a:srgbClr val="FFFF00"/>
                </a:solidFill>
              </a:rPr>
              <a:t>with God about the events of their day can remind them to pray and to experience the things they’ve prayed about.</a:t>
            </a:r>
          </a:p>
          <a:p>
            <a:pPr>
              <a:buFont typeface="Wingdings" panose="05000000000000000000" pitchFamily="2" charset="2"/>
              <a:buChar char="q"/>
            </a:pPr>
            <a:r>
              <a:rPr lang="en-US" sz="4000" b="1" dirty="0">
                <a:solidFill>
                  <a:srgbClr val="FFFF00"/>
                </a:solidFill>
              </a:rPr>
              <a:t>By establishing routine times to talk to God – </a:t>
            </a:r>
            <a:r>
              <a:rPr lang="en-US" sz="4000" b="1" dirty="0">
                <a:solidFill>
                  <a:srgbClr val="00FDFF"/>
                </a:solidFill>
              </a:rPr>
              <a:t>not out of obligation</a:t>
            </a:r>
            <a:r>
              <a:rPr lang="en-US" sz="4000" b="1" dirty="0">
                <a:solidFill>
                  <a:srgbClr val="FFFF00"/>
                </a:solidFill>
              </a:rPr>
              <a:t> but out of love – kids can learn to pray without ceasing. </a:t>
            </a:r>
          </a:p>
        </p:txBody>
      </p:sp>
      <p:pic>
        <p:nvPicPr>
          <p:cNvPr id="4" name="Picture 3"/>
          <p:cNvPicPr>
            <a:picLocks noChangeAspect="1"/>
          </p:cNvPicPr>
          <p:nvPr/>
        </p:nvPicPr>
        <p:blipFill>
          <a:blip r:embed="rId3"/>
          <a:stretch>
            <a:fillRect/>
          </a:stretch>
        </p:blipFill>
        <p:spPr>
          <a:xfrm>
            <a:off x="503853" y="961945"/>
            <a:ext cx="3939499" cy="5232462"/>
          </a:xfrm>
          <a:prstGeom prst="roundRect">
            <a:avLst/>
          </a:prstGeom>
        </p:spPr>
      </p:pic>
    </p:spTree>
    <p:extLst>
      <p:ext uri="{BB962C8B-B14F-4D97-AF65-F5344CB8AC3E}">
        <p14:creationId xmlns:p14="http://schemas.microsoft.com/office/powerpoint/2010/main" val="22735363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69605" y="300447"/>
            <a:ext cx="6509035" cy="5460274"/>
          </a:xfrm>
        </p:spPr>
        <p:txBody>
          <a:bodyPr>
            <a:noAutofit/>
          </a:bodyPr>
          <a:lstStyle/>
          <a:p>
            <a:pPr>
              <a:spcBef>
                <a:spcPts val="0"/>
              </a:spcBef>
              <a:spcAft>
                <a:spcPts val="0"/>
              </a:spcAft>
              <a:buFont typeface="Wingdings" panose="05000000000000000000" pitchFamily="2" charset="2"/>
              <a:buChar char="q"/>
            </a:pPr>
            <a:r>
              <a:rPr lang="en-US" sz="3200" b="1" dirty="0">
                <a:solidFill>
                  <a:srgbClr val="FFFF00"/>
                </a:solidFill>
                <a:latin typeface="Calibri" panose="020F0502020204030204" pitchFamily="34" charset="0"/>
                <a:cs typeface="Calibri" panose="020F0502020204030204" pitchFamily="34" charset="0"/>
              </a:rPr>
              <a:t>Help kids practice a prayer routine with this rewind/fast forward activity. Have kids rewind their minds to the beginning of their day.</a:t>
            </a:r>
          </a:p>
          <a:p>
            <a:pPr>
              <a:spcBef>
                <a:spcPts val="0"/>
              </a:spcBef>
              <a:spcAft>
                <a:spcPts val="0"/>
              </a:spcAft>
              <a:buFont typeface="Wingdings" panose="05000000000000000000" pitchFamily="2" charset="2"/>
              <a:buChar char="q"/>
            </a:pPr>
            <a:r>
              <a:rPr lang="en-US" sz="3200" b="1" dirty="0">
                <a:solidFill>
                  <a:srgbClr val="FFFF00"/>
                </a:solidFill>
                <a:latin typeface="Calibri" panose="020F0502020204030204" pitchFamily="34" charset="0"/>
                <a:cs typeface="Calibri" panose="020F0502020204030204" pitchFamily="34" charset="0"/>
              </a:rPr>
              <a:t>Tell the kids to pantomime in fast motion all the things they did before they left the house  that morning. </a:t>
            </a:r>
          </a:p>
          <a:p>
            <a:pPr>
              <a:spcBef>
                <a:spcPts val="0"/>
              </a:spcBef>
              <a:spcAft>
                <a:spcPts val="0"/>
              </a:spcAft>
              <a:buFont typeface="Wingdings" panose="05000000000000000000" pitchFamily="2" charset="2"/>
              <a:buChar char="q"/>
            </a:pPr>
            <a:r>
              <a:rPr lang="en-US" sz="3200" b="1" dirty="0">
                <a:solidFill>
                  <a:srgbClr val="FFFF00"/>
                </a:solidFill>
                <a:latin typeface="Calibri" panose="020F0502020204030204" pitchFamily="34" charset="0"/>
                <a:cs typeface="Calibri" panose="020F0502020204030204" pitchFamily="34" charset="0"/>
              </a:rPr>
              <a:t>When you say, “Freeze” , kids must freeze in their pantomime and think about what was on their mind as they were in that moment earlier in the day. Then, holding their frozen position, have kids silently pray about what was on their minds.</a:t>
            </a:r>
            <a:r>
              <a:rPr lang="en-US" sz="3200" b="1" dirty="0">
                <a:solidFill>
                  <a:srgbClr val="00B0F0"/>
                </a:solidFill>
                <a:latin typeface="Calibri" panose="020F0502020204030204" pitchFamily="34" charset="0"/>
                <a:cs typeface="Calibri" panose="020F0502020204030204" pitchFamily="34" charset="0"/>
              </a:rPr>
              <a:t> </a:t>
            </a:r>
          </a:p>
        </p:txBody>
      </p:sp>
      <p:pic>
        <p:nvPicPr>
          <p:cNvPr id="4" name="Picture 3"/>
          <p:cNvPicPr>
            <a:picLocks noChangeAspect="1"/>
          </p:cNvPicPr>
          <p:nvPr/>
        </p:nvPicPr>
        <p:blipFill>
          <a:blip r:embed="rId3"/>
          <a:stretch>
            <a:fillRect/>
          </a:stretch>
        </p:blipFill>
        <p:spPr>
          <a:xfrm>
            <a:off x="550017" y="930263"/>
            <a:ext cx="4278431" cy="3710317"/>
          </a:xfrm>
          <a:prstGeom prst="rect">
            <a:avLst/>
          </a:prstGeom>
        </p:spPr>
      </p:pic>
    </p:spTree>
    <p:extLst>
      <p:ext uri="{BB962C8B-B14F-4D97-AF65-F5344CB8AC3E}">
        <p14:creationId xmlns:p14="http://schemas.microsoft.com/office/powerpoint/2010/main" val="19615190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5588" y="0"/>
            <a:ext cx="9720072" cy="1499616"/>
          </a:xfrm>
        </p:spPr>
        <p:txBody>
          <a:bodyPr>
            <a:normAutofit/>
          </a:bodyPr>
          <a:lstStyle/>
          <a:p>
            <a:r>
              <a:rPr lang="en-US" sz="5400" b="1" dirty="0">
                <a:solidFill>
                  <a:srgbClr val="00FDFF"/>
                </a:solidFill>
              </a:rPr>
              <a:t>3. Prayer is a first response</a:t>
            </a:r>
          </a:p>
        </p:txBody>
      </p:sp>
      <p:sp>
        <p:nvSpPr>
          <p:cNvPr id="3" name="Content Placeholder 2"/>
          <p:cNvSpPr>
            <a:spLocks noGrp="1"/>
          </p:cNvSpPr>
          <p:nvPr>
            <p:ph idx="1"/>
          </p:nvPr>
        </p:nvSpPr>
        <p:spPr>
          <a:xfrm>
            <a:off x="5701284" y="1226042"/>
            <a:ext cx="6117336" cy="4443238"/>
          </a:xfrm>
        </p:spPr>
        <p:txBody>
          <a:bodyPr>
            <a:noAutofit/>
          </a:bodyPr>
          <a:lstStyle/>
          <a:p>
            <a:pPr>
              <a:spcBef>
                <a:spcPts val="0"/>
              </a:spcBef>
              <a:spcAft>
                <a:spcPts val="0"/>
              </a:spcAft>
              <a:buFont typeface="Wingdings" panose="05000000000000000000" pitchFamily="2" charset="2"/>
              <a:buChar char="q"/>
            </a:pPr>
            <a:r>
              <a:rPr lang="en-US" sz="3600" b="1" dirty="0">
                <a:solidFill>
                  <a:srgbClr val="FFFF00"/>
                </a:solidFill>
              </a:rPr>
              <a:t>Because God is always with us, God’s always listening to our prayers.</a:t>
            </a:r>
          </a:p>
          <a:p>
            <a:pPr>
              <a:spcBef>
                <a:spcPts val="0"/>
              </a:spcBef>
              <a:spcAft>
                <a:spcPts val="0"/>
              </a:spcAft>
              <a:buFont typeface="Wingdings" panose="05000000000000000000" pitchFamily="2" charset="2"/>
              <a:buChar char="q"/>
            </a:pPr>
            <a:r>
              <a:rPr lang="en-US" sz="3600" b="1" dirty="0">
                <a:solidFill>
                  <a:srgbClr val="FFFF00"/>
                </a:solidFill>
              </a:rPr>
              <a:t>When faced with a crisis or tough decision, we can turn to God before trying anything else.</a:t>
            </a:r>
          </a:p>
          <a:p>
            <a:pPr>
              <a:spcBef>
                <a:spcPts val="0"/>
              </a:spcBef>
              <a:spcAft>
                <a:spcPts val="0"/>
              </a:spcAft>
              <a:buFont typeface="Wingdings" panose="05000000000000000000" pitchFamily="2" charset="2"/>
              <a:buChar char="q"/>
            </a:pPr>
            <a:r>
              <a:rPr lang="en-US" sz="3600" b="1" dirty="0">
                <a:solidFill>
                  <a:srgbClr val="FFFF00"/>
                </a:solidFill>
              </a:rPr>
              <a:t>“Prayer is always my first response and not my last resort.” This is an important concept to teach kids.</a:t>
            </a:r>
          </a:p>
        </p:txBody>
      </p:sp>
      <p:pic>
        <p:nvPicPr>
          <p:cNvPr id="4" name="Picture 3"/>
          <p:cNvPicPr>
            <a:picLocks noChangeAspect="1"/>
          </p:cNvPicPr>
          <p:nvPr/>
        </p:nvPicPr>
        <p:blipFill>
          <a:blip r:embed="rId3"/>
          <a:stretch>
            <a:fillRect/>
          </a:stretch>
        </p:blipFill>
        <p:spPr>
          <a:xfrm>
            <a:off x="571529" y="1703955"/>
            <a:ext cx="4056453" cy="4353946"/>
          </a:xfrm>
          <a:prstGeom prst="ellipse">
            <a:avLst/>
          </a:prstGeom>
        </p:spPr>
      </p:pic>
    </p:spTree>
    <p:extLst>
      <p:ext uri="{BB962C8B-B14F-4D97-AF65-F5344CB8AC3E}">
        <p14:creationId xmlns:p14="http://schemas.microsoft.com/office/powerpoint/2010/main" val="3120358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74736" y="383791"/>
            <a:ext cx="6298164" cy="4723156"/>
          </a:xfrm>
        </p:spPr>
        <p:txBody>
          <a:bodyPr>
            <a:noAutofit/>
          </a:bodyPr>
          <a:lstStyle/>
          <a:p>
            <a:pPr>
              <a:spcBef>
                <a:spcPts val="0"/>
              </a:spcBef>
              <a:spcAft>
                <a:spcPts val="0"/>
              </a:spcAft>
              <a:buFont typeface="Wingdings" panose="05000000000000000000" pitchFamily="2" charset="2"/>
              <a:buChar char="q"/>
            </a:pPr>
            <a:r>
              <a:rPr lang="en-US" sz="3200" b="1" dirty="0">
                <a:solidFill>
                  <a:srgbClr val="FFFF00"/>
                </a:solidFill>
                <a:latin typeface="Calibri" panose="020F0502020204030204" pitchFamily="34" charset="0"/>
                <a:cs typeface="Calibri" panose="020F0502020204030204" pitchFamily="34" charset="0"/>
              </a:rPr>
              <a:t>Kids can be trained to make prayer the first thing they do when they need help or when someone they know needs help.”</a:t>
            </a:r>
          </a:p>
          <a:p>
            <a:pPr>
              <a:spcBef>
                <a:spcPts val="0"/>
              </a:spcBef>
              <a:spcAft>
                <a:spcPts val="0"/>
              </a:spcAft>
              <a:buFont typeface="Wingdings" panose="05000000000000000000" pitchFamily="2" charset="2"/>
              <a:buChar char="q"/>
            </a:pPr>
            <a:r>
              <a:rPr lang="en-US" sz="3200" b="1" dirty="0">
                <a:solidFill>
                  <a:srgbClr val="FFFF00"/>
                </a:solidFill>
                <a:latin typeface="Calibri" panose="020F0502020204030204" pitchFamily="34" charset="0"/>
                <a:cs typeface="Calibri" panose="020F0502020204030204" pitchFamily="34" charset="0"/>
              </a:rPr>
              <a:t>Nehemiah was a great example of this concept. In Nehemiah 1:4, after hearing about the destruction of Jerusalem, Nehemiah’s immediate response was prayer, weeping, and fasting for days.</a:t>
            </a:r>
          </a:p>
          <a:p>
            <a:pPr>
              <a:spcBef>
                <a:spcPts val="0"/>
              </a:spcBef>
              <a:spcAft>
                <a:spcPts val="0"/>
              </a:spcAft>
              <a:buFont typeface="Wingdings" panose="05000000000000000000" pitchFamily="2" charset="2"/>
              <a:buChar char="q"/>
            </a:pPr>
            <a:r>
              <a:rPr lang="en-US" sz="3200" b="1" dirty="0">
                <a:solidFill>
                  <a:srgbClr val="FFFF00"/>
                </a:solidFill>
                <a:latin typeface="Calibri" panose="020F0502020204030204" pitchFamily="34" charset="0"/>
                <a:cs typeface="Calibri" panose="020F0502020204030204" pitchFamily="34" charset="0"/>
              </a:rPr>
              <a:t>In Nehemiah 2:4, even as he formed his response to the king, Nehemiah said a quick silent prayer for God’s help. </a:t>
            </a:r>
          </a:p>
        </p:txBody>
      </p:sp>
      <p:pic>
        <p:nvPicPr>
          <p:cNvPr id="4" name="Picture 3"/>
          <p:cNvPicPr>
            <a:picLocks noChangeAspect="1"/>
          </p:cNvPicPr>
          <p:nvPr/>
        </p:nvPicPr>
        <p:blipFill>
          <a:blip r:embed="rId3"/>
          <a:stretch>
            <a:fillRect/>
          </a:stretch>
        </p:blipFill>
        <p:spPr>
          <a:xfrm>
            <a:off x="332413" y="1586204"/>
            <a:ext cx="4342223" cy="5107251"/>
          </a:xfrm>
          <a:prstGeom prst="roundRect">
            <a:avLst/>
          </a:prstGeom>
        </p:spPr>
      </p:pic>
    </p:spTree>
    <p:extLst>
      <p:ext uri="{BB962C8B-B14F-4D97-AF65-F5344CB8AC3E}">
        <p14:creationId xmlns:p14="http://schemas.microsoft.com/office/powerpoint/2010/main" val="42630788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1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6" dur="1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23" dur="1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26197" y="760445"/>
            <a:ext cx="5878285" cy="4863115"/>
          </a:xfrm>
        </p:spPr>
        <p:txBody>
          <a:bodyPr>
            <a:noAutofit/>
          </a:bodyPr>
          <a:lstStyle/>
          <a:p>
            <a:pPr>
              <a:spcBef>
                <a:spcPts val="0"/>
              </a:spcBef>
              <a:spcAft>
                <a:spcPts val="0"/>
              </a:spcAft>
              <a:buFont typeface="Wingdings" panose="05000000000000000000" pitchFamily="2" charset="2"/>
              <a:buChar char="q"/>
            </a:pPr>
            <a:r>
              <a:rPr lang="en-US" sz="4800" b="1" dirty="0">
                <a:solidFill>
                  <a:srgbClr val="FFFF00"/>
                </a:solidFill>
              </a:rPr>
              <a:t>Teach kids about making prayer a first response.</a:t>
            </a:r>
          </a:p>
          <a:p>
            <a:pPr>
              <a:spcBef>
                <a:spcPts val="0"/>
              </a:spcBef>
              <a:spcAft>
                <a:spcPts val="0"/>
              </a:spcAft>
              <a:buFont typeface="Wingdings" panose="05000000000000000000" pitchFamily="2" charset="2"/>
              <a:buChar char="q"/>
            </a:pPr>
            <a:r>
              <a:rPr lang="en-US" sz="4800" b="1" dirty="0">
                <a:solidFill>
                  <a:srgbClr val="FFFF00"/>
                </a:solidFill>
              </a:rPr>
              <a:t>Have kids form pairs and play a word association game.</a:t>
            </a:r>
          </a:p>
          <a:p>
            <a:pPr>
              <a:spcBef>
                <a:spcPts val="0"/>
              </a:spcBef>
              <a:spcAft>
                <a:spcPts val="0"/>
              </a:spcAft>
              <a:buFont typeface="Wingdings" panose="05000000000000000000" pitchFamily="2" charset="2"/>
              <a:buChar char="q"/>
            </a:pPr>
            <a:r>
              <a:rPr lang="en-US" sz="4800" b="1" dirty="0">
                <a:solidFill>
                  <a:srgbClr val="FFFF00"/>
                </a:solidFill>
              </a:rPr>
              <a:t>You supply the first word: problem</a:t>
            </a:r>
          </a:p>
        </p:txBody>
      </p:sp>
      <p:pic>
        <p:nvPicPr>
          <p:cNvPr id="4" name="Picture 3"/>
          <p:cNvPicPr>
            <a:picLocks noChangeAspect="1"/>
          </p:cNvPicPr>
          <p:nvPr/>
        </p:nvPicPr>
        <p:blipFill>
          <a:blip r:embed="rId3"/>
          <a:stretch>
            <a:fillRect/>
          </a:stretch>
        </p:blipFill>
        <p:spPr>
          <a:xfrm>
            <a:off x="686195" y="1751954"/>
            <a:ext cx="4571606" cy="4191646"/>
          </a:xfrm>
          <a:prstGeom prst="roundRect">
            <a:avLst/>
          </a:prstGeom>
        </p:spPr>
      </p:pic>
    </p:spTree>
    <p:extLst>
      <p:ext uri="{BB962C8B-B14F-4D97-AF65-F5344CB8AC3E}">
        <p14:creationId xmlns:p14="http://schemas.microsoft.com/office/powerpoint/2010/main" val="3456649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anim calcmode="lin" valueType="num">
                                      <p:cBhvr>
                                        <p:cTn id="15"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6"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2000"/>
                                        <p:tgtEl>
                                          <p:spTgt spid="3">
                                            <p:txEl>
                                              <p:pRg st="1" end="1"/>
                                            </p:txEl>
                                          </p:spTgt>
                                        </p:tgtEl>
                                      </p:cBhvr>
                                    </p:animEffect>
                                    <p:anim calcmode="lin" valueType="num">
                                      <p:cBhvr>
                                        <p:cTn id="22"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2000"/>
                                        <p:tgtEl>
                                          <p:spTgt spid="3">
                                            <p:txEl>
                                              <p:pRg st="2" end="2"/>
                                            </p:txEl>
                                          </p:spTgt>
                                        </p:tgtEl>
                                      </p:cBhvr>
                                    </p:animEffect>
                                    <p:anim calcmode="lin" valueType="num">
                                      <p:cBhvr>
                                        <p:cTn id="29"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30"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96118" y="411480"/>
            <a:ext cx="7559662" cy="5161695"/>
          </a:xfrm>
        </p:spPr>
        <p:txBody>
          <a:bodyPr>
            <a:noAutofit/>
          </a:bodyPr>
          <a:lstStyle/>
          <a:p>
            <a:pPr>
              <a:spcBef>
                <a:spcPts val="0"/>
              </a:spcBef>
              <a:spcAft>
                <a:spcPts val="0"/>
              </a:spcAft>
              <a:buFont typeface="Wingdings" panose="05000000000000000000" pitchFamily="2" charset="2"/>
              <a:buChar char="q"/>
            </a:pPr>
            <a:r>
              <a:rPr lang="en-US" sz="3200" b="1" dirty="0">
                <a:solidFill>
                  <a:srgbClr val="FFFF00"/>
                </a:solidFill>
              </a:rPr>
              <a:t>Have the first partner in each pair say the first word that comes to mind after hearing problem; then have the second partner respond with the first word that comes to mind after hearing the partner’s word.</a:t>
            </a:r>
          </a:p>
          <a:p>
            <a:pPr>
              <a:spcBef>
                <a:spcPts val="0"/>
              </a:spcBef>
              <a:spcAft>
                <a:spcPts val="0"/>
              </a:spcAft>
              <a:buFont typeface="Wingdings" panose="05000000000000000000" pitchFamily="2" charset="2"/>
              <a:buChar char="q"/>
            </a:pPr>
            <a:r>
              <a:rPr lang="en-US" sz="3200" b="1" dirty="0">
                <a:solidFill>
                  <a:srgbClr val="FFFF00"/>
                </a:solidFill>
              </a:rPr>
              <a:t>Have partners go back and forth for about two minutes. Then ask: “What’s the first thing you think to do when you have a problem? When you have a decision to make? When you’re happy about something?”</a:t>
            </a:r>
          </a:p>
          <a:p>
            <a:pPr>
              <a:spcBef>
                <a:spcPts val="0"/>
              </a:spcBef>
              <a:spcAft>
                <a:spcPts val="0"/>
              </a:spcAft>
              <a:buFont typeface="Wingdings" panose="05000000000000000000" pitchFamily="2" charset="2"/>
              <a:buChar char="q"/>
            </a:pPr>
            <a:r>
              <a:rPr lang="en-US" sz="3200" b="1" dirty="0">
                <a:solidFill>
                  <a:srgbClr val="FFFF00"/>
                </a:solidFill>
              </a:rPr>
              <a:t>Remind kids that God wants us to turn to him first about anything and everything.</a:t>
            </a:r>
          </a:p>
        </p:txBody>
      </p:sp>
      <p:pic>
        <p:nvPicPr>
          <p:cNvPr id="5" name="Picture 4"/>
          <p:cNvPicPr>
            <a:picLocks noChangeAspect="1"/>
          </p:cNvPicPr>
          <p:nvPr/>
        </p:nvPicPr>
        <p:blipFill rotWithShape="1">
          <a:blip r:embed="rId3"/>
          <a:srcRect b="10043"/>
          <a:stretch/>
        </p:blipFill>
        <p:spPr>
          <a:xfrm>
            <a:off x="290181" y="1399592"/>
            <a:ext cx="3945917" cy="4376059"/>
          </a:xfrm>
          <a:prstGeom prst="ellipse">
            <a:avLst/>
          </a:prstGeom>
        </p:spPr>
      </p:pic>
      <p:sp>
        <p:nvSpPr>
          <p:cNvPr id="2" name="TextBox 1">
            <a:extLst>
              <a:ext uri="{FF2B5EF4-FFF2-40B4-BE49-F238E27FC236}">
                <a16:creationId xmlns:a16="http://schemas.microsoft.com/office/drawing/2014/main" id="{F9352BA6-32B7-EA46-8F8E-E1619AC0B84B}"/>
              </a:ext>
            </a:extLst>
          </p:cNvPr>
          <p:cNvSpPr txBox="1"/>
          <p:nvPr/>
        </p:nvSpPr>
        <p:spPr>
          <a:xfrm>
            <a:off x="960120" y="411480"/>
            <a:ext cx="2151551" cy="830997"/>
          </a:xfrm>
          <a:prstGeom prst="rect">
            <a:avLst/>
          </a:prstGeom>
          <a:noFill/>
        </p:spPr>
        <p:txBody>
          <a:bodyPr wrap="none" rtlCol="0">
            <a:spAutoFit/>
          </a:bodyPr>
          <a:lstStyle/>
          <a:p>
            <a:r>
              <a:rPr lang="en-US" sz="4800" b="1" dirty="0">
                <a:solidFill>
                  <a:srgbClr val="00FDFF"/>
                </a:solidFill>
              </a:rPr>
              <a:t>Activity</a:t>
            </a:r>
            <a:endParaRPr lang="en-US" sz="5400" b="1" dirty="0">
              <a:solidFill>
                <a:srgbClr val="00FDFF"/>
              </a:solidFill>
            </a:endParaRPr>
          </a:p>
        </p:txBody>
      </p:sp>
    </p:spTree>
    <p:extLst>
      <p:ext uri="{BB962C8B-B14F-4D97-AF65-F5344CB8AC3E}">
        <p14:creationId xmlns:p14="http://schemas.microsoft.com/office/powerpoint/2010/main" val="203830404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anim calcmode="lin" valueType="num">
                                      <p:cBhvr>
                                        <p:cTn id="15"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6"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2000"/>
                                        <p:tgtEl>
                                          <p:spTgt spid="3">
                                            <p:txEl>
                                              <p:pRg st="1" end="1"/>
                                            </p:txEl>
                                          </p:spTgt>
                                        </p:tgtEl>
                                      </p:cBhvr>
                                    </p:animEffect>
                                    <p:anim calcmode="lin" valueType="num">
                                      <p:cBhvr>
                                        <p:cTn id="22"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2000"/>
                                        <p:tgtEl>
                                          <p:spTgt spid="3">
                                            <p:txEl>
                                              <p:pRg st="2" end="2"/>
                                            </p:txEl>
                                          </p:spTgt>
                                        </p:tgtEl>
                                      </p:cBhvr>
                                    </p:animEffect>
                                    <p:anim calcmode="lin" valueType="num">
                                      <p:cBhvr>
                                        <p:cTn id="29"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30"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01" y="342900"/>
            <a:ext cx="5041392" cy="1499616"/>
          </a:xfrm>
        </p:spPr>
        <p:txBody>
          <a:bodyPr>
            <a:normAutofit fontScale="90000"/>
          </a:bodyPr>
          <a:lstStyle/>
          <a:p>
            <a:r>
              <a:rPr lang="en-US" sz="5400" b="1" dirty="0">
                <a:solidFill>
                  <a:srgbClr val="00FDFF"/>
                </a:solidFill>
              </a:rPr>
              <a:t>4. Prayer involves 	the bible</a:t>
            </a:r>
          </a:p>
        </p:txBody>
      </p:sp>
      <p:sp>
        <p:nvSpPr>
          <p:cNvPr id="3" name="Content Placeholder 2"/>
          <p:cNvSpPr>
            <a:spLocks noGrp="1"/>
          </p:cNvSpPr>
          <p:nvPr>
            <p:ph idx="1"/>
          </p:nvPr>
        </p:nvSpPr>
        <p:spPr>
          <a:xfrm>
            <a:off x="5516880" y="342900"/>
            <a:ext cx="6400800" cy="4869180"/>
          </a:xfrm>
        </p:spPr>
        <p:txBody>
          <a:bodyPr>
            <a:noAutofit/>
          </a:bodyPr>
          <a:lstStyle/>
          <a:p>
            <a:pPr>
              <a:spcBef>
                <a:spcPts val="0"/>
              </a:spcBef>
              <a:spcAft>
                <a:spcPts val="0"/>
              </a:spcAft>
              <a:buFont typeface="Wingdings" panose="05000000000000000000" pitchFamily="2" charset="2"/>
              <a:buChar char="q"/>
            </a:pPr>
            <a:r>
              <a:rPr lang="en-US" sz="3200" b="1" dirty="0">
                <a:solidFill>
                  <a:srgbClr val="FFFF00"/>
                </a:solidFill>
                <a:latin typeface="Calibri" panose="020F0502020204030204" pitchFamily="34" charset="0"/>
                <a:cs typeface="Calibri" panose="020F0502020204030204" pitchFamily="34" charset="0"/>
              </a:rPr>
              <a:t>“The word and prayer are inextricably bound together, not separate activities as we like to think of them” For one to grow in prayer, one must grow in reading, studying, and meditating on the Word.</a:t>
            </a:r>
          </a:p>
          <a:p>
            <a:pPr>
              <a:spcBef>
                <a:spcPts val="0"/>
              </a:spcBef>
              <a:spcAft>
                <a:spcPts val="0"/>
              </a:spcAft>
              <a:buFont typeface="Wingdings" panose="05000000000000000000" pitchFamily="2" charset="2"/>
              <a:buChar char="q"/>
            </a:pPr>
            <a:r>
              <a:rPr lang="en-US" sz="3200" b="1" dirty="0">
                <a:solidFill>
                  <a:srgbClr val="FFFF00"/>
                </a:solidFill>
                <a:latin typeface="Calibri" panose="020F0502020204030204" pitchFamily="34" charset="0"/>
                <a:cs typeface="Calibri" panose="020F0502020204030204" pitchFamily="34" charset="0"/>
              </a:rPr>
              <a:t>The Bible has a lot to do with prayer. The Bible helps build a better prayer vocabulary, teaches how to pray for God’s will, and what to pray for.</a:t>
            </a:r>
          </a:p>
          <a:p>
            <a:pPr>
              <a:spcBef>
                <a:spcPts val="0"/>
              </a:spcBef>
              <a:spcAft>
                <a:spcPts val="0"/>
              </a:spcAft>
              <a:buFont typeface="Wingdings" panose="05000000000000000000" pitchFamily="2" charset="2"/>
              <a:buChar char="q"/>
            </a:pPr>
            <a:r>
              <a:rPr lang="en-US" sz="3200" b="1" dirty="0">
                <a:solidFill>
                  <a:srgbClr val="FFFF00"/>
                </a:solidFill>
                <a:latin typeface="Calibri" panose="020F0502020204030204" pitchFamily="34" charset="0"/>
                <a:cs typeface="Calibri" panose="020F0502020204030204" pitchFamily="34" charset="0"/>
              </a:rPr>
              <a:t>Scripture builds kids’ confidence in their prayers and helps them practice it. </a:t>
            </a:r>
          </a:p>
        </p:txBody>
      </p:sp>
      <p:pic>
        <p:nvPicPr>
          <p:cNvPr id="4" name="Picture 3"/>
          <p:cNvPicPr>
            <a:picLocks noChangeAspect="1"/>
          </p:cNvPicPr>
          <p:nvPr/>
        </p:nvPicPr>
        <p:blipFill>
          <a:blip r:embed="rId3"/>
          <a:stretch>
            <a:fillRect/>
          </a:stretch>
        </p:blipFill>
        <p:spPr>
          <a:xfrm>
            <a:off x="475488" y="2128003"/>
            <a:ext cx="4452218" cy="4056736"/>
          </a:xfrm>
          <a:prstGeom prst="roundRect">
            <a:avLst/>
          </a:prstGeom>
        </p:spPr>
      </p:pic>
    </p:spTree>
    <p:extLst>
      <p:ext uri="{BB962C8B-B14F-4D97-AF65-F5344CB8AC3E}">
        <p14:creationId xmlns:p14="http://schemas.microsoft.com/office/powerpoint/2010/main" val="1864271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971" y="243840"/>
            <a:ext cx="8214360" cy="5422952"/>
          </a:xfrm>
        </p:spPr>
        <p:txBody>
          <a:bodyPr>
            <a:noAutofit/>
          </a:bodyPr>
          <a:lstStyle/>
          <a:p>
            <a:pPr>
              <a:buFont typeface="Wingdings" panose="05000000000000000000" pitchFamily="2" charset="2"/>
              <a:buChar char="q"/>
            </a:pPr>
            <a:r>
              <a:rPr lang="en-US" sz="3600" b="1" dirty="0">
                <a:solidFill>
                  <a:srgbClr val="FFFF00"/>
                </a:solidFill>
              </a:rPr>
              <a:t>Let kids practice praying using the Bible as a guide. </a:t>
            </a:r>
          </a:p>
          <a:p>
            <a:pPr>
              <a:buFont typeface="Wingdings" panose="05000000000000000000" pitchFamily="2" charset="2"/>
              <a:buChar char="q"/>
            </a:pPr>
            <a:r>
              <a:rPr lang="en-US" sz="3600" b="1" dirty="0">
                <a:solidFill>
                  <a:srgbClr val="FFFF00"/>
                </a:solidFill>
              </a:rPr>
              <a:t>Form groups of four.</a:t>
            </a:r>
          </a:p>
          <a:p>
            <a:pPr>
              <a:buFont typeface="Wingdings" panose="05000000000000000000" pitchFamily="2" charset="2"/>
              <a:buChar char="q"/>
            </a:pPr>
            <a:r>
              <a:rPr lang="en-US" sz="3600" b="1" dirty="0">
                <a:solidFill>
                  <a:srgbClr val="FFFF00"/>
                </a:solidFill>
              </a:rPr>
              <a:t>Give each child in a group a verse to look up, and then have kids pray in their groups, using the verses they looked up as a launching point. </a:t>
            </a:r>
          </a:p>
          <a:p>
            <a:pPr lvl="1">
              <a:buFont typeface="Wingdings" panose="05000000000000000000" pitchFamily="2" charset="2"/>
              <a:buChar char="q"/>
            </a:pPr>
            <a:r>
              <a:rPr lang="en-US" sz="3600" b="1" dirty="0">
                <a:solidFill>
                  <a:srgbClr val="FFFF00"/>
                </a:solidFill>
              </a:rPr>
              <a:t>For example, Psalm 138 begins, “I give you thanks, O Lord, with all my heart,” so kids could pray, “I give you thanks, O Lord, with all my heart for my family, friends, school, church,” and so on.</a:t>
            </a:r>
          </a:p>
        </p:txBody>
      </p:sp>
      <p:pic>
        <p:nvPicPr>
          <p:cNvPr id="2" name="Picture 1"/>
          <p:cNvPicPr>
            <a:picLocks noChangeAspect="1"/>
          </p:cNvPicPr>
          <p:nvPr/>
        </p:nvPicPr>
        <p:blipFill>
          <a:blip r:embed="rId3"/>
          <a:stretch>
            <a:fillRect/>
          </a:stretch>
        </p:blipFill>
        <p:spPr>
          <a:xfrm>
            <a:off x="8391331" y="731956"/>
            <a:ext cx="3556829" cy="3550757"/>
          </a:xfrm>
          <a:prstGeom prst="roundRect">
            <a:avLst/>
          </a:prstGeom>
        </p:spPr>
      </p:pic>
    </p:spTree>
    <p:extLst>
      <p:ext uri="{BB962C8B-B14F-4D97-AF65-F5344CB8AC3E}">
        <p14:creationId xmlns:p14="http://schemas.microsoft.com/office/powerpoint/2010/main" val="3303482869"/>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09098" y="408864"/>
            <a:ext cx="5812971" cy="5394960"/>
          </a:xfrm>
        </p:spPr>
        <p:txBody>
          <a:bodyPr>
            <a:noAutofit/>
          </a:bodyPr>
          <a:lstStyle/>
          <a:p>
            <a:pPr>
              <a:buFont typeface="Wingdings" panose="05000000000000000000" pitchFamily="2" charset="2"/>
              <a:buChar char="q"/>
            </a:pPr>
            <a:r>
              <a:rPr lang="en-US" sz="4000" b="1" dirty="0">
                <a:solidFill>
                  <a:srgbClr val="FFFF00"/>
                </a:solidFill>
              </a:rPr>
              <a:t>Use these verses: Psalm 138:1; Habakkuk 3:19; Psalm 142:5; Psalm 86:1; and Psalm 75:1.</a:t>
            </a:r>
          </a:p>
          <a:p>
            <a:pPr>
              <a:buFont typeface="Wingdings" panose="05000000000000000000" pitchFamily="2" charset="2"/>
              <a:buChar char="q"/>
            </a:pPr>
            <a:r>
              <a:rPr lang="en-US" sz="4000" b="1" dirty="0">
                <a:solidFill>
                  <a:srgbClr val="FFFF00"/>
                </a:solidFill>
              </a:rPr>
              <a:t>Kids can simply read the verse or read it and add their own prayer.</a:t>
            </a:r>
          </a:p>
          <a:p>
            <a:pPr>
              <a:buFont typeface="Wingdings" panose="05000000000000000000" pitchFamily="2" charset="2"/>
              <a:buChar char="q"/>
            </a:pPr>
            <a:r>
              <a:rPr lang="en-US" sz="4000" b="1" dirty="0">
                <a:solidFill>
                  <a:srgbClr val="FFFF00"/>
                </a:solidFill>
              </a:rPr>
              <a:t>Encourage kids to read the psalms whenever they need help praying.</a:t>
            </a:r>
          </a:p>
        </p:txBody>
      </p:sp>
      <p:pic>
        <p:nvPicPr>
          <p:cNvPr id="4" name="Picture 3"/>
          <p:cNvPicPr>
            <a:picLocks noChangeAspect="1"/>
          </p:cNvPicPr>
          <p:nvPr/>
        </p:nvPicPr>
        <p:blipFill>
          <a:blip r:embed="rId3"/>
          <a:stretch>
            <a:fillRect/>
          </a:stretch>
        </p:blipFill>
        <p:spPr>
          <a:xfrm>
            <a:off x="1008585" y="1303020"/>
            <a:ext cx="3746295" cy="5012166"/>
          </a:xfrm>
          <a:prstGeom prst="roundRect">
            <a:avLst/>
          </a:prstGeom>
        </p:spPr>
      </p:pic>
    </p:spTree>
    <p:extLst>
      <p:ext uri="{BB962C8B-B14F-4D97-AF65-F5344CB8AC3E}">
        <p14:creationId xmlns:p14="http://schemas.microsoft.com/office/powerpoint/2010/main" val="2607141587"/>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upRigh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upRigh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upRigh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555" y="426630"/>
            <a:ext cx="5902452" cy="1499616"/>
          </a:xfrm>
        </p:spPr>
        <p:txBody>
          <a:bodyPr>
            <a:normAutofit/>
          </a:bodyPr>
          <a:lstStyle/>
          <a:p>
            <a:r>
              <a:rPr lang="en-US" sz="5400" b="1" dirty="0">
                <a:solidFill>
                  <a:srgbClr val="00FDFF"/>
                </a:solidFill>
              </a:rPr>
              <a:t>5. Prayer is listening to God</a:t>
            </a:r>
          </a:p>
        </p:txBody>
      </p:sp>
      <p:sp>
        <p:nvSpPr>
          <p:cNvPr id="3" name="Content Placeholder 2"/>
          <p:cNvSpPr>
            <a:spLocks noGrp="1"/>
          </p:cNvSpPr>
          <p:nvPr>
            <p:ph idx="1"/>
          </p:nvPr>
        </p:nvSpPr>
        <p:spPr>
          <a:xfrm>
            <a:off x="5669280" y="426630"/>
            <a:ext cx="6246844" cy="4555205"/>
          </a:xfrm>
        </p:spPr>
        <p:txBody>
          <a:bodyPr>
            <a:noAutofit/>
          </a:bodyPr>
          <a:lstStyle/>
          <a:p>
            <a:pPr>
              <a:spcBef>
                <a:spcPts val="0"/>
              </a:spcBef>
              <a:spcAft>
                <a:spcPts val="0"/>
              </a:spcAft>
              <a:buFont typeface="Wingdings" panose="05000000000000000000" pitchFamily="2" charset="2"/>
              <a:buChar char="q"/>
            </a:pPr>
            <a:r>
              <a:rPr lang="en-US" sz="3200" b="1" dirty="0">
                <a:solidFill>
                  <a:srgbClr val="FFFF00"/>
                </a:solidFill>
                <a:cs typeface="Calibri" panose="020F0502020204030204" pitchFamily="34" charset="0"/>
              </a:rPr>
              <a:t>Kids should be taught that prayer is a dialogue, not a monologue. Just like sheep listen to the shepherd’s voice in John 10, we can help train kids’ ears to recognize different ways God speaks.</a:t>
            </a:r>
          </a:p>
          <a:p>
            <a:pPr>
              <a:spcBef>
                <a:spcPts val="0"/>
              </a:spcBef>
              <a:spcAft>
                <a:spcPts val="0"/>
              </a:spcAft>
              <a:buFont typeface="Wingdings" panose="05000000000000000000" pitchFamily="2" charset="2"/>
              <a:buChar char="q"/>
            </a:pPr>
            <a:r>
              <a:rPr lang="en-US" sz="3200" b="1" dirty="0">
                <a:solidFill>
                  <a:srgbClr val="FFFF00"/>
                </a:solidFill>
                <a:cs typeface="Calibri" panose="020F0502020204030204" pitchFamily="34" charset="0"/>
              </a:rPr>
              <a:t>It’s important that kids understand that God isn’t a vending machine. We can go to Him with anything on our hearts, but prayer is also letting him speak to us through everyday parts of life.</a:t>
            </a:r>
          </a:p>
        </p:txBody>
      </p:sp>
      <p:pic>
        <p:nvPicPr>
          <p:cNvPr id="4" name="Picture 3"/>
          <p:cNvPicPr>
            <a:picLocks noChangeAspect="1"/>
          </p:cNvPicPr>
          <p:nvPr/>
        </p:nvPicPr>
        <p:blipFill>
          <a:blip r:embed="rId3">
            <a:clrChange>
              <a:clrFrom>
                <a:srgbClr val="000000"/>
              </a:clrFrom>
              <a:clrTo>
                <a:srgbClr val="000000">
                  <a:alpha val="0"/>
                </a:srgbClr>
              </a:clrTo>
            </a:clrChange>
          </a:blip>
          <a:stretch>
            <a:fillRect/>
          </a:stretch>
        </p:blipFill>
        <p:spPr>
          <a:xfrm>
            <a:off x="976895" y="2157095"/>
            <a:ext cx="4006585" cy="4023037"/>
          </a:xfrm>
          <a:prstGeom prst="rect">
            <a:avLst/>
          </a:prstGeom>
        </p:spPr>
      </p:pic>
    </p:spTree>
    <p:extLst>
      <p:ext uri="{BB962C8B-B14F-4D97-AF65-F5344CB8AC3E}">
        <p14:creationId xmlns:p14="http://schemas.microsoft.com/office/powerpoint/2010/main" val="878985777"/>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587" y="343169"/>
            <a:ext cx="9518366" cy="1499616"/>
          </a:xfrm>
        </p:spPr>
        <p:txBody>
          <a:bodyPr>
            <a:normAutofit/>
          </a:bodyPr>
          <a:lstStyle/>
          <a:p>
            <a:r>
              <a:rPr lang="en-US" sz="5400" b="1" dirty="0">
                <a:solidFill>
                  <a:srgbClr val="00FDFF"/>
                </a:solidFill>
              </a:rPr>
              <a:t>How can we teach children to pray without ceasing?</a:t>
            </a:r>
          </a:p>
        </p:txBody>
      </p:sp>
      <p:sp>
        <p:nvSpPr>
          <p:cNvPr id="3" name="Content Placeholder 2"/>
          <p:cNvSpPr>
            <a:spLocks noGrp="1"/>
          </p:cNvSpPr>
          <p:nvPr>
            <p:ph idx="1"/>
          </p:nvPr>
        </p:nvSpPr>
        <p:spPr>
          <a:xfrm>
            <a:off x="6207051" y="1883664"/>
            <a:ext cx="5545678" cy="4023360"/>
          </a:xfrm>
        </p:spPr>
        <p:txBody>
          <a:bodyPr>
            <a:noAutofit/>
          </a:bodyPr>
          <a:lstStyle/>
          <a:p>
            <a:r>
              <a:rPr lang="en-US" sz="4400" b="1" i="1" dirty="0">
                <a:solidFill>
                  <a:srgbClr val="FFFF00"/>
                </a:solidFill>
              </a:rPr>
              <a:t>“Once Jesus was in a certain place praying. As he finished, one of his disciples came to him and said, “Lord, teach us to pray, just as John taught his disciples”</a:t>
            </a:r>
            <a:r>
              <a:rPr lang="en-US" sz="4400" b="1" dirty="0">
                <a:solidFill>
                  <a:srgbClr val="FFFF00"/>
                </a:solidFill>
              </a:rPr>
              <a:t> (Luke 11:1)</a:t>
            </a:r>
          </a:p>
        </p:txBody>
      </p:sp>
      <p:pic>
        <p:nvPicPr>
          <p:cNvPr id="4" name="Picture 3"/>
          <p:cNvPicPr>
            <a:picLocks noChangeAspect="1"/>
          </p:cNvPicPr>
          <p:nvPr/>
        </p:nvPicPr>
        <p:blipFill>
          <a:blip r:embed="rId3"/>
          <a:stretch>
            <a:fillRect/>
          </a:stretch>
        </p:blipFill>
        <p:spPr>
          <a:xfrm>
            <a:off x="937587" y="2084832"/>
            <a:ext cx="4503420" cy="4558564"/>
          </a:xfrm>
          <a:prstGeom prst="roundRect">
            <a:avLst/>
          </a:prstGeom>
        </p:spPr>
      </p:pic>
    </p:spTree>
    <p:extLst>
      <p:ext uri="{BB962C8B-B14F-4D97-AF65-F5344CB8AC3E}">
        <p14:creationId xmlns:p14="http://schemas.microsoft.com/office/powerpoint/2010/main" val="16958617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3183E8-9E70-BB4B-A8C1-0218F6B4918B}"/>
              </a:ext>
            </a:extLst>
          </p:cNvPr>
          <p:cNvSpPr>
            <a:spLocks noGrp="1"/>
          </p:cNvSpPr>
          <p:nvPr>
            <p:ph idx="1"/>
          </p:nvPr>
        </p:nvSpPr>
        <p:spPr>
          <a:xfrm>
            <a:off x="5646420" y="855566"/>
            <a:ext cx="5532120" cy="5316634"/>
          </a:xfrm>
        </p:spPr>
        <p:txBody>
          <a:bodyPr>
            <a:normAutofit/>
          </a:bodyPr>
          <a:lstStyle/>
          <a:p>
            <a:pPr>
              <a:buFont typeface="Wingdings" pitchFamily="2" charset="2"/>
              <a:buChar char="q"/>
            </a:pPr>
            <a:r>
              <a:rPr lang="en-US" sz="4000" b="1" dirty="0">
                <a:solidFill>
                  <a:srgbClr val="FFFF00"/>
                </a:solidFill>
                <a:cs typeface="Calibri" panose="020F0502020204030204" pitchFamily="34" charset="0"/>
              </a:rPr>
              <a:t>Having a constant ear for God’s voice is part of praying without ceasing. One tangible way kids can listen for God’s voice is to write their questions to him in a prayer journal, then listen for his answer and record it. </a:t>
            </a:r>
          </a:p>
          <a:p>
            <a:endParaRPr lang="en-US" sz="2800" dirty="0"/>
          </a:p>
        </p:txBody>
      </p:sp>
      <p:pic>
        <p:nvPicPr>
          <p:cNvPr id="4" name="Picture 3">
            <a:extLst>
              <a:ext uri="{FF2B5EF4-FFF2-40B4-BE49-F238E27FC236}">
                <a16:creationId xmlns:a16="http://schemas.microsoft.com/office/drawing/2014/main" id="{E002C145-6A71-0E44-85DB-C27452ADF95B}"/>
              </a:ext>
            </a:extLst>
          </p:cNvPr>
          <p:cNvPicPr>
            <a:picLocks noChangeAspect="1"/>
          </p:cNvPicPr>
          <p:nvPr/>
        </p:nvPicPr>
        <p:blipFill rotWithShape="1">
          <a:blip r:embed="rId3"/>
          <a:srcRect l="1499" r="-1499" b="8000"/>
          <a:stretch/>
        </p:blipFill>
        <p:spPr>
          <a:xfrm rot="21150110">
            <a:off x="1164559" y="868372"/>
            <a:ext cx="3558806" cy="4907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35886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89" y="148172"/>
            <a:ext cx="5146206" cy="1499616"/>
          </a:xfrm>
        </p:spPr>
        <p:txBody>
          <a:bodyPr/>
          <a:lstStyle/>
          <a:p>
            <a:r>
              <a:rPr lang="en-US" b="1" dirty="0">
                <a:solidFill>
                  <a:schemeClr val="tx1"/>
                </a:solidFill>
              </a:rPr>
              <a:t>Teach Kids to pray</a:t>
            </a:r>
          </a:p>
        </p:txBody>
      </p:sp>
      <p:sp>
        <p:nvSpPr>
          <p:cNvPr id="3" name="Content Placeholder 2"/>
          <p:cNvSpPr>
            <a:spLocks noGrp="1"/>
          </p:cNvSpPr>
          <p:nvPr>
            <p:ph idx="1"/>
          </p:nvPr>
        </p:nvSpPr>
        <p:spPr>
          <a:xfrm>
            <a:off x="5405195" y="330118"/>
            <a:ext cx="6482005" cy="6035602"/>
          </a:xfrm>
        </p:spPr>
        <p:txBody>
          <a:bodyPr>
            <a:noAutofit/>
          </a:bodyPr>
          <a:lstStyle/>
          <a:p>
            <a:pPr>
              <a:buFont typeface="Wingdings" panose="05000000000000000000" pitchFamily="2" charset="2"/>
              <a:buChar char="q"/>
            </a:pPr>
            <a:r>
              <a:rPr lang="en-US" sz="3600" b="1" dirty="0">
                <a:solidFill>
                  <a:srgbClr val="FFFF00"/>
                </a:solidFill>
                <a:latin typeface="Arial Narrow" panose="020B0604020202020204" pitchFamily="34" charset="0"/>
                <a:cs typeface="Arial Narrow" panose="020B0604020202020204" pitchFamily="34" charset="0"/>
              </a:rPr>
              <a:t>Help kids understand how to hear God’s voice. Ask, “What does God’s voice sound like?” (It’s okay if kids say they don’t know, but encourage any and every answer.)</a:t>
            </a:r>
          </a:p>
          <a:p>
            <a:pPr>
              <a:buFont typeface="Wingdings" panose="05000000000000000000" pitchFamily="2" charset="2"/>
              <a:buChar char="q"/>
            </a:pPr>
            <a:r>
              <a:rPr lang="en-US" sz="3600" b="1" dirty="0">
                <a:solidFill>
                  <a:srgbClr val="FFFF00"/>
                </a:solidFill>
                <a:latin typeface="Arial Narrow" panose="020B0604020202020204" pitchFamily="34" charset="0"/>
                <a:cs typeface="Arial Narrow" panose="020B0604020202020204" pitchFamily="34" charset="0"/>
              </a:rPr>
              <a:t>Share with the kids what God’s still small voice sounds like to you.</a:t>
            </a:r>
          </a:p>
          <a:p>
            <a:pPr>
              <a:buFont typeface="Wingdings" panose="05000000000000000000" pitchFamily="2" charset="2"/>
              <a:buChar char="q"/>
            </a:pPr>
            <a:r>
              <a:rPr lang="en-US" sz="3600" b="1" dirty="0">
                <a:solidFill>
                  <a:srgbClr val="FFFF00"/>
                </a:solidFill>
                <a:latin typeface="Arial Narrow" panose="020B0604020202020204" pitchFamily="34" charset="0"/>
                <a:cs typeface="Arial Narrow" panose="020B0604020202020204" pitchFamily="34" charset="0"/>
              </a:rPr>
              <a:t>Tell kids they’re going to practice listening to God because prayer is a two-way communication. We talk and listen.</a:t>
            </a:r>
          </a:p>
          <a:p>
            <a:endParaRPr lang="en-US" sz="2400" dirty="0"/>
          </a:p>
        </p:txBody>
      </p:sp>
      <p:pic>
        <p:nvPicPr>
          <p:cNvPr id="4" name="Picture 3"/>
          <p:cNvPicPr>
            <a:picLocks noChangeAspect="1"/>
          </p:cNvPicPr>
          <p:nvPr/>
        </p:nvPicPr>
        <p:blipFill>
          <a:blip r:embed="rId3"/>
          <a:stretch>
            <a:fillRect/>
          </a:stretch>
        </p:blipFill>
        <p:spPr>
          <a:xfrm>
            <a:off x="589788" y="1646854"/>
            <a:ext cx="4602047" cy="4525346"/>
          </a:xfrm>
          <a:prstGeom prst="ellipse">
            <a:avLst/>
          </a:prstGeom>
        </p:spPr>
      </p:pic>
    </p:spTree>
    <p:extLst>
      <p:ext uri="{BB962C8B-B14F-4D97-AF65-F5344CB8AC3E}">
        <p14:creationId xmlns:p14="http://schemas.microsoft.com/office/powerpoint/2010/main" val="24974393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7112" y="377889"/>
            <a:ext cx="7241488" cy="5712201"/>
          </a:xfrm>
        </p:spPr>
        <p:txBody>
          <a:bodyPr>
            <a:noAutofit/>
          </a:bodyPr>
          <a:lstStyle/>
          <a:p>
            <a:pPr>
              <a:spcBef>
                <a:spcPts val="0"/>
              </a:spcBef>
              <a:spcAft>
                <a:spcPts val="0"/>
              </a:spcAft>
              <a:buFont typeface="Wingdings" panose="05000000000000000000" pitchFamily="2" charset="2"/>
              <a:buChar char="q"/>
            </a:pPr>
            <a:r>
              <a:rPr lang="en-US" sz="3200" b="1" dirty="0">
                <a:solidFill>
                  <a:srgbClr val="FFFF00"/>
                </a:solidFill>
              </a:rPr>
              <a:t>Have kids find a place in a room to sit away from others. Have them silently read Psalm 23 and then choose one verse to talk to God about. Perhaps there are things they need that they don’t have.</a:t>
            </a:r>
          </a:p>
          <a:p>
            <a:pPr>
              <a:spcBef>
                <a:spcPts val="0"/>
              </a:spcBef>
              <a:spcAft>
                <a:spcPts val="0"/>
              </a:spcAft>
              <a:buFont typeface="Wingdings" panose="05000000000000000000" pitchFamily="2" charset="2"/>
              <a:buChar char="q"/>
            </a:pPr>
            <a:r>
              <a:rPr lang="en-US" sz="3200" b="1" dirty="0">
                <a:solidFill>
                  <a:srgbClr val="FFFF00"/>
                </a:solidFill>
              </a:rPr>
              <a:t>Encourage them to ask God about that. Or perhaps they need guidance and can ask God to speak about that. </a:t>
            </a:r>
          </a:p>
          <a:p>
            <a:pPr>
              <a:spcBef>
                <a:spcPts val="0"/>
              </a:spcBef>
              <a:spcAft>
                <a:spcPts val="0"/>
              </a:spcAft>
              <a:buFont typeface="Wingdings" panose="05000000000000000000" pitchFamily="2" charset="2"/>
              <a:buChar char="q"/>
            </a:pPr>
            <a:r>
              <a:rPr lang="en-US" sz="3200" b="1" dirty="0">
                <a:solidFill>
                  <a:srgbClr val="FFFF00"/>
                </a:solidFill>
              </a:rPr>
              <a:t>After they’ve chosen a verse, encourage them to ask God a question and then wait silently for him to speak. Let kids know that God may speak just one word or give them an image in their minds. Have kids write whatever they hear. </a:t>
            </a:r>
          </a:p>
        </p:txBody>
      </p:sp>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215376" y="905069"/>
            <a:ext cx="4451191" cy="4657842"/>
          </a:xfrm>
          <a:prstGeom prst="rect">
            <a:avLst/>
          </a:prstGeom>
        </p:spPr>
      </p:pic>
    </p:spTree>
    <p:extLst>
      <p:ext uri="{BB962C8B-B14F-4D97-AF65-F5344CB8AC3E}">
        <p14:creationId xmlns:p14="http://schemas.microsoft.com/office/powerpoint/2010/main" val="2054783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76157" y="418945"/>
            <a:ext cx="6665323" cy="5478936"/>
          </a:xfrm>
        </p:spPr>
        <p:txBody>
          <a:bodyPr>
            <a:noAutofit/>
          </a:bodyPr>
          <a:lstStyle/>
          <a:p>
            <a:pPr>
              <a:buFont typeface="Wingdings" panose="05000000000000000000" pitchFamily="2" charset="2"/>
              <a:buChar char="q"/>
            </a:pPr>
            <a:r>
              <a:rPr lang="en-US" sz="3600" b="1" dirty="0">
                <a:solidFill>
                  <a:srgbClr val="FFFF00"/>
                </a:solidFill>
              </a:rPr>
              <a:t>Allow five minutes, then discuss what kids heard and what it was like to listen for God’s voice.</a:t>
            </a:r>
          </a:p>
          <a:p>
            <a:pPr>
              <a:buFont typeface="Wingdings" panose="05000000000000000000" pitchFamily="2" charset="2"/>
              <a:buChar char="q"/>
            </a:pPr>
            <a:r>
              <a:rPr lang="en-US" sz="3600" b="1" dirty="0">
                <a:solidFill>
                  <a:srgbClr val="FFFF00"/>
                </a:solidFill>
              </a:rPr>
              <a:t>Encourage kids who may not have heard anything that listening to God takes practice and isn’t magical.</a:t>
            </a:r>
          </a:p>
          <a:p>
            <a:pPr>
              <a:buFont typeface="Wingdings" panose="05000000000000000000" pitchFamily="2" charset="2"/>
              <a:buChar char="q"/>
            </a:pPr>
            <a:r>
              <a:rPr lang="en-US" sz="3600" b="1" dirty="0">
                <a:solidFill>
                  <a:srgbClr val="FFFF00"/>
                </a:solidFill>
              </a:rPr>
              <a:t>God wants us to learn to wait for him to speak. Encourage them to try this several  times this week. </a:t>
            </a:r>
          </a:p>
        </p:txBody>
      </p:sp>
      <p:pic>
        <p:nvPicPr>
          <p:cNvPr id="4" name="Picture 3"/>
          <p:cNvPicPr>
            <a:picLocks noChangeAspect="1"/>
          </p:cNvPicPr>
          <p:nvPr/>
        </p:nvPicPr>
        <p:blipFill>
          <a:blip r:embed="rId3"/>
          <a:stretch>
            <a:fillRect/>
          </a:stretch>
        </p:blipFill>
        <p:spPr>
          <a:xfrm>
            <a:off x="761261" y="1390261"/>
            <a:ext cx="3885279" cy="4507620"/>
          </a:xfrm>
          <a:prstGeom prst="roundRect">
            <a:avLst/>
          </a:prstGeom>
        </p:spPr>
      </p:pic>
    </p:spTree>
    <p:extLst>
      <p:ext uri="{BB962C8B-B14F-4D97-AF65-F5344CB8AC3E}">
        <p14:creationId xmlns:p14="http://schemas.microsoft.com/office/powerpoint/2010/main" val="351428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996" y="630936"/>
            <a:ext cx="4367562" cy="1499616"/>
          </a:xfrm>
        </p:spPr>
        <p:txBody>
          <a:bodyPr>
            <a:normAutofit/>
          </a:bodyPr>
          <a:lstStyle/>
          <a:p>
            <a:r>
              <a:rPr lang="en-US" sz="5400" b="1" dirty="0">
                <a:solidFill>
                  <a:srgbClr val="00FDFF"/>
                </a:solidFill>
              </a:rPr>
              <a:t>6. Prayer is    </a:t>
            </a:r>
            <a:br>
              <a:rPr lang="en-US" sz="5400" b="1" dirty="0">
                <a:solidFill>
                  <a:srgbClr val="00FDFF"/>
                </a:solidFill>
              </a:rPr>
            </a:br>
            <a:r>
              <a:rPr lang="en-US" sz="5400" b="1" dirty="0">
                <a:solidFill>
                  <a:srgbClr val="00FDFF"/>
                </a:solidFill>
              </a:rPr>
              <a:t>   for others</a:t>
            </a:r>
          </a:p>
        </p:txBody>
      </p:sp>
      <p:sp>
        <p:nvSpPr>
          <p:cNvPr id="3" name="Content Placeholder 2"/>
          <p:cNvSpPr>
            <a:spLocks noGrp="1"/>
          </p:cNvSpPr>
          <p:nvPr>
            <p:ph idx="1"/>
          </p:nvPr>
        </p:nvSpPr>
        <p:spPr>
          <a:xfrm>
            <a:off x="5305386" y="310896"/>
            <a:ext cx="6635153" cy="5053833"/>
          </a:xfrm>
        </p:spPr>
        <p:txBody>
          <a:bodyPr>
            <a:noAutofit/>
          </a:bodyPr>
          <a:lstStyle/>
          <a:p>
            <a:pPr>
              <a:spcBef>
                <a:spcPts val="0"/>
              </a:spcBef>
              <a:spcAft>
                <a:spcPts val="0"/>
              </a:spcAft>
              <a:buFont typeface="Wingdings" panose="05000000000000000000" pitchFamily="2" charset="2"/>
              <a:buChar char="q"/>
            </a:pPr>
            <a:r>
              <a:rPr lang="en-US" sz="3200" b="1" dirty="0">
                <a:solidFill>
                  <a:srgbClr val="FFFF00"/>
                </a:solidFill>
                <a:latin typeface="Calibri" panose="020F0502020204030204" pitchFamily="34" charset="0"/>
                <a:cs typeface="Calibri" panose="020F0502020204030204" pitchFamily="34" charset="0"/>
              </a:rPr>
              <a:t>We can pray for other people. When we’re driving, we could pray for people in the cars we pass. Kids can pray for people they walk past in school. Or more personally, they can pray for friends and loved ones. </a:t>
            </a:r>
          </a:p>
          <a:p>
            <a:pPr>
              <a:spcBef>
                <a:spcPts val="0"/>
              </a:spcBef>
              <a:spcAft>
                <a:spcPts val="0"/>
              </a:spcAft>
              <a:buFont typeface="Wingdings" panose="05000000000000000000" pitchFamily="2" charset="2"/>
              <a:buChar char="q"/>
            </a:pPr>
            <a:r>
              <a:rPr lang="en-US" sz="3200" b="1" dirty="0">
                <a:solidFill>
                  <a:srgbClr val="FFFF00"/>
                </a:solidFill>
                <a:latin typeface="Calibri" panose="020F0502020204030204" pitchFamily="34" charset="0"/>
                <a:cs typeface="Calibri" panose="020F0502020204030204" pitchFamily="34" charset="0"/>
              </a:rPr>
              <a:t>Help kids know what and who to pray for by giving them prayer projects.</a:t>
            </a:r>
          </a:p>
          <a:p>
            <a:pPr>
              <a:spcBef>
                <a:spcPts val="0"/>
              </a:spcBef>
              <a:spcAft>
                <a:spcPts val="0"/>
              </a:spcAft>
              <a:buFont typeface="Wingdings" panose="05000000000000000000" pitchFamily="2" charset="2"/>
              <a:buChar char="q"/>
            </a:pPr>
            <a:r>
              <a:rPr lang="en-US" sz="3200" b="1" dirty="0">
                <a:solidFill>
                  <a:srgbClr val="FFFF00"/>
                </a:solidFill>
                <a:latin typeface="Calibri" panose="020F0502020204030204" pitchFamily="34" charset="0"/>
                <a:cs typeface="Calibri" panose="020F0502020204030204" pitchFamily="34" charset="0"/>
              </a:rPr>
              <a:t>When kids see how God works in others’ lives according to prayer, they’ll see that prayer makes a difference and are motivated to keep praying!</a:t>
            </a:r>
          </a:p>
        </p:txBody>
      </p:sp>
      <p:pic>
        <p:nvPicPr>
          <p:cNvPr id="6" name="Picture 5">
            <a:extLst>
              <a:ext uri="{FF2B5EF4-FFF2-40B4-BE49-F238E27FC236}">
                <a16:creationId xmlns:a16="http://schemas.microsoft.com/office/drawing/2014/main" id="{164A66A4-9B9F-774A-976D-3B771B786BCF}"/>
              </a:ext>
            </a:extLst>
          </p:cNvPr>
          <p:cNvPicPr>
            <a:picLocks noChangeAspect="1"/>
          </p:cNvPicPr>
          <p:nvPr/>
        </p:nvPicPr>
        <p:blipFill rotWithShape="1">
          <a:blip r:embed="rId3"/>
          <a:srcRect l="29333" r="12417" b="26333"/>
          <a:stretch/>
        </p:blipFill>
        <p:spPr>
          <a:xfrm>
            <a:off x="659996" y="2377440"/>
            <a:ext cx="3798360" cy="36027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0786817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24860" y="238865"/>
            <a:ext cx="6839338" cy="6139542"/>
          </a:xfrm>
        </p:spPr>
        <p:txBody>
          <a:bodyPr>
            <a:noAutofit/>
          </a:bodyPr>
          <a:lstStyle/>
          <a:p>
            <a:pPr>
              <a:buFont typeface="Wingdings" panose="05000000000000000000" pitchFamily="2" charset="2"/>
              <a:buChar char="q"/>
            </a:pPr>
            <a:r>
              <a:rPr lang="en-US" sz="2800" b="1" dirty="0">
                <a:solidFill>
                  <a:srgbClr val="FFFF00"/>
                </a:solidFill>
              </a:rPr>
              <a:t>Using pens or markers, have kids draw a target with six circles. Then have them fill in the target with prayer projects using pencils.</a:t>
            </a:r>
          </a:p>
          <a:p>
            <a:pPr>
              <a:buFont typeface="Wingdings" panose="05000000000000000000" pitchFamily="2" charset="2"/>
              <a:buChar char="q"/>
            </a:pPr>
            <a:r>
              <a:rPr lang="en-US" sz="2800" b="1" dirty="0">
                <a:solidFill>
                  <a:srgbClr val="FFFF00"/>
                </a:solidFill>
              </a:rPr>
              <a:t>In the outer circle, have them write a country to pray for; in the next circle, a family in their neighborhood. The rest of the circles can represent people in their lives-perhaps a teacher at school, then a friend, then a family member. In the center have kids write something they’d like to pray for themselves.</a:t>
            </a:r>
          </a:p>
          <a:p>
            <a:pPr>
              <a:buFont typeface="Wingdings" panose="05000000000000000000" pitchFamily="2" charset="2"/>
              <a:buChar char="q"/>
            </a:pPr>
            <a:r>
              <a:rPr lang="en-US" sz="2800" b="1" dirty="0">
                <a:solidFill>
                  <a:srgbClr val="FFFF00"/>
                </a:solidFill>
              </a:rPr>
              <a:t>Encourage kids to pray for the people they listed for one or two weeks, then erase them and write any answers to prayer. They can then fill in new countries, families, and so on.</a:t>
            </a:r>
          </a:p>
        </p:txBody>
      </p:sp>
      <p:pic>
        <p:nvPicPr>
          <p:cNvPr id="5" name="Picture 4"/>
          <p:cNvPicPr>
            <a:picLocks noChangeAspect="1"/>
          </p:cNvPicPr>
          <p:nvPr/>
        </p:nvPicPr>
        <p:blipFill>
          <a:blip r:embed="rId3"/>
          <a:stretch>
            <a:fillRect/>
          </a:stretch>
        </p:blipFill>
        <p:spPr>
          <a:xfrm>
            <a:off x="431399" y="1742923"/>
            <a:ext cx="3675823" cy="3636814"/>
          </a:xfrm>
          <a:prstGeom prst="can">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rot="20665749">
            <a:off x="584771" y="190392"/>
            <a:ext cx="1604788" cy="1362140"/>
          </a:xfrm>
          <a:prstGeom prst="rect">
            <a:avLst/>
          </a:prstGeom>
        </p:spPr>
      </p:pic>
      <p:pic>
        <p:nvPicPr>
          <p:cNvPr id="7" name="Picture 6"/>
          <p:cNvPicPr>
            <a:picLocks noChangeAspect="1"/>
          </p:cNvPicPr>
          <p:nvPr/>
        </p:nvPicPr>
        <p:blipFill>
          <a:blip r:embed="rId5"/>
          <a:stretch>
            <a:fillRect/>
          </a:stretch>
        </p:blipFill>
        <p:spPr>
          <a:xfrm rot="648221">
            <a:off x="1658701" y="5308446"/>
            <a:ext cx="1742106" cy="1502229"/>
          </a:xfrm>
          <a:prstGeom prst="rect">
            <a:avLst/>
          </a:prstGeom>
        </p:spPr>
      </p:pic>
      <p:sp>
        <p:nvSpPr>
          <p:cNvPr id="2" name="TextBox 1">
            <a:extLst>
              <a:ext uri="{FF2B5EF4-FFF2-40B4-BE49-F238E27FC236}">
                <a16:creationId xmlns:a16="http://schemas.microsoft.com/office/drawing/2014/main" id="{EF99464F-3599-564F-88C9-4BA3F1AA1090}"/>
              </a:ext>
            </a:extLst>
          </p:cNvPr>
          <p:cNvSpPr txBox="1"/>
          <p:nvPr/>
        </p:nvSpPr>
        <p:spPr>
          <a:xfrm>
            <a:off x="2342931" y="548640"/>
            <a:ext cx="1821332" cy="707886"/>
          </a:xfrm>
          <a:prstGeom prst="rect">
            <a:avLst/>
          </a:prstGeom>
          <a:noFill/>
        </p:spPr>
        <p:txBody>
          <a:bodyPr wrap="none" rtlCol="0">
            <a:spAutoFit/>
          </a:bodyPr>
          <a:lstStyle/>
          <a:p>
            <a:r>
              <a:rPr lang="en-US" sz="4000" b="1" dirty="0">
                <a:solidFill>
                  <a:srgbClr val="00FDFF"/>
                </a:solidFill>
              </a:rPr>
              <a:t>Activity</a:t>
            </a:r>
          </a:p>
        </p:txBody>
      </p:sp>
    </p:spTree>
    <p:extLst>
      <p:ext uri="{BB962C8B-B14F-4D97-AF65-F5344CB8AC3E}">
        <p14:creationId xmlns:p14="http://schemas.microsoft.com/office/powerpoint/2010/main" val="29242402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948" y="385164"/>
            <a:ext cx="4552911" cy="1499616"/>
          </a:xfrm>
        </p:spPr>
        <p:txBody>
          <a:bodyPr/>
          <a:lstStyle/>
          <a:p>
            <a:r>
              <a:rPr lang="en-US" b="1" dirty="0">
                <a:solidFill>
                  <a:srgbClr val="00FDFF"/>
                </a:solidFill>
              </a:rPr>
              <a:t>7. Prayer is   </a:t>
            </a:r>
            <a:br>
              <a:rPr lang="en-US" b="1" dirty="0">
                <a:solidFill>
                  <a:srgbClr val="00FDFF"/>
                </a:solidFill>
              </a:rPr>
            </a:br>
            <a:r>
              <a:rPr lang="en-US" b="1" dirty="0">
                <a:solidFill>
                  <a:srgbClr val="00FDFF"/>
                </a:solidFill>
              </a:rPr>
              <a:t>    modeled</a:t>
            </a:r>
          </a:p>
        </p:txBody>
      </p:sp>
      <p:sp>
        <p:nvSpPr>
          <p:cNvPr id="3" name="Content Placeholder 2"/>
          <p:cNvSpPr>
            <a:spLocks noGrp="1"/>
          </p:cNvSpPr>
          <p:nvPr>
            <p:ph idx="1"/>
          </p:nvPr>
        </p:nvSpPr>
        <p:spPr>
          <a:xfrm>
            <a:off x="5279859" y="464004"/>
            <a:ext cx="6698781" cy="4984413"/>
          </a:xfrm>
        </p:spPr>
        <p:txBody>
          <a:bodyPr>
            <a:noAutofit/>
          </a:bodyPr>
          <a:lstStyle/>
          <a:p>
            <a:pPr>
              <a:spcBef>
                <a:spcPts val="0"/>
              </a:spcBef>
              <a:spcAft>
                <a:spcPts val="0"/>
              </a:spcAft>
              <a:buFont typeface="Wingdings" panose="05000000000000000000" pitchFamily="2" charset="2"/>
              <a:buChar char="q"/>
            </a:pPr>
            <a:r>
              <a:rPr lang="en-US" sz="3600" b="1" dirty="0">
                <a:solidFill>
                  <a:srgbClr val="FFFF00"/>
                </a:solidFill>
              </a:rPr>
              <a:t>The best way to challenge kids to pray is to challenge parents- and even yourself – to pray more.</a:t>
            </a:r>
          </a:p>
          <a:p>
            <a:pPr>
              <a:spcBef>
                <a:spcPts val="0"/>
              </a:spcBef>
              <a:spcAft>
                <a:spcPts val="0"/>
              </a:spcAft>
              <a:buFont typeface="Wingdings" panose="05000000000000000000" pitchFamily="2" charset="2"/>
              <a:buChar char="q"/>
            </a:pPr>
            <a:r>
              <a:rPr lang="en-US" sz="3600" b="1" dirty="0">
                <a:solidFill>
                  <a:srgbClr val="FFFF00"/>
                </a:solidFill>
              </a:rPr>
              <a:t>When it comes to teaching prayer, you can’t bring kids to a place you haven’t been to yourself. </a:t>
            </a:r>
          </a:p>
          <a:p>
            <a:pPr>
              <a:spcBef>
                <a:spcPts val="0"/>
              </a:spcBef>
              <a:spcAft>
                <a:spcPts val="0"/>
              </a:spcAft>
              <a:buFont typeface="Wingdings" panose="05000000000000000000" pitchFamily="2" charset="2"/>
              <a:buChar char="q"/>
            </a:pPr>
            <a:r>
              <a:rPr lang="en-US" sz="3600" b="1" dirty="0">
                <a:solidFill>
                  <a:srgbClr val="FFFF00"/>
                </a:solidFill>
              </a:rPr>
              <a:t>When children see adults praying, they have it modeled for them. They see that God answers prayer; they’re motivated and challenged to pray. </a:t>
            </a:r>
          </a:p>
        </p:txBody>
      </p:sp>
      <p:pic>
        <p:nvPicPr>
          <p:cNvPr id="4" name="Picture 3"/>
          <p:cNvPicPr>
            <a:picLocks noChangeAspect="1"/>
          </p:cNvPicPr>
          <p:nvPr/>
        </p:nvPicPr>
        <p:blipFill>
          <a:blip r:embed="rId3"/>
          <a:stretch>
            <a:fillRect/>
          </a:stretch>
        </p:blipFill>
        <p:spPr>
          <a:xfrm>
            <a:off x="1024128" y="1633320"/>
            <a:ext cx="3379809" cy="2584117"/>
          </a:xfrm>
          <a:prstGeom prst="rect">
            <a:avLst/>
          </a:prstGeom>
        </p:spPr>
      </p:pic>
      <p:pic>
        <p:nvPicPr>
          <p:cNvPr id="6" name="Picture 5"/>
          <p:cNvPicPr>
            <a:picLocks noChangeAspect="1"/>
          </p:cNvPicPr>
          <p:nvPr/>
        </p:nvPicPr>
        <p:blipFill>
          <a:blip r:embed="rId4"/>
          <a:stretch>
            <a:fillRect/>
          </a:stretch>
        </p:blipFill>
        <p:spPr>
          <a:xfrm>
            <a:off x="1587759" y="4312179"/>
            <a:ext cx="2485053" cy="2465638"/>
          </a:xfrm>
          <a:prstGeom prst="rect">
            <a:avLst/>
          </a:prstGeom>
        </p:spPr>
      </p:pic>
    </p:spTree>
    <p:extLst>
      <p:ext uri="{BB962C8B-B14F-4D97-AF65-F5344CB8AC3E}">
        <p14:creationId xmlns:p14="http://schemas.microsoft.com/office/powerpoint/2010/main" val="16817957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58732" y="348498"/>
            <a:ext cx="6697048" cy="5115042"/>
          </a:xfrm>
        </p:spPr>
        <p:txBody>
          <a:bodyPr>
            <a:noAutofit/>
          </a:bodyPr>
          <a:lstStyle/>
          <a:p>
            <a:pPr>
              <a:spcBef>
                <a:spcPts val="0"/>
              </a:spcBef>
              <a:spcAft>
                <a:spcPts val="0"/>
              </a:spcAft>
              <a:buFont typeface="Wingdings" panose="05000000000000000000" pitchFamily="2" charset="2"/>
              <a:buChar char="q"/>
            </a:pPr>
            <a:r>
              <a:rPr lang="en-US" sz="4400" b="1" dirty="0">
                <a:solidFill>
                  <a:srgbClr val="FFFF00"/>
                </a:solidFill>
              </a:rPr>
              <a:t>This one’s really about you. </a:t>
            </a:r>
          </a:p>
          <a:p>
            <a:pPr>
              <a:spcBef>
                <a:spcPts val="0"/>
              </a:spcBef>
              <a:spcAft>
                <a:spcPts val="0"/>
              </a:spcAft>
              <a:buFont typeface="Wingdings" panose="05000000000000000000" pitchFamily="2" charset="2"/>
              <a:buChar char="q"/>
            </a:pPr>
            <a:r>
              <a:rPr lang="en-US" sz="4400" b="1" dirty="0">
                <a:solidFill>
                  <a:srgbClr val="FFFF00"/>
                </a:solidFill>
              </a:rPr>
              <a:t>If you want to teach your kids to never stop praying, you’ve got to never stop praying. </a:t>
            </a:r>
          </a:p>
          <a:p>
            <a:pPr>
              <a:spcBef>
                <a:spcPts val="0"/>
              </a:spcBef>
              <a:spcAft>
                <a:spcPts val="0"/>
              </a:spcAft>
              <a:buFont typeface="Wingdings" panose="05000000000000000000" pitchFamily="2" charset="2"/>
              <a:buChar char="q"/>
            </a:pPr>
            <a:r>
              <a:rPr lang="en-US" sz="4400" b="1" dirty="0">
                <a:solidFill>
                  <a:srgbClr val="FFFF00"/>
                </a:solidFill>
              </a:rPr>
              <a:t>Regularly share with your kids how you’re seeing God at work through your prayers. </a:t>
            </a:r>
          </a:p>
          <a:p>
            <a:pPr>
              <a:spcBef>
                <a:spcPts val="0"/>
              </a:spcBef>
              <a:spcAft>
                <a:spcPts val="0"/>
              </a:spcAft>
            </a:pPr>
            <a:endParaRPr lang="en-US" sz="3600" b="1" dirty="0">
              <a:solidFill>
                <a:srgbClr val="FFFF00"/>
              </a:solidFill>
            </a:endParaRPr>
          </a:p>
          <a:p>
            <a:endParaRPr lang="en-US" sz="3600" dirty="0"/>
          </a:p>
        </p:txBody>
      </p:sp>
      <p:pic>
        <p:nvPicPr>
          <p:cNvPr id="4" name="Picture 3"/>
          <p:cNvPicPr>
            <a:picLocks noChangeAspect="1"/>
          </p:cNvPicPr>
          <p:nvPr/>
        </p:nvPicPr>
        <p:blipFill>
          <a:blip r:embed="rId3"/>
          <a:stretch>
            <a:fillRect/>
          </a:stretch>
        </p:blipFill>
        <p:spPr>
          <a:xfrm>
            <a:off x="192356" y="1567542"/>
            <a:ext cx="4631571" cy="4196675"/>
          </a:xfrm>
          <a:prstGeom prst="roundRect">
            <a:avLst/>
          </a:prstGeom>
        </p:spPr>
      </p:pic>
    </p:spTree>
    <p:extLst>
      <p:ext uri="{BB962C8B-B14F-4D97-AF65-F5344CB8AC3E}">
        <p14:creationId xmlns:p14="http://schemas.microsoft.com/office/powerpoint/2010/main" val="27576881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2000"/>
                                        <p:tgtEl>
                                          <p:spTgt spid="3">
                                            <p:txEl>
                                              <p:pRg st="1" end="1"/>
                                            </p:txEl>
                                          </p:spTgt>
                                        </p:tgtEl>
                                      </p:cBhvr>
                                    </p:animEffect>
                                    <p:anim calcmode="lin" valueType="num">
                                      <p:cBhvr>
                                        <p:cTn id="15"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anim calcmode="lin" valueType="num">
                                      <p:cBhvr>
                                        <p:cTn id="22"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30741" y="617221"/>
            <a:ext cx="6643396" cy="5737860"/>
          </a:xfrm>
        </p:spPr>
        <p:txBody>
          <a:bodyPr>
            <a:normAutofit/>
          </a:bodyPr>
          <a:lstStyle/>
          <a:p>
            <a:pPr>
              <a:buFont typeface="Wingdings" panose="05000000000000000000" pitchFamily="2" charset="2"/>
              <a:buChar char="q"/>
            </a:pPr>
            <a:r>
              <a:rPr lang="en-US" sz="4800" b="1" dirty="0">
                <a:solidFill>
                  <a:srgbClr val="FFFF00"/>
                </a:solidFill>
              </a:rPr>
              <a:t>So begin with yourself. </a:t>
            </a:r>
          </a:p>
          <a:p>
            <a:pPr>
              <a:buFont typeface="Wingdings" panose="05000000000000000000" pitchFamily="2" charset="2"/>
              <a:buChar char="q"/>
            </a:pPr>
            <a:r>
              <a:rPr lang="en-US" sz="4800" b="1" dirty="0">
                <a:solidFill>
                  <a:srgbClr val="FFFF00"/>
                </a:solidFill>
              </a:rPr>
              <a:t>Ask God to help you keep your eyes on him at all times.</a:t>
            </a:r>
          </a:p>
          <a:p>
            <a:pPr>
              <a:buFont typeface="Wingdings" panose="05000000000000000000" pitchFamily="2" charset="2"/>
              <a:buChar char="q"/>
            </a:pPr>
            <a:r>
              <a:rPr lang="en-US" sz="4800" b="1" dirty="0">
                <a:solidFill>
                  <a:srgbClr val="FFFF00"/>
                </a:solidFill>
              </a:rPr>
              <a:t>Let your kids see the impact God’s presence has on your life. </a:t>
            </a:r>
          </a:p>
          <a:p>
            <a:endParaRPr lang="en-US" sz="3600" dirty="0">
              <a:solidFill>
                <a:srgbClr val="00B0F0"/>
              </a:solidFill>
            </a:endParaRPr>
          </a:p>
        </p:txBody>
      </p:sp>
      <p:pic>
        <p:nvPicPr>
          <p:cNvPr id="4" name="Picture 3"/>
          <p:cNvPicPr>
            <a:picLocks noChangeAspect="1"/>
          </p:cNvPicPr>
          <p:nvPr/>
        </p:nvPicPr>
        <p:blipFill>
          <a:blip r:embed="rId3"/>
          <a:stretch>
            <a:fillRect/>
          </a:stretch>
        </p:blipFill>
        <p:spPr>
          <a:xfrm>
            <a:off x="191472" y="1642188"/>
            <a:ext cx="4671510" cy="4279018"/>
          </a:xfrm>
          <a:prstGeom prst="ellipse">
            <a:avLst/>
          </a:prstGeom>
        </p:spPr>
      </p:pic>
    </p:spTree>
    <p:extLst>
      <p:ext uri="{BB962C8B-B14F-4D97-AF65-F5344CB8AC3E}">
        <p14:creationId xmlns:p14="http://schemas.microsoft.com/office/powerpoint/2010/main" val="31148947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58084" y="404897"/>
            <a:ext cx="6021540" cy="6423190"/>
          </a:xfrm>
        </p:spPr>
        <p:txBody>
          <a:bodyPr>
            <a:noAutofit/>
          </a:bodyPr>
          <a:lstStyle/>
          <a:p>
            <a:pPr>
              <a:spcBef>
                <a:spcPts val="0"/>
              </a:spcBef>
              <a:spcAft>
                <a:spcPts val="0"/>
              </a:spcAft>
              <a:buFont typeface="Wingdings" panose="05000000000000000000" pitchFamily="2" charset="2"/>
              <a:buChar char="q"/>
            </a:pPr>
            <a:r>
              <a:rPr lang="en-US" sz="3600" b="1" dirty="0">
                <a:solidFill>
                  <a:srgbClr val="FFFF00"/>
                </a:solidFill>
              </a:rPr>
              <a:t>“Teach us to pray.” </a:t>
            </a:r>
            <a:r>
              <a:rPr lang="en-US" sz="3600" b="1" dirty="0"/>
              <a:t>Even the grown men who followed Jesus needed instruction in prayer. </a:t>
            </a:r>
          </a:p>
          <a:p>
            <a:pPr>
              <a:spcBef>
                <a:spcPts val="0"/>
              </a:spcBef>
              <a:spcAft>
                <a:spcPts val="0"/>
              </a:spcAft>
              <a:buFont typeface="Wingdings" panose="05000000000000000000" pitchFamily="2" charset="2"/>
              <a:buChar char="q"/>
            </a:pPr>
            <a:r>
              <a:rPr lang="en-US" sz="3600" b="1" dirty="0"/>
              <a:t>How much more must we teach our kids to pray! And to pray constantly! </a:t>
            </a:r>
          </a:p>
          <a:p>
            <a:pPr>
              <a:spcBef>
                <a:spcPts val="0"/>
              </a:spcBef>
              <a:spcAft>
                <a:spcPts val="0"/>
              </a:spcAft>
              <a:buFont typeface="Wingdings" panose="05000000000000000000" pitchFamily="2" charset="2"/>
              <a:buChar char="q"/>
            </a:pPr>
            <a:r>
              <a:rPr lang="en-US" sz="3600" b="1" dirty="0"/>
              <a:t>First Thessalonians 5:17, says, </a:t>
            </a:r>
            <a:r>
              <a:rPr lang="en-US" sz="3600" b="1" dirty="0">
                <a:solidFill>
                  <a:srgbClr val="FFFF00"/>
                </a:solidFill>
              </a:rPr>
              <a:t>“Never stop praying.” </a:t>
            </a:r>
            <a:r>
              <a:rPr lang="en-US" sz="3600" b="1" dirty="0"/>
              <a:t>That can seem like a daunting task for a child (or for an adult)</a:t>
            </a:r>
          </a:p>
        </p:txBody>
      </p:sp>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559838" y="296578"/>
            <a:ext cx="4687715" cy="6322556"/>
          </a:xfrm>
          <a:prstGeom prst="rect">
            <a:avLst/>
          </a:prstGeom>
        </p:spPr>
      </p:pic>
    </p:spTree>
    <p:extLst>
      <p:ext uri="{BB962C8B-B14F-4D97-AF65-F5344CB8AC3E}">
        <p14:creationId xmlns:p14="http://schemas.microsoft.com/office/powerpoint/2010/main" val="21263052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9" y="262487"/>
            <a:ext cx="9720072" cy="1499616"/>
          </a:xfrm>
        </p:spPr>
        <p:txBody>
          <a:bodyPr>
            <a:normAutofit/>
          </a:bodyPr>
          <a:lstStyle/>
          <a:p>
            <a:r>
              <a:rPr lang="en-US" sz="5400" b="1" dirty="0">
                <a:solidFill>
                  <a:srgbClr val="00FDFF"/>
                </a:solidFill>
              </a:rPr>
              <a:t>1. Prayer is an attitude</a:t>
            </a:r>
          </a:p>
        </p:txBody>
      </p:sp>
      <p:sp>
        <p:nvSpPr>
          <p:cNvPr id="3" name="Content Placeholder 2"/>
          <p:cNvSpPr>
            <a:spLocks noGrp="1"/>
          </p:cNvSpPr>
          <p:nvPr>
            <p:ph idx="1"/>
          </p:nvPr>
        </p:nvSpPr>
        <p:spPr>
          <a:xfrm>
            <a:off x="6137896" y="2084833"/>
            <a:ext cx="5561046" cy="4023360"/>
          </a:xfrm>
        </p:spPr>
        <p:txBody>
          <a:bodyPr>
            <a:noAutofit/>
          </a:bodyPr>
          <a:lstStyle/>
          <a:p>
            <a:pPr>
              <a:spcBef>
                <a:spcPts val="0"/>
              </a:spcBef>
              <a:spcAft>
                <a:spcPts val="0"/>
              </a:spcAft>
            </a:pPr>
            <a:r>
              <a:rPr lang="en-US" sz="6000" b="1" dirty="0">
                <a:solidFill>
                  <a:srgbClr val="FFFF00"/>
                </a:solidFill>
              </a:rPr>
              <a:t>Praying constantly is an attitude. It’s an awareness that God is here.</a:t>
            </a:r>
          </a:p>
        </p:txBody>
      </p:sp>
      <p:pic>
        <p:nvPicPr>
          <p:cNvPr id="4" name="Picture 3"/>
          <p:cNvPicPr>
            <a:picLocks noChangeAspect="1"/>
          </p:cNvPicPr>
          <p:nvPr/>
        </p:nvPicPr>
        <p:blipFill>
          <a:blip r:embed="rId3"/>
          <a:stretch>
            <a:fillRect/>
          </a:stretch>
        </p:blipFill>
        <p:spPr>
          <a:xfrm>
            <a:off x="531431" y="2084833"/>
            <a:ext cx="5062859" cy="4023360"/>
          </a:xfrm>
          <a:prstGeom prst="roundRect">
            <a:avLst/>
          </a:prstGeom>
        </p:spPr>
      </p:pic>
    </p:spTree>
    <p:extLst>
      <p:ext uri="{BB962C8B-B14F-4D97-AF65-F5344CB8AC3E}">
        <p14:creationId xmlns:p14="http://schemas.microsoft.com/office/powerpoint/2010/main" val="1010251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
                                        <p:tgtEl>
                                          <p:spTgt spid="3">
                                            <p:txEl>
                                              <p:pRg st="0" end="0"/>
                                            </p:txEl>
                                          </p:spTgt>
                                        </p:tgtEl>
                                      </p:cBhvr>
                                    </p:animEffect>
                                    <p:anim calcmode="lin" valueType="num">
                                      <p:cBhvr>
                                        <p:cTn id="8"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69051" y="494523"/>
            <a:ext cx="6456784" cy="5814838"/>
          </a:xfrm>
        </p:spPr>
        <p:txBody>
          <a:bodyPr>
            <a:noAutofit/>
          </a:bodyPr>
          <a:lstStyle/>
          <a:p>
            <a:pPr>
              <a:spcBef>
                <a:spcPts val="0"/>
              </a:spcBef>
              <a:spcAft>
                <a:spcPts val="0"/>
              </a:spcAft>
              <a:buFont typeface="Wingdings" panose="05000000000000000000" pitchFamily="2" charset="2"/>
              <a:buChar char="q"/>
            </a:pPr>
            <a:r>
              <a:rPr lang="en-US" sz="4400" b="1" dirty="0">
                <a:solidFill>
                  <a:srgbClr val="FFFF00"/>
                </a:solidFill>
              </a:rPr>
              <a:t>This doesn’t mean we’re solely focused on God and nothing else throughout the day. </a:t>
            </a:r>
          </a:p>
          <a:p>
            <a:pPr>
              <a:spcBef>
                <a:spcPts val="0"/>
              </a:spcBef>
              <a:spcAft>
                <a:spcPts val="0"/>
              </a:spcAft>
              <a:buFont typeface="Wingdings" panose="05000000000000000000" pitchFamily="2" charset="2"/>
              <a:buChar char="q"/>
            </a:pPr>
            <a:r>
              <a:rPr lang="en-US" sz="4400" b="1" dirty="0">
                <a:solidFill>
                  <a:srgbClr val="FFFF00"/>
                </a:solidFill>
              </a:rPr>
              <a:t>But much like breathing occurs even as we go about our lives, we can also sense God’s presence with us regardless of our circumstances.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653" y="1682997"/>
            <a:ext cx="4427480" cy="4427480"/>
          </a:xfrm>
          <a:prstGeom prst="ellipse">
            <a:avLst/>
          </a:prstGeom>
        </p:spPr>
      </p:pic>
    </p:spTree>
    <p:extLst>
      <p:ext uri="{BB962C8B-B14F-4D97-AF65-F5344CB8AC3E}">
        <p14:creationId xmlns:p14="http://schemas.microsoft.com/office/powerpoint/2010/main" val="2652421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162" y="365193"/>
            <a:ext cx="5309592" cy="1499616"/>
          </a:xfrm>
        </p:spPr>
        <p:txBody>
          <a:bodyPr>
            <a:normAutofit/>
          </a:bodyPr>
          <a:lstStyle/>
          <a:p>
            <a:r>
              <a:rPr lang="en-US" sz="5400" b="1" dirty="0">
                <a:solidFill>
                  <a:srgbClr val="00FDFF"/>
                </a:solidFill>
              </a:rPr>
              <a:t>Awareness of God’s Presence</a:t>
            </a:r>
          </a:p>
        </p:txBody>
      </p:sp>
      <p:sp>
        <p:nvSpPr>
          <p:cNvPr id="3" name="Content Placeholder 2"/>
          <p:cNvSpPr>
            <a:spLocks noGrp="1"/>
          </p:cNvSpPr>
          <p:nvPr>
            <p:ph idx="1"/>
          </p:nvPr>
        </p:nvSpPr>
        <p:spPr>
          <a:xfrm>
            <a:off x="5421415" y="365193"/>
            <a:ext cx="6547302" cy="4757286"/>
          </a:xfrm>
        </p:spPr>
        <p:txBody>
          <a:bodyPr>
            <a:noAutofit/>
          </a:bodyPr>
          <a:lstStyle/>
          <a:p>
            <a:pPr>
              <a:spcBef>
                <a:spcPts val="0"/>
              </a:spcBef>
              <a:spcAft>
                <a:spcPts val="0"/>
              </a:spcAft>
              <a:buFont typeface="Wingdings" panose="05000000000000000000" pitchFamily="2" charset="2"/>
              <a:buChar char="q"/>
            </a:pPr>
            <a:r>
              <a:rPr lang="en-US" sz="4000" b="1" dirty="0">
                <a:solidFill>
                  <a:srgbClr val="FFFF00"/>
                </a:solidFill>
              </a:rPr>
              <a:t>Teach kids to have a better awareness of God’s presence throughout  their day. </a:t>
            </a:r>
          </a:p>
          <a:p>
            <a:pPr>
              <a:spcBef>
                <a:spcPts val="0"/>
              </a:spcBef>
              <a:spcAft>
                <a:spcPts val="0"/>
              </a:spcAft>
              <a:buFont typeface="Wingdings" panose="05000000000000000000" pitchFamily="2" charset="2"/>
              <a:buChar char="q"/>
            </a:pPr>
            <a:r>
              <a:rPr lang="en-US" sz="4000" b="1" dirty="0">
                <a:solidFill>
                  <a:srgbClr val="FFFF00"/>
                </a:solidFill>
              </a:rPr>
              <a:t>Form pairs. Tell kids they’ll also need to count how many times they take a breath as they each tell their partner everything they’ve eaten so far today.</a:t>
            </a:r>
          </a:p>
          <a:p>
            <a:pPr>
              <a:spcBef>
                <a:spcPts val="0"/>
              </a:spcBef>
              <a:spcAft>
                <a:spcPts val="0"/>
              </a:spcAft>
              <a:buFont typeface="Wingdings" panose="05000000000000000000" pitchFamily="2" charset="2"/>
              <a:buChar char="q"/>
            </a:pPr>
            <a:r>
              <a:rPr lang="en-US" sz="4000" b="1" dirty="0">
                <a:solidFill>
                  <a:srgbClr val="FFFF00"/>
                </a:solidFill>
              </a:rPr>
              <a:t>After two minutes, ask kids how they did. </a:t>
            </a:r>
          </a:p>
        </p:txBody>
      </p:sp>
      <p:pic>
        <p:nvPicPr>
          <p:cNvPr id="4" name="Picture 3"/>
          <p:cNvPicPr>
            <a:picLocks noChangeAspect="1"/>
          </p:cNvPicPr>
          <p:nvPr/>
        </p:nvPicPr>
        <p:blipFill>
          <a:blip r:embed="rId3"/>
          <a:stretch>
            <a:fillRect/>
          </a:stretch>
        </p:blipFill>
        <p:spPr>
          <a:xfrm>
            <a:off x="634008" y="2053068"/>
            <a:ext cx="4357101" cy="3756061"/>
          </a:xfrm>
          <a:prstGeom prst="roundRect">
            <a:avLst/>
          </a:prstGeom>
        </p:spPr>
      </p:pic>
    </p:spTree>
    <p:extLst>
      <p:ext uri="{BB962C8B-B14F-4D97-AF65-F5344CB8AC3E}">
        <p14:creationId xmlns:p14="http://schemas.microsoft.com/office/powerpoint/2010/main" val="683385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7029" y="249788"/>
            <a:ext cx="6293223" cy="5505553"/>
          </a:xfrm>
        </p:spPr>
        <p:txBody>
          <a:bodyPr>
            <a:noAutofit/>
          </a:bodyPr>
          <a:lstStyle/>
          <a:p>
            <a:pPr>
              <a:buFont typeface="Wingdings" panose="05000000000000000000" pitchFamily="2" charset="2"/>
              <a:buChar char="q"/>
            </a:pPr>
            <a:r>
              <a:rPr lang="en-US" sz="3600" b="1" dirty="0">
                <a:solidFill>
                  <a:srgbClr val="FFFF00"/>
                </a:solidFill>
              </a:rPr>
              <a:t>Try the activity again, only this time, tell them they don’t need to count their breaths.</a:t>
            </a:r>
          </a:p>
          <a:p>
            <a:pPr>
              <a:buFont typeface="Wingdings" panose="05000000000000000000" pitchFamily="2" charset="2"/>
              <a:buChar char="q"/>
            </a:pPr>
            <a:r>
              <a:rPr lang="en-US" sz="3600" b="1" dirty="0">
                <a:solidFill>
                  <a:srgbClr val="FFFF00"/>
                </a:solidFill>
              </a:rPr>
              <a:t>After two minutes, ask: </a:t>
            </a:r>
          </a:p>
          <a:p>
            <a:pPr marL="128016" lvl="1" indent="0">
              <a:buNone/>
            </a:pPr>
            <a:r>
              <a:rPr lang="en-US" sz="3600" b="1" dirty="0">
                <a:solidFill>
                  <a:srgbClr val="FFFF00"/>
                </a:solidFill>
              </a:rPr>
              <a:t>  * “How did counting or not counting impact how you breathed? </a:t>
            </a:r>
          </a:p>
          <a:p>
            <a:pPr marL="128016" lvl="1" indent="0">
              <a:buNone/>
            </a:pPr>
            <a:r>
              <a:rPr lang="en-US" sz="3600" b="1" dirty="0">
                <a:solidFill>
                  <a:srgbClr val="FFFF00"/>
                </a:solidFill>
              </a:rPr>
              <a:t>  * How is breathing like or unlike God’s presence ? </a:t>
            </a:r>
          </a:p>
          <a:p>
            <a:pPr marL="128016" lvl="1" indent="0">
              <a:buNone/>
            </a:pPr>
            <a:r>
              <a:rPr lang="en-US" sz="3600" b="1" dirty="0">
                <a:solidFill>
                  <a:srgbClr val="FFFF00"/>
                </a:solidFill>
              </a:rPr>
              <a:t>  * How does God’s constant presence affect the way you pray?”</a:t>
            </a:r>
          </a:p>
        </p:txBody>
      </p:sp>
      <p:pic>
        <p:nvPicPr>
          <p:cNvPr id="4" name="Picture 3"/>
          <p:cNvPicPr>
            <a:picLocks noChangeAspect="1"/>
          </p:cNvPicPr>
          <p:nvPr/>
        </p:nvPicPr>
        <p:blipFill>
          <a:blip r:embed="rId3"/>
          <a:stretch>
            <a:fillRect/>
          </a:stretch>
        </p:blipFill>
        <p:spPr>
          <a:xfrm>
            <a:off x="375677" y="716810"/>
            <a:ext cx="5429611" cy="5253684"/>
          </a:xfrm>
          <a:prstGeom prst="rect">
            <a:avLst/>
          </a:prstGeom>
        </p:spPr>
      </p:pic>
    </p:spTree>
    <p:extLst>
      <p:ext uri="{BB962C8B-B14F-4D97-AF65-F5344CB8AC3E}">
        <p14:creationId xmlns:p14="http://schemas.microsoft.com/office/powerpoint/2010/main" val="2074406006"/>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78116" y="914400"/>
            <a:ext cx="6078778" cy="5341172"/>
          </a:xfrm>
        </p:spPr>
        <p:txBody>
          <a:bodyPr>
            <a:normAutofit/>
          </a:bodyPr>
          <a:lstStyle/>
          <a:p>
            <a:pPr lvl="0">
              <a:spcBef>
                <a:spcPts val="0"/>
              </a:spcBef>
              <a:spcAft>
                <a:spcPts val="0"/>
              </a:spcAft>
              <a:buClr>
                <a:srgbClr val="9CBEBD"/>
              </a:buClr>
              <a:buFont typeface="Wingdings" panose="05000000000000000000" pitchFamily="2" charset="2"/>
              <a:buChar char="q"/>
            </a:pPr>
            <a:r>
              <a:rPr lang="en-US" sz="5200" b="1" dirty="0">
                <a:solidFill>
                  <a:srgbClr val="FFFF00"/>
                </a:solidFill>
              </a:rPr>
              <a:t>Tell kids that just like air is always flowing through us, God is always with us. We can feel His presence even while we do other things.</a:t>
            </a:r>
          </a:p>
          <a:p>
            <a:pPr>
              <a:spcBef>
                <a:spcPts val="0"/>
              </a:spcBef>
              <a:spcAft>
                <a:spcPts val="0"/>
              </a:spcAft>
            </a:pPr>
            <a:endParaRPr lang="en-US" dirty="0"/>
          </a:p>
        </p:txBody>
      </p:sp>
      <p:pic>
        <p:nvPicPr>
          <p:cNvPr id="4" name="Picture 3"/>
          <p:cNvPicPr>
            <a:picLocks noChangeAspect="1"/>
          </p:cNvPicPr>
          <p:nvPr/>
        </p:nvPicPr>
        <p:blipFill>
          <a:blip r:embed="rId3"/>
          <a:stretch>
            <a:fillRect/>
          </a:stretch>
        </p:blipFill>
        <p:spPr>
          <a:xfrm>
            <a:off x="657160" y="2442755"/>
            <a:ext cx="4141320" cy="3554633"/>
          </a:xfrm>
          <a:prstGeom prst="rect">
            <a:avLst/>
          </a:prstGeom>
        </p:spPr>
      </p:pic>
    </p:spTree>
    <p:extLst>
      <p:ext uri="{BB962C8B-B14F-4D97-AF65-F5344CB8AC3E}">
        <p14:creationId xmlns:p14="http://schemas.microsoft.com/office/powerpoint/2010/main" val="28498421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027" y="541318"/>
            <a:ext cx="5495773" cy="1499616"/>
          </a:xfrm>
        </p:spPr>
        <p:txBody>
          <a:bodyPr>
            <a:normAutofit fontScale="90000"/>
          </a:bodyPr>
          <a:lstStyle/>
          <a:p>
            <a:r>
              <a:rPr lang="en-US" sz="6000" b="1" dirty="0">
                <a:solidFill>
                  <a:srgbClr val="00FDFF"/>
                </a:solidFill>
              </a:rPr>
              <a:t>2. Prayer is a 	routine</a:t>
            </a:r>
          </a:p>
        </p:txBody>
      </p:sp>
      <p:sp>
        <p:nvSpPr>
          <p:cNvPr id="3" name="Content Placeholder 2"/>
          <p:cNvSpPr>
            <a:spLocks noGrp="1"/>
          </p:cNvSpPr>
          <p:nvPr>
            <p:ph idx="1"/>
          </p:nvPr>
        </p:nvSpPr>
        <p:spPr>
          <a:xfrm>
            <a:off x="5755651" y="170179"/>
            <a:ext cx="6160949" cy="6504941"/>
          </a:xfrm>
        </p:spPr>
        <p:txBody>
          <a:bodyPr>
            <a:noAutofit/>
          </a:bodyPr>
          <a:lstStyle/>
          <a:p>
            <a:pPr>
              <a:lnSpc>
                <a:spcPct val="110000"/>
              </a:lnSpc>
              <a:spcBef>
                <a:spcPts val="0"/>
              </a:spcBef>
              <a:spcAft>
                <a:spcPts val="0"/>
              </a:spcAft>
              <a:buFont typeface="Wingdings" panose="05000000000000000000" pitchFamily="2" charset="2"/>
              <a:buChar char="q"/>
            </a:pPr>
            <a:r>
              <a:rPr lang="en-US" sz="3200" b="1" dirty="0">
                <a:solidFill>
                  <a:srgbClr val="FFFF00"/>
                </a:solidFill>
              </a:rPr>
              <a:t>Our prayer attitude is shaped by regular times with God. </a:t>
            </a:r>
          </a:p>
          <a:p>
            <a:pPr>
              <a:lnSpc>
                <a:spcPct val="110000"/>
              </a:lnSpc>
              <a:spcBef>
                <a:spcPts val="0"/>
              </a:spcBef>
              <a:spcAft>
                <a:spcPts val="0"/>
              </a:spcAft>
              <a:buFont typeface="Wingdings" panose="05000000000000000000" pitchFamily="2" charset="2"/>
              <a:buChar char="q"/>
            </a:pPr>
            <a:r>
              <a:rPr lang="en-US" sz="3200" b="1" dirty="0">
                <a:solidFill>
                  <a:srgbClr val="FFFF00"/>
                </a:solidFill>
              </a:rPr>
              <a:t>Kids can learn to pray regularly “by being encouraged to begin their days with a simple prayer inviting the Holy Spirit to walk and talk to them all day long. </a:t>
            </a:r>
          </a:p>
          <a:p>
            <a:pPr>
              <a:lnSpc>
                <a:spcPct val="110000"/>
              </a:lnSpc>
              <a:spcBef>
                <a:spcPts val="0"/>
              </a:spcBef>
              <a:spcAft>
                <a:spcPts val="0"/>
              </a:spcAft>
              <a:buFont typeface="Wingdings" panose="05000000000000000000" pitchFamily="2" charset="2"/>
              <a:buChar char="q"/>
            </a:pPr>
            <a:r>
              <a:rPr lang="en-US" sz="3200" b="1" dirty="0">
                <a:solidFill>
                  <a:srgbClr val="FFFF00"/>
                </a:solidFill>
              </a:rPr>
              <a:t>And, then, to finish each day before bed with a time of prayer reflecting upon how they felt the Holy Spirit walk and talk with them that day.”</a:t>
            </a:r>
          </a:p>
        </p:txBody>
      </p:sp>
      <p:pic>
        <p:nvPicPr>
          <p:cNvPr id="4" name="Picture 3"/>
          <p:cNvPicPr>
            <a:picLocks noChangeAspect="1"/>
          </p:cNvPicPr>
          <p:nvPr/>
        </p:nvPicPr>
        <p:blipFill rotWithShape="1">
          <a:blip r:embed="rId3"/>
          <a:srcRect l="99" t="1" r="9656" b="1"/>
          <a:stretch/>
        </p:blipFill>
        <p:spPr>
          <a:xfrm>
            <a:off x="1122967" y="2248705"/>
            <a:ext cx="3760237" cy="4044520"/>
          </a:xfrm>
          <a:prstGeom prst="roundRect">
            <a:avLst/>
          </a:prstGeom>
        </p:spPr>
      </p:pic>
    </p:spTree>
    <p:extLst>
      <p:ext uri="{BB962C8B-B14F-4D97-AF65-F5344CB8AC3E}">
        <p14:creationId xmlns:p14="http://schemas.microsoft.com/office/powerpoint/2010/main" val="27760716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4825F1AF-8DBC-4E3D-9F3D-688338DA83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6876</TotalTime>
  <Words>3978</Words>
  <Application>Microsoft Macintosh PowerPoint</Application>
  <PresentationFormat>Widescreen</PresentationFormat>
  <Paragraphs>227</Paragraphs>
  <Slides>28</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Arial Narrow</vt:lpstr>
      <vt:lpstr>Calibri</vt:lpstr>
      <vt:lpstr>Tw Cen MT</vt:lpstr>
      <vt:lpstr>Tw Cen MT Condensed</vt:lpstr>
      <vt:lpstr>Wingdings</vt:lpstr>
      <vt:lpstr>Wingdings 3</vt:lpstr>
      <vt:lpstr>Integral</vt:lpstr>
      <vt:lpstr>Teaching children to pray without ceasing</vt:lpstr>
      <vt:lpstr>How can we teach children to pray without ceasing?</vt:lpstr>
      <vt:lpstr>PowerPoint Presentation</vt:lpstr>
      <vt:lpstr>1. Prayer is an attitude</vt:lpstr>
      <vt:lpstr>PowerPoint Presentation</vt:lpstr>
      <vt:lpstr>Awareness of God’s Presence</vt:lpstr>
      <vt:lpstr>PowerPoint Presentation</vt:lpstr>
      <vt:lpstr>PowerPoint Presentation</vt:lpstr>
      <vt:lpstr>2. Prayer is a  routine</vt:lpstr>
      <vt:lpstr>PowerPoint Presentation</vt:lpstr>
      <vt:lpstr>PowerPoint Presentation</vt:lpstr>
      <vt:lpstr>3. Prayer is a first response</vt:lpstr>
      <vt:lpstr>PowerPoint Presentation</vt:lpstr>
      <vt:lpstr>PowerPoint Presentation</vt:lpstr>
      <vt:lpstr>PowerPoint Presentation</vt:lpstr>
      <vt:lpstr>4. Prayer involves  the bible</vt:lpstr>
      <vt:lpstr>PowerPoint Presentation</vt:lpstr>
      <vt:lpstr>PowerPoint Presentation</vt:lpstr>
      <vt:lpstr>5. Prayer is listening to God</vt:lpstr>
      <vt:lpstr>PowerPoint Presentation</vt:lpstr>
      <vt:lpstr>Teach Kids to pray</vt:lpstr>
      <vt:lpstr>PowerPoint Presentation</vt:lpstr>
      <vt:lpstr>PowerPoint Presentation</vt:lpstr>
      <vt:lpstr>6. Prayer is        for others</vt:lpstr>
      <vt:lpstr>PowerPoint Presentation</vt:lpstr>
      <vt:lpstr>7. Prayer is        modeled</vt:lpstr>
      <vt:lpstr>PowerPoint Presentation</vt:lpstr>
      <vt:lpstr>PowerPoint Presentation</vt:lpstr>
    </vt:vector>
  </TitlesOfParts>
  <Company>GC</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children to pray without ceasing</dc:title>
  <dc:creator>Muganda, Tanya</dc:creator>
  <cp:lastModifiedBy>Koh, Linda Mei Lin</cp:lastModifiedBy>
  <cp:revision>91</cp:revision>
  <dcterms:created xsi:type="dcterms:W3CDTF">2015-04-06T20:18:05Z</dcterms:created>
  <dcterms:modified xsi:type="dcterms:W3CDTF">2018-08-15T20:32:22Z</dcterms:modified>
</cp:coreProperties>
</file>