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8"/>
  </p:notesMasterIdLst>
  <p:sldIdLst>
    <p:sldId id="257" r:id="rId4"/>
    <p:sldId id="454" r:id="rId5"/>
    <p:sldId id="459" r:id="rId6"/>
    <p:sldId id="458" r:id="rId7"/>
    <p:sldId id="457" r:id="rId8"/>
    <p:sldId id="371" r:id="rId9"/>
    <p:sldId id="433" r:id="rId10"/>
    <p:sldId id="441" r:id="rId11"/>
    <p:sldId id="442" r:id="rId12"/>
    <p:sldId id="434" r:id="rId13"/>
    <p:sldId id="450" r:id="rId14"/>
    <p:sldId id="440" r:id="rId15"/>
    <p:sldId id="445" r:id="rId16"/>
    <p:sldId id="435" r:id="rId17"/>
    <p:sldId id="443" r:id="rId18"/>
    <p:sldId id="436" r:id="rId19"/>
    <p:sldId id="446" r:id="rId20"/>
    <p:sldId id="437" r:id="rId21"/>
    <p:sldId id="449" r:id="rId22"/>
    <p:sldId id="438" r:id="rId23"/>
    <p:sldId id="451" r:id="rId24"/>
    <p:sldId id="439" r:id="rId25"/>
    <p:sldId id="452" r:id="rId26"/>
    <p:sldId id="45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9" autoAdjust="0"/>
    <p:restoredTop sz="80876" autoAdjust="0"/>
  </p:normalViewPr>
  <p:slideViewPr>
    <p:cSldViewPr>
      <p:cViewPr varScale="1">
        <p:scale>
          <a:sx n="62" d="100"/>
          <a:sy n="62" d="100"/>
        </p:scale>
        <p:origin x="1536" y="192"/>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0D484-5FEA-4A2E-92A7-566B968C1E13}" type="datetimeFigureOut">
              <a:rPr lang="en-US" smtClean="0"/>
              <a:t>7/29/18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E7315-4994-4E96-B23D-A7DDEBC27028}" type="slidenum">
              <a:rPr lang="en-US" smtClean="0"/>
              <a:t>‹#›</a:t>
            </a:fld>
            <a:endParaRPr lang="en-US"/>
          </a:p>
        </p:txBody>
      </p:sp>
    </p:spTree>
    <p:extLst>
      <p:ext uri="{BB962C8B-B14F-4D97-AF65-F5344CB8AC3E}">
        <p14:creationId xmlns:p14="http://schemas.microsoft.com/office/powerpoint/2010/main" val="38783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Times" pitchFamily="2" charset="0"/>
              </a:rPr>
              <a:t>POSITIVE DISCIPLINE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29488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3.  Don’t Bribe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04386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Times" pitchFamily="2" charset="0"/>
                <a:ea typeface="Calibri" panose="020F0502020204030204" pitchFamily="34" charset="0"/>
                <a:cs typeface="Times New Roman" panose="02020603050405020304" pitchFamily="18" charset="0"/>
              </a:rPr>
              <a:t>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10:49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355587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latin typeface="Times" pitchFamily="2" charset="0"/>
              </a:rPr>
              <a:t>4. Incompatible Alternative Principle – the principle of redirecting </a:t>
            </a:r>
            <a:br>
              <a:rPr lang="en-US" sz="1200"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10:50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367359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This principle suggests that you redirect the energy of your child by offering two alternative positives that are not compatible with inappropriate behavior.  For example, say to your child, “On that shelf there are cereals and over there are apples. Would you like to help mummy by choosing cereals or apples?” The suggested behavior is not compatible to running around.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80441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effectLst/>
                <a:latin typeface="Times" pitchFamily="2" charset="0"/>
              </a:rPr>
              <a:t>5</a:t>
            </a:r>
            <a:r>
              <a:rPr lang="en-US" sz="1000" b="1" dirty="0">
                <a:effectLst/>
                <a:latin typeface="Times" pitchFamily="2" charset="0"/>
              </a:rPr>
              <a:t>. </a:t>
            </a:r>
            <a:r>
              <a:rPr lang="en-US" sz="1200" b="1" dirty="0">
                <a:effectLst/>
                <a:latin typeface="Times" pitchFamily="2" charset="0"/>
              </a:rPr>
              <a:t>Talk About Them Positively to Others</a:t>
            </a:r>
            <a:br>
              <a:rPr lang="en-US" sz="1200" b="1" dirty="0">
                <a:effectLst/>
                <a:latin typeface="Times" pitchFamily="2" charset="0"/>
              </a:rPr>
            </a:br>
            <a:br>
              <a:rPr lang="en-US" sz="1200" b="1"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11:19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99163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Let’s say you had taken your child to a dentist, when you return home report to the family how positively the child behaved. </a:t>
            </a:r>
          </a:p>
          <a:p>
            <a:endParaRPr lang="en-US" sz="1200" dirty="0">
              <a:effectLst/>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1:45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7766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effectLst/>
                <a:latin typeface="Times" pitchFamily="2" charset="0"/>
              </a:rPr>
              <a:t>6.  </a:t>
            </a:r>
            <a:r>
              <a:rPr lang="en-US" sz="1200" b="1" dirty="0">
                <a:effectLst/>
                <a:latin typeface="Times" pitchFamily="2" charset="0"/>
              </a:rPr>
              <a:t>There are times you need to focus on controlling yourself and not your child</a:t>
            </a:r>
            <a:br>
              <a:rPr lang="en-US" sz="1200" b="1"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1:45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418024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Dr. Katherine explains that it is advisable not to do anything in front of children that you don’t want them to imitate.  Children are copy cats.  You will sometimes notice when they are playing, one will say, “I will be daddy and the other will say I will be mommy.”  To your shock, you will hear the child who is imitating you scream, “Stop it or else…” Parents should remember that screaming at the child will beget a screaming child.  It is important to model the behavior you want in your child. If you want your child to be patient, model patience. And be a consistent model.  Inconsistency confuses a child.  CONTROL YOURSELF SO THAT YOU DON’T MODEL WRONG BEHAVIOUR.</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1571190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effectLst/>
                <a:latin typeface="Times" pitchFamily="2" charset="0"/>
              </a:rPr>
              <a:t>7</a:t>
            </a:r>
            <a:r>
              <a:rPr lang="en-US" sz="1100" b="1" dirty="0">
                <a:effectLst/>
                <a:latin typeface="Times" pitchFamily="2" charset="0"/>
              </a:rPr>
              <a:t>. </a:t>
            </a:r>
            <a:r>
              <a:rPr lang="en-US" sz="1200" b="1" dirty="0">
                <a:effectLst/>
                <a:latin typeface="Times" pitchFamily="2" charset="0"/>
              </a:rPr>
              <a:t>Give Attention to the Behavior you like - not the behavior you don’t like.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1:47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3494385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Giving a cold shoulder is what </a:t>
            </a:r>
            <a:r>
              <a:rPr lang="en-US" dirty="0" err="1">
                <a:effectLst/>
              </a:rPr>
              <a:t>Kersey</a:t>
            </a:r>
            <a:r>
              <a:rPr lang="en-US" dirty="0">
                <a:effectLst/>
              </a:rPr>
              <a:t> refers to as </a:t>
            </a:r>
            <a:r>
              <a:rPr lang="en-US" i="1" dirty="0">
                <a:effectLst/>
              </a:rPr>
              <a:t>“Rain on the grass, not on the weeds”</a:t>
            </a:r>
            <a:r>
              <a:rPr lang="en-US" dirty="0">
                <a:effectLst/>
              </a:rPr>
              <a:t> principle. If your child likes to throw tantrums and whine, ignore the behavior.  You could even walk away.  Your child will soon learn that this style of communicating is not acceptable.</a:t>
            </a:r>
            <a:br>
              <a:rPr lang="en-US" dirty="0">
                <a:effectLst/>
              </a:rPr>
            </a:br>
            <a:r>
              <a:rPr lang="en-US" dirty="0">
                <a:effectLst/>
              </a:rPr>
              <a:t> </a:t>
            </a:r>
            <a:br>
              <a:rPr lang="en-US"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288666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solidFill>
                  <a:srgbClr val="FFFF00"/>
                </a:solidFill>
                <a:latin typeface="Times" pitchFamily="2" charset="0"/>
              </a:rPr>
              <a:t>The words discipline and punishment are often used interchangeably by many people but in principle  they refer to different things. </a:t>
            </a:r>
            <a:br>
              <a:rPr lang="en-US" sz="1200" b="1" dirty="0">
                <a:solidFill>
                  <a:srgbClr val="FFFF00"/>
                </a:solidFill>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99272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effectLst/>
                <a:latin typeface="Times" pitchFamily="2" charset="0"/>
              </a:rPr>
              <a:t>8. </a:t>
            </a:r>
            <a:r>
              <a:rPr lang="en-US" sz="1200" b="1" dirty="0">
                <a:effectLst/>
                <a:latin typeface="Times" pitchFamily="2" charset="0"/>
              </a:rPr>
              <a:t>Privacy Principle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1:49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252537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When your child misbehaves in public, take her aside and talk to her privately. Don’t embarrass her in public. </a:t>
            </a:r>
            <a:br>
              <a:rPr lang="en-US" dirty="0">
                <a:effectLst/>
              </a:rPr>
            </a:br>
            <a:r>
              <a:rPr lang="en-US" dirty="0"/>
              <a:t>When one is humiliated, will not listen to whatever you are saying.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1:50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306902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b="1" dirty="0">
                <a:effectLst/>
                <a:latin typeface="Times" pitchFamily="2" charset="0"/>
              </a:rPr>
              <a:t>9. </a:t>
            </a:r>
            <a:r>
              <a:rPr lang="en-US" sz="1200" b="1" dirty="0">
                <a:effectLst/>
                <a:latin typeface="Times" pitchFamily="2" charset="0"/>
              </a:rPr>
              <a:t>Talk With them, Not to Them Principle</a:t>
            </a:r>
            <a:br>
              <a:rPr lang="en-US" sz="1200" dirty="0">
                <a:effectLst/>
                <a:latin typeface="Times" pitchFamily="2" charset="0"/>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1:51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2979108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 I am talking.” This will totally confuse your child.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1:58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44916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effectLst/>
                <a:latin typeface="+mn-lt"/>
                <a:ea typeface="+mn-ea"/>
                <a:cs typeface="+mn-cs"/>
              </a:rPr>
              <a:t> </a:t>
            </a:r>
            <a:r>
              <a:rPr lang="en-US" sz="1100" b="1">
                <a:effectLst/>
                <a:latin typeface="Times" pitchFamily="2" charset="0"/>
              </a:rPr>
              <a:t>10.  </a:t>
            </a:r>
            <a:r>
              <a:rPr lang="en-US" sz="1200" b="1">
                <a:effectLst/>
                <a:latin typeface="Times" pitchFamily="2" charset="0"/>
              </a:rPr>
              <a:t>Positive Closure Principle</a:t>
            </a:r>
            <a:br>
              <a:rPr lang="en-US" sz="9600">
                <a:effectLst/>
                <a:latin typeface="Times" pitchFamily="2" charset="0"/>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put your child to bed, tell her that she is special and very much loved. Remind her the good things she did during the day and that you are looking forward to another good day tomorrow. And with your face smiling, give her a ‘good-night-and-sleep-tight’ kiss.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7/30/18 2:02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348621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solidFill>
                  <a:srgbClr val="FFFF00"/>
                </a:solidFill>
                <a:latin typeface="Times" pitchFamily="2" charset="0"/>
              </a:rPr>
              <a:t>Discipline is proactive while punishment is reactive.  Usually, punishment is administered after something wrong has happened. </a:t>
            </a:r>
            <a:br>
              <a:rPr lang="en-US" sz="1200" b="0" dirty="0">
                <a:solidFill>
                  <a:srgbClr val="FFFF00"/>
                </a:solidFill>
                <a:latin typeface="Times" pitchFamily="2" charset="0"/>
              </a:rPr>
            </a:br>
            <a:endParaRPr lang="en-US" b="0" dirty="0"/>
          </a:p>
          <a:p>
            <a:endParaRPr lang="en-US" dirty="0"/>
          </a:p>
          <a:p>
            <a:r>
              <a:rPr lang="en-US" dirty="0"/>
              <a:t>Discipline – Proactive</a:t>
            </a:r>
          </a:p>
          <a:p>
            <a:r>
              <a:rPr lang="en-US" dirty="0"/>
              <a:t>Punishment - Reactive</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10:43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68128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FFFF00"/>
                </a:solidFill>
                <a:latin typeface="Times" pitchFamily="2" charset="0"/>
              </a:rPr>
              <a:t>Many times even if our intentions are to discipline, we find ourselves reverting to punishment. </a:t>
            </a:r>
            <a:endParaRPr lang="en-US" dirty="0"/>
          </a:p>
          <a:p>
            <a:endParaRPr lang="en-US" dirty="0"/>
          </a:p>
          <a:p>
            <a:r>
              <a:rPr lang="en-US" dirty="0"/>
              <a:t>A mother once told us her experience.  Her daughter did something which really annoyed her.  She told herself that she would not do anything negative. But because she was extremely annoyed, she ended in slapping her daughter because she failed to control herself.  She felt bad afterwards.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10:44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25060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FFFF00"/>
                </a:solidFill>
                <a:latin typeface="Times" pitchFamily="2" charset="0"/>
              </a:rPr>
              <a:t>The intentions of this presentation is to discuss  ten principles which can help leaders and parents to discipline positively.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27839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solidFill>
                  <a:srgbClr val="FFFF00"/>
                </a:solidFill>
                <a:latin typeface="Times" pitchFamily="2" charset="0"/>
              </a:rPr>
              <a:t>1.  </a:t>
            </a:r>
            <a:r>
              <a:rPr lang="en-US" sz="1200" b="1" dirty="0">
                <a:solidFill>
                  <a:srgbClr val="FFFF00"/>
                </a:solidFill>
                <a:latin typeface="Times" pitchFamily="2" charset="0"/>
              </a:rPr>
              <a:t>WHEN A CHILD MISBEHAVES, FIND OUT WHAT CAUSES THE MISBEHAVIOR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78383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pitchFamily="2" charset="0"/>
                <a:ea typeface="Calibri" panose="020F0502020204030204" pitchFamily="34" charset="0"/>
                <a:cs typeface="Times New Roman" panose="02020603050405020304" pitchFamily="18" charset="0"/>
              </a:rPr>
              <a:t>Sizer, quoting Naomi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the author of the book “</a:t>
            </a:r>
            <a:r>
              <a:rPr lang="en-US" sz="1200" i="1" dirty="0">
                <a:latin typeface="Times" pitchFamily="2" charset="0"/>
                <a:ea typeface="Calibri" panose="020F0502020204030204" pitchFamily="34" charset="0"/>
                <a:cs typeface="Times New Roman" panose="02020603050405020304" pitchFamily="18" charset="0"/>
              </a:rPr>
              <a:t>Raising our Children, Raising Ourselves</a:t>
            </a:r>
            <a:r>
              <a:rPr lang="en-US" sz="1200" dirty="0">
                <a:latin typeface="Times" pitchFamily="2" charset="0"/>
                <a:ea typeface="Calibri" panose="020F0502020204030204" pitchFamily="34" charset="0"/>
                <a:cs typeface="Times New Roman" panose="02020603050405020304" pitchFamily="18" charset="0"/>
              </a:rPr>
              <a:t>,” says that children want to behave well.  If they fail to do so, usually there is a valid reason for their missing the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pitchFamily="2" charset="0"/>
                <a:ea typeface="Calibri" panose="020F0502020204030204" pitchFamily="34" charset="0"/>
                <a:cs typeface="Times New Roman" panose="02020603050405020304" pitchFamily="18" charset="0"/>
              </a:rPr>
              <a:t> It’s a parent’s duty to find out what makes the child behave that way.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explains that many times, once the cause is identified and removed, the child behaves differently.  For example, sometimes the child will keep slapping his sibling in order to get your attention because you may have been busy with other things for a long time.  The tendency is to scream, “Stop hitting your sister.” But </a:t>
            </a:r>
            <a:r>
              <a:rPr lang="en-US" sz="1200" dirty="0" err="1">
                <a:latin typeface="Times" pitchFamily="2" charset="0"/>
                <a:ea typeface="Calibri" panose="020F0502020204030204" pitchFamily="34" charset="0"/>
                <a:cs typeface="Times New Roman" panose="02020603050405020304" pitchFamily="18" charset="0"/>
              </a:rPr>
              <a:t>Aldort</a:t>
            </a:r>
            <a:r>
              <a:rPr lang="en-US" sz="1200" dirty="0">
                <a:latin typeface="Times" pitchFamily="2" charset="0"/>
                <a:ea typeface="Calibri" panose="020F0502020204030204" pitchFamily="34" charset="0"/>
                <a:cs typeface="Times New Roman" panose="02020603050405020304" pitchFamily="18" charset="0"/>
              </a:rPr>
              <a:t> says, if you “correct your own behavior, that will satisfy the child’s need” and the behavior will disappear.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288503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effectLst/>
                <a:latin typeface="Times" pitchFamily="2" charset="0"/>
              </a:rPr>
              <a:t>2.  GIVE THEM OPTIONS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369860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rPr>
              <a:t>Let’s say your child likes watching TV more  than doing his/her home work.  Experts advise not to say to your child, “Do your homework. Don’t just watch TV.”  Kersey writes that to discipline positively is to  say something like this; “When you have finished your homework, then you may watch TV.”  She observes that this approach has three advantages. It teaches children to be:- </a:t>
            </a:r>
          </a:p>
          <a:p>
            <a:pPr marL="171450" indent="-171450">
              <a:buFont typeface="Arial" panose="020B0604020202020204" pitchFamily="34" charset="0"/>
              <a:buChar char="•"/>
            </a:pPr>
            <a:r>
              <a:rPr lang="en-US" sz="1200" dirty="0">
                <a:effectLst/>
              </a:rPr>
              <a:t>Responsible</a:t>
            </a:r>
          </a:p>
          <a:p>
            <a:pPr marL="171450" indent="-171450">
              <a:buFont typeface="Arial" panose="020B0604020202020204" pitchFamily="34" charset="0"/>
              <a:buChar char="•"/>
            </a:pPr>
            <a:r>
              <a:rPr lang="en-US" sz="1200" dirty="0">
                <a:effectLst/>
              </a:rPr>
              <a:t>Accountable</a:t>
            </a:r>
          </a:p>
          <a:p>
            <a:pPr marL="171450" indent="-171450">
              <a:buFont typeface="Arial" panose="020B0604020202020204" pitchFamily="34" charset="0"/>
              <a:buChar char="•"/>
            </a:pPr>
            <a:r>
              <a:rPr lang="en-US" sz="1200" dirty="0">
                <a:effectLst/>
              </a:rPr>
              <a:t>Obedient</a:t>
            </a:r>
            <a:br>
              <a:rPr lang="en-US" dirty="0">
                <a:effectLst/>
              </a:rPr>
            </a:br>
            <a:r>
              <a:rPr lang="en-US" dirty="0">
                <a:effectLst/>
              </a:rPr>
              <a:t> </a:t>
            </a:r>
            <a:br>
              <a:rPr lang="en-US" dirty="0">
                <a:effectLst/>
              </a:rPr>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7/29/18 10:41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400015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docid=n5QBoU4aPTXsGM&amp;tbnid=wvRMt9dLjVnVUM:&amp;ved=0CAUQjRw&amp;url=http://www.thinkstockphotos.com/image/stock-photo-mother-scolding-son-during-lunch/76764120&amp;ei=4mH-UujyO-PlsASUx4DQBA&amp;bvm=bv.61190604,d.aWc&amp;psig=AFQjCNGurRVoGR4PV0ko3R2hR1wlAHaDGA&amp;ust=139248737870971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ctE0s57HiQZQoM&amp;tbnid=Ocuepkm7qgNF1M:&amp;ved=0CAUQjRw&amp;url=http://www.mychandlerschools.org/Page/42060&amp;ei=Rlv-Uoe-DbKgsASQ5oHADw&amp;bvm=bv.61190604,d.aWc&amp;psig=AFQjCNGurRVoGR4PV0ko3R2hR1wlAHaDGA&amp;ust=1392487378709716" TargetMode="External"/><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google.com/url?sa=i&amp;rct=j&amp;q=&amp;esrc=s&amp;source=images&amp;cd=&amp;cad=rja&amp;docid=Q2g7Yty-VgvzvM&amp;tbnid=7mBLKE00WBWxaM:&amp;ved=0CAUQjRw&amp;url=http://www.sodahead.com/living/adults-only-please-when-you-were-growing-up-if-you-were-disciplined-how-did-your-parents-discipl/question-1675265/?page%3D2&amp;ei=1G3-UvmaBqzjsASiu4KIBg&amp;bvm=bv.61535280,d.aWc&amp;psig=AFQjCNFXnyEsjvRkwvtdVf5jChW-bLHKfg&amp;ust=1392489967454355"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6435"/>
            <a:ext cx="9601200" cy="5638800"/>
          </a:xfrm>
        </p:spPr>
        <p:txBody>
          <a:bodyPr/>
          <a:lstStyle/>
          <a:p>
            <a:pPr algn="ctr"/>
            <a:r>
              <a:rPr lang="en-US" sz="6600" b="1" dirty="0">
                <a:latin typeface="Times" pitchFamily="2" charset="0"/>
              </a:rPr>
              <a:t>POSITIVE DISCIPLINE</a:t>
            </a:r>
            <a:br>
              <a:rPr lang="en-US" sz="6000" dirty="0">
                <a:latin typeface="Times" pitchFamily="2" charset="0"/>
              </a:rPr>
            </a:br>
            <a:br>
              <a:rPr lang="en-US" sz="6000" dirty="0">
                <a:latin typeface="Times" pitchFamily="2" charset="0"/>
              </a:rPr>
            </a:br>
            <a:br>
              <a:rPr lang="en-US" sz="6000" dirty="0">
                <a:latin typeface="Times" pitchFamily="2" charset="0"/>
              </a:rPr>
            </a:br>
            <a:br>
              <a:rPr lang="en-US" sz="4800" dirty="0">
                <a:latin typeface="Times" pitchFamily="2" charset="0"/>
              </a:rPr>
            </a:br>
            <a:br>
              <a:rPr lang="en-US" sz="4800" dirty="0">
                <a:latin typeface="Times" pitchFamily="2" charset="0"/>
              </a:rPr>
            </a:br>
            <a:br>
              <a:rPr lang="en-US" sz="4800" dirty="0">
                <a:latin typeface="Times" pitchFamily="2" charset="0"/>
              </a:rPr>
            </a:br>
            <a:r>
              <a:rPr lang="en-US" sz="4800" dirty="0">
                <a:latin typeface="Times" pitchFamily="2" charset="0"/>
              </a:rPr>
              <a:t>by</a:t>
            </a:r>
            <a:br>
              <a:rPr lang="en-US" sz="3200" dirty="0">
                <a:latin typeface="Times" pitchFamily="2" charset="0"/>
              </a:rPr>
            </a:br>
            <a:br>
              <a:rPr lang="en-US" sz="4000" dirty="0">
                <a:latin typeface="Times" pitchFamily="2" charset="0"/>
              </a:rPr>
            </a:br>
            <a:br>
              <a:rPr lang="en-US" sz="4000" dirty="0">
                <a:latin typeface="Times" pitchFamily="2" charset="0"/>
              </a:rPr>
            </a:br>
            <a:r>
              <a:rPr lang="en-US" sz="4000" dirty="0">
                <a:latin typeface="Times" pitchFamily="2" charset="0"/>
              </a:rPr>
              <a:t> </a:t>
            </a:r>
            <a:br>
              <a:rPr lang="en-US" sz="4000" dirty="0">
                <a:latin typeface="Times" pitchFamily="2" charset="0"/>
              </a:rPr>
            </a:br>
            <a:endParaRPr lang="en-US" sz="8000" dirty="0">
              <a:latin typeface="Times" pitchFamily="2" charset="0"/>
            </a:endParaRPr>
          </a:p>
        </p:txBody>
      </p:sp>
      <p:sp>
        <p:nvSpPr>
          <p:cNvPr id="7" name="Rectangle 6">
            <a:extLst>
              <a:ext uri="{FF2B5EF4-FFF2-40B4-BE49-F238E27FC236}">
                <a16:creationId xmlns:a16="http://schemas.microsoft.com/office/drawing/2014/main" id="{BF604521-58E2-A143-87EC-1F772E3A7013}"/>
              </a:ext>
            </a:extLst>
          </p:cNvPr>
          <p:cNvSpPr/>
          <p:nvPr/>
        </p:nvSpPr>
        <p:spPr>
          <a:xfrm>
            <a:off x="2286000" y="3105835"/>
            <a:ext cx="5410198" cy="923330"/>
          </a:xfrm>
          <a:prstGeom prst="rect">
            <a:avLst/>
          </a:prstGeom>
        </p:spPr>
        <p:txBody>
          <a:bodyPr wrap="square">
            <a:spAutoFit/>
          </a:bodyPr>
          <a:lstStyle/>
          <a:p>
            <a:endParaRPr lang="en-US" dirty="0"/>
          </a:p>
          <a:p>
            <a:endParaRPr lang="en-US" dirty="0"/>
          </a:p>
          <a:p>
            <a:endParaRPr lang="en-US" dirty="0"/>
          </a:p>
        </p:txBody>
      </p:sp>
      <p:sp>
        <p:nvSpPr>
          <p:cNvPr id="8" name="Rectangle 7">
            <a:extLst>
              <a:ext uri="{FF2B5EF4-FFF2-40B4-BE49-F238E27FC236}">
                <a16:creationId xmlns:a16="http://schemas.microsoft.com/office/drawing/2014/main" id="{2B7BF24E-BC00-9443-8438-FB4F4F68025A}"/>
              </a:ext>
            </a:extLst>
          </p:cNvPr>
          <p:cNvSpPr/>
          <p:nvPr/>
        </p:nvSpPr>
        <p:spPr>
          <a:xfrm>
            <a:off x="1219200" y="3105835"/>
            <a:ext cx="6781800" cy="3539430"/>
          </a:xfrm>
          <a:prstGeom prst="rect">
            <a:avLst/>
          </a:prstGeom>
        </p:spPr>
        <p:txBody>
          <a:bodyPr wrap="square">
            <a:spAutoFit/>
          </a:bodyPr>
          <a:lstStyle/>
          <a:p>
            <a:pPr algn="ctr"/>
            <a:endParaRPr lang="en-US" sz="2800" dirty="0"/>
          </a:p>
          <a:p>
            <a:pPr algn="ctr"/>
            <a:endParaRPr lang="en-US" sz="2800" dirty="0"/>
          </a:p>
          <a:p>
            <a:pPr algn="ctr"/>
            <a:br>
              <a:rPr lang="en-US" sz="2800" dirty="0"/>
            </a:br>
            <a:endParaRPr lang="en-US" sz="2800" dirty="0"/>
          </a:p>
          <a:p>
            <a:pPr algn="ctr"/>
            <a:endParaRPr lang="en-US" sz="2800" dirty="0">
              <a:latin typeface="Times" pitchFamily="2" charset="0"/>
            </a:endParaRPr>
          </a:p>
          <a:p>
            <a:pPr algn="ctr"/>
            <a:endParaRPr lang="en-US" sz="2800" dirty="0">
              <a:latin typeface="Times" pitchFamily="2" charset="0"/>
            </a:endParaRPr>
          </a:p>
          <a:p>
            <a:pPr algn="ctr"/>
            <a:r>
              <a:rPr lang="en-US" sz="2800" dirty="0">
                <a:latin typeface="Times" pitchFamily="2" charset="0"/>
              </a:rPr>
              <a:t>Saustin Sampson Mfune</a:t>
            </a:r>
          </a:p>
          <a:p>
            <a:pPr algn="ctr"/>
            <a:r>
              <a:rPr lang="en-US" sz="2800" dirty="0">
                <a:latin typeface="Times" pitchFamily="2" charset="0"/>
              </a:rPr>
              <a:t>GC CHM Associate Director</a:t>
            </a:r>
          </a:p>
        </p:txBody>
      </p:sp>
      <p:sp>
        <p:nvSpPr>
          <p:cNvPr id="4" name="TextBox 3">
            <a:extLst>
              <a:ext uri="{FF2B5EF4-FFF2-40B4-BE49-F238E27FC236}">
                <a16:creationId xmlns:a16="http://schemas.microsoft.com/office/drawing/2014/main" id="{EF1CF754-9B72-AD44-9337-CA2EDE6E8DC3}"/>
              </a:ext>
            </a:extLst>
          </p:cNvPr>
          <p:cNvSpPr txBox="1"/>
          <p:nvPr/>
        </p:nvSpPr>
        <p:spPr>
          <a:xfrm>
            <a:off x="-939800" y="4902200"/>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209764"/>
            <a:ext cx="5105400" cy="3514636"/>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0"/>
            <a:ext cx="8763000" cy="3781035"/>
          </a:xfrm>
        </p:spPr>
        <p:txBody>
          <a:bodyPr/>
          <a:lstStyle/>
          <a:p>
            <a:pPr algn="ctr"/>
            <a:br>
              <a:rPr lang="en-US" sz="1600" b="1" dirty="0">
                <a:effectLst/>
              </a:rPr>
            </a:br>
            <a:br>
              <a:rPr lang="en-US" sz="1100" b="1" dirty="0">
                <a:effectLst/>
              </a:rPr>
            </a:br>
            <a:r>
              <a:rPr lang="en-US" sz="11500" b="1" dirty="0">
                <a:effectLst/>
                <a:latin typeface="Times" pitchFamily="2" charset="0"/>
                <a:cs typeface="Times New Roman" panose="02020603050405020304" pitchFamily="18" charset="0"/>
              </a:rPr>
              <a:t>3</a:t>
            </a:r>
            <a:br>
              <a:rPr lang="en-US" sz="11500" b="1" dirty="0">
                <a:latin typeface="Times" pitchFamily="2" charset="0"/>
                <a:ea typeface="Calibri" panose="020F0502020204030204" pitchFamily="34" charset="0"/>
                <a:cs typeface="Times New Roman" panose="02020603050405020304" pitchFamily="18" charset="0"/>
              </a:rPr>
            </a:br>
            <a:r>
              <a:rPr lang="en-US" sz="11500" b="1" dirty="0">
                <a:latin typeface="Times" pitchFamily="2" charset="0"/>
                <a:ea typeface="Calibri" panose="020F0502020204030204" pitchFamily="34" charset="0"/>
                <a:cs typeface="Times New Roman" panose="02020603050405020304" pitchFamily="18" charset="0"/>
              </a:rPr>
              <a:t>Don’t Bribe</a:t>
            </a:r>
            <a:br>
              <a:rPr lang="en-US" sz="9600" b="1" dirty="0">
                <a:latin typeface="Times" pitchFamily="2" charset="0"/>
                <a:ea typeface="Calibri" panose="020F0502020204030204" pitchFamily="34" charset="0"/>
                <a:cs typeface="Times New Roman" panose="02020603050405020304" pitchFamily="18" charset="0"/>
              </a:rPr>
            </a:br>
            <a:endParaRPr lang="en-US" sz="1600"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681935" y="3349014"/>
            <a:ext cx="2161129" cy="3227207"/>
          </a:xfrm>
        </p:spPr>
      </p:pic>
    </p:spTree>
    <p:extLst>
      <p:ext uri="{BB962C8B-B14F-4D97-AF65-F5344CB8AC3E}">
        <p14:creationId xmlns:p14="http://schemas.microsoft.com/office/powerpoint/2010/main" val="3137066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1" y="-609600"/>
            <a:ext cx="8915400" cy="5410200"/>
          </a:xfrm>
        </p:spPr>
        <p:txBody>
          <a:bodyPr/>
          <a:lstStyle/>
          <a:p>
            <a:pPr algn="ctr"/>
            <a:br>
              <a:rPr lang="en-US" sz="1600" b="1" dirty="0">
                <a:effectLst/>
              </a:rPr>
            </a:br>
            <a:br>
              <a:rPr lang="en-US" sz="1100" b="1" dirty="0">
                <a:effectLst/>
              </a:rPr>
            </a:br>
            <a:br>
              <a:rPr lang="en-US" sz="5400" dirty="0">
                <a:latin typeface="Calibri" panose="020F0502020204030204" pitchFamily="34" charset="0"/>
                <a:ea typeface="Calibri" panose="020F0502020204030204" pitchFamily="34" charset="0"/>
                <a:cs typeface="Times New Roman" panose="02020603050405020304" pitchFamily="18" charset="0"/>
              </a:rPr>
            </a:br>
            <a:r>
              <a:rPr lang="en-US" sz="3600" b="1" dirty="0">
                <a:latin typeface="Times" pitchFamily="2" charset="0"/>
                <a:ea typeface="Calibri" panose="020F0502020204030204" pitchFamily="34" charset="0"/>
                <a:cs typeface="Times New Roman" panose="02020603050405020304" pitchFamily="18" charset="0"/>
              </a:rPr>
              <a:t>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55878" y="4272430"/>
            <a:ext cx="4169702" cy="2777835"/>
          </a:xfrm>
        </p:spPr>
      </p:pic>
    </p:spTree>
    <p:extLst>
      <p:ext uri="{BB962C8B-B14F-4D97-AF65-F5344CB8AC3E}">
        <p14:creationId xmlns:p14="http://schemas.microsoft.com/office/powerpoint/2010/main" val="1132895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0" y="0"/>
            <a:ext cx="9111343" cy="8282369"/>
          </a:xfrm>
        </p:spPr>
        <p:txBody>
          <a:bodyPr/>
          <a:lstStyle/>
          <a:p>
            <a:pPr algn="ctr"/>
            <a:r>
              <a:rPr lang="en-US" sz="7200" b="1" dirty="0">
                <a:effectLst/>
                <a:latin typeface="Times" pitchFamily="2" charset="0"/>
              </a:rPr>
              <a:t>4</a:t>
            </a:r>
            <a:br>
              <a:rPr lang="en-US" sz="7200" b="1" dirty="0">
                <a:effectLst/>
                <a:latin typeface="Times" pitchFamily="2" charset="0"/>
              </a:rPr>
            </a:br>
            <a:r>
              <a:rPr lang="en-US" sz="7200" b="1" dirty="0">
                <a:effectLst/>
                <a:latin typeface="Times" pitchFamily="2" charset="0"/>
              </a:rPr>
              <a:t>Incompatible Alternative Principle – the principle of redirecting </a:t>
            </a:r>
            <a:br>
              <a:rPr lang="en-US" sz="7200" dirty="0">
                <a:effectLst/>
              </a:rPr>
            </a:br>
            <a:br>
              <a:rPr lang="en-US" sz="7200" dirty="0">
                <a:effectLst/>
              </a:rPr>
            </a:br>
            <a:br>
              <a:rPr lang="en-US" sz="7200" b="1" dirty="0">
                <a:effectLst/>
              </a:rPr>
            </a:br>
            <a:endParaRPr lang="en-US" sz="7200" dirty="0"/>
          </a:p>
        </p:txBody>
      </p:sp>
      <p:pic>
        <p:nvPicPr>
          <p:cNvPr id="7" name="Picture 37" descr="BoyLkingThruMagGlass.jpg">
            <a:extLst>
              <a:ext uri="{FF2B5EF4-FFF2-40B4-BE49-F238E27FC236}">
                <a16:creationId xmlns:a16="http://schemas.microsoft.com/office/drawing/2014/main" id="{D8FA390F-EEA6-5D46-ADC6-CD338CB93F27}"/>
              </a:ext>
            </a:extLst>
          </p:cNvPr>
          <p:cNvPicPr>
            <a:picLocks noChangeAspect="1"/>
          </p:cNvPicPr>
          <p:nvPr/>
        </p:nvPicPr>
        <p:blipFill>
          <a:blip r:embed="rId3">
            <a:clrChange>
              <a:clrFrom>
                <a:srgbClr val="FFFFFD"/>
              </a:clrFrom>
              <a:clrTo>
                <a:srgbClr val="FFFFFD">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2971800" y="5107179"/>
            <a:ext cx="3649785" cy="177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4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457200" y="-457200"/>
            <a:ext cx="6629400" cy="7617470"/>
          </a:xfrm>
        </p:spPr>
        <p:txBody>
          <a:bodyPr/>
          <a:lstStyle/>
          <a:p>
            <a:br>
              <a:rPr lang="en-US" sz="6600" dirty="0">
                <a:effectLst/>
              </a:rPr>
            </a:br>
            <a:r>
              <a:rPr lang="en-US" sz="3600" dirty="0">
                <a:effectLst/>
              </a:rPr>
              <a:t>A child is redirected to do something that he can’t do while misbehaving.  For example, you are shopping in a grocery shop and your child keeps running all over.  The thing many parents do naturally is to shout something like this; “Stop. You are going to hurt yourself.”</a:t>
            </a:r>
            <a:br>
              <a:rPr lang="en-US" sz="3600" dirty="0">
                <a:effectLst/>
              </a:rPr>
            </a:br>
            <a:r>
              <a:rPr lang="en-US" sz="3600" dirty="0">
                <a:effectLst/>
              </a:rPr>
              <a:t>Redirect: - “Can you help me pick apples or carrots?” </a:t>
            </a:r>
            <a:br>
              <a:rPr lang="en-US" sz="3600" dirty="0">
                <a:effectLst/>
              </a:rPr>
            </a:br>
            <a:r>
              <a:rPr lang="en-US" sz="3600" dirty="0">
                <a:effectLst/>
              </a:rPr>
              <a:t>The suggested behavior is not compatible to running around.</a:t>
            </a:r>
            <a:br>
              <a:rPr lang="en-US" sz="3600" dirty="0">
                <a:effectLst/>
              </a:rPr>
            </a:br>
            <a:br>
              <a:rPr lang="en-US" sz="3600" dirty="0">
                <a:effectLst/>
              </a:rPr>
            </a:br>
            <a:br>
              <a:rPr lang="en-US" sz="1800" b="1" dirty="0">
                <a:effectLst/>
              </a:rPr>
            </a:br>
            <a:endParaRPr lang="en-US" sz="3200" dirty="0"/>
          </a:p>
        </p:txBody>
      </p:sp>
      <p:pic>
        <p:nvPicPr>
          <p:cNvPr id="7" name="Picture 4" descr="cooking-tips-vegetables-for-kids">
            <a:extLst>
              <a:ext uri="{FF2B5EF4-FFF2-40B4-BE49-F238E27FC236}">
                <a16:creationId xmlns:a16="http://schemas.microsoft.com/office/drawing/2014/main" id="{1F563066-1861-B349-8F60-2945E450B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69674"/>
            <a:ext cx="2489200" cy="298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0025-0802-2018-1630_bone_cartoon_character_running">
            <a:extLst>
              <a:ext uri="{FF2B5EF4-FFF2-40B4-BE49-F238E27FC236}">
                <a16:creationId xmlns:a16="http://schemas.microsoft.com/office/drawing/2014/main" id="{AD2591DC-7F2B-8142-A38E-DA7314386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2032000" cy="24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654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543865" y="304800"/>
            <a:ext cx="8382000" cy="5326968"/>
          </a:xfrm>
        </p:spPr>
        <p:txBody>
          <a:bodyPr/>
          <a:lstStyle/>
          <a:p>
            <a:pPr algn="ctr"/>
            <a:r>
              <a:rPr lang="en-US" sz="8000" b="1" dirty="0">
                <a:effectLst/>
                <a:latin typeface="Times" pitchFamily="2" charset="0"/>
              </a:rPr>
              <a:t>5</a:t>
            </a:r>
            <a:br>
              <a:rPr lang="en-US" sz="5400" b="1" dirty="0">
                <a:effectLst/>
                <a:latin typeface="Times" pitchFamily="2" charset="0"/>
              </a:rPr>
            </a:br>
            <a:r>
              <a:rPr lang="en-US" sz="7200" b="1" dirty="0">
                <a:effectLst/>
                <a:latin typeface="Times" pitchFamily="2" charset="0"/>
              </a:rPr>
              <a:t> Talk About Them Positively to Others</a:t>
            </a:r>
            <a:br>
              <a:rPr lang="en-US" sz="7200" b="1" dirty="0">
                <a:effectLst/>
                <a:latin typeface="Times" pitchFamily="2" charset="0"/>
              </a:rPr>
            </a:br>
            <a:br>
              <a:rPr lang="en-US" sz="7200" b="1" dirty="0">
                <a:effectLst/>
                <a:latin typeface="Times" pitchFamily="2" charset="0"/>
              </a:rPr>
            </a:br>
            <a:endParaRPr lang="en-US" sz="7200" b="1"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09800" y="3581400"/>
            <a:ext cx="5050131" cy="3109804"/>
          </a:xfrm>
        </p:spPr>
      </p:pic>
    </p:spTree>
    <p:extLst>
      <p:ext uri="{BB962C8B-B14F-4D97-AF65-F5344CB8AC3E}">
        <p14:creationId xmlns:p14="http://schemas.microsoft.com/office/powerpoint/2010/main" val="2023813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04800" y="-457200"/>
            <a:ext cx="8458200" cy="4348883"/>
          </a:xfrm>
        </p:spPr>
        <p:txBody>
          <a:bodyPr/>
          <a:lstStyle/>
          <a:p>
            <a:pPr algn="ctr"/>
            <a:r>
              <a:rPr lang="en-US" sz="4400" dirty="0">
                <a:effectLst/>
              </a:rPr>
              <a:t> </a:t>
            </a:r>
            <a:br>
              <a:rPr lang="en-US" sz="4400" dirty="0">
                <a:effectLst/>
              </a:rPr>
            </a:br>
            <a:r>
              <a:rPr lang="en-US" sz="5400" dirty="0">
                <a:effectLst/>
              </a:rPr>
              <a:t>Let’s say you had taken your child to a dentist, when you return home report to the family how positively the child behaved.  </a:t>
            </a:r>
            <a:endParaRPr lang="en-US" sz="4400"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28800" y="3917083"/>
            <a:ext cx="5638800" cy="2884489"/>
          </a:xfrm>
        </p:spPr>
      </p:pic>
    </p:spTree>
    <p:extLst>
      <p:ext uri="{BB962C8B-B14F-4D97-AF65-F5344CB8AC3E}">
        <p14:creationId xmlns:p14="http://schemas.microsoft.com/office/powerpoint/2010/main" val="831238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0" y="-685800"/>
            <a:ext cx="9144000" cy="6509474"/>
          </a:xfrm>
        </p:spPr>
        <p:txBody>
          <a:bodyPr/>
          <a:lstStyle/>
          <a:p>
            <a:pPr algn="ctr"/>
            <a:br>
              <a:rPr lang="en-US" sz="5400" b="1" dirty="0">
                <a:effectLst/>
                <a:latin typeface="Times" pitchFamily="2" charset="0"/>
              </a:rPr>
            </a:br>
            <a:r>
              <a:rPr lang="en-US" sz="5400" b="1" dirty="0">
                <a:effectLst/>
                <a:latin typeface="Times" pitchFamily="2" charset="0"/>
              </a:rPr>
              <a:t>6</a:t>
            </a:r>
            <a:br>
              <a:rPr lang="en-US" sz="5400" b="1" dirty="0">
                <a:effectLst/>
                <a:latin typeface="Times" pitchFamily="2" charset="0"/>
              </a:rPr>
            </a:br>
            <a:r>
              <a:rPr lang="en-US" sz="7200" b="1" dirty="0">
                <a:effectLst/>
                <a:latin typeface="Times" pitchFamily="2" charset="0"/>
              </a:rPr>
              <a:t>There are times you need to focus on controlling yourself and not your child</a:t>
            </a:r>
            <a:br>
              <a:rPr lang="en-US" sz="7200" b="1" dirty="0">
                <a:effectLst/>
                <a:latin typeface="Times" pitchFamily="2" charset="0"/>
              </a:rPr>
            </a:br>
            <a:endParaRPr lang="en-US" sz="7200" b="1" dirty="0">
              <a:latin typeface="Times" pitchFamily="2" charset="0"/>
            </a:endParaRPr>
          </a:p>
        </p:txBody>
      </p:sp>
      <p:pic>
        <p:nvPicPr>
          <p:cNvPr id="7" name="Picture 6">
            <a:extLst>
              <a:ext uri="{FF2B5EF4-FFF2-40B4-BE49-F238E27FC236}">
                <a16:creationId xmlns:a16="http://schemas.microsoft.com/office/drawing/2014/main" id="{F5C7BB41-23ED-0243-96D4-A94E07123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808" y="4911433"/>
            <a:ext cx="2569191" cy="194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17274EEA-5D8D-2542-9187-25BE8DBEB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1433"/>
            <a:ext cx="2619375" cy="190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94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230188"/>
            <a:ext cx="8382000" cy="4878259"/>
          </a:xfrm>
        </p:spPr>
        <p:txBody>
          <a:bodyPr/>
          <a:lstStyle/>
          <a:p>
            <a:pPr algn="ctr"/>
            <a:r>
              <a:rPr lang="en-US" sz="5400" dirty="0">
                <a:effectLst/>
                <a:latin typeface="Times" pitchFamily="2" charset="0"/>
              </a:rPr>
              <a:t>Dr Katherine C. Kersey, in her book </a:t>
            </a:r>
            <a:r>
              <a:rPr lang="en-US" sz="5400" i="1" dirty="0">
                <a:effectLst/>
                <a:latin typeface="Times" pitchFamily="2" charset="0"/>
              </a:rPr>
              <a:t>“The 101s: A Guide to Positive Discipline</a:t>
            </a:r>
            <a:r>
              <a:rPr lang="en-US" sz="5400" dirty="0">
                <a:effectLst/>
                <a:latin typeface="Times" pitchFamily="2" charset="0"/>
              </a:rPr>
              <a:t>,” states that model the behavior you want to see in your child.</a:t>
            </a:r>
            <a:br>
              <a:rPr lang="en-US" sz="8000" dirty="0">
                <a:effectLst/>
                <a:latin typeface="Times" pitchFamily="2" charset="0"/>
              </a:rPr>
            </a:br>
            <a:endParaRPr lang="en-US" sz="8000"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38400" y="3962400"/>
            <a:ext cx="4110037" cy="2740025"/>
          </a:xfrm>
        </p:spPr>
      </p:pic>
    </p:spTree>
    <p:extLst>
      <p:ext uri="{BB962C8B-B14F-4D97-AF65-F5344CB8AC3E}">
        <p14:creationId xmlns:p14="http://schemas.microsoft.com/office/powerpoint/2010/main" val="1765825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230188"/>
            <a:ext cx="8382000" cy="4369658"/>
          </a:xfrm>
        </p:spPr>
        <p:txBody>
          <a:bodyPr/>
          <a:lstStyle/>
          <a:p>
            <a:pPr algn="ctr"/>
            <a:r>
              <a:rPr lang="en-US" sz="8000" b="1" dirty="0">
                <a:effectLst/>
                <a:latin typeface="Times" pitchFamily="2" charset="0"/>
              </a:rPr>
              <a:t>7</a:t>
            </a:r>
            <a:br>
              <a:rPr lang="en-US" sz="5400" b="1" dirty="0">
                <a:effectLst/>
                <a:latin typeface="Times" pitchFamily="2" charset="0"/>
              </a:rPr>
            </a:br>
            <a:r>
              <a:rPr lang="en-US" sz="6000" b="1" dirty="0">
                <a:effectLst/>
                <a:latin typeface="Times" pitchFamily="2" charset="0"/>
              </a:rPr>
              <a:t>Give Attention to the Behavior you like - not the behavior you don’t like.</a:t>
            </a:r>
            <a:br>
              <a:rPr lang="en-US" sz="6000" dirty="0">
                <a:effectLst/>
                <a:latin typeface="Times" pitchFamily="2" charset="0"/>
              </a:rPr>
            </a:br>
            <a:endParaRPr lang="en-US" sz="5400" dirty="0">
              <a:latin typeface="Times" pitchFamily="2" charset="0"/>
            </a:endParaRPr>
          </a:p>
        </p:txBody>
      </p:sp>
      <p:pic>
        <p:nvPicPr>
          <p:cNvPr id="8" name="Picture 5" descr="C:\Users\mfunes\AppData\Local\Microsoft\Windows\Temporary Internet Files\Content.IE5\VWC0MQ5A\MC900088884[1].wmf">
            <a:extLst>
              <a:ext uri="{FF2B5EF4-FFF2-40B4-BE49-F238E27FC236}">
                <a16:creationId xmlns:a16="http://schemas.microsoft.com/office/drawing/2014/main" id="{B70D851B-BCF6-F045-95E1-12842CC8B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9771"/>
            <a:ext cx="3959087" cy="243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ASOB008">
            <a:extLst>
              <a:ext uri="{FF2B5EF4-FFF2-40B4-BE49-F238E27FC236}">
                <a16:creationId xmlns:a16="http://schemas.microsoft.com/office/drawing/2014/main" id="{BFBF38DD-50D3-F942-B393-F44C57DBB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80572"/>
            <a:ext cx="3962400" cy="24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579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457200" y="-533400"/>
            <a:ext cx="8305800" cy="6414366"/>
          </a:xfrm>
        </p:spPr>
        <p:txBody>
          <a:bodyPr/>
          <a:lstStyle/>
          <a:p>
            <a:pPr algn="ctr"/>
            <a:br>
              <a:rPr lang="en-US" dirty="0">
                <a:effectLst/>
              </a:rPr>
            </a:br>
            <a:r>
              <a:rPr lang="en-US" dirty="0" err="1">
                <a:effectLst/>
              </a:rPr>
              <a:t>Kersey</a:t>
            </a:r>
            <a:r>
              <a:rPr lang="en-US" dirty="0">
                <a:effectLst/>
              </a:rPr>
              <a:t> writes that sometimes children misbehave because they want attention. Hence, it is advisable to sometimes give a cold shoulder to those actions you don’t approve. </a:t>
            </a:r>
            <a:br>
              <a:rPr lang="en-US" dirty="0">
                <a:effectLst/>
              </a:rPr>
            </a:br>
            <a:endParaRPr lang="en-US" sz="7200" dirty="0">
              <a:latin typeface="Times" pitchFamily="2" charset="0"/>
            </a:endParaRPr>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06580" y="4230159"/>
            <a:ext cx="3924420" cy="2590800"/>
          </a:xfrm>
        </p:spPr>
      </p:pic>
    </p:spTree>
    <p:extLst>
      <p:ext uri="{BB962C8B-B14F-4D97-AF65-F5344CB8AC3E}">
        <p14:creationId xmlns:p14="http://schemas.microsoft.com/office/powerpoint/2010/main" val="1299551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073"/>
            <a:ext cx="8534400" cy="4508157"/>
          </a:xfrm>
        </p:spPr>
        <p:txBody>
          <a:bodyPr/>
          <a:lstStyle/>
          <a:p>
            <a:pPr algn="ctr"/>
            <a:r>
              <a:rPr lang="en-US" sz="5400" b="1" dirty="0">
                <a:solidFill>
                  <a:srgbClr val="FFFF00"/>
                </a:solidFill>
                <a:latin typeface="Times" pitchFamily="2" charset="0"/>
              </a:rPr>
              <a:t>The words discipline and punishment are often used interchangeably by many people but in principle  they refer to different things. </a:t>
            </a:r>
            <a:br>
              <a:rPr lang="en-US" sz="5400" b="1" dirty="0">
                <a:solidFill>
                  <a:srgbClr val="FFFF00"/>
                </a:solidFill>
                <a:latin typeface="Times" pitchFamily="2" charset="0"/>
              </a:rPr>
            </a:br>
            <a:endParaRPr lang="en-US" sz="54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pPr marL="0" indent="0">
              <a:buNone/>
            </a:pPr>
            <a:r>
              <a:rPr lang="en-US" sz="54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864500"/>
            <a:ext cx="2857857" cy="2993500"/>
          </a:xfrm>
          <a:prstGeom prst="rect">
            <a:avLst/>
          </a:prstGeom>
        </p:spPr>
      </p:pic>
    </p:spTree>
    <p:extLst>
      <p:ext uri="{BB962C8B-B14F-4D97-AF65-F5344CB8AC3E}">
        <p14:creationId xmlns:p14="http://schemas.microsoft.com/office/powerpoint/2010/main" val="369973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230188"/>
            <a:ext cx="8382000" cy="2797689"/>
          </a:xfrm>
        </p:spPr>
        <p:txBody>
          <a:bodyPr/>
          <a:lstStyle/>
          <a:p>
            <a:pPr algn="ctr"/>
            <a:r>
              <a:rPr lang="en-US" sz="6600" b="1" dirty="0">
                <a:effectLst/>
                <a:latin typeface="Times" pitchFamily="2" charset="0"/>
              </a:rPr>
              <a:t>8</a:t>
            </a:r>
            <a:br>
              <a:rPr lang="en-US" sz="6600" b="1" dirty="0">
                <a:effectLst/>
                <a:latin typeface="Times" pitchFamily="2" charset="0"/>
              </a:rPr>
            </a:br>
            <a:r>
              <a:rPr lang="en-US" sz="8800" b="1" dirty="0">
                <a:effectLst/>
                <a:latin typeface="Times" pitchFamily="2" charset="0"/>
              </a:rPr>
              <a:t>Privacy Principle  </a:t>
            </a:r>
            <a:br>
              <a:rPr lang="en-US" dirty="0">
                <a:effectLst/>
              </a:rPr>
            </a:b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43000" y="2819400"/>
            <a:ext cx="7324486" cy="3523036"/>
          </a:xfrm>
        </p:spPr>
      </p:pic>
    </p:spTree>
    <p:extLst>
      <p:ext uri="{BB962C8B-B14F-4D97-AF65-F5344CB8AC3E}">
        <p14:creationId xmlns:p14="http://schemas.microsoft.com/office/powerpoint/2010/main" val="978786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230188"/>
            <a:ext cx="8382000" cy="3988784"/>
          </a:xfrm>
        </p:spPr>
        <p:txBody>
          <a:bodyPr/>
          <a:lstStyle/>
          <a:p>
            <a:pPr algn="ctr"/>
            <a:r>
              <a:rPr lang="en-US" dirty="0">
                <a:effectLst/>
              </a:rPr>
              <a:t>When your child misbehaves in public, take her aside and talk to her privately. Don’t embarrass her in public. </a:t>
            </a:r>
            <a:br>
              <a:rPr lang="en-US" dirty="0">
                <a:effectLst/>
              </a:rPr>
            </a:br>
            <a:br>
              <a:rPr lang="en-US" dirty="0">
                <a:effectLst/>
              </a:rPr>
            </a:b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02309" y="3048000"/>
            <a:ext cx="5091782" cy="3654425"/>
          </a:xfrm>
        </p:spPr>
      </p:pic>
    </p:spTree>
    <p:extLst>
      <p:ext uri="{BB962C8B-B14F-4D97-AF65-F5344CB8AC3E}">
        <p14:creationId xmlns:p14="http://schemas.microsoft.com/office/powerpoint/2010/main" val="1956003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0" y="0"/>
            <a:ext cx="9144000" cy="4487382"/>
          </a:xfrm>
        </p:spPr>
        <p:txBody>
          <a:bodyPr/>
          <a:lstStyle/>
          <a:p>
            <a:pPr algn="ctr"/>
            <a:r>
              <a:rPr lang="en-US" sz="7200" b="1" dirty="0">
                <a:effectLst/>
                <a:latin typeface="Times" pitchFamily="2" charset="0"/>
              </a:rPr>
              <a:t>9</a:t>
            </a:r>
            <a:br>
              <a:rPr lang="en-US" sz="7200" b="1" dirty="0">
                <a:effectLst/>
                <a:latin typeface="Times" pitchFamily="2" charset="0"/>
              </a:rPr>
            </a:br>
            <a:r>
              <a:rPr lang="en-US" sz="8800" b="1" dirty="0">
                <a:effectLst/>
                <a:latin typeface="Times" pitchFamily="2" charset="0"/>
              </a:rPr>
              <a:t>Talk With them, Not to Them Principle</a:t>
            </a:r>
            <a:br>
              <a:rPr lang="en-US" sz="8800" dirty="0">
                <a:effectLst/>
                <a:latin typeface="Times" pitchFamily="2" charset="0"/>
              </a:rPr>
            </a:br>
            <a:br>
              <a:rPr lang="en-US" sz="3200" b="1" dirty="0">
                <a:effectLst/>
              </a:rPr>
            </a:br>
            <a:endParaRPr lang="en-US" sz="4400" dirty="0"/>
          </a:p>
        </p:txBody>
      </p:sp>
      <p:pic>
        <p:nvPicPr>
          <p:cNvPr id="8" name="Picture 3">
            <a:extLst>
              <a:ext uri="{FF2B5EF4-FFF2-40B4-BE49-F238E27FC236}">
                <a16:creationId xmlns:a16="http://schemas.microsoft.com/office/drawing/2014/main" id="{29600B8B-9DCA-BD45-B45F-0BC273218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https://encrypted-tbn0.gstatic.com/images?q=tbn:ANd9GcRDFTcoqpq6dRqTyvmFz5cyMtCT5MCzFuv3qSQX2pH_bCO3u4dmaA">
            <a:hlinkClick r:id="rId4"/>
            <a:extLst>
              <a:ext uri="{FF2B5EF4-FFF2-40B4-BE49-F238E27FC236}">
                <a16:creationId xmlns:a16="http://schemas.microsoft.com/office/drawing/2014/main" id="{D4B671C5-444D-534C-A0A4-5C74CD4DD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44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85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185057" y="299924"/>
            <a:ext cx="7239000" cy="6204776"/>
          </a:xfrm>
        </p:spPr>
        <p:txBody>
          <a:bodyPr/>
          <a:lstStyle/>
          <a:p>
            <a:r>
              <a:rPr lang="en-US" sz="4000" dirty="0">
                <a:effectLst/>
              </a:rPr>
              <a:t>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a:t>
            </a:r>
            <a:br>
              <a:rPr lang="en-US" sz="4000" dirty="0">
                <a:effectLst/>
              </a:rPr>
            </a:br>
            <a:r>
              <a:rPr lang="en-US" sz="4000" dirty="0">
                <a:effectLst/>
              </a:rPr>
              <a:t>I am talking.” This will totally</a:t>
            </a:r>
            <a:br>
              <a:rPr lang="en-US" sz="4000" dirty="0">
                <a:effectLst/>
              </a:rPr>
            </a:br>
            <a:r>
              <a:rPr lang="en-US" sz="4000" dirty="0">
                <a:effectLst/>
              </a:rPr>
              <a:t>confuse your child.</a:t>
            </a:r>
            <a:br>
              <a:rPr lang="en-US" dirty="0">
                <a:effectLst/>
              </a:rPr>
            </a:br>
            <a:endParaRPr lang="en-US" dirty="0"/>
          </a:p>
        </p:txBody>
      </p:sp>
      <p:pic>
        <p:nvPicPr>
          <p:cNvPr id="7" name="Picture 10" descr="http://extend.schoolwires.com/ClipartGallery/images/32211838.jpg">
            <a:hlinkClick r:id="rId3"/>
            <a:extLst>
              <a:ext uri="{FF2B5EF4-FFF2-40B4-BE49-F238E27FC236}">
                <a16:creationId xmlns:a16="http://schemas.microsoft.com/office/drawing/2014/main" id="{C413D4C8-8693-3146-BDF1-D76595F37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456855"/>
            <a:ext cx="1524000" cy="169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1FD83CF-29DA-EC42-A5A8-F92030608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391400" y="0"/>
            <a:ext cx="1752600" cy="17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bayviewbaptist.org/clientimages/21617/parent-child-yellingbehaviorproblems_full.jpg">
            <a:hlinkClick r:id="rId6"/>
            <a:extLst>
              <a:ext uri="{FF2B5EF4-FFF2-40B4-BE49-F238E27FC236}">
                <a16:creationId xmlns:a16="http://schemas.microsoft.com/office/drawing/2014/main" id="{5D47F3B1-898B-824B-8BFA-D13CA6F1FF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050436"/>
            <a:ext cx="1892734" cy="18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35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609600" y="0"/>
            <a:ext cx="9753600" cy="11204606"/>
          </a:xfrm>
        </p:spPr>
        <p:txBody>
          <a:bodyPr/>
          <a:lstStyle/>
          <a:p>
            <a:pPr algn="ctr"/>
            <a:r>
              <a:rPr lang="en-US" sz="8800" b="1" dirty="0">
                <a:effectLst/>
                <a:latin typeface="Times" pitchFamily="2" charset="0"/>
              </a:rPr>
              <a:t>10</a:t>
            </a:r>
            <a:br>
              <a:rPr lang="en-US" sz="8800" b="1" dirty="0">
                <a:effectLst/>
                <a:latin typeface="Times" pitchFamily="2" charset="0"/>
              </a:rPr>
            </a:br>
            <a:r>
              <a:rPr lang="en-US" sz="6000" dirty="0">
                <a:effectLst/>
              </a:rPr>
              <a:t> </a:t>
            </a:r>
            <a:r>
              <a:rPr lang="en-US" sz="9600" b="1" dirty="0">
                <a:effectLst/>
                <a:latin typeface="Times" pitchFamily="2" charset="0"/>
              </a:rPr>
              <a:t>Positive Closure Principle</a:t>
            </a:r>
            <a:br>
              <a:rPr lang="en-US" sz="11500" dirty="0">
                <a:effectLst/>
                <a:latin typeface="Times" pitchFamily="2" charset="0"/>
              </a:rPr>
            </a:br>
            <a:br>
              <a:rPr lang="en-US" sz="16600" b="1" dirty="0">
                <a:effectLst/>
                <a:latin typeface="Times" pitchFamily="2" charset="0"/>
              </a:rPr>
            </a:br>
            <a:br>
              <a:rPr lang="en-US" sz="28700" dirty="0">
                <a:effectLst/>
                <a:latin typeface="Times" pitchFamily="2" charset="0"/>
              </a:rPr>
            </a:br>
            <a:br>
              <a:rPr lang="en-US" sz="3200" b="1" dirty="0">
                <a:effectLst/>
              </a:rPr>
            </a:br>
            <a:endParaRPr lang="en-US" sz="4400" dirty="0"/>
          </a:p>
        </p:txBody>
      </p:sp>
      <p:pic>
        <p:nvPicPr>
          <p:cNvPr id="7" name="Picture 3" descr="xinsrc_0820305310937734272092">
            <a:extLst>
              <a:ext uri="{FF2B5EF4-FFF2-40B4-BE49-F238E27FC236}">
                <a16:creationId xmlns:a16="http://schemas.microsoft.com/office/drawing/2014/main" id="{CC8CA5B2-9457-6D41-90A6-99EAE93A0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578" y="3972799"/>
            <a:ext cx="4493022" cy="288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994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6503"/>
            <a:ext cx="8534400" cy="5029200"/>
          </a:xfrm>
        </p:spPr>
        <p:txBody>
          <a:bodyPr/>
          <a:lstStyle/>
          <a:p>
            <a:pPr algn="ctr"/>
            <a:br>
              <a:rPr lang="en-US" sz="5400" b="1" dirty="0">
                <a:solidFill>
                  <a:schemeClr val="accent1">
                    <a:lumMod val="60000"/>
                    <a:lumOff val="40000"/>
                  </a:schemeClr>
                </a:solidFill>
                <a:latin typeface="Times" pitchFamily="2" charset="0"/>
              </a:rPr>
            </a:br>
            <a:r>
              <a:rPr lang="en-US" sz="5400" b="1" dirty="0">
                <a:solidFill>
                  <a:srgbClr val="FFFF00"/>
                </a:solidFill>
                <a:latin typeface="Times" pitchFamily="2" charset="0"/>
              </a:rPr>
              <a:t>Discipline is proactive while punishment is reactive.  Usually, punishment is administered after something wrong has happened. </a:t>
            </a:r>
            <a:br>
              <a:rPr lang="en-US" sz="5400" b="1" dirty="0">
                <a:solidFill>
                  <a:srgbClr val="FFFF00"/>
                </a:solidFill>
                <a:latin typeface="Times" pitchFamily="2" charset="0"/>
              </a:rPr>
            </a:br>
            <a:endParaRPr lang="en-US" sz="54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pPr marL="0" indent="0">
              <a:buNone/>
            </a:pPr>
            <a:r>
              <a:rPr lang="en-US" sz="54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425626"/>
            <a:ext cx="3003779" cy="2432374"/>
          </a:xfrm>
          <a:prstGeom prst="rect">
            <a:avLst/>
          </a:prstGeom>
        </p:spPr>
      </p:pic>
    </p:spTree>
    <p:extLst>
      <p:ext uri="{BB962C8B-B14F-4D97-AF65-F5344CB8AC3E}">
        <p14:creationId xmlns:p14="http://schemas.microsoft.com/office/powerpoint/2010/main" val="2481793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073"/>
            <a:ext cx="8534400" cy="2991588"/>
          </a:xfrm>
        </p:spPr>
        <p:txBody>
          <a:bodyPr/>
          <a:lstStyle/>
          <a:p>
            <a:pPr algn="ctr"/>
            <a:r>
              <a:rPr lang="en-US" sz="5400" b="1" dirty="0">
                <a:solidFill>
                  <a:srgbClr val="FFFF00"/>
                </a:solidFill>
                <a:latin typeface="Times" pitchFamily="2" charset="0"/>
              </a:rPr>
              <a:t>Many times even if our intentions are to discipline, we find ourselves reverting to punishment.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00200" y="3352800"/>
            <a:ext cx="6279859" cy="3338513"/>
          </a:xfrm>
        </p:spPr>
      </p:pic>
    </p:spTree>
    <p:extLst>
      <p:ext uri="{BB962C8B-B14F-4D97-AF65-F5344CB8AC3E}">
        <p14:creationId xmlns:p14="http://schemas.microsoft.com/office/powerpoint/2010/main" val="1882804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3886"/>
            <a:ext cx="8534400" cy="4178067"/>
          </a:xfrm>
        </p:spPr>
        <p:txBody>
          <a:bodyPr/>
          <a:lstStyle/>
          <a:p>
            <a:pPr algn="ctr"/>
            <a:r>
              <a:rPr lang="en-US" sz="6000" b="1" dirty="0">
                <a:solidFill>
                  <a:srgbClr val="FFFF00"/>
                </a:solidFill>
                <a:latin typeface="Times" pitchFamily="2" charset="0"/>
              </a:rPr>
              <a:t>The intentions of this presentation is to discuss  ten principles which can help leaders and parents to discipline positively.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00400" y="4723724"/>
            <a:ext cx="3124200" cy="2073556"/>
          </a:xfrm>
        </p:spPr>
      </p:pic>
    </p:spTree>
    <p:extLst>
      <p:ext uri="{BB962C8B-B14F-4D97-AF65-F5344CB8AC3E}">
        <p14:creationId xmlns:p14="http://schemas.microsoft.com/office/powerpoint/2010/main" val="2573176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82594" cy="3988784"/>
          </a:xfrm>
        </p:spPr>
        <p:txBody>
          <a:bodyPr/>
          <a:lstStyle/>
          <a:p>
            <a:pPr algn="ctr"/>
            <a:r>
              <a:rPr lang="en-US" sz="7200" b="1" dirty="0">
                <a:solidFill>
                  <a:srgbClr val="FFFF00"/>
                </a:solidFill>
                <a:latin typeface="Times" pitchFamily="2" charset="0"/>
              </a:rPr>
              <a:t>1</a:t>
            </a:r>
            <a:br>
              <a:rPr lang="en-US" sz="7200" b="1" dirty="0">
                <a:solidFill>
                  <a:srgbClr val="FFFF00"/>
                </a:solidFill>
                <a:latin typeface="Times" pitchFamily="2" charset="0"/>
              </a:rPr>
            </a:br>
            <a:r>
              <a:rPr lang="en-US" sz="5400" b="1" dirty="0">
                <a:solidFill>
                  <a:srgbClr val="FFFF00"/>
                </a:solidFill>
                <a:latin typeface="Times" pitchFamily="2" charset="0"/>
              </a:rPr>
              <a:t>WHEN A CHILD MISBEHAVES, FIND OUT WHAT CAUSES THE MISBEHAVIOUR</a:t>
            </a:r>
            <a:endParaRPr lang="en-US" sz="7200" b="1" dirty="0">
              <a:solidFill>
                <a:srgbClr val="FFFF00"/>
              </a:solidFill>
              <a:latin typeface="Times" pitchFamily="2" charset="0"/>
            </a:endParaRPr>
          </a:p>
        </p:txBody>
      </p:sp>
      <p:sp>
        <p:nvSpPr>
          <p:cNvPr id="3" name="Text Placeholder 2"/>
          <p:cNvSpPr>
            <a:spLocks noGrp="1"/>
          </p:cNvSpPr>
          <p:nvPr>
            <p:ph sz="half" idx="1"/>
          </p:nvPr>
        </p:nvSpPr>
        <p:spPr>
          <a:xfrm>
            <a:off x="381000" y="1600200"/>
            <a:ext cx="8534400" cy="747897"/>
          </a:xfrm>
        </p:spPr>
        <p:txBody>
          <a:bodyPr/>
          <a:lstStyle/>
          <a:p>
            <a:r>
              <a:rPr lang="en-US" sz="5400" dirty="0"/>
              <a:t>, </a:t>
            </a:r>
          </a:p>
        </p:txBody>
      </p:sp>
      <p:pic>
        <p:nvPicPr>
          <p:cNvPr id="6" name="Picture 5">
            <a:extLst>
              <a:ext uri="{FF2B5EF4-FFF2-40B4-BE49-F238E27FC236}">
                <a16:creationId xmlns:a16="http://schemas.microsoft.com/office/drawing/2014/main" id="{ABC408AE-F8FC-984E-AAAA-56249D47A394}"/>
              </a:ext>
            </a:extLst>
          </p:cNvPr>
          <p:cNvPicPr>
            <a:picLocks noChangeAspect="1"/>
          </p:cNvPicPr>
          <p:nvPr/>
        </p:nvPicPr>
        <p:blipFill>
          <a:blip r:embed="rId3"/>
          <a:stretch>
            <a:fillRect/>
          </a:stretch>
        </p:blipFill>
        <p:spPr>
          <a:xfrm rot="10800000" flipH="1" flipV="1">
            <a:off x="2286000" y="3948297"/>
            <a:ext cx="4215743" cy="2894462"/>
          </a:xfrm>
          <a:prstGeom prst="rect">
            <a:avLst/>
          </a:prstGeom>
          <a:pattFill prst="pct70">
            <a:fgClr>
              <a:schemeClr val="accent1"/>
            </a:fgClr>
            <a:bgClr>
              <a:schemeClr val="bg1"/>
            </a:bgClr>
          </a:pattFill>
          <a:ln>
            <a:solidFill>
              <a:schemeClr val="accent1"/>
            </a:solidFill>
          </a:ln>
        </p:spPr>
      </p:pic>
    </p:spTree>
    <p:extLst>
      <p:ext uri="{BB962C8B-B14F-4D97-AF65-F5344CB8AC3E}">
        <p14:creationId xmlns:p14="http://schemas.microsoft.com/office/powerpoint/2010/main" val="141322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8534400" cy="2677656"/>
          </a:xfrm>
        </p:spPr>
        <p:txBody>
          <a:bodyPr/>
          <a:lstStyle/>
          <a:p>
            <a:pPr algn="ctr"/>
            <a:r>
              <a:rPr lang="en-US" b="1" dirty="0">
                <a:solidFill>
                  <a:srgbClr val="FFFF00"/>
                </a:solidFill>
                <a:latin typeface="Times" pitchFamily="2" charset="0"/>
                <a:ea typeface="Calibri" panose="020F0502020204030204" pitchFamily="34" charset="0"/>
                <a:cs typeface="Times New Roman" panose="02020603050405020304" pitchFamily="18" charset="0"/>
              </a:rPr>
              <a:t>Naomi </a:t>
            </a:r>
            <a:r>
              <a:rPr lang="en-US" b="1" dirty="0" err="1">
                <a:solidFill>
                  <a:srgbClr val="FFFF00"/>
                </a:solidFill>
                <a:latin typeface="Times" pitchFamily="2" charset="0"/>
                <a:ea typeface="Calibri" panose="020F0502020204030204" pitchFamily="34" charset="0"/>
                <a:cs typeface="Times New Roman" panose="02020603050405020304" pitchFamily="18" charset="0"/>
              </a:rPr>
              <a:t>Aldort</a:t>
            </a:r>
            <a:r>
              <a:rPr lang="en-US" b="1" dirty="0">
                <a:solidFill>
                  <a:srgbClr val="FFFF00"/>
                </a:solidFill>
                <a:latin typeface="Times" pitchFamily="2" charset="0"/>
                <a:ea typeface="Calibri" panose="020F0502020204030204" pitchFamily="34" charset="0"/>
                <a:cs typeface="Times New Roman" panose="02020603050405020304" pitchFamily="18" charset="0"/>
              </a:rPr>
              <a:t> states that children want to behave well.  If they fail to do so, usually there is a valid reason for their missing the mark.</a:t>
            </a:r>
            <a:endParaRPr lang="en-US" b="1" dirty="0">
              <a:solidFill>
                <a:srgbClr val="FFFF00"/>
              </a:solidFill>
              <a:latin typeface="Times" pitchFamily="2" charset="0"/>
            </a:endParaRPr>
          </a:p>
        </p:txBody>
      </p:sp>
      <p:pic>
        <p:nvPicPr>
          <p:cNvPr id="7" name="Picture 6">
            <a:extLst>
              <a:ext uri="{FF2B5EF4-FFF2-40B4-BE49-F238E27FC236}">
                <a16:creationId xmlns:a16="http://schemas.microsoft.com/office/drawing/2014/main" id="{90547EA2-EE9D-014A-AD7A-DCD8CDF470E5}"/>
              </a:ext>
            </a:extLst>
          </p:cNvPr>
          <p:cNvPicPr>
            <a:picLocks noChangeAspect="1"/>
          </p:cNvPicPr>
          <p:nvPr/>
        </p:nvPicPr>
        <p:blipFill>
          <a:blip r:embed="rId3"/>
          <a:stretch>
            <a:fillRect/>
          </a:stretch>
        </p:blipFill>
        <p:spPr>
          <a:xfrm>
            <a:off x="2590801" y="4011558"/>
            <a:ext cx="4267200" cy="2746022"/>
          </a:xfrm>
          <a:prstGeom prst="rect">
            <a:avLst/>
          </a:prstGeom>
        </p:spPr>
      </p:pic>
    </p:spTree>
    <p:extLst>
      <p:ext uri="{BB962C8B-B14F-4D97-AF65-F5344CB8AC3E}">
        <p14:creationId xmlns:p14="http://schemas.microsoft.com/office/powerpoint/2010/main" val="4239364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230188"/>
            <a:ext cx="8382000" cy="3656386"/>
          </a:xfrm>
        </p:spPr>
        <p:txBody>
          <a:bodyPr/>
          <a:lstStyle/>
          <a:p>
            <a:pPr algn="ctr"/>
            <a:r>
              <a:rPr lang="en-US" sz="6000" b="1" dirty="0">
                <a:effectLst/>
                <a:latin typeface="Times" pitchFamily="2" charset="0"/>
              </a:rPr>
              <a:t>2</a:t>
            </a:r>
            <a:br>
              <a:rPr lang="en-US" sz="6000" b="1" dirty="0">
                <a:effectLst/>
                <a:latin typeface="Times" pitchFamily="2" charset="0"/>
              </a:rPr>
            </a:br>
            <a:r>
              <a:rPr lang="en-US" sz="6000" b="1" dirty="0">
                <a:effectLst/>
                <a:latin typeface="Times" pitchFamily="2" charset="0"/>
              </a:rPr>
              <a:t>GIVE THEM OPTIONS </a:t>
            </a:r>
            <a:br>
              <a:rPr lang="en-US" sz="3600" b="1" dirty="0">
                <a:effectLst/>
              </a:rPr>
            </a:br>
            <a:br>
              <a:rPr lang="en-US" dirty="0">
                <a:effectLst/>
              </a:rPr>
            </a:br>
            <a:r>
              <a:rPr lang="en-US" dirty="0">
                <a:effectLst/>
              </a:rPr>
              <a:t> </a:t>
            </a:r>
            <a:br>
              <a:rPr lang="en-US" dirty="0">
                <a:effectLst/>
              </a:rPr>
            </a:b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4837" y="2590800"/>
            <a:ext cx="4536162" cy="3380859"/>
          </a:xfrm>
        </p:spPr>
      </p:pic>
      <p:sp>
        <p:nvSpPr>
          <p:cNvPr id="2" name="Rectangle 1">
            <a:extLst>
              <a:ext uri="{FF2B5EF4-FFF2-40B4-BE49-F238E27FC236}">
                <a16:creationId xmlns:a16="http://schemas.microsoft.com/office/drawing/2014/main" id="{653848A4-F52C-6940-9822-3A721FC01FAD}"/>
              </a:ext>
            </a:extLst>
          </p:cNvPr>
          <p:cNvSpPr/>
          <p:nvPr/>
        </p:nvSpPr>
        <p:spPr>
          <a:xfrm>
            <a:off x="8655994" y="1580634"/>
            <a:ext cx="633507" cy="369332"/>
          </a:xfrm>
          <a:prstGeom prst="rect">
            <a:avLst/>
          </a:prstGeom>
        </p:spPr>
        <p:txBody>
          <a:bodyPr wrap="none">
            <a:spAutoFit/>
          </a:bodyPr>
          <a:lstStyle/>
          <a:p>
            <a:r>
              <a:rPr lang="en-US" b="1" dirty="0" err="1"/>
              <a:t>Whe</a:t>
            </a:r>
            <a:endParaRPr lang="en-US" dirty="0"/>
          </a:p>
        </p:txBody>
      </p:sp>
      <p:pic>
        <p:nvPicPr>
          <p:cNvPr id="7" name="Picture 1">
            <a:extLst>
              <a:ext uri="{FF2B5EF4-FFF2-40B4-BE49-F238E27FC236}">
                <a16:creationId xmlns:a16="http://schemas.microsoft.com/office/drawing/2014/main" id="{524E816B-1C7B-7943-A633-FB28FCD58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70242"/>
            <a:ext cx="3048000" cy="332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108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0E0D9-544E-DE44-9A1C-CCDD779610B4}"/>
              </a:ext>
            </a:extLst>
          </p:cNvPr>
          <p:cNvSpPr>
            <a:spLocks noGrp="1"/>
          </p:cNvSpPr>
          <p:nvPr>
            <p:ph type="title"/>
          </p:nvPr>
        </p:nvSpPr>
        <p:spPr>
          <a:xfrm>
            <a:off x="381000" y="-1219199"/>
            <a:ext cx="5867400" cy="8808565"/>
          </a:xfrm>
        </p:spPr>
        <p:txBody>
          <a:bodyPr/>
          <a:lstStyle/>
          <a:p>
            <a:br>
              <a:rPr lang="en-US" sz="3600" b="1" dirty="0">
                <a:effectLst/>
              </a:rPr>
            </a:br>
            <a:br>
              <a:rPr lang="en-US" sz="3600" dirty="0">
                <a:effectLst/>
              </a:rPr>
            </a:br>
            <a:br>
              <a:rPr lang="en-US" sz="3600" dirty="0">
                <a:effectLst/>
              </a:rPr>
            </a:br>
            <a:r>
              <a:rPr lang="en-US" sz="3600" dirty="0">
                <a:solidFill>
                  <a:srgbClr val="FFFF00"/>
                </a:solidFill>
                <a:effectLst/>
              </a:rPr>
              <a:t>Let’s say your child likes watching TV more  than doing his/her home work.  Experts advise not to say to your child, “Do your homework. Don’t just watch TV.”  </a:t>
            </a:r>
            <a:r>
              <a:rPr lang="en-US" sz="3600" dirty="0" err="1">
                <a:solidFill>
                  <a:srgbClr val="FFFF00"/>
                </a:solidFill>
                <a:effectLst/>
              </a:rPr>
              <a:t>Kersey</a:t>
            </a:r>
            <a:r>
              <a:rPr lang="en-US" sz="3600" dirty="0">
                <a:solidFill>
                  <a:srgbClr val="FFFF00"/>
                </a:solidFill>
                <a:effectLst/>
              </a:rPr>
              <a:t> writes that to discipline positively is to  say something like this; “When you have finished your homework, then you may watch TV.”  She observes that this approach has three advantages. It teaches children to be:- </a:t>
            </a:r>
            <a:br>
              <a:rPr lang="en-US" dirty="0">
                <a:solidFill>
                  <a:srgbClr val="FFFF00"/>
                </a:solidFill>
                <a:effectLst/>
              </a:rPr>
            </a:br>
            <a:r>
              <a:rPr lang="en-US" dirty="0">
                <a:solidFill>
                  <a:srgbClr val="FFFF00"/>
                </a:solidFill>
                <a:effectLst/>
              </a:rPr>
              <a:t> </a:t>
            </a:r>
            <a:br>
              <a:rPr lang="en-US" dirty="0">
                <a:effectLst/>
              </a:rPr>
            </a:br>
            <a:endParaRPr lang="en-US" dirty="0"/>
          </a:p>
        </p:txBody>
      </p:sp>
      <p:pic>
        <p:nvPicPr>
          <p:cNvPr id="8" name="Picture 6" descr="watchtv">
            <a:extLst>
              <a:ext uri="{FF2B5EF4-FFF2-40B4-BE49-F238E27FC236}">
                <a16:creationId xmlns:a16="http://schemas.microsoft.com/office/drawing/2014/main" id="{0D418E91-5F2F-6648-9E5A-0CBCBBC74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315"/>
            <a:ext cx="2438400" cy="167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Display 6">
            <a:extLst>
              <a:ext uri="{FF2B5EF4-FFF2-40B4-BE49-F238E27FC236}">
                <a16:creationId xmlns:a16="http://schemas.microsoft.com/office/drawing/2014/main" id="{11B8E11B-2BBB-264C-BA44-CE207BFC218C}"/>
              </a:ext>
            </a:extLst>
          </p:cNvPr>
          <p:cNvSpPr/>
          <p:nvPr/>
        </p:nvSpPr>
        <p:spPr bwMode="auto">
          <a:xfrm>
            <a:off x="6091533" y="1915814"/>
            <a:ext cx="3052467" cy="662294"/>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r>
              <a:rPr lang="en-US" sz="2800" b="1" dirty="0">
                <a:solidFill>
                  <a:schemeClr val="bg1"/>
                </a:solidFill>
                <a:effectLst>
                  <a:outerShdw blurRad="38100" dist="38100" dir="2700000" algn="tl">
                    <a:srgbClr val="000000">
                      <a:alpha val="43137"/>
                    </a:srgbClr>
                  </a:outerShdw>
                </a:effectLst>
                <a:ea typeface="新細明體" pitchFamily="18" charset="-120"/>
              </a:rPr>
              <a:t>Responsible</a:t>
            </a:r>
          </a:p>
        </p:txBody>
      </p:sp>
      <p:sp>
        <p:nvSpPr>
          <p:cNvPr id="11" name="Flowchart: Display 6">
            <a:extLst>
              <a:ext uri="{FF2B5EF4-FFF2-40B4-BE49-F238E27FC236}">
                <a16:creationId xmlns:a16="http://schemas.microsoft.com/office/drawing/2014/main" id="{0F143907-09B6-B841-BD39-8567923654D7}"/>
              </a:ext>
            </a:extLst>
          </p:cNvPr>
          <p:cNvSpPr/>
          <p:nvPr/>
        </p:nvSpPr>
        <p:spPr bwMode="auto">
          <a:xfrm>
            <a:off x="5718767" y="2762954"/>
            <a:ext cx="3349033" cy="603405"/>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a:lstStyle/>
          <a:p>
            <a:pPr>
              <a:defRPr/>
            </a:pPr>
            <a:r>
              <a:rPr lang="en-US" sz="2800" b="1" dirty="0">
                <a:solidFill>
                  <a:schemeClr val="bg1"/>
                </a:solidFill>
                <a:effectLst>
                  <a:outerShdw blurRad="38100" dist="38100" dir="2700000" algn="tl">
                    <a:srgbClr val="000000">
                      <a:alpha val="43137"/>
                    </a:srgbClr>
                  </a:outerShdw>
                </a:effectLst>
                <a:ea typeface="新細明體" pitchFamily="18" charset="-120"/>
              </a:rPr>
              <a:t>Accountable</a:t>
            </a:r>
          </a:p>
        </p:txBody>
      </p:sp>
      <p:sp>
        <p:nvSpPr>
          <p:cNvPr id="15" name="TextBox 14">
            <a:extLst>
              <a:ext uri="{FF2B5EF4-FFF2-40B4-BE49-F238E27FC236}">
                <a16:creationId xmlns:a16="http://schemas.microsoft.com/office/drawing/2014/main" id="{923F0902-256D-D542-B621-4382F6C059AE}"/>
              </a:ext>
            </a:extLst>
          </p:cNvPr>
          <p:cNvSpPr txBox="1"/>
          <p:nvPr/>
        </p:nvSpPr>
        <p:spPr>
          <a:xfrm>
            <a:off x="7315200" y="6527800"/>
            <a:ext cx="184731" cy="369332"/>
          </a:xfrm>
          <a:prstGeom prst="rect">
            <a:avLst/>
          </a:prstGeom>
          <a:noFill/>
        </p:spPr>
        <p:txBody>
          <a:bodyPr wrap="none" rtlCol="0">
            <a:spAutoFit/>
          </a:bodyPr>
          <a:lstStyle/>
          <a:p>
            <a:endParaRPr lang="en-US" dirty="0"/>
          </a:p>
        </p:txBody>
      </p:sp>
      <p:sp>
        <p:nvSpPr>
          <p:cNvPr id="16" name="Flowchart: Display 6">
            <a:extLst>
              <a:ext uri="{FF2B5EF4-FFF2-40B4-BE49-F238E27FC236}">
                <a16:creationId xmlns:a16="http://schemas.microsoft.com/office/drawing/2014/main" id="{3AB6B18F-CE45-FA42-9BE3-A4F0D162B995}"/>
              </a:ext>
            </a:extLst>
          </p:cNvPr>
          <p:cNvSpPr txBox="1">
            <a:spLocks/>
          </p:cNvSpPr>
          <p:nvPr/>
        </p:nvSpPr>
        <p:spPr bwMode="auto">
          <a:xfrm>
            <a:off x="5883867" y="3771006"/>
            <a:ext cx="3183933" cy="387798"/>
          </a:xfrm>
          <a:prstGeom prst="flowChartDisplay">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defRPr/>
            </a:pPr>
            <a:r>
              <a:rPr lang="en-US" b="1" dirty="0">
                <a:solidFill>
                  <a:schemeClr val="bg1"/>
                </a:solidFill>
                <a:effectLst>
                  <a:outerShdw blurRad="38100" dist="38100" dir="2700000" algn="tl">
                    <a:srgbClr val="000000">
                      <a:alpha val="43137"/>
                    </a:srgbClr>
                  </a:outerShdw>
                </a:effectLst>
                <a:ea typeface="新細明體" pitchFamily="18" charset="-120"/>
              </a:rPr>
              <a:t>Obedient</a:t>
            </a:r>
          </a:p>
        </p:txBody>
      </p:sp>
      <p:pic>
        <p:nvPicPr>
          <p:cNvPr id="18" name="Picture 4" descr="sleep-learning">
            <a:extLst>
              <a:ext uri="{FF2B5EF4-FFF2-40B4-BE49-F238E27FC236}">
                <a16:creationId xmlns:a16="http://schemas.microsoft.com/office/drawing/2014/main" id="{BF4E058F-531C-F548-8571-E2FF35978F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602" y="5131902"/>
            <a:ext cx="2647845" cy="176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407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4)">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Lst>
  </p:timing>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C9270F-6167-4482-A7FC-AECA6C751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(Stipple purple design)</Template>
  <TotalTime>8001</TotalTime>
  <Words>3726</Words>
  <Application>Microsoft Macintosh PowerPoint</Application>
  <PresentationFormat>On-screen Show (4:3)</PresentationFormat>
  <Paragraphs>171</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新細明體</vt:lpstr>
      <vt:lpstr>Arial</vt:lpstr>
      <vt:lpstr>Calibri</vt:lpstr>
      <vt:lpstr>Courier New</vt:lpstr>
      <vt:lpstr>Times</vt:lpstr>
      <vt:lpstr>Times New Roman</vt:lpstr>
      <vt:lpstr>Wingdings</vt:lpstr>
      <vt:lpstr>Purple Segoe 4-3 template-template_April-17-2007</vt:lpstr>
      <vt:lpstr>White with Courier font for code slides</vt:lpstr>
      <vt:lpstr>POSITIVE DISCIPLINE      by     </vt:lpstr>
      <vt:lpstr>The words discipline and punishment are often used interchangeably by many people but in principle  they refer to different things.  </vt:lpstr>
      <vt:lpstr> Discipline is proactive while punishment is reactive.  Usually, punishment is administered after something wrong has happened.  </vt:lpstr>
      <vt:lpstr>Many times even if our intentions are to discipline, we find ourselves reverting to punishment.  </vt:lpstr>
      <vt:lpstr>The intentions of this presentation is to discuss  ten principles which can help leaders and parents to discipline positively. </vt:lpstr>
      <vt:lpstr>1 WHEN A CHILD MISBEHAVES, FIND OUT WHAT CAUSES THE MISBEHAVIOUR</vt:lpstr>
      <vt:lpstr>Naomi Aldort states that children want to behave well.  If they fail to do so, usually there is a valid reason for their missing the mark.</vt:lpstr>
      <vt:lpstr>2 GIVE THEM OPTIONS     </vt:lpstr>
      <vt:lpstr>   Let’s say your child likes watching TV more  than doing his/her home work.  Experts advise not to say to your child, “Do your homework. Don’t just watch TV.”  Kersey writes that to discipline positively is to  say something like this; “When you have finished your homework, then you may watch TV.”  She observes that this approach has three advantages. It teaches children to be:-    </vt:lpstr>
      <vt:lpstr>  3 Don’t Bribe </vt:lpstr>
      <vt:lpstr>   Some parents when a child is misbehaving, they bribe the child.  The bribing may be like this; “If you stop running around, I will buy you ice cream.” This approach sends a wrong message to the child.  The message you send to the child is that if you are good, you get nothing, but if you trouble mom a little, you are offered a reward.  </vt:lpstr>
      <vt:lpstr>4 Incompatible Alternative Principle – the principle of redirecting    </vt:lpstr>
      <vt:lpstr> A child is redirected to do something that he can’t do while misbehaving.  For example, you are shopping in a grocery shop and your child keeps running all over.  The thing many parents do naturally is to shout something like this; “Stop. You are going to hurt yourself.” Redirect: - “Can you help me pick apples or carrots?”  The suggested behavior is not compatible to running around.   </vt:lpstr>
      <vt:lpstr>5  Talk About Them Positively to Others  </vt:lpstr>
      <vt:lpstr>  Let’s say you had taken your child to a dentist, when you return home report to the family how positively the child behaved.  </vt:lpstr>
      <vt:lpstr> 6 There are times you need to focus on controlling yourself and not your child </vt:lpstr>
      <vt:lpstr>Dr Katherine C. Kersey, in her book “The 101s: A Guide to Positive Discipline,” states that model the behavior you want to see in your child. </vt:lpstr>
      <vt:lpstr>7 Give Attention to the Behavior you like - not the behavior you don’t like. </vt:lpstr>
      <vt:lpstr> Kersey writes that sometimes children misbehave because they want attention. Hence, it is advisable to sometimes give a cold shoulder to those actions you don’t approve.  </vt:lpstr>
      <vt:lpstr>8 Privacy Principle   </vt:lpstr>
      <vt:lpstr>When your child misbehaves in public, take her aside and talk to her privately. Don’t embarrass her in public.   </vt:lpstr>
      <vt:lpstr>9 Talk With them, Not to Them Principle  </vt:lpstr>
      <vt:lpstr>Don’t preach to children.  Focus on two-way communication. Listen to your child as well as talk. Don’t confuse your child by saying, “Answer me when I talk. Don’t just stand there looking at me as if I am an alien from space.”  Then when your child talks back, you end up shouting, “Don’t answer me when I am talking.” This will totally confuse your child. </vt:lpstr>
      <vt:lpstr>10  Positive Closure Principle    </vt:lpstr>
    </vt:vector>
  </TitlesOfParts>
  <Company>GC</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Reach Digital Natives with the Gospel.</dc:title>
  <dc:creator>Muganda, Tanya</dc:creator>
  <cp:keywords/>
  <cp:lastModifiedBy>Koh, Linda Mei Lin</cp:lastModifiedBy>
  <cp:revision>178</cp:revision>
  <dcterms:created xsi:type="dcterms:W3CDTF">2017-03-07T22:27:55Z</dcterms:created>
  <dcterms:modified xsi:type="dcterms:W3CDTF">2018-07-30T06:03:01Z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TC102867779990</vt:lpwstr>
  </property>
</Properties>
</file>