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7"/>
  </p:notesMasterIdLst>
  <p:handoutMasterIdLst>
    <p:handoutMasterId r:id="rId38"/>
  </p:handoutMasterIdLst>
  <p:sldIdLst>
    <p:sldId id="266" r:id="rId5"/>
    <p:sldId id="268" r:id="rId6"/>
    <p:sldId id="269" r:id="rId7"/>
    <p:sldId id="278" r:id="rId8"/>
    <p:sldId id="271" r:id="rId9"/>
    <p:sldId id="286" r:id="rId10"/>
    <p:sldId id="279" r:id="rId11"/>
    <p:sldId id="287" r:id="rId12"/>
    <p:sldId id="280" r:id="rId13"/>
    <p:sldId id="281" r:id="rId14"/>
    <p:sldId id="282" r:id="rId15"/>
    <p:sldId id="283" r:id="rId16"/>
    <p:sldId id="284" r:id="rId17"/>
    <p:sldId id="301" r:id="rId18"/>
    <p:sldId id="300" r:id="rId19"/>
    <p:sldId id="305" r:id="rId20"/>
    <p:sldId id="306" r:id="rId21"/>
    <p:sldId id="304" r:id="rId22"/>
    <p:sldId id="303" r:id="rId23"/>
    <p:sldId id="302" r:id="rId24"/>
    <p:sldId id="276" r:id="rId25"/>
    <p:sldId id="299" r:id="rId26"/>
    <p:sldId id="289" r:id="rId27"/>
    <p:sldId id="290" r:id="rId28"/>
    <p:sldId id="291" r:id="rId29"/>
    <p:sldId id="292" r:id="rId30"/>
    <p:sldId id="293" r:id="rId31"/>
    <p:sldId id="294" r:id="rId32"/>
    <p:sldId id="295" r:id="rId33"/>
    <p:sldId id="296" r:id="rId34"/>
    <p:sldId id="297"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A00"/>
    <a:srgbClr val="FF40FF"/>
    <a:srgbClr val="00FDFF"/>
    <a:srgbClr val="945200"/>
    <a:srgbClr val="FF2F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54" autoAdjust="0"/>
    <p:restoredTop sz="67263"/>
  </p:normalViewPr>
  <p:slideViewPr>
    <p:cSldViewPr snapToGrid="0">
      <p:cViewPr varScale="1">
        <p:scale>
          <a:sx n="41" d="100"/>
          <a:sy n="41" d="100"/>
        </p:scale>
        <p:origin x="1896" y="176"/>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54" d="100"/>
        <a:sy n="54" d="100"/>
      </p:scale>
      <p:origin x="0" y="0"/>
    </p:cViewPr>
  </p:sorter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A71E4F-31C9-46D1-BC29-14E4116F330E}" type="datetimeFigureOut">
              <a:rPr lang="en-US" smtClean="0"/>
              <a:t>7/29/18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B73A8A-BF9E-4DB9-A433-61B80E5FD348}" type="slidenum">
              <a:rPr lang="en-US" smtClean="0"/>
              <a:t>‹#›</a:t>
            </a:fld>
            <a:endParaRPr lang="en-US"/>
          </a:p>
        </p:txBody>
      </p:sp>
    </p:spTree>
    <p:extLst>
      <p:ext uri="{BB962C8B-B14F-4D97-AF65-F5344CB8AC3E}">
        <p14:creationId xmlns:p14="http://schemas.microsoft.com/office/powerpoint/2010/main" val="4005271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F8621-0100-4B9D-937E-08B72C78908B}" type="datetimeFigureOut">
              <a:rPr lang="en-US" smtClean="0"/>
              <a:t>7/29/18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A68ED-19D4-447F-A690-A6A9AE60605F}" type="slidenum">
              <a:rPr lang="en-US" smtClean="0"/>
              <a:t>‹#›</a:t>
            </a:fld>
            <a:endParaRPr lang="en-US"/>
          </a:p>
        </p:txBody>
      </p:sp>
    </p:spTree>
    <p:extLst>
      <p:ext uri="{BB962C8B-B14F-4D97-AF65-F5344CB8AC3E}">
        <p14:creationId xmlns:p14="http://schemas.microsoft.com/office/powerpoint/2010/main" val="381893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Everyday, our classrooms, neighborhoods and communities become more diverse (or different).    People from different countries, cultures, religions and with unique abilities, religions and beliefs continue to spread out around the world.  Different skin colors, languages, physical abilities and clothes are some of the types of diversity that we experience every 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Yes, for those of us leading children’s ministries, you will noticed immediately that all these children who come to our Sabbath Schools, Vacation Bible Schools, Children’s Camps are all different!  They come in all shapes and sizes, all types of skin colors, all types of personalities, temperament, etc.  Thank God for giving us diversity!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a:t>
            </a:fld>
            <a:endParaRPr lang="en-US"/>
          </a:p>
        </p:txBody>
      </p:sp>
    </p:spTree>
    <p:extLst>
      <p:ext uri="{BB962C8B-B14F-4D97-AF65-F5344CB8AC3E}">
        <p14:creationId xmlns:p14="http://schemas.microsoft.com/office/powerpoint/2010/main" val="17916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Benefits of Diversity</a:t>
            </a:r>
          </a:p>
          <a:p>
            <a:pPr marL="171450" indent="-171450">
              <a:buFont typeface="Arial" charset="0"/>
              <a:buChar char="•"/>
            </a:pPr>
            <a:endParaRPr lang="en-US" b="1" dirty="0"/>
          </a:p>
          <a:p>
            <a:pPr marL="171450" indent="-171450">
              <a:buFont typeface="Arial" charset="0"/>
              <a:buChar char="•"/>
            </a:pPr>
            <a:r>
              <a:rPr lang="en-US" sz="1200" b="0" dirty="0"/>
              <a:t>Helps us grow outside our boundaries and learn something new about other cultures.</a:t>
            </a:r>
          </a:p>
          <a:p>
            <a:pPr marL="171450" indent="-171450">
              <a:buFont typeface="Arial" charset="0"/>
              <a:buChar char="•"/>
            </a:pPr>
            <a:r>
              <a:rPr lang="en-US" sz="1200" b="0" dirty="0"/>
              <a:t>Helps us learn to understand different points of view, thus eliminating prejudice and bias.</a:t>
            </a:r>
          </a:p>
          <a:p>
            <a:pPr marL="171450" indent="-171450">
              <a:buFont typeface="Arial" charset="0"/>
              <a:buChar char="•"/>
            </a:pPr>
            <a:r>
              <a:rPr lang="en-US" sz="1200" b="0" dirty="0"/>
              <a:t>Creates curiosity to learn how things work better in another group than ours.  </a:t>
            </a:r>
          </a:p>
          <a:p>
            <a:pPr marL="171450" indent="-171450">
              <a:buFont typeface="Arial" charset="0"/>
              <a:buChar char="•"/>
            </a:pPr>
            <a:r>
              <a:rPr lang="en-US" sz="1200" b="0" dirty="0"/>
              <a:t>Enriches the educational experience when we hear different opinions from other cultural groups</a:t>
            </a:r>
          </a:p>
          <a:p>
            <a:endParaRPr lang="en-US" sz="1200" b="1" dirty="0"/>
          </a:p>
          <a:p>
            <a:endParaRPr lang="en-US" b="1" dirty="0"/>
          </a:p>
        </p:txBody>
      </p:sp>
      <p:sp>
        <p:nvSpPr>
          <p:cNvPr id="4" name="Slide Number Placeholder 3"/>
          <p:cNvSpPr>
            <a:spLocks noGrp="1"/>
          </p:cNvSpPr>
          <p:nvPr>
            <p:ph type="sldNum" sz="quarter" idx="10"/>
          </p:nvPr>
        </p:nvSpPr>
        <p:spPr/>
        <p:txBody>
          <a:bodyPr/>
          <a:lstStyle/>
          <a:p>
            <a:fld id="{6B3A68ED-19D4-447F-A690-A6A9AE60605F}" type="slidenum">
              <a:rPr lang="en-US" smtClean="0"/>
              <a:t>10</a:t>
            </a:fld>
            <a:endParaRPr lang="en-US"/>
          </a:p>
        </p:txBody>
      </p:sp>
    </p:spTree>
    <p:extLst>
      <p:ext uri="{BB962C8B-B14F-4D97-AF65-F5344CB8AC3E}">
        <p14:creationId xmlns:p14="http://schemas.microsoft.com/office/powerpoint/2010/main" val="1916486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More Benefits of Diversity</a:t>
            </a:r>
          </a:p>
          <a:p>
            <a:pPr marL="171450" indent="-171450">
              <a:buFont typeface="Arial" charset="0"/>
              <a:buChar char="•"/>
            </a:pPr>
            <a:endParaRPr lang="en-US" sz="1200" b="1" dirty="0"/>
          </a:p>
          <a:p>
            <a:pPr marL="171450" indent="-171450">
              <a:buFont typeface="Arial" charset="0"/>
              <a:buChar char="•"/>
            </a:pPr>
            <a:r>
              <a:rPr lang="en-US" sz="1200" b="0" dirty="0"/>
              <a:t>Diverse groups are more innovative than homogeneous groups.</a:t>
            </a:r>
          </a:p>
          <a:p>
            <a:pPr marL="171450" indent="-171450">
              <a:buFont typeface="Arial" charset="0"/>
              <a:buChar char="•"/>
            </a:pPr>
            <a:r>
              <a:rPr lang="en-US" sz="1200" b="0" dirty="0"/>
              <a:t>Better at solving complex, non-routine problems—interacting with individuals who are different forces group members to prepare better, to anticipate alternative viewpoints and to expect a concerted effort to reach consensus.</a:t>
            </a:r>
          </a:p>
          <a:p>
            <a:pPr marL="171450" indent="-171450">
              <a:buFont typeface="Arial" charset="0"/>
              <a:buChar char="•"/>
            </a:pPr>
            <a:r>
              <a:rPr lang="en-US" sz="1200" b="0" dirty="0"/>
              <a:t>Promotes personal growth and a healthy society.</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11</a:t>
            </a:fld>
            <a:endParaRPr lang="en-US"/>
          </a:p>
        </p:txBody>
      </p:sp>
    </p:spTree>
    <p:extLst>
      <p:ext uri="{BB962C8B-B14F-4D97-AF65-F5344CB8AC3E}">
        <p14:creationId xmlns:p14="http://schemas.microsoft.com/office/powerpoint/2010/main" val="56121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What Does the Bible Say Abut Diversity?</a:t>
            </a:r>
          </a:p>
          <a:p>
            <a:endParaRPr lang="en-US" sz="1200" b="1" dirty="0"/>
          </a:p>
          <a:p>
            <a:r>
              <a:rPr lang="en-US" sz="1200" b="0" i="1" dirty="0">
                <a:solidFill>
                  <a:srgbClr val="FFFFFF"/>
                </a:solidFill>
                <a:effectLst>
                  <a:innerShdw blurRad="63500" dist="101600" dir="2700000">
                    <a:prstClr val="black">
                      <a:alpha val="50000"/>
                    </a:prstClr>
                  </a:innerShdw>
                </a:effectLst>
              </a:rPr>
              <a:t>“For even as the body is one and yet has many members, and all the members of the body, though they are many, are one body, so also is Christ... For by the Spirit we are all baptized into one body, whether Jews or Gentiles, whether slaves or free, and have all been made to drink unto one Spirit for in fact the body is not one member but many.” 	</a:t>
            </a:r>
            <a:r>
              <a:rPr lang="en-US" sz="1200" b="0" i="1" dirty="0">
                <a:solidFill>
                  <a:schemeClr val="bg1"/>
                </a:solidFill>
                <a:effectLst>
                  <a:innerShdw blurRad="63500" dist="101600" dir="2700000">
                    <a:prstClr val="black">
                      <a:alpha val="50000"/>
                    </a:prstClr>
                  </a:innerShdw>
                </a:effectLst>
              </a:rPr>
              <a:t>						</a:t>
            </a:r>
          </a:p>
          <a:p>
            <a:r>
              <a:rPr lang="en-US" sz="1200" b="0" i="1" dirty="0">
                <a:solidFill>
                  <a:schemeClr val="bg1"/>
                </a:solidFill>
                <a:effectLst>
                  <a:innerShdw blurRad="63500" dist="101600" dir="2700000">
                    <a:prstClr val="black">
                      <a:alpha val="50000"/>
                    </a:prstClr>
                  </a:innerShdw>
                </a:effectLst>
              </a:rPr>
              <a:t>							</a:t>
            </a:r>
            <a:r>
              <a:rPr lang="en-US" sz="1200" b="0" dirty="0">
                <a:solidFill>
                  <a:schemeClr val="tx2">
                    <a:lumMod val="75000"/>
                  </a:schemeClr>
                </a:solidFill>
                <a:effectLst>
                  <a:innerShdw blurRad="63500" dist="101600" dir="2700000">
                    <a:prstClr val="black">
                      <a:alpha val="50000"/>
                    </a:prstClr>
                  </a:innerShdw>
                </a:effectLst>
              </a:rPr>
              <a:t>1 Cor. 12:12-14</a:t>
            </a:r>
          </a:p>
          <a:p>
            <a:endParaRPr lang="en-US" sz="1200" b="0" i="1" dirty="0">
              <a:solidFill>
                <a:schemeClr val="tx2">
                  <a:lumMod val="75000"/>
                </a:schemeClr>
              </a:solidFill>
              <a:effectLst>
                <a:innerShdw blurRad="63500" dist="101600" dir="2700000">
                  <a:prstClr val="black">
                    <a:alpha val="50000"/>
                  </a:prstClr>
                </a:inn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as Christians are one body, a very well-oiled machine, but not just a machine. We have the breath of life given unto us by God the Father himself which we can find in genesis. That thought alone is quite the thought. Our importance is greater than any machine. We were created to rule with the Father through His Son, Christ. When we were put together to be part of such a powerful body we see that things just don’t happen by themselves. It is not supposed to. As Christians we need to come together as one voice with Christ as our head, we will be able to take care of anything.</a:t>
            </a:r>
          </a:p>
          <a:p>
            <a:endParaRPr lang="en-US" sz="1200" b="1" i="1" dirty="0">
              <a:solidFill>
                <a:schemeClr val="tx2">
                  <a:lumMod val="75000"/>
                </a:schemeClr>
              </a:solidFill>
              <a:effectLst>
                <a:innerShdw blurRad="63500" dist="101600" dir="2700000">
                  <a:prstClr val="black">
                    <a:alpha val="50000"/>
                  </a:prstClr>
                </a:innerShdw>
              </a:effectLst>
            </a:endParaRP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12</a:t>
            </a:fld>
            <a:endParaRPr lang="en-US"/>
          </a:p>
        </p:txBody>
      </p:sp>
    </p:spTree>
    <p:extLst>
      <p:ext uri="{BB962C8B-B14F-4D97-AF65-F5344CB8AC3E}">
        <p14:creationId xmlns:p14="http://schemas.microsoft.com/office/powerpoint/2010/main" val="69194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Galatians 3:26-29</a:t>
            </a:r>
          </a:p>
          <a:p>
            <a:endParaRPr lang="en-US" sz="1200" b="1" dirty="0"/>
          </a:p>
          <a:p>
            <a:r>
              <a:rPr lang="en-US" sz="1200" b="1" i="1" dirty="0">
                <a:solidFill>
                  <a:schemeClr val="bg1"/>
                </a:solidFill>
                <a:effectLst>
                  <a:outerShdw blurRad="50800" dist="76200" dir="13500000" algn="br" rotWithShape="0">
                    <a:prstClr val="black">
                      <a:alpha val="40000"/>
                    </a:prstClr>
                  </a:outerShdw>
                </a:effectLst>
              </a:rPr>
              <a:t>“All of you indeed are children of God through faith in Christ Jesus. For as many of you as were baptized into Christ have clothed yourselves with Christ. There is neither Judean nor Greek (that is neither Jew nor Gentile), there is neither slave nor free, there is not male and female; for all of you are one in Christ Jesus.”</a:t>
            </a:r>
          </a:p>
          <a:p>
            <a:r>
              <a:rPr lang="en-US" sz="1200" b="1" dirty="0"/>
              <a:t> </a:t>
            </a:r>
            <a:endParaRPr lang="en-US" sz="1200" dirty="0"/>
          </a:p>
          <a:p>
            <a:r>
              <a:rPr lang="en-US" sz="1200" kern="1200" dirty="0">
                <a:solidFill>
                  <a:schemeClr val="tx1"/>
                </a:solidFill>
                <a:effectLst/>
                <a:latin typeface="+mn-lt"/>
                <a:ea typeface="+mn-ea"/>
                <a:cs typeface="+mn-cs"/>
              </a:rPr>
              <a:t>As I read accounts of the New Testament church, no characteristic stands out more sharply than [diversity]. Beginning with Pentecost, the Christian church dismantled the barriers of gender, race, and social class that had marked Jewish congregations.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Paul, who as a rabbi had given thanks daily that he was not born a woman, slave, or Gentile, marveled over the radical change: "There is neither Jew nor Greek, slave nor free, male nor female, for you are all one in Christ Jesus.”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modern Indian pastor told me, "Most of what happens in Christian churches, including even miracles, can be duplicated in Hindu and Muslim congregations. But in one area only Christians strive, however ineptly, to mix men and women of different castes, races, and social groups. That's the real miracle."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13</a:t>
            </a:fld>
            <a:endParaRPr lang="en-US"/>
          </a:p>
        </p:txBody>
      </p:sp>
    </p:spTree>
    <p:extLst>
      <p:ext uri="{BB962C8B-B14F-4D97-AF65-F5344CB8AC3E}">
        <p14:creationId xmlns:p14="http://schemas.microsoft.com/office/powerpoint/2010/main" val="149046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76200" dir="13500000" algn="br" rotWithShape="0">
                    <a:prstClr val="black">
                      <a:alpha val="40000"/>
                    </a:prstClr>
                  </a:outerShdw>
                </a:effectLst>
              </a:rPr>
              <a:t>Ellen White, </a:t>
            </a:r>
            <a:r>
              <a:rPr lang="en-US" sz="1200" b="1" i="1" dirty="0">
                <a:effectLst>
                  <a:outerShdw blurRad="50800" dist="76200" dir="13500000" algn="br" rotWithShape="0">
                    <a:prstClr val="black">
                      <a:alpha val="40000"/>
                    </a:prstClr>
                  </a:outerShdw>
                </a:effectLst>
              </a:rPr>
              <a:t>Desire of Ages, p. 403</a:t>
            </a:r>
            <a:r>
              <a:rPr lang="en-US" sz="1200" b="1" dirty="0">
                <a:effectLst>
                  <a:outerShdw blurRad="50800" dist="76200" dir="13500000" algn="br" rotWithShape="0">
                    <a:prstClr val="black">
                      <a:alpha val="40000"/>
                    </a:prstClr>
                  </a:outerShdw>
                </a:effectLst>
              </a:rPr>
              <a:t> </a:t>
            </a:r>
          </a:p>
          <a:p>
            <a:endParaRPr lang="en-US" sz="1200" b="1" dirty="0">
              <a:effectLst>
                <a:outerShdw blurRad="50800" dist="76200" dir="13500000" algn="br" rotWithShape="0">
                  <a:prstClr val="black">
                    <a:alpha val="40000"/>
                  </a:prst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0000"/>
                </a:solidFill>
              </a:rPr>
              <a:t>“Caste is hateful to God. He ignores everything of this character. In His sight the souls of all men are of equal value. Without distinction of age, or rank, or nationality, or religious privilege, all are invited to come unto Him and live. “Whosoever believeth on Him shall not be ashamed. For there is no difference.” “There is neither Jew nor Greek, there is neither bond nor free.” “The rich and poor meet together: the Lord is the Maker of them all.”</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14</a:t>
            </a:fld>
            <a:endParaRPr lang="en-US"/>
          </a:p>
        </p:txBody>
      </p:sp>
    </p:spTree>
    <p:extLst>
      <p:ext uri="{BB962C8B-B14F-4D97-AF65-F5344CB8AC3E}">
        <p14:creationId xmlns:p14="http://schemas.microsoft.com/office/powerpoint/2010/main" val="350393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Diversity Must Matter in Ministries!</a:t>
            </a:r>
          </a:p>
          <a:p>
            <a:endParaRPr lang="en-US" sz="1200" b="0" dirty="0"/>
          </a:p>
          <a:p>
            <a:pPr marL="285750" indent="-285750">
              <a:buFont typeface="Arial" charset="0"/>
              <a:buChar char="•"/>
            </a:pPr>
            <a:r>
              <a:rPr lang="en-US" sz="1400" b="0" dirty="0">
                <a:solidFill>
                  <a:srgbClr val="000000"/>
                </a:solidFill>
              </a:rPr>
              <a:t>Diversity comes from God—c</a:t>
            </a:r>
            <a:r>
              <a:rPr lang="en-US" sz="1200" b="0" dirty="0">
                <a:solidFill>
                  <a:srgbClr val="000000"/>
                </a:solidFill>
              </a:rPr>
              <a:t>reated a variety of flowers, animals, people, etc.</a:t>
            </a:r>
          </a:p>
          <a:p>
            <a:pPr marL="285750" indent="-285750">
              <a:buFont typeface="Arial" charset="0"/>
              <a:buChar char="•"/>
            </a:pPr>
            <a:r>
              <a:rPr lang="en-US" sz="1400" b="0" dirty="0">
                <a:solidFill>
                  <a:srgbClr val="000000"/>
                </a:solidFill>
              </a:rPr>
              <a:t>Diversity reflects the heart of Jesus—</a:t>
            </a:r>
            <a:r>
              <a:rPr lang="en-US" sz="1200" b="0" dirty="0">
                <a:solidFill>
                  <a:srgbClr val="000000"/>
                </a:solidFill>
              </a:rPr>
              <a:t>reached people across all social, ethnic and economic lines.</a:t>
            </a:r>
            <a:endParaRPr lang="en-US" b="0" dirty="0"/>
          </a:p>
        </p:txBody>
      </p:sp>
      <p:sp>
        <p:nvSpPr>
          <p:cNvPr id="4" name="Slide Number Placeholder 3"/>
          <p:cNvSpPr>
            <a:spLocks noGrp="1"/>
          </p:cNvSpPr>
          <p:nvPr>
            <p:ph type="sldNum" sz="quarter" idx="10"/>
          </p:nvPr>
        </p:nvSpPr>
        <p:spPr/>
        <p:txBody>
          <a:bodyPr/>
          <a:lstStyle/>
          <a:p>
            <a:fld id="{6B3A68ED-19D4-447F-A690-A6A9AE60605F}" type="slidenum">
              <a:rPr lang="en-US" smtClean="0"/>
              <a:t>15</a:t>
            </a:fld>
            <a:endParaRPr lang="en-US"/>
          </a:p>
        </p:txBody>
      </p:sp>
    </p:spTree>
    <p:extLst>
      <p:ext uri="{BB962C8B-B14F-4D97-AF65-F5344CB8AC3E}">
        <p14:creationId xmlns:p14="http://schemas.microsoft.com/office/powerpoint/2010/main" val="1325870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How Can We Foster Diversity in Children’s Ministries? 	</a:t>
            </a:r>
          </a:p>
          <a:p>
            <a:endParaRPr lang="en-US" sz="1200" b="1" dirty="0"/>
          </a:p>
          <a:p>
            <a:pPr marL="228600" marR="0" lvl="0" indent="-228600" defTabSz="914400" eaLnBrk="1" fontAlgn="auto" latinLnBrk="0" hangingPunct="1">
              <a:lnSpc>
                <a:spcPct val="110000"/>
              </a:lnSpc>
              <a:spcBef>
                <a:spcPts val="0"/>
              </a:spcBef>
              <a:spcAft>
                <a:spcPts val="0"/>
              </a:spcAft>
              <a:buClrTx/>
              <a:buSzTx/>
              <a:buFont typeface="+mj-lt"/>
              <a:buAutoNum type="arabicPeriod"/>
              <a:tabLst/>
              <a:defRPr/>
            </a:pPr>
            <a:r>
              <a:rPr lang="en-US" sz="1200" b="0" dirty="0">
                <a:solidFill>
                  <a:srgbClr val="000000"/>
                </a:solidFill>
                <a:latin typeface="Cambria" charset="0"/>
                <a:ea typeface="Cambria" charset="0"/>
                <a:cs typeface="Cambria" charset="0"/>
              </a:rPr>
              <a:t>Select children’s leaders and volunteers from various ethnic and cultural groups. </a:t>
            </a:r>
          </a:p>
          <a:p>
            <a:pPr marL="228600" marR="0" lvl="0" indent="-228600" defTabSz="914400" eaLnBrk="1" fontAlgn="auto" latinLnBrk="0" hangingPunct="1">
              <a:lnSpc>
                <a:spcPct val="110000"/>
              </a:lnSpc>
              <a:spcBef>
                <a:spcPts val="0"/>
              </a:spcBef>
              <a:spcAft>
                <a:spcPts val="0"/>
              </a:spcAft>
              <a:buClrTx/>
              <a:buSzTx/>
              <a:buFont typeface="+mj-lt"/>
              <a:buAutoNum type="arabicPeriod"/>
              <a:tabLst/>
              <a:defRPr/>
            </a:pPr>
            <a:r>
              <a:rPr lang="en-US" sz="1200" b="0" dirty="0">
                <a:solidFill>
                  <a:srgbClr val="000000"/>
                </a:solidFill>
                <a:latin typeface="Cambria" charset="0"/>
                <a:ea typeface="Cambria" charset="0"/>
                <a:cs typeface="Cambria" charset="0"/>
              </a:rPr>
              <a:t>Be culturally sensitive and aware of the needs and responses of children from diverse cultures.</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16</a:t>
            </a:fld>
            <a:endParaRPr lang="en-US"/>
          </a:p>
        </p:txBody>
      </p:sp>
    </p:spTree>
    <p:extLst>
      <p:ext uri="{BB962C8B-B14F-4D97-AF65-F5344CB8AC3E}">
        <p14:creationId xmlns:p14="http://schemas.microsoft.com/office/powerpoint/2010/main" val="403095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Font typeface="+mj-lt"/>
              <a:buNone/>
            </a:pPr>
            <a:r>
              <a:rPr lang="en-US" sz="1200" b="1" dirty="0">
                <a:solidFill>
                  <a:srgbClr val="000000"/>
                </a:solidFill>
                <a:latin typeface="Cambria" charset="0"/>
                <a:ea typeface="Cambria" charset="0"/>
                <a:cs typeface="Cambria" charset="0"/>
              </a:rPr>
              <a:t>3.  Value differences in the children:</a:t>
            </a:r>
          </a:p>
          <a:p>
            <a:pPr lvl="0">
              <a:lnSpc>
                <a:spcPct val="100000"/>
              </a:lnSpc>
              <a:spcBef>
                <a:spcPts val="0"/>
              </a:spcBef>
            </a:pPr>
            <a:r>
              <a:rPr lang="en-US" sz="1200" b="1" dirty="0">
                <a:solidFill>
                  <a:srgbClr val="000000"/>
                </a:solidFill>
                <a:latin typeface="Cambria" charset="0"/>
                <a:ea typeface="Cambria" charset="0"/>
                <a:cs typeface="Cambria" charset="0"/>
              </a:rPr>
              <a:t>       </a:t>
            </a:r>
            <a:r>
              <a:rPr lang="en-US" sz="1200" b="0" dirty="0">
                <a:solidFill>
                  <a:srgbClr val="000000"/>
                </a:solidFill>
                <a:latin typeface="Cambria" charset="0"/>
                <a:ea typeface="Cambria" charset="0"/>
                <a:cs typeface="Cambria" charset="0"/>
              </a:rPr>
              <a:t>* learning styles</a:t>
            </a:r>
          </a:p>
          <a:p>
            <a:pPr lvl="0">
              <a:lnSpc>
                <a:spcPct val="100000"/>
              </a:lnSpc>
              <a:spcBef>
                <a:spcPts val="0"/>
              </a:spcBef>
            </a:pPr>
            <a:r>
              <a:rPr lang="en-US" sz="1200" b="0" dirty="0">
                <a:solidFill>
                  <a:srgbClr val="000000"/>
                </a:solidFill>
                <a:latin typeface="Cambria" charset="0"/>
                <a:ea typeface="Cambria" charset="0"/>
                <a:cs typeface="Cambria" charset="0"/>
              </a:rPr>
              <a:t>       * personalities</a:t>
            </a:r>
          </a:p>
          <a:p>
            <a:pPr lvl="0">
              <a:lnSpc>
                <a:spcPct val="100000"/>
              </a:lnSpc>
              <a:spcBef>
                <a:spcPts val="0"/>
              </a:spcBef>
            </a:pPr>
            <a:r>
              <a:rPr lang="en-US" sz="1200" b="0" dirty="0">
                <a:solidFill>
                  <a:srgbClr val="000000"/>
                </a:solidFill>
                <a:latin typeface="Cambria" charset="0"/>
                <a:ea typeface="Cambria" charset="0"/>
                <a:cs typeface="Cambria" charset="0"/>
              </a:rPr>
              <a:t>       * ethnicity</a:t>
            </a:r>
          </a:p>
          <a:p>
            <a:pPr lvl="0">
              <a:lnSpc>
                <a:spcPct val="100000"/>
              </a:lnSpc>
              <a:spcBef>
                <a:spcPts val="0"/>
              </a:spcBef>
            </a:pPr>
            <a:r>
              <a:rPr lang="en-US" sz="1200" b="0" dirty="0">
                <a:solidFill>
                  <a:srgbClr val="000000"/>
                </a:solidFill>
                <a:latin typeface="Cambria" charset="0"/>
                <a:ea typeface="Cambria" charset="0"/>
                <a:cs typeface="Cambria" charset="0"/>
              </a:rPr>
              <a:t>       * languages</a:t>
            </a:r>
          </a:p>
          <a:p>
            <a:pPr lvl="0">
              <a:lnSpc>
                <a:spcPct val="100000"/>
              </a:lnSpc>
              <a:spcBef>
                <a:spcPts val="0"/>
              </a:spcBef>
            </a:pPr>
            <a:r>
              <a:rPr lang="en-US" sz="1200" b="0" dirty="0">
                <a:solidFill>
                  <a:srgbClr val="000000"/>
                </a:solidFill>
                <a:latin typeface="Cambria" charset="0"/>
                <a:ea typeface="Cambria" charset="0"/>
                <a:cs typeface="Cambria" charset="0"/>
              </a:rPr>
              <a:t>       * abilities</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17</a:t>
            </a:fld>
            <a:endParaRPr lang="en-US"/>
          </a:p>
        </p:txBody>
      </p:sp>
    </p:spTree>
    <p:extLst>
      <p:ext uri="{BB962C8B-B14F-4D97-AF65-F5344CB8AC3E}">
        <p14:creationId xmlns:p14="http://schemas.microsoft.com/office/powerpoint/2010/main" val="1364301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00000"/>
              </a:lnSpc>
              <a:spcBef>
                <a:spcPts val="0"/>
              </a:spcBef>
              <a:buFont typeface="+mj-lt"/>
              <a:buAutoNum type="arabicPeriod" startAt="4"/>
            </a:pPr>
            <a:r>
              <a:rPr lang="en-US" sz="1200" b="0" dirty="0">
                <a:solidFill>
                  <a:srgbClr val="000000"/>
                </a:solidFill>
                <a:latin typeface="Cambria" charset="0"/>
                <a:ea typeface="Cambria" charset="0"/>
                <a:cs typeface="Cambria" charset="0"/>
              </a:rPr>
              <a:t>Utilize the children’s different back-grounds, skills, attitudes &amp; experiences for fresh ideas and perceptions.</a:t>
            </a:r>
          </a:p>
          <a:p>
            <a:pPr marL="228600" lvl="0" indent="-228600">
              <a:lnSpc>
                <a:spcPct val="100000"/>
              </a:lnSpc>
              <a:spcBef>
                <a:spcPts val="0"/>
              </a:spcBef>
              <a:buFont typeface="+mj-lt"/>
              <a:buAutoNum type="arabicPeriod" startAt="4"/>
            </a:pPr>
            <a:r>
              <a:rPr lang="en-US" sz="1200" b="0" dirty="0">
                <a:solidFill>
                  <a:srgbClr val="000000"/>
                </a:solidFill>
                <a:latin typeface="Cambria" charset="0"/>
                <a:ea typeface="Cambria" charset="0"/>
                <a:cs typeface="Cambria" charset="0"/>
              </a:rPr>
              <a:t>Discover what the different cultural groups have in common—games, customs.</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18</a:t>
            </a:fld>
            <a:endParaRPr lang="en-US"/>
          </a:p>
        </p:txBody>
      </p:sp>
    </p:spTree>
    <p:extLst>
      <p:ext uri="{BB962C8B-B14F-4D97-AF65-F5344CB8AC3E}">
        <p14:creationId xmlns:p14="http://schemas.microsoft.com/office/powerpoint/2010/main" val="116576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00000"/>
              </a:lnSpc>
              <a:spcBef>
                <a:spcPts val="0"/>
              </a:spcBef>
              <a:buAutoNum type="arabicPeriod" startAt="6"/>
            </a:pPr>
            <a:r>
              <a:rPr lang="en-US" sz="1200" b="0" dirty="0">
                <a:solidFill>
                  <a:srgbClr val="000000"/>
                </a:solidFill>
                <a:latin typeface="Cambria" charset="0"/>
                <a:ea typeface="Cambria" charset="0"/>
                <a:cs typeface="Cambria" charset="0"/>
              </a:rPr>
              <a:t>Celebrate and honor special days of different cultural groups – Martin Luther King Day, Cinco de Mayo, etc.</a:t>
            </a:r>
          </a:p>
          <a:p>
            <a:pPr marL="228600" lvl="0" indent="-228600">
              <a:lnSpc>
                <a:spcPct val="100000"/>
              </a:lnSpc>
              <a:spcBef>
                <a:spcPts val="0"/>
              </a:spcBef>
              <a:buAutoNum type="arabicPeriod" startAt="6"/>
            </a:pPr>
            <a:r>
              <a:rPr lang="en-US" sz="1200" b="0" dirty="0">
                <a:solidFill>
                  <a:srgbClr val="000000"/>
                </a:solidFill>
                <a:latin typeface="Cambria" charset="0"/>
                <a:ea typeface="Cambria" charset="0"/>
                <a:cs typeface="Cambria" charset="0"/>
              </a:rPr>
              <a:t>Pair children of different ethnic groups to work on projects together.</a:t>
            </a:r>
          </a:p>
          <a:p>
            <a:pPr marL="228600" lvl="0" indent="-228600">
              <a:lnSpc>
                <a:spcPct val="100000"/>
              </a:lnSpc>
              <a:spcBef>
                <a:spcPts val="0"/>
              </a:spcBef>
              <a:buAutoNum type="arabicPeriod" startAt="6"/>
            </a:pPr>
            <a:r>
              <a:rPr lang="en-US" sz="1200" b="0" dirty="0">
                <a:solidFill>
                  <a:srgbClr val="000000"/>
                </a:solidFill>
                <a:latin typeface="Cambria" charset="0"/>
                <a:ea typeface="Cambria" charset="0"/>
                <a:cs typeface="Cambria" charset="0"/>
              </a:rPr>
              <a:t>Be totally involved with the children in gospel outreach and service.</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19</a:t>
            </a:fld>
            <a:endParaRPr lang="en-US"/>
          </a:p>
        </p:txBody>
      </p:sp>
    </p:spTree>
    <p:extLst>
      <p:ext uri="{BB962C8B-B14F-4D97-AF65-F5344CB8AC3E}">
        <p14:creationId xmlns:p14="http://schemas.microsoft.com/office/powerpoint/2010/main" val="171650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a:t>
            </a:r>
            <a:r>
              <a:rPr lang="en-US" sz="1200" b="1" kern="1200" baseline="0" dirty="0">
                <a:solidFill>
                  <a:schemeClr val="tx1"/>
                </a:solidFill>
                <a:effectLst/>
                <a:latin typeface="+mn-lt"/>
                <a:ea typeface="+mn-ea"/>
                <a:cs typeface="+mn-cs"/>
              </a:rPr>
              <a:t> is Diversity?</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state of having people who are difference races or who have different cultures in a group or organization.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a:t>
            </a:fld>
            <a:endParaRPr lang="en-US"/>
          </a:p>
        </p:txBody>
      </p:sp>
    </p:spTree>
    <p:extLst>
      <p:ext uri="{BB962C8B-B14F-4D97-AF65-F5344CB8AC3E}">
        <p14:creationId xmlns:p14="http://schemas.microsoft.com/office/powerpoint/2010/main" val="1784381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9"/>
            </a:pPr>
            <a:r>
              <a:rPr lang="en-US" sz="1200" b="0" dirty="0">
                <a:solidFill>
                  <a:srgbClr val="000000"/>
                </a:solidFill>
                <a:latin typeface="Cambria" charset="0"/>
                <a:ea typeface="Cambria" charset="0"/>
                <a:cs typeface="Cambria" charset="0"/>
              </a:rPr>
              <a:t>Reflect diversity in media and print resources we produce – books, videos, CDs, posters, brochures etc.</a:t>
            </a:r>
          </a:p>
          <a:p>
            <a:pPr marL="228600" indent="-228600">
              <a:buAutoNum type="arabicPeriod" startAt="9"/>
            </a:pPr>
            <a:r>
              <a:rPr lang="en-US" sz="1200" b="0" dirty="0">
                <a:solidFill>
                  <a:srgbClr val="000000"/>
                </a:solidFill>
                <a:latin typeface="Cambria" charset="0"/>
                <a:ea typeface="Cambria" charset="0"/>
                <a:cs typeface="Cambria" charset="0"/>
              </a:rPr>
              <a:t>Sing songs in different languages.</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20</a:t>
            </a:fld>
            <a:endParaRPr lang="en-US"/>
          </a:p>
        </p:txBody>
      </p:sp>
    </p:spTree>
    <p:extLst>
      <p:ext uri="{BB962C8B-B14F-4D97-AF65-F5344CB8AC3E}">
        <p14:creationId xmlns:p14="http://schemas.microsoft.com/office/powerpoint/2010/main" val="2200714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21</a:t>
            </a:fld>
            <a:endParaRPr lang="en-US"/>
          </a:p>
        </p:txBody>
      </p:sp>
    </p:spTree>
    <p:extLst>
      <p:ext uri="{BB962C8B-B14F-4D97-AF65-F5344CB8AC3E}">
        <p14:creationId xmlns:p14="http://schemas.microsoft.com/office/powerpoint/2010/main" val="3106093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23</a:t>
            </a:fld>
            <a:endParaRPr lang="en-US"/>
          </a:p>
        </p:txBody>
      </p:sp>
    </p:spTree>
    <p:extLst>
      <p:ext uri="{BB962C8B-B14F-4D97-AF65-F5344CB8AC3E}">
        <p14:creationId xmlns:p14="http://schemas.microsoft.com/office/powerpoint/2010/main" val="2814899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25</a:t>
            </a:fld>
            <a:endParaRPr lang="en-US"/>
          </a:p>
        </p:txBody>
      </p:sp>
    </p:spTree>
    <p:extLst>
      <p:ext uri="{BB962C8B-B14F-4D97-AF65-F5344CB8AC3E}">
        <p14:creationId xmlns:p14="http://schemas.microsoft.com/office/powerpoint/2010/main" val="783462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28</a:t>
            </a:fld>
            <a:endParaRPr lang="en-US"/>
          </a:p>
        </p:txBody>
      </p:sp>
    </p:spTree>
    <p:extLst>
      <p:ext uri="{BB962C8B-B14F-4D97-AF65-F5344CB8AC3E}">
        <p14:creationId xmlns:p14="http://schemas.microsoft.com/office/powerpoint/2010/main" val="5649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29</a:t>
            </a:fld>
            <a:endParaRPr lang="en-US"/>
          </a:p>
        </p:txBody>
      </p:sp>
    </p:spTree>
    <p:extLst>
      <p:ext uri="{BB962C8B-B14F-4D97-AF65-F5344CB8AC3E}">
        <p14:creationId xmlns:p14="http://schemas.microsoft.com/office/powerpoint/2010/main" val="187738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30</a:t>
            </a:fld>
            <a:endParaRPr lang="en-US"/>
          </a:p>
        </p:txBody>
      </p:sp>
    </p:spTree>
    <p:extLst>
      <p:ext uri="{BB962C8B-B14F-4D97-AF65-F5344CB8AC3E}">
        <p14:creationId xmlns:p14="http://schemas.microsoft.com/office/powerpoint/2010/main" val="2509624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22225">
                  <a:noFill/>
                  <a:prstDash val="solid"/>
                </a:ln>
                <a:solidFill>
                  <a:srgbClr val="FF0000"/>
                </a:solidFill>
              </a:rPr>
              <a:t>Let’s Love One Another:  Let’s Celebrate Our Diversity!</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32</a:t>
            </a:fld>
            <a:endParaRPr lang="en-US"/>
          </a:p>
        </p:txBody>
      </p:sp>
    </p:spTree>
    <p:extLst>
      <p:ext uri="{BB962C8B-B14F-4D97-AF65-F5344CB8AC3E}">
        <p14:creationId xmlns:p14="http://schemas.microsoft.com/office/powerpoint/2010/main" val="146125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Diversity encompasses people from:</a:t>
            </a:r>
          </a:p>
          <a:p>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Different skills and professions</a:t>
            </a:r>
          </a:p>
          <a:p>
            <a:pPr marL="171450" indent="-171450">
              <a:buFont typeface="Arial" charset="0"/>
              <a:buChar char="•"/>
            </a:pPr>
            <a:r>
              <a:rPr lang="en-US" sz="1200" kern="1200" dirty="0">
                <a:solidFill>
                  <a:schemeClr val="tx1"/>
                </a:solidFill>
                <a:effectLst/>
                <a:latin typeface="+mn-lt"/>
                <a:ea typeface="+mn-ea"/>
                <a:cs typeface="+mn-cs"/>
              </a:rPr>
              <a:t>different gender</a:t>
            </a:r>
          </a:p>
          <a:p>
            <a:pPr marL="171450" indent="-171450">
              <a:buFont typeface="Arial" charset="0"/>
              <a:buChar char="•"/>
            </a:pPr>
            <a:r>
              <a:rPr lang="en-US" sz="1200" kern="1200" dirty="0">
                <a:solidFill>
                  <a:schemeClr val="tx1"/>
                </a:solidFill>
                <a:effectLst/>
                <a:latin typeface="+mn-lt"/>
                <a:ea typeface="+mn-ea"/>
                <a:cs typeface="+mn-cs"/>
              </a:rPr>
              <a:t>different</a:t>
            </a:r>
            <a:r>
              <a:rPr lang="en-US" sz="1200" kern="1200" baseline="0" dirty="0">
                <a:solidFill>
                  <a:schemeClr val="tx1"/>
                </a:solidFill>
                <a:effectLst/>
                <a:latin typeface="+mn-lt"/>
                <a:ea typeface="+mn-ea"/>
                <a:cs typeface="+mn-cs"/>
              </a:rPr>
              <a:t> ethnic groups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concept of diversity encompasses acceptance and respect. </a:t>
            </a:r>
          </a:p>
          <a:p>
            <a:r>
              <a:rPr lang="en-US" sz="1200" kern="1200" dirty="0">
                <a:solidFill>
                  <a:schemeClr val="tx1"/>
                </a:solidFill>
                <a:effectLst/>
                <a:latin typeface="+mn-lt"/>
                <a:ea typeface="+mn-ea"/>
                <a:cs typeface="+mn-cs"/>
              </a:rPr>
              <a:t>It means understanding that each individual is unique, and recognizing our individual differences.  These can be along </a:t>
            </a:r>
          </a:p>
          <a:p>
            <a:r>
              <a:rPr lang="en-US" sz="1200" kern="1200" dirty="0">
                <a:solidFill>
                  <a:schemeClr val="tx1"/>
                </a:solidFill>
                <a:effectLst/>
                <a:latin typeface="+mn-lt"/>
                <a:ea typeface="+mn-ea"/>
                <a:cs typeface="+mn-cs"/>
              </a:rPr>
              <a:t>the dimensions of race, ethnicity, gender, socio-economic status, age, physical abilities, religious beliefs, political beliefs, or other ideologies.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Diversity can be defined as people coming together from different races, nationalities, religions and sexes to form a group, organization or community. A diverse organization is one that values the difference in people. It is one that recognizes that people with different backgrounds, skills, attitudes and experiences bring fresh ideas and perceptions. Diverse organizations encourage and harness these differences to make their services relevant and approachable. The encouragement of diversity benefits our society and church.</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3</a:t>
            </a:fld>
            <a:endParaRPr lang="en-US"/>
          </a:p>
        </p:txBody>
      </p:sp>
    </p:spTree>
    <p:extLst>
      <p:ext uri="{BB962C8B-B14F-4D97-AF65-F5344CB8AC3E}">
        <p14:creationId xmlns:p14="http://schemas.microsoft.com/office/powerpoint/2010/main" val="96034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Diversity encompasses people from:</a:t>
            </a:r>
          </a:p>
          <a:p>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Different socio-economic</a:t>
            </a:r>
            <a:r>
              <a:rPr lang="en-US" sz="1200" kern="1200" baseline="0" dirty="0">
                <a:solidFill>
                  <a:schemeClr val="tx1"/>
                </a:solidFill>
                <a:effectLst/>
                <a:latin typeface="+mn-lt"/>
                <a:ea typeface="+mn-ea"/>
                <a:cs typeface="+mn-cs"/>
              </a:rPr>
              <a:t> status</a:t>
            </a:r>
          </a:p>
          <a:p>
            <a:pPr marL="171450" indent="-171450">
              <a:buFont typeface="Arial" charset="0"/>
              <a:buChar char="•"/>
            </a:pPr>
            <a:r>
              <a:rPr lang="en-US" sz="1200" kern="1200" dirty="0">
                <a:solidFill>
                  <a:schemeClr val="tx1"/>
                </a:solidFill>
                <a:effectLst/>
                <a:latin typeface="+mn-lt"/>
                <a:ea typeface="+mn-ea"/>
                <a:cs typeface="+mn-cs"/>
              </a:rPr>
              <a:t>Different</a:t>
            </a:r>
            <a:r>
              <a:rPr lang="en-US" sz="1200" kern="1200" baseline="0" dirty="0">
                <a:solidFill>
                  <a:schemeClr val="tx1"/>
                </a:solidFill>
                <a:effectLst/>
                <a:latin typeface="+mn-lt"/>
                <a:ea typeface="+mn-ea"/>
                <a:cs typeface="+mn-cs"/>
              </a:rPr>
              <a:t> physical abilities</a:t>
            </a:r>
          </a:p>
          <a:p>
            <a:pPr marL="171450" indent="-171450">
              <a:buFont typeface="Arial" charset="0"/>
              <a:buChar char="•"/>
            </a:pPr>
            <a:r>
              <a:rPr lang="en-US" sz="1200" kern="1200" baseline="0" dirty="0">
                <a:solidFill>
                  <a:schemeClr val="tx1"/>
                </a:solidFill>
                <a:effectLst/>
                <a:latin typeface="+mn-lt"/>
                <a:ea typeface="+mn-ea"/>
                <a:cs typeface="+mn-cs"/>
              </a:rPr>
              <a:t>Different religious beliefs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Diversity can be defined as people coming together from different races, nationalities, religions and sexes to form a group, organization or community. A diverse organization is one that values the difference in people. It is one that recognizes that people with different backgrounds, skills, attitudes and experiences bring fresh ideas and perceptions. Diverse organizations encourage and harness these differences to make their services relevant and approachable. The encouragement of diversity benefits our society and church.</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4</a:t>
            </a:fld>
            <a:endParaRPr lang="en-US"/>
          </a:p>
        </p:txBody>
      </p:sp>
    </p:spTree>
    <p:extLst>
      <p:ext uri="{BB962C8B-B14F-4D97-AF65-F5344CB8AC3E}">
        <p14:creationId xmlns:p14="http://schemas.microsoft.com/office/powerpoint/2010/main" val="98624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b="1" dirty="0"/>
              <a:t>Diversity in America</a:t>
            </a:r>
          </a:p>
          <a:p>
            <a:pPr>
              <a:lnSpc>
                <a:spcPct val="100000"/>
              </a:lnSpc>
              <a:spcBef>
                <a:spcPts val="0"/>
              </a:spcBef>
            </a:pPr>
            <a:endParaRPr lang="en-US" sz="1200" b="0" dirty="0"/>
          </a:p>
          <a:p>
            <a:pPr marL="171450" indent="-171450">
              <a:lnSpc>
                <a:spcPct val="100000"/>
              </a:lnSpc>
              <a:spcBef>
                <a:spcPts val="0"/>
              </a:spcBef>
              <a:buFont typeface="Arial" panose="020B0604020202020204" pitchFamily="34" charset="0"/>
              <a:buChar char="•"/>
            </a:pPr>
            <a:r>
              <a:rPr lang="en-US" sz="1200" b="0" dirty="0"/>
              <a:t>Peoples from many countries—Russians, Brazilians, Indians, Jordanians, Vietnamese, Argentinians, Filipinos, Japanese, Chinese, etc.</a:t>
            </a:r>
          </a:p>
          <a:p>
            <a:pPr marL="171450" indent="-171450">
              <a:lnSpc>
                <a:spcPct val="100000"/>
              </a:lnSpc>
              <a:spcBef>
                <a:spcPts val="0"/>
              </a:spcBef>
              <a:buFont typeface="Arial" panose="020B0604020202020204" pitchFamily="34" charset="0"/>
              <a:buChar char="•"/>
            </a:pPr>
            <a:r>
              <a:rPr lang="en-US" sz="1200" b="0" dirty="0"/>
              <a:t>Peoples with different religions—Christian, Jewish, Catholic, Islamic, Hindu, Buddhist, etc.</a:t>
            </a:r>
          </a:p>
          <a:p>
            <a:pPr marL="171450" indent="-171450">
              <a:lnSpc>
                <a:spcPct val="100000"/>
              </a:lnSpc>
              <a:spcBef>
                <a:spcPts val="0"/>
              </a:spcBef>
              <a:buFont typeface="Arial" panose="020B0604020202020204" pitchFamily="34" charset="0"/>
              <a:buChar char="•"/>
            </a:pPr>
            <a:r>
              <a:rPr lang="en-US" sz="1200" b="0" dirty="0"/>
              <a:t>Peoples speaking hundreds of languages—English, Burmese, Finnish, Italian, Spanish, Chinese, Portuguese, Thai, Korean, Norwegian, etc.</a:t>
            </a:r>
          </a:p>
          <a:p>
            <a:pPr marL="171450" indent="-171450">
              <a:buFont typeface="Arial" panose="020B0604020202020204" pitchFamily="34" charset="0"/>
              <a:buChar char="•"/>
            </a:pPr>
            <a:endParaRPr lang="en-US" dirty="0"/>
          </a:p>
          <a:p>
            <a:r>
              <a:rPr lang="en-US" sz="1200" kern="1200" dirty="0">
                <a:solidFill>
                  <a:schemeClr val="tx1"/>
                </a:solidFill>
                <a:effectLst/>
                <a:latin typeface="+mn-lt"/>
                <a:ea typeface="+mn-ea"/>
                <a:cs typeface="+mn-cs"/>
              </a:rPr>
              <a:t>America is one of most diverse countries I have lived in.  Just working here at the GC office allows me to rub shoulders with colleagues from so many nationalities and cultural groups – Russians, Brazilians, Indians, Jordanians, Ukrainians, Argentinians, Filipinos, Japanese, Yes, diversity is great thing!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5</a:t>
            </a:fld>
            <a:endParaRPr lang="en-US"/>
          </a:p>
        </p:txBody>
      </p:sp>
    </p:spTree>
    <p:extLst>
      <p:ext uri="{BB962C8B-B14F-4D97-AF65-F5344CB8AC3E}">
        <p14:creationId xmlns:p14="http://schemas.microsoft.com/office/powerpoint/2010/main" val="179841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Mexican tortillas,</a:t>
            </a:r>
            <a:r>
              <a:rPr lang="en-US" sz="1400" b="1" kern="1200" baseline="0" dirty="0">
                <a:solidFill>
                  <a:schemeClr val="tx1"/>
                </a:solidFill>
                <a:effectLst/>
                <a:latin typeface="+mn-lt"/>
                <a:ea typeface="+mn-ea"/>
                <a:cs typeface="+mn-cs"/>
              </a:rPr>
              <a:t> tacos, Russian borsch, Chinese spring rolls, Italian pasta, Japanese sushi, Korean kimchi.</a:t>
            </a:r>
            <a:endParaRPr lang="en-US" sz="14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within the Seventh-day Adventist Church, there is great diversity!  As a worldwide church, we have 18 million members and they cover every continent.  Look at Andrews University!  What a diversity of nationalities and cultures and races on International Day when all the flags are raised all along the sidewalk on the campus!  Yes, I have enjoyed Japanese sushi, Indian chapatti, </a:t>
            </a:r>
            <a:r>
              <a:rPr lang="en-US" sz="1200" kern="1200" dirty="0" err="1">
                <a:solidFill>
                  <a:schemeClr val="tx1"/>
                </a:solidFill>
                <a:effectLst/>
                <a:latin typeface="+mn-lt"/>
                <a:ea typeface="+mn-ea"/>
                <a:cs typeface="+mn-cs"/>
              </a:rPr>
              <a:t>Ehtiopian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ingera</a:t>
            </a:r>
            <a:r>
              <a:rPr lang="en-US" sz="1200" kern="1200" dirty="0">
                <a:solidFill>
                  <a:schemeClr val="tx1"/>
                </a:solidFill>
                <a:effectLst/>
                <a:latin typeface="+mn-lt"/>
                <a:ea typeface="+mn-ea"/>
                <a:cs typeface="+mn-cs"/>
              </a:rPr>
              <a:t>, Korean </a:t>
            </a:r>
            <a:r>
              <a:rPr lang="en-US" sz="1200" kern="1200" dirty="0" err="1">
                <a:solidFill>
                  <a:schemeClr val="tx1"/>
                </a:solidFill>
                <a:effectLst/>
                <a:latin typeface="+mn-lt"/>
                <a:ea typeface="+mn-ea"/>
                <a:cs typeface="+mn-cs"/>
              </a:rPr>
              <a:t>chopchay</a:t>
            </a:r>
            <a:r>
              <a:rPr lang="en-US" sz="1200" kern="1200" dirty="0">
                <a:solidFill>
                  <a:schemeClr val="tx1"/>
                </a:solidFill>
                <a:effectLst/>
                <a:latin typeface="+mn-lt"/>
                <a:ea typeface="+mn-ea"/>
                <a:cs typeface="+mn-cs"/>
              </a:rPr>
              <a:t>, Russian borsch and many more.</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6</a:t>
            </a:fld>
            <a:endParaRPr lang="en-US"/>
          </a:p>
        </p:txBody>
      </p:sp>
    </p:spTree>
    <p:extLst>
      <p:ext uri="{BB962C8B-B14F-4D97-AF65-F5344CB8AC3E}">
        <p14:creationId xmlns:p14="http://schemas.microsoft.com/office/powerpoint/2010/main" val="49028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a Lack of Cohesion?</a:t>
            </a:r>
          </a:p>
          <a:p>
            <a:endParaRPr lang="en-US" b="1" dirty="0"/>
          </a:p>
          <a:p>
            <a:pPr marL="171450" indent="-171450">
              <a:buFont typeface="Arial" charset="0"/>
              <a:buChar char="•"/>
            </a:pPr>
            <a:r>
              <a:rPr lang="en-US" sz="1200" b="1" dirty="0"/>
              <a:t>Mistrust </a:t>
            </a:r>
          </a:p>
          <a:p>
            <a:pPr marL="171450" indent="-171450">
              <a:buFont typeface="Arial" charset="0"/>
              <a:buChar char="•"/>
            </a:pPr>
            <a:r>
              <a:rPr lang="en-US" sz="1200" b="1" dirty="0"/>
              <a:t>Stereotyping</a:t>
            </a:r>
          </a:p>
          <a:p>
            <a:pPr marL="171450" indent="-171450">
              <a:buFont typeface="Arial" charset="0"/>
              <a:buChar char="•"/>
            </a:pPr>
            <a:r>
              <a:rPr lang="en-US" sz="1200" b="1" dirty="0"/>
              <a:t>Prejudice</a:t>
            </a:r>
          </a:p>
          <a:p>
            <a:pPr marL="171450" indent="-171450">
              <a:buFont typeface="Arial" charset="0"/>
              <a:buChar char="•"/>
            </a:pPr>
            <a:r>
              <a:rPr lang="en-US" sz="1200" b="1" dirty="0"/>
              <a:t>Misunderstanding</a:t>
            </a:r>
          </a:p>
          <a:p>
            <a:pPr marL="171450" indent="-171450">
              <a:buFont typeface="Arial" charset="0"/>
              <a:buChar char="•"/>
            </a:pPr>
            <a:r>
              <a:rPr lang="en-US" sz="1200" b="1" dirty="0"/>
              <a:t>Lack opportunity to mix with cultures—cliquish</a:t>
            </a:r>
          </a:p>
          <a:p>
            <a:pPr marL="171450" indent="-171450">
              <a:buFont typeface="Arial" charset="0"/>
              <a:buChar char="•"/>
            </a:pPr>
            <a:endParaRPr lang="en-US" sz="1200" b="1" dirty="0"/>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show that the lack of cohesion between races, sexes and cultures is due to mistrust, stereotyping, and more within-culture conversation and language problems.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these problems are not paid attention to it may lead to an inability to endorse ideas, the inability to gain agreement on decisions, and inability to take united action. </a:t>
            </a:r>
          </a:p>
          <a:p>
            <a:pPr marL="171450" indent="-171450">
              <a:buFont typeface="Arial" charset="0"/>
              <a:buChar char="•"/>
            </a:pPr>
            <a:endParaRPr lang="en-US" sz="1200" b="1" dirty="0"/>
          </a:p>
        </p:txBody>
      </p:sp>
      <p:sp>
        <p:nvSpPr>
          <p:cNvPr id="4" name="Slide Number Placeholder 3"/>
          <p:cNvSpPr>
            <a:spLocks noGrp="1"/>
          </p:cNvSpPr>
          <p:nvPr>
            <p:ph type="sldNum" sz="quarter" idx="10"/>
          </p:nvPr>
        </p:nvSpPr>
        <p:spPr/>
        <p:txBody>
          <a:bodyPr/>
          <a:lstStyle/>
          <a:p>
            <a:fld id="{6B3A68ED-19D4-447F-A690-A6A9AE60605F}" type="slidenum">
              <a:rPr lang="en-US" smtClean="0"/>
              <a:t>7</a:t>
            </a:fld>
            <a:endParaRPr lang="en-US"/>
          </a:p>
        </p:txBody>
      </p:sp>
    </p:spTree>
    <p:extLst>
      <p:ext uri="{BB962C8B-B14F-4D97-AF65-F5344CB8AC3E}">
        <p14:creationId xmlns:p14="http://schemas.microsoft.com/office/powerpoint/2010/main" val="1159131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a:solidFill>
                  <a:schemeClr val="tx1"/>
                </a:solidFill>
                <a:effectLst/>
                <a:latin typeface="+mn-lt"/>
                <a:ea typeface="+mn-ea"/>
                <a:cs typeface="+mn-cs"/>
              </a:rPr>
              <a:t>Stereotype</a:t>
            </a:r>
          </a:p>
          <a:p>
            <a:endParaRPr lang="en-US" sz="1200" b="1" u="sng" kern="1200" dirty="0">
              <a:solidFill>
                <a:schemeClr val="tx1"/>
              </a:solidFill>
              <a:effectLst/>
              <a:latin typeface="+mn-lt"/>
              <a:ea typeface="+mn-ea"/>
              <a:cs typeface="+mn-cs"/>
            </a:endParaRP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Illustration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I was teaching in the St. Joseph County Jail in in 1973-75, I found myself right smack in the middle of diversity stereotyping.  The first day when I went to the jail to teach Social studies, the inmates, ages 18-30, looked me over and asked if I was a Chinese.  Yes, of course.  Immediately they asked, “Do you know </a:t>
            </a:r>
            <a:r>
              <a:rPr lang="en-US" sz="1200" kern="1200" dirty="0" err="1">
                <a:solidFill>
                  <a:schemeClr val="tx1"/>
                </a:solidFill>
                <a:effectLst/>
                <a:latin typeface="+mn-lt"/>
                <a:ea typeface="+mn-ea"/>
                <a:cs typeface="+mn-cs"/>
              </a:rPr>
              <a:t>kungfu</a:t>
            </a:r>
            <a:r>
              <a:rPr lang="en-US" sz="1200" kern="1200" dirty="0">
                <a:solidFill>
                  <a:schemeClr val="tx1"/>
                </a:solidFill>
                <a:effectLst/>
                <a:latin typeface="+mn-lt"/>
                <a:ea typeface="+mn-ea"/>
                <a:cs typeface="+mn-cs"/>
              </a:rPr>
              <a:t>?”  I never expected that.  Of course I said “NO”.  They didn’t believe me.  They wanted me to teach them </a:t>
            </a:r>
            <a:r>
              <a:rPr lang="en-US" sz="1200" kern="1200" dirty="0" err="1">
                <a:solidFill>
                  <a:schemeClr val="tx1"/>
                </a:solidFill>
                <a:effectLst/>
                <a:latin typeface="+mn-lt"/>
                <a:ea typeface="+mn-ea"/>
                <a:cs typeface="+mn-cs"/>
              </a:rPr>
              <a:t>kungfu</a:t>
            </a:r>
            <a:r>
              <a:rPr lang="en-US" sz="1200" kern="1200" dirty="0">
                <a:solidFill>
                  <a:schemeClr val="tx1"/>
                </a:solidFill>
                <a:effectLst/>
                <a:latin typeface="+mn-lt"/>
                <a:ea typeface="+mn-ea"/>
                <a:cs typeface="+mn-cs"/>
              </a:rPr>
              <a:t>.  They all wanted to be like Bruce Lee, the expert </a:t>
            </a:r>
            <a:r>
              <a:rPr lang="en-US" sz="1200" kern="1200" dirty="0" err="1">
                <a:solidFill>
                  <a:schemeClr val="tx1"/>
                </a:solidFill>
                <a:effectLst/>
                <a:latin typeface="+mn-lt"/>
                <a:ea typeface="+mn-ea"/>
                <a:cs typeface="+mn-cs"/>
              </a:rPr>
              <a:t>kungfu</a:t>
            </a:r>
            <a:r>
              <a:rPr lang="en-US" sz="1200" kern="1200" dirty="0">
                <a:solidFill>
                  <a:schemeClr val="tx1"/>
                </a:solidFill>
                <a:effectLst/>
                <a:latin typeface="+mn-lt"/>
                <a:ea typeface="+mn-ea"/>
                <a:cs typeface="+mn-cs"/>
              </a:rPr>
              <a:t> master in the ‘70s. Every day they would pester me to teach them.  What stereotyping!  Not all Chinese know </a:t>
            </a:r>
            <a:r>
              <a:rPr lang="en-US" sz="1200" kern="1200" dirty="0" err="1">
                <a:solidFill>
                  <a:schemeClr val="tx1"/>
                </a:solidFill>
                <a:effectLst/>
                <a:latin typeface="+mn-lt"/>
                <a:ea typeface="+mn-ea"/>
                <a:cs typeface="+mn-cs"/>
              </a:rPr>
              <a:t>kungfu</a:t>
            </a:r>
            <a:r>
              <a:rPr lang="en-US" sz="1200" kern="1200" dirty="0">
                <a:solidFill>
                  <a:schemeClr val="tx1"/>
                </a:solidFill>
                <a:effectLst/>
                <a:latin typeface="+mn-lt"/>
                <a:ea typeface="+mn-ea"/>
                <a:cs typeface="+mn-cs"/>
              </a:rPr>
              <a:t>!  But my students in the jail thought so!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Often when people lack knowledge of things that they are not accustomed to they are quick to judge or stereotype and make ignorant decisions.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8</a:t>
            </a:fld>
            <a:endParaRPr lang="en-US"/>
          </a:p>
        </p:txBody>
      </p:sp>
    </p:spTree>
    <p:extLst>
      <p:ext uri="{BB962C8B-B14F-4D97-AF65-F5344CB8AC3E}">
        <p14:creationId xmlns:p14="http://schemas.microsoft.com/office/powerpoint/2010/main" val="36144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American Psychological Association</a:t>
            </a:r>
          </a:p>
          <a:p>
            <a:endParaRPr lang="en-US" b="1" dirty="0"/>
          </a:p>
          <a:p>
            <a:pPr marL="171450" indent="-171450">
              <a:lnSpc>
                <a:spcPct val="100000"/>
              </a:lnSpc>
              <a:spcBef>
                <a:spcPts val="0"/>
              </a:spcBef>
              <a:buFont typeface="Arial" charset="0"/>
              <a:buChar char="•"/>
            </a:pPr>
            <a:r>
              <a:rPr lang="en-US" sz="1200" b="0" dirty="0">
                <a:effectLst>
                  <a:outerShdw blurRad="50800" dist="38100" dir="2700000" algn="tl">
                    <a:srgbClr val="000000">
                      <a:alpha val="40000"/>
                    </a:srgbClr>
                  </a:outerShdw>
                </a:effectLst>
              </a:rPr>
              <a:t>Research shows that negative stereotyping inhibits academic performance.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dirty="0">
                <a:effectLst>
                  <a:outerShdw blurRad="50800" dist="38100" dir="2700000" algn="tl">
                    <a:srgbClr val="000000">
                      <a:alpha val="40000"/>
                    </a:srgbClr>
                  </a:outerShdw>
                </a:effectLst>
              </a:rPr>
              <a:t>Negative stereotyping threatens how students evaluate themselves, which alter their intellectual performance</a:t>
            </a:r>
            <a:r>
              <a:rPr lang="en-US" sz="1200" b="0" baseline="0" dirty="0">
                <a:effectLst>
                  <a:outerShdw blurRad="50800" dist="38100" dir="2700000" algn="tl">
                    <a:srgbClr val="000000">
                      <a:alpha val="40000"/>
                    </a:srgbClr>
                  </a:outerShdw>
                </a:effectLst>
              </a:rPr>
              <a:t> (</a:t>
            </a:r>
            <a:r>
              <a:rPr lang="en-US" sz="1200" b="0" dirty="0"/>
              <a:t>Steele, Aronson and Spencer’s studies)</a:t>
            </a:r>
          </a:p>
          <a:p>
            <a:pPr marL="171450" indent="-171450">
              <a:lnSpc>
                <a:spcPct val="100000"/>
              </a:lnSpc>
              <a:spcBef>
                <a:spcPts val="0"/>
              </a:spcBef>
              <a:buFont typeface="Arial" charset="0"/>
              <a:buChar char="•"/>
            </a:pPr>
            <a:endParaRPr lang="en-US" sz="1200" b="1" dirty="0">
              <a:effectLst>
                <a:outerShdw blurRad="50800" dist="38100" dir="2700000" algn="tl">
                  <a:srgbClr val="000000">
                    <a:alpha val="40000"/>
                  </a:srgbClr>
                </a:outerShdw>
              </a:effectLst>
            </a:endParaRPr>
          </a:p>
        </p:txBody>
      </p:sp>
      <p:sp>
        <p:nvSpPr>
          <p:cNvPr id="4" name="Slide Number Placeholder 3"/>
          <p:cNvSpPr>
            <a:spLocks noGrp="1"/>
          </p:cNvSpPr>
          <p:nvPr>
            <p:ph type="sldNum" sz="quarter" idx="10"/>
          </p:nvPr>
        </p:nvSpPr>
        <p:spPr/>
        <p:txBody>
          <a:bodyPr/>
          <a:lstStyle/>
          <a:p>
            <a:fld id="{6B3A68ED-19D4-447F-A690-A6A9AE60605F}" type="slidenum">
              <a:rPr lang="en-US" smtClean="0"/>
              <a:t>9</a:t>
            </a:fld>
            <a:endParaRPr lang="en-US"/>
          </a:p>
        </p:txBody>
      </p:sp>
    </p:spTree>
    <p:extLst>
      <p:ext uri="{BB962C8B-B14F-4D97-AF65-F5344CB8AC3E}">
        <p14:creationId xmlns:p14="http://schemas.microsoft.com/office/powerpoint/2010/main" val="846627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147" name="Group 146"/>
          <p:cNvGrpSpPr/>
          <p:nvPr/>
        </p:nvGrpSpPr>
        <p:grpSpPr bwMode="hidden">
          <a:xfrm>
            <a:off x="-3175" y="-1587"/>
            <a:ext cx="12196763" cy="6862762"/>
            <a:chOff x="-3175" y="-1587"/>
            <a:chExt cx="12196763" cy="6862762"/>
          </a:xfrm>
        </p:grpSpPr>
        <p:sp>
          <p:nvSpPr>
            <p:cNvPr id="14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6" name="Group 16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16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05" name="Rectangle 304"/>
          <p:cNvSpPr/>
          <p:nvPr/>
        </p:nvSpPr>
        <p:spPr>
          <a:xfrm>
            <a:off x="3122613" y="0"/>
            <a:ext cx="5943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05"/>
          <p:cNvSpPr>
            <a:spLocks/>
          </p:cNvSpPr>
          <p:nvPr/>
        </p:nvSpPr>
        <p:spPr bwMode="white">
          <a:xfrm>
            <a:off x="3078481" y="57262"/>
            <a:ext cx="2519414" cy="1665286"/>
          </a:xfrm>
          <a:custGeom>
            <a:avLst/>
            <a:gdLst>
              <a:gd name="T0" fmla="*/ 86 w 791"/>
              <a:gd name="T1" fmla="*/ 452 h 522"/>
              <a:gd name="T2" fmla="*/ 171 w 791"/>
              <a:gd name="T3" fmla="*/ 492 h 522"/>
              <a:gd name="T4" fmla="*/ 127 w 791"/>
              <a:gd name="T5" fmla="*/ 522 h 522"/>
              <a:gd name="T6" fmla="*/ 357 w 791"/>
              <a:gd name="T7" fmla="*/ 418 h 522"/>
              <a:gd name="T8" fmla="*/ 251 w 791"/>
              <a:gd name="T9" fmla="*/ 522 h 522"/>
              <a:gd name="T10" fmla="*/ 300 w 791"/>
              <a:gd name="T11" fmla="*/ 522 h 522"/>
              <a:gd name="T12" fmla="*/ 352 w 791"/>
              <a:gd name="T13" fmla="*/ 497 h 522"/>
              <a:gd name="T14" fmla="*/ 385 w 791"/>
              <a:gd name="T15" fmla="*/ 440 h 522"/>
              <a:gd name="T16" fmla="*/ 396 w 791"/>
              <a:gd name="T17" fmla="*/ 440 h 522"/>
              <a:gd name="T18" fmla="*/ 422 w 791"/>
              <a:gd name="T19" fmla="*/ 522 h 522"/>
              <a:gd name="T20" fmla="*/ 456 w 791"/>
              <a:gd name="T21" fmla="*/ 522 h 522"/>
              <a:gd name="T22" fmla="*/ 494 w 791"/>
              <a:gd name="T23" fmla="*/ 522 h 522"/>
              <a:gd name="T24" fmla="*/ 564 w 791"/>
              <a:gd name="T25" fmla="*/ 522 h 522"/>
              <a:gd name="T26" fmla="*/ 434 w 791"/>
              <a:gd name="T27" fmla="*/ 415 h 522"/>
              <a:gd name="T28" fmla="*/ 745 w 791"/>
              <a:gd name="T29" fmla="*/ 522 h 522"/>
              <a:gd name="T30" fmla="*/ 438 w 791"/>
              <a:gd name="T31" fmla="*/ 403 h 522"/>
              <a:gd name="T32" fmla="*/ 664 w 791"/>
              <a:gd name="T33" fmla="*/ 445 h 522"/>
              <a:gd name="T34" fmla="*/ 636 w 791"/>
              <a:gd name="T35" fmla="*/ 415 h 522"/>
              <a:gd name="T36" fmla="*/ 576 w 791"/>
              <a:gd name="T37" fmla="*/ 371 h 522"/>
              <a:gd name="T38" fmla="*/ 774 w 791"/>
              <a:gd name="T39" fmla="*/ 331 h 522"/>
              <a:gd name="T40" fmla="*/ 436 w 791"/>
              <a:gd name="T41" fmla="*/ 382 h 522"/>
              <a:gd name="T42" fmla="*/ 659 w 791"/>
              <a:gd name="T43" fmla="*/ 274 h 522"/>
              <a:gd name="T44" fmla="*/ 435 w 791"/>
              <a:gd name="T45" fmla="*/ 373 h 522"/>
              <a:gd name="T46" fmla="*/ 721 w 791"/>
              <a:gd name="T47" fmla="*/ 169 h 522"/>
              <a:gd name="T48" fmla="*/ 640 w 791"/>
              <a:gd name="T49" fmla="*/ 186 h 522"/>
              <a:gd name="T50" fmla="*/ 540 w 791"/>
              <a:gd name="T51" fmla="*/ 200 h 522"/>
              <a:gd name="T52" fmla="*/ 540 w 791"/>
              <a:gd name="T53" fmla="*/ 142 h 522"/>
              <a:gd name="T54" fmla="*/ 506 w 791"/>
              <a:gd name="T55" fmla="*/ 233 h 522"/>
              <a:gd name="T56" fmla="*/ 584 w 791"/>
              <a:gd name="T57" fmla="*/ 57 h 522"/>
              <a:gd name="T58" fmla="*/ 504 w 791"/>
              <a:gd name="T59" fmla="*/ 0 h 522"/>
              <a:gd name="T60" fmla="*/ 491 w 791"/>
              <a:gd name="T61" fmla="*/ 126 h 522"/>
              <a:gd name="T62" fmla="*/ 417 w 791"/>
              <a:gd name="T63" fmla="*/ 205 h 522"/>
              <a:gd name="T64" fmla="*/ 422 w 791"/>
              <a:gd name="T65" fmla="*/ 104 h 522"/>
              <a:gd name="T66" fmla="*/ 409 w 791"/>
              <a:gd name="T67" fmla="*/ 202 h 522"/>
              <a:gd name="T68" fmla="*/ 348 w 791"/>
              <a:gd name="T69" fmla="*/ 71 h 522"/>
              <a:gd name="T70" fmla="*/ 307 w 791"/>
              <a:gd name="T71" fmla="*/ 47 h 522"/>
              <a:gd name="T72" fmla="*/ 370 w 791"/>
              <a:gd name="T73" fmla="*/ 334 h 522"/>
              <a:gd name="T74" fmla="*/ 293 w 791"/>
              <a:gd name="T75" fmla="*/ 138 h 522"/>
              <a:gd name="T76" fmla="*/ 372 w 791"/>
              <a:gd name="T77" fmla="*/ 354 h 522"/>
              <a:gd name="T78" fmla="*/ 200 w 791"/>
              <a:gd name="T79" fmla="*/ 69 h 522"/>
              <a:gd name="T80" fmla="*/ 186 w 791"/>
              <a:gd name="T81" fmla="*/ 150 h 522"/>
              <a:gd name="T82" fmla="*/ 362 w 791"/>
              <a:gd name="T83" fmla="*/ 365 h 522"/>
              <a:gd name="T84" fmla="*/ 161 w 791"/>
              <a:gd name="T85" fmla="*/ 223 h 522"/>
              <a:gd name="T86" fmla="*/ 239 w 791"/>
              <a:gd name="T87" fmla="*/ 288 h 522"/>
              <a:gd name="T88" fmla="*/ 93 w 791"/>
              <a:gd name="T89" fmla="*/ 275 h 522"/>
              <a:gd name="T90" fmla="*/ 29 w 791"/>
              <a:gd name="T91" fmla="*/ 298 h 522"/>
              <a:gd name="T92" fmla="*/ 320 w 791"/>
              <a:gd name="T93" fmla="*/ 372 h 522"/>
              <a:gd name="T94" fmla="*/ 122 w 791"/>
              <a:gd name="T95" fmla="*/ 342 h 522"/>
              <a:gd name="T96" fmla="*/ 148 w 791"/>
              <a:gd name="T97" fmla="*/ 375 h 522"/>
              <a:gd name="T98" fmla="*/ 115 w 791"/>
              <a:gd name="T99" fmla="*/ 437 h 522"/>
              <a:gd name="T100" fmla="*/ 0 w 791"/>
              <a:gd name="T101" fmla="*/ 4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1" h="522">
                <a:moveTo>
                  <a:pt x="20" y="466"/>
                </a:moveTo>
                <a:cubicBezTo>
                  <a:pt x="4" y="484"/>
                  <a:pt x="16" y="509"/>
                  <a:pt x="34" y="510"/>
                </a:cubicBezTo>
                <a:cubicBezTo>
                  <a:pt x="68" y="514"/>
                  <a:pt x="73" y="471"/>
                  <a:pt x="86" y="452"/>
                </a:cubicBezTo>
                <a:cubicBezTo>
                  <a:pt x="175" y="437"/>
                  <a:pt x="263" y="422"/>
                  <a:pt x="353" y="409"/>
                </a:cubicBezTo>
                <a:cubicBezTo>
                  <a:pt x="313" y="430"/>
                  <a:pt x="261" y="451"/>
                  <a:pt x="217" y="471"/>
                </a:cubicBezTo>
                <a:cubicBezTo>
                  <a:pt x="203" y="478"/>
                  <a:pt x="183" y="491"/>
                  <a:pt x="171" y="492"/>
                </a:cubicBezTo>
                <a:cubicBezTo>
                  <a:pt x="155" y="493"/>
                  <a:pt x="142" y="477"/>
                  <a:pt x="124" y="480"/>
                </a:cubicBezTo>
                <a:cubicBezTo>
                  <a:pt x="103" y="485"/>
                  <a:pt x="107" y="519"/>
                  <a:pt x="128" y="518"/>
                </a:cubicBezTo>
                <a:cubicBezTo>
                  <a:pt x="128" y="519"/>
                  <a:pt x="127" y="521"/>
                  <a:pt x="127" y="522"/>
                </a:cubicBezTo>
                <a:cubicBezTo>
                  <a:pt x="168" y="522"/>
                  <a:pt x="168" y="522"/>
                  <a:pt x="168" y="522"/>
                </a:cubicBezTo>
                <a:cubicBezTo>
                  <a:pt x="170" y="514"/>
                  <a:pt x="172" y="506"/>
                  <a:pt x="174" y="500"/>
                </a:cubicBezTo>
                <a:cubicBezTo>
                  <a:pt x="234" y="472"/>
                  <a:pt x="295" y="444"/>
                  <a:pt x="357" y="418"/>
                </a:cubicBezTo>
                <a:cubicBezTo>
                  <a:pt x="343" y="434"/>
                  <a:pt x="324" y="449"/>
                  <a:pt x="306" y="463"/>
                </a:cubicBezTo>
                <a:cubicBezTo>
                  <a:pt x="282" y="483"/>
                  <a:pt x="259" y="502"/>
                  <a:pt x="235" y="522"/>
                </a:cubicBezTo>
                <a:cubicBezTo>
                  <a:pt x="251" y="522"/>
                  <a:pt x="251" y="522"/>
                  <a:pt x="251" y="522"/>
                </a:cubicBezTo>
                <a:cubicBezTo>
                  <a:pt x="290" y="490"/>
                  <a:pt x="328" y="458"/>
                  <a:pt x="363" y="428"/>
                </a:cubicBezTo>
                <a:cubicBezTo>
                  <a:pt x="363" y="436"/>
                  <a:pt x="356" y="443"/>
                  <a:pt x="352" y="449"/>
                </a:cubicBezTo>
                <a:cubicBezTo>
                  <a:pt x="334" y="473"/>
                  <a:pt x="317" y="498"/>
                  <a:pt x="300" y="522"/>
                </a:cubicBezTo>
                <a:cubicBezTo>
                  <a:pt x="309" y="522"/>
                  <a:pt x="309" y="522"/>
                  <a:pt x="309" y="522"/>
                </a:cubicBezTo>
                <a:cubicBezTo>
                  <a:pt x="330" y="492"/>
                  <a:pt x="351" y="462"/>
                  <a:pt x="374" y="433"/>
                </a:cubicBezTo>
                <a:cubicBezTo>
                  <a:pt x="371" y="456"/>
                  <a:pt x="360" y="476"/>
                  <a:pt x="352" y="497"/>
                </a:cubicBezTo>
                <a:cubicBezTo>
                  <a:pt x="348" y="505"/>
                  <a:pt x="345" y="514"/>
                  <a:pt x="342" y="522"/>
                </a:cubicBezTo>
                <a:cubicBezTo>
                  <a:pt x="354" y="522"/>
                  <a:pt x="354" y="522"/>
                  <a:pt x="354" y="522"/>
                </a:cubicBezTo>
                <a:cubicBezTo>
                  <a:pt x="365" y="494"/>
                  <a:pt x="375" y="467"/>
                  <a:pt x="385" y="440"/>
                </a:cubicBezTo>
                <a:cubicBezTo>
                  <a:pt x="384" y="464"/>
                  <a:pt x="381" y="492"/>
                  <a:pt x="379" y="522"/>
                </a:cubicBezTo>
                <a:cubicBezTo>
                  <a:pt x="386" y="522"/>
                  <a:pt x="386" y="522"/>
                  <a:pt x="386" y="522"/>
                </a:cubicBezTo>
                <a:cubicBezTo>
                  <a:pt x="389" y="493"/>
                  <a:pt x="392" y="465"/>
                  <a:pt x="396" y="440"/>
                </a:cubicBezTo>
                <a:cubicBezTo>
                  <a:pt x="405" y="460"/>
                  <a:pt x="405" y="483"/>
                  <a:pt x="409" y="507"/>
                </a:cubicBezTo>
                <a:cubicBezTo>
                  <a:pt x="410" y="512"/>
                  <a:pt x="411" y="517"/>
                  <a:pt x="412" y="522"/>
                </a:cubicBezTo>
                <a:cubicBezTo>
                  <a:pt x="422" y="522"/>
                  <a:pt x="422" y="522"/>
                  <a:pt x="422" y="522"/>
                </a:cubicBezTo>
                <a:cubicBezTo>
                  <a:pt x="418" y="494"/>
                  <a:pt x="413" y="466"/>
                  <a:pt x="409" y="439"/>
                </a:cubicBezTo>
                <a:cubicBezTo>
                  <a:pt x="421" y="461"/>
                  <a:pt x="434" y="492"/>
                  <a:pt x="448" y="522"/>
                </a:cubicBezTo>
                <a:cubicBezTo>
                  <a:pt x="456" y="522"/>
                  <a:pt x="456" y="522"/>
                  <a:pt x="456" y="522"/>
                </a:cubicBezTo>
                <a:cubicBezTo>
                  <a:pt x="443" y="492"/>
                  <a:pt x="429" y="463"/>
                  <a:pt x="417" y="433"/>
                </a:cubicBezTo>
                <a:cubicBezTo>
                  <a:pt x="426" y="435"/>
                  <a:pt x="434" y="448"/>
                  <a:pt x="442" y="457"/>
                </a:cubicBezTo>
                <a:cubicBezTo>
                  <a:pt x="459" y="478"/>
                  <a:pt x="477" y="500"/>
                  <a:pt x="494" y="522"/>
                </a:cubicBezTo>
                <a:cubicBezTo>
                  <a:pt x="507" y="522"/>
                  <a:pt x="507" y="522"/>
                  <a:pt x="507" y="522"/>
                </a:cubicBezTo>
                <a:cubicBezTo>
                  <a:pt x="479" y="488"/>
                  <a:pt x="451" y="455"/>
                  <a:pt x="427" y="426"/>
                </a:cubicBezTo>
                <a:cubicBezTo>
                  <a:pt x="472" y="454"/>
                  <a:pt x="518" y="489"/>
                  <a:pt x="564" y="522"/>
                </a:cubicBezTo>
                <a:cubicBezTo>
                  <a:pt x="578" y="522"/>
                  <a:pt x="578" y="522"/>
                  <a:pt x="578" y="522"/>
                </a:cubicBezTo>
                <a:cubicBezTo>
                  <a:pt x="543" y="497"/>
                  <a:pt x="507" y="470"/>
                  <a:pt x="472" y="445"/>
                </a:cubicBezTo>
                <a:cubicBezTo>
                  <a:pt x="458" y="436"/>
                  <a:pt x="443" y="428"/>
                  <a:pt x="434" y="415"/>
                </a:cubicBezTo>
                <a:cubicBezTo>
                  <a:pt x="523" y="447"/>
                  <a:pt x="611" y="482"/>
                  <a:pt x="700" y="514"/>
                </a:cubicBezTo>
                <a:cubicBezTo>
                  <a:pt x="702" y="516"/>
                  <a:pt x="703" y="519"/>
                  <a:pt x="704" y="522"/>
                </a:cubicBezTo>
                <a:cubicBezTo>
                  <a:pt x="745" y="522"/>
                  <a:pt x="745" y="522"/>
                  <a:pt x="745" y="522"/>
                </a:cubicBezTo>
                <a:cubicBezTo>
                  <a:pt x="749" y="518"/>
                  <a:pt x="753" y="516"/>
                  <a:pt x="753" y="508"/>
                </a:cubicBezTo>
                <a:cubicBezTo>
                  <a:pt x="753" y="481"/>
                  <a:pt x="716" y="496"/>
                  <a:pt x="704" y="507"/>
                </a:cubicBezTo>
                <a:cubicBezTo>
                  <a:pt x="617" y="471"/>
                  <a:pt x="523" y="441"/>
                  <a:pt x="438" y="403"/>
                </a:cubicBezTo>
                <a:cubicBezTo>
                  <a:pt x="478" y="407"/>
                  <a:pt x="539" y="413"/>
                  <a:pt x="585" y="418"/>
                </a:cubicBezTo>
                <a:cubicBezTo>
                  <a:pt x="602" y="419"/>
                  <a:pt x="624" y="419"/>
                  <a:pt x="634" y="423"/>
                </a:cubicBezTo>
                <a:cubicBezTo>
                  <a:pt x="646" y="428"/>
                  <a:pt x="650" y="448"/>
                  <a:pt x="664" y="445"/>
                </a:cubicBezTo>
                <a:cubicBezTo>
                  <a:pt x="673" y="443"/>
                  <a:pt x="678" y="429"/>
                  <a:pt x="668" y="423"/>
                </a:cubicBezTo>
                <a:cubicBezTo>
                  <a:pt x="677" y="416"/>
                  <a:pt x="674" y="402"/>
                  <a:pt x="665" y="399"/>
                </a:cubicBezTo>
                <a:cubicBezTo>
                  <a:pt x="651" y="396"/>
                  <a:pt x="648" y="412"/>
                  <a:pt x="636" y="415"/>
                </a:cubicBezTo>
                <a:cubicBezTo>
                  <a:pt x="626" y="418"/>
                  <a:pt x="604" y="412"/>
                  <a:pt x="587" y="410"/>
                </a:cubicBezTo>
                <a:cubicBezTo>
                  <a:pt x="540" y="405"/>
                  <a:pt x="479" y="401"/>
                  <a:pt x="439" y="396"/>
                </a:cubicBezTo>
                <a:cubicBezTo>
                  <a:pt x="483" y="384"/>
                  <a:pt x="530" y="378"/>
                  <a:pt x="576" y="371"/>
                </a:cubicBezTo>
                <a:cubicBezTo>
                  <a:pt x="623" y="363"/>
                  <a:pt x="670" y="355"/>
                  <a:pt x="715" y="347"/>
                </a:cubicBezTo>
                <a:cubicBezTo>
                  <a:pt x="731" y="354"/>
                  <a:pt x="744" y="378"/>
                  <a:pt x="767" y="376"/>
                </a:cubicBezTo>
                <a:cubicBezTo>
                  <a:pt x="788" y="374"/>
                  <a:pt x="791" y="344"/>
                  <a:pt x="774" y="331"/>
                </a:cubicBezTo>
                <a:cubicBezTo>
                  <a:pt x="784" y="312"/>
                  <a:pt x="773" y="291"/>
                  <a:pt x="751" y="295"/>
                </a:cubicBezTo>
                <a:cubicBezTo>
                  <a:pt x="732" y="299"/>
                  <a:pt x="724" y="326"/>
                  <a:pt x="716" y="337"/>
                </a:cubicBezTo>
                <a:cubicBezTo>
                  <a:pt x="623" y="351"/>
                  <a:pt x="527" y="370"/>
                  <a:pt x="436" y="382"/>
                </a:cubicBezTo>
                <a:cubicBezTo>
                  <a:pt x="494" y="351"/>
                  <a:pt x="559" y="327"/>
                  <a:pt x="618" y="298"/>
                </a:cubicBezTo>
                <a:cubicBezTo>
                  <a:pt x="635" y="308"/>
                  <a:pt x="677" y="321"/>
                  <a:pt x="676" y="291"/>
                </a:cubicBezTo>
                <a:cubicBezTo>
                  <a:pt x="675" y="281"/>
                  <a:pt x="669" y="277"/>
                  <a:pt x="659" y="274"/>
                </a:cubicBezTo>
                <a:cubicBezTo>
                  <a:pt x="666" y="258"/>
                  <a:pt x="656" y="246"/>
                  <a:pt x="645" y="245"/>
                </a:cubicBezTo>
                <a:cubicBezTo>
                  <a:pt x="622" y="243"/>
                  <a:pt x="620" y="274"/>
                  <a:pt x="614" y="292"/>
                </a:cubicBezTo>
                <a:cubicBezTo>
                  <a:pt x="554" y="319"/>
                  <a:pt x="494" y="345"/>
                  <a:pt x="435" y="373"/>
                </a:cubicBezTo>
                <a:cubicBezTo>
                  <a:pt x="434" y="368"/>
                  <a:pt x="441" y="365"/>
                  <a:pt x="444" y="363"/>
                </a:cubicBezTo>
                <a:cubicBezTo>
                  <a:pt x="510" y="309"/>
                  <a:pt x="580" y="250"/>
                  <a:pt x="647" y="197"/>
                </a:cubicBezTo>
                <a:cubicBezTo>
                  <a:pt x="680" y="202"/>
                  <a:pt x="726" y="205"/>
                  <a:pt x="721" y="169"/>
                </a:cubicBezTo>
                <a:cubicBezTo>
                  <a:pt x="719" y="156"/>
                  <a:pt x="707" y="147"/>
                  <a:pt x="691" y="150"/>
                </a:cubicBezTo>
                <a:cubicBezTo>
                  <a:pt x="692" y="132"/>
                  <a:pt x="685" y="120"/>
                  <a:pt x="673" y="117"/>
                </a:cubicBezTo>
                <a:cubicBezTo>
                  <a:pt x="640" y="111"/>
                  <a:pt x="635" y="153"/>
                  <a:pt x="640" y="186"/>
                </a:cubicBezTo>
                <a:cubicBezTo>
                  <a:pt x="570" y="247"/>
                  <a:pt x="498" y="306"/>
                  <a:pt x="425" y="364"/>
                </a:cubicBezTo>
                <a:cubicBezTo>
                  <a:pt x="425" y="356"/>
                  <a:pt x="432" y="350"/>
                  <a:pt x="436" y="343"/>
                </a:cubicBezTo>
                <a:cubicBezTo>
                  <a:pt x="470" y="297"/>
                  <a:pt x="506" y="247"/>
                  <a:pt x="540" y="200"/>
                </a:cubicBezTo>
                <a:cubicBezTo>
                  <a:pt x="561" y="199"/>
                  <a:pt x="591" y="201"/>
                  <a:pt x="595" y="183"/>
                </a:cubicBezTo>
                <a:cubicBezTo>
                  <a:pt x="597" y="170"/>
                  <a:pt x="589" y="158"/>
                  <a:pt x="570" y="160"/>
                </a:cubicBezTo>
                <a:cubicBezTo>
                  <a:pt x="571" y="143"/>
                  <a:pt x="554" y="131"/>
                  <a:pt x="540" y="142"/>
                </a:cubicBezTo>
                <a:cubicBezTo>
                  <a:pt x="533" y="147"/>
                  <a:pt x="532" y="154"/>
                  <a:pt x="532" y="163"/>
                </a:cubicBezTo>
                <a:cubicBezTo>
                  <a:pt x="532" y="171"/>
                  <a:pt x="536" y="182"/>
                  <a:pt x="534" y="192"/>
                </a:cubicBezTo>
                <a:cubicBezTo>
                  <a:pt x="533" y="203"/>
                  <a:pt x="514" y="222"/>
                  <a:pt x="506" y="233"/>
                </a:cubicBezTo>
                <a:cubicBezTo>
                  <a:pt x="480" y="270"/>
                  <a:pt x="441" y="323"/>
                  <a:pt x="418" y="356"/>
                </a:cubicBezTo>
                <a:cubicBezTo>
                  <a:pt x="446" y="270"/>
                  <a:pt x="483" y="184"/>
                  <a:pt x="514" y="96"/>
                </a:cubicBezTo>
                <a:cubicBezTo>
                  <a:pt x="536" y="85"/>
                  <a:pt x="578" y="83"/>
                  <a:pt x="584" y="57"/>
                </a:cubicBezTo>
                <a:cubicBezTo>
                  <a:pt x="590" y="29"/>
                  <a:pt x="562" y="12"/>
                  <a:pt x="537" y="26"/>
                </a:cubicBezTo>
                <a:cubicBezTo>
                  <a:pt x="536" y="10"/>
                  <a:pt x="525" y="4"/>
                  <a:pt x="512" y="0"/>
                </a:cubicBezTo>
                <a:cubicBezTo>
                  <a:pt x="510" y="0"/>
                  <a:pt x="507" y="0"/>
                  <a:pt x="504" y="0"/>
                </a:cubicBezTo>
                <a:cubicBezTo>
                  <a:pt x="495" y="5"/>
                  <a:pt x="485" y="9"/>
                  <a:pt x="482" y="18"/>
                </a:cubicBezTo>
                <a:cubicBezTo>
                  <a:pt x="471" y="51"/>
                  <a:pt x="502" y="72"/>
                  <a:pt x="503" y="94"/>
                </a:cubicBezTo>
                <a:cubicBezTo>
                  <a:pt x="503" y="102"/>
                  <a:pt x="495" y="116"/>
                  <a:pt x="491" y="126"/>
                </a:cubicBezTo>
                <a:cubicBezTo>
                  <a:pt x="462" y="203"/>
                  <a:pt x="436" y="279"/>
                  <a:pt x="406" y="352"/>
                </a:cubicBezTo>
                <a:cubicBezTo>
                  <a:pt x="399" y="348"/>
                  <a:pt x="404" y="338"/>
                  <a:pt x="405" y="331"/>
                </a:cubicBezTo>
                <a:cubicBezTo>
                  <a:pt x="409" y="290"/>
                  <a:pt x="413" y="246"/>
                  <a:pt x="417" y="205"/>
                </a:cubicBezTo>
                <a:cubicBezTo>
                  <a:pt x="419" y="188"/>
                  <a:pt x="418" y="165"/>
                  <a:pt x="422" y="154"/>
                </a:cubicBezTo>
                <a:cubicBezTo>
                  <a:pt x="428" y="137"/>
                  <a:pt x="455" y="135"/>
                  <a:pt x="456" y="115"/>
                </a:cubicBezTo>
                <a:cubicBezTo>
                  <a:pt x="457" y="95"/>
                  <a:pt x="429" y="89"/>
                  <a:pt x="422" y="104"/>
                </a:cubicBezTo>
                <a:cubicBezTo>
                  <a:pt x="416" y="89"/>
                  <a:pt x="387" y="90"/>
                  <a:pt x="385" y="111"/>
                </a:cubicBezTo>
                <a:cubicBezTo>
                  <a:pt x="384" y="133"/>
                  <a:pt x="410" y="136"/>
                  <a:pt x="414" y="154"/>
                </a:cubicBezTo>
                <a:cubicBezTo>
                  <a:pt x="417" y="165"/>
                  <a:pt x="411" y="186"/>
                  <a:pt x="409" y="202"/>
                </a:cubicBezTo>
                <a:cubicBezTo>
                  <a:pt x="404" y="253"/>
                  <a:pt x="400" y="305"/>
                  <a:pt x="396" y="350"/>
                </a:cubicBezTo>
                <a:cubicBezTo>
                  <a:pt x="381" y="283"/>
                  <a:pt x="367" y="182"/>
                  <a:pt x="354" y="107"/>
                </a:cubicBezTo>
                <a:cubicBezTo>
                  <a:pt x="352" y="94"/>
                  <a:pt x="347" y="80"/>
                  <a:pt x="348" y="71"/>
                </a:cubicBezTo>
                <a:cubicBezTo>
                  <a:pt x="349" y="58"/>
                  <a:pt x="363" y="50"/>
                  <a:pt x="359" y="36"/>
                </a:cubicBezTo>
                <a:cubicBezTo>
                  <a:pt x="356" y="22"/>
                  <a:pt x="333" y="24"/>
                  <a:pt x="331" y="37"/>
                </a:cubicBezTo>
                <a:cubicBezTo>
                  <a:pt x="319" y="31"/>
                  <a:pt x="308" y="39"/>
                  <a:pt x="307" y="47"/>
                </a:cubicBezTo>
                <a:cubicBezTo>
                  <a:pt x="305" y="64"/>
                  <a:pt x="326" y="68"/>
                  <a:pt x="338" y="73"/>
                </a:cubicBezTo>
                <a:cubicBezTo>
                  <a:pt x="352" y="167"/>
                  <a:pt x="372" y="262"/>
                  <a:pt x="383" y="354"/>
                </a:cubicBezTo>
                <a:cubicBezTo>
                  <a:pt x="376" y="351"/>
                  <a:pt x="373" y="341"/>
                  <a:pt x="370" y="334"/>
                </a:cubicBezTo>
                <a:cubicBezTo>
                  <a:pt x="352" y="295"/>
                  <a:pt x="335" y="256"/>
                  <a:pt x="318" y="216"/>
                </a:cubicBezTo>
                <a:cubicBezTo>
                  <a:pt x="311" y="202"/>
                  <a:pt x="297" y="180"/>
                  <a:pt x="297" y="169"/>
                </a:cubicBezTo>
                <a:cubicBezTo>
                  <a:pt x="296" y="158"/>
                  <a:pt x="308" y="140"/>
                  <a:pt x="293" y="138"/>
                </a:cubicBezTo>
                <a:cubicBezTo>
                  <a:pt x="284" y="137"/>
                  <a:pt x="282" y="141"/>
                  <a:pt x="280" y="149"/>
                </a:cubicBezTo>
                <a:cubicBezTo>
                  <a:pt x="249" y="145"/>
                  <a:pt x="269" y="178"/>
                  <a:pt x="290" y="175"/>
                </a:cubicBezTo>
                <a:cubicBezTo>
                  <a:pt x="318" y="234"/>
                  <a:pt x="344" y="295"/>
                  <a:pt x="372" y="354"/>
                </a:cubicBezTo>
                <a:cubicBezTo>
                  <a:pt x="368" y="354"/>
                  <a:pt x="364" y="349"/>
                  <a:pt x="362" y="346"/>
                </a:cubicBezTo>
                <a:cubicBezTo>
                  <a:pt x="306" y="279"/>
                  <a:pt x="251" y="208"/>
                  <a:pt x="196" y="142"/>
                </a:cubicBezTo>
                <a:cubicBezTo>
                  <a:pt x="197" y="117"/>
                  <a:pt x="210" y="92"/>
                  <a:pt x="200" y="69"/>
                </a:cubicBezTo>
                <a:cubicBezTo>
                  <a:pt x="189" y="45"/>
                  <a:pt x="142" y="50"/>
                  <a:pt x="146" y="87"/>
                </a:cubicBezTo>
                <a:cubicBezTo>
                  <a:pt x="106" y="75"/>
                  <a:pt x="95" y="124"/>
                  <a:pt x="120" y="139"/>
                </a:cubicBezTo>
                <a:cubicBezTo>
                  <a:pt x="139" y="151"/>
                  <a:pt x="164" y="142"/>
                  <a:pt x="186" y="150"/>
                </a:cubicBezTo>
                <a:cubicBezTo>
                  <a:pt x="193" y="152"/>
                  <a:pt x="202" y="166"/>
                  <a:pt x="209" y="175"/>
                </a:cubicBezTo>
                <a:cubicBezTo>
                  <a:pt x="254" y="230"/>
                  <a:pt x="298" y="285"/>
                  <a:pt x="342" y="338"/>
                </a:cubicBezTo>
                <a:cubicBezTo>
                  <a:pt x="350" y="347"/>
                  <a:pt x="360" y="354"/>
                  <a:pt x="362" y="365"/>
                </a:cubicBezTo>
                <a:cubicBezTo>
                  <a:pt x="308" y="330"/>
                  <a:pt x="257" y="292"/>
                  <a:pt x="205" y="254"/>
                </a:cubicBezTo>
                <a:cubicBezTo>
                  <a:pt x="201" y="235"/>
                  <a:pt x="207" y="204"/>
                  <a:pt x="191" y="197"/>
                </a:cubicBezTo>
                <a:cubicBezTo>
                  <a:pt x="175" y="190"/>
                  <a:pt x="157" y="200"/>
                  <a:pt x="161" y="223"/>
                </a:cubicBezTo>
                <a:cubicBezTo>
                  <a:pt x="134" y="221"/>
                  <a:pt x="131" y="257"/>
                  <a:pt x="150" y="264"/>
                </a:cubicBezTo>
                <a:cubicBezTo>
                  <a:pt x="165" y="269"/>
                  <a:pt x="185" y="259"/>
                  <a:pt x="199" y="261"/>
                </a:cubicBezTo>
                <a:cubicBezTo>
                  <a:pt x="209" y="263"/>
                  <a:pt x="228" y="281"/>
                  <a:pt x="239" y="288"/>
                </a:cubicBezTo>
                <a:cubicBezTo>
                  <a:pt x="272" y="312"/>
                  <a:pt x="307" y="336"/>
                  <a:pt x="338" y="359"/>
                </a:cubicBezTo>
                <a:cubicBezTo>
                  <a:pt x="345" y="364"/>
                  <a:pt x="353" y="368"/>
                  <a:pt x="355" y="375"/>
                </a:cubicBezTo>
                <a:cubicBezTo>
                  <a:pt x="268" y="341"/>
                  <a:pt x="180" y="309"/>
                  <a:pt x="93" y="275"/>
                </a:cubicBezTo>
                <a:cubicBezTo>
                  <a:pt x="86" y="255"/>
                  <a:pt x="86" y="221"/>
                  <a:pt x="65" y="216"/>
                </a:cubicBezTo>
                <a:cubicBezTo>
                  <a:pt x="45" y="212"/>
                  <a:pt x="30" y="230"/>
                  <a:pt x="38" y="252"/>
                </a:cubicBezTo>
                <a:cubicBezTo>
                  <a:pt x="12" y="253"/>
                  <a:pt x="9" y="290"/>
                  <a:pt x="29" y="298"/>
                </a:cubicBezTo>
                <a:cubicBezTo>
                  <a:pt x="50" y="306"/>
                  <a:pt x="74" y="286"/>
                  <a:pt x="90" y="286"/>
                </a:cubicBezTo>
                <a:cubicBezTo>
                  <a:pt x="98" y="286"/>
                  <a:pt x="111" y="293"/>
                  <a:pt x="123" y="298"/>
                </a:cubicBezTo>
                <a:cubicBezTo>
                  <a:pt x="188" y="321"/>
                  <a:pt x="257" y="348"/>
                  <a:pt x="320" y="372"/>
                </a:cubicBezTo>
                <a:cubicBezTo>
                  <a:pt x="331" y="376"/>
                  <a:pt x="344" y="379"/>
                  <a:pt x="352" y="386"/>
                </a:cubicBezTo>
                <a:cubicBezTo>
                  <a:pt x="287" y="382"/>
                  <a:pt x="215" y="373"/>
                  <a:pt x="148" y="367"/>
                </a:cubicBezTo>
                <a:cubicBezTo>
                  <a:pt x="138" y="361"/>
                  <a:pt x="137" y="341"/>
                  <a:pt x="122" y="342"/>
                </a:cubicBezTo>
                <a:cubicBezTo>
                  <a:pt x="113" y="342"/>
                  <a:pt x="103" y="353"/>
                  <a:pt x="112" y="364"/>
                </a:cubicBezTo>
                <a:cubicBezTo>
                  <a:pt x="109" y="370"/>
                  <a:pt x="101" y="372"/>
                  <a:pt x="103" y="380"/>
                </a:cubicBezTo>
                <a:cubicBezTo>
                  <a:pt x="111" y="409"/>
                  <a:pt x="132" y="387"/>
                  <a:pt x="148" y="375"/>
                </a:cubicBezTo>
                <a:cubicBezTo>
                  <a:pt x="215" y="382"/>
                  <a:pt x="283" y="388"/>
                  <a:pt x="350" y="396"/>
                </a:cubicBezTo>
                <a:cubicBezTo>
                  <a:pt x="311" y="406"/>
                  <a:pt x="267" y="412"/>
                  <a:pt x="217" y="420"/>
                </a:cubicBezTo>
                <a:cubicBezTo>
                  <a:pt x="184" y="426"/>
                  <a:pt x="147" y="432"/>
                  <a:pt x="115" y="437"/>
                </a:cubicBezTo>
                <a:cubicBezTo>
                  <a:pt x="104" y="439"/>
                  <a:pt x="87" y="444"/>
                  <a:pt x="80" y="443"/>
                </a:cubicBezTo>
                <a:cubicBezTo>
                  <a:pt x="71" y="441"/>
                  <a:pt x="62" y="430"/>
                  <a:pt x="54" y="426"/>
                </a:cubicBezTo>
                <a:cubicBezTo>
                  <a:pt x="31" y="412"/>
                  <a:pt x="2" y="413"/>
                  <a:pt x="0" y="441"/>
                </a:cubicBezTo>
                <a:cubicBezTo>
                  <a:pt x="0" y="442"/>
                  <a:pt x="0" y="442"/>
                  <a:pt x="0" y="443"/>
                </a:cubicBezTo>
                <a:cubicBezTo>
                  <a:pt x="3" y="454"/>
                  <a:pt x="8" y="463"/>
                  <a:pt x="20" y="4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07" name="Straight Connector 306"/>
          <p:cNvCxnSpPr/>
          <p:nvPr/>
        </p:nvCxnSpPr>
        <p:spPr bwMode="grayWhite">
          <a:xfrm>
            <a:off x="3122613" y="0"/>
            <a:ext cx="0" cy="685800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bwMode="grayWhite">
          <a:xfrm>
            <a:off x="9066213" y="0"/>
            <a:ext cx="0" cy="685800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09" name="Freeform 308"/>
          <p:cNvSpPr>
            <a:spLocks/>
          </p:cNvSpPr>
          <p:nvPr/>
        </p:nvSpPr>
        <p:spPr bwMode="white">
          <a:xfrm flipH="1" flipV="1">
            <a:off x="6584899" y="5086462"/>
            <a:ext cx="2519414" cy="1665286"/>
          </a:xfrm>
          <a:custGeom>
            <a:avLst/>
            <a:gdLst>
              <a:gd name="T0" fmla="*/ 86 w 791"/>
              <a:gd name="T1" fmla="*/ 452 h 522"/>
              <a:gd name="T2" fmla="*/ 171 w 791"/>
              <a:gd name="T3" fmla="*/ 492 h 522"/>
              <a:gd name="T4" fmla="*/ 127 w 791"/>
              <a:gd name="T5" fmla="*/ 522 h 522"/>
              <a:gd name="T6" fmla="*/ 357 w 791"/>
              <a:gd name="T7" fmla="*/ 418 h 522"/>
              <a:gd name="T8" fmla="*/ 251 w 791"/>
              <a:gd name="T9" fmla="*/ 522 h 522"/>
              <a:gd name="T10" fmla="*/ 300 w 791"/>
              <a:gd name="T11" fmla="*/ 522 h 522"/>
              <a:gd name="T12" fmla="*/ 352 w 791"/>
              <a:gd name="T13" fmla="*/ 497 h 522"/>
              <a:gd name="T14" fmla="*/ 385 w 791"/>
              <a:gd name="T15" fmla="*/ 440 h 522"/>
              <a:gd name="T16" fmla="*/ 396 w 791"/>
              <a:gd name="T17" fmla="*/ 440 h 522"/>
              <a:gd name="T18" fmla="*/ 422 w 791"/>
              <a:gd name="T19" fmla="*/ 522 h 522"/>
              <a:gd name="T20" fmla="*/ 456 w 791"/>
              <a:gd name="T21" fmla="*/ 522 h 522"/>
              <a:gd name="T22" fmla="*/ 494 w 791"/>
              <a:gd name="T23" fmla="*/ 522 h 522"/>
              <a:gd name="T24" fmla="*/ 564 w 791"/>
              <a:gd name="T25" fmla="*/ 522 h 522"/>
              <a:gd name="T26" fmla="*/ 434 w 791"/>
              <a:gd name="T27" fmla="*/ 415 h 522"/>
              <a:gd name="T28" fmla="*/ 745 w 791"/>
              <a:gd name="T29" fmla="*/ 522 h 522"/>
              <a:gd name="T30" fmla="*/ 438 w 791"/>
              <a:gd name="T31" fmla="*/ 403 h 522"/>
              <a:gd name="T32" fmla="*/ 664 w 791"/>
              <a:gd name="T33" fmla="*/ 445 h 522"/>
              <a:gd name="T34" fmla="*/ 636 w 791"/>
              <a:gd name="T35" fmla="*/ 415 h 522"/>
              <a:gd name="T36" fmla="*/ 576 w 791"/>
              <a:gd name="T37" fmla="*/ 371 h 522"/>
              <a:gd name="T38" fmla="*/ 774 w 791"/>
              <a:gd name="T39" fmla="*/ 331 h 522"/>
              <a:gd name="T40" fmla="*/ 436 w 791"/>
              <a:gd name="T41" fmla="*/ 382 h 522"/>
              <a:gd name="T42" fmla="*/ 659 w 791"/>
              <a:gd name="T43" fmla="*/ 274 h 522"/>
              <a:gd name="T44" fmla="*/ 435 w 791"/>
              <a:gd name="T45" fmla="*/ 373 h 522"/>
              <a:gd name="T46" fmla="*/ 721 w 791"/>
              <a:gd name="T47" fmla="*/ 169 h 522"/>
              <a:gd name="T48" fmla="*/ 640 w 791"/>
              <a:gd name="T49" fmla="*/ 186 h 522"/>
              <a:gd name="T50" fmla="*/ 540 w 791"/>
              <a:gd name="T51" fmla="*/ 200 h 522"/>
              <a:gd name="T52" fmla="*/ 540 w 791"/>
              <a:gd name="T53" fmla="*/ 142 h 522"/>
              <a:gd name="T54" fmla="*/ 506 w 791"/>
              <a:gd name="T55" fmla="*/ 233 h 522"/>
              <a:gd name="T56" fmla="*/ 584 w 791"/>
              <a:gd name="T57" fmla="*/ 57 h 522"/>
              <a:gd name="T58" fmla="*/ 504 w 791"/>
              <a:gd name="T59" fmla="*/ 0 h 522"/>
              <a:gd name="T60" fmla="*/ 491 w 791"/>
              <a:gd name="T61" fmla="*/ 126 h 522"/>
              <a:gd name="T62" fmla="*/ 417 w 791"/>
              <a:gd name="T63" fmla="*/ 205 h 522"/>
              <a:gd name="T64" fmla="*/ 422 w 791"/>
              <a:gd name="T65" fmla="*/ 104 h 522"/>
              <a:gd name="T66" fmla="*/ 409 w 791"/>
              <a:gd name="T67" fmla="*/ 202 h 522"/>
              <a:gd name="T68" fmla="*/ 348 w 791"/>
              <a:gd name="T69" fmla="*/ 71 h 522"/>
              <a:gd name="T70" fmla="*/ 307 w 791"/>
              <a:gd name="T71" fmla="*/ 47 h 522"/>
              <a:gd name="T72" fmla="*/ 370 w 791"/>
              <a:gd name="T73" fmla="*/ 334 h 522"/>
              <a:gd name="T74" fmla="*/ 293 w 791"/>
              <a:gd name="T75" fmla="*/ 138 h 522"/>
              <a:gd name="T76" fmla="*/ 372 w 791"/>
              <a:gd name="T77" fmla="*/ 354 h 522"/>
              <a:gd name="T78" fmla="*/ 200 w 791"/>
              <a:gd name="T79" fmla="*/ 69 h 522"/>
              <a:gd name="T80" fmla="*/ 186 w 791"/>
              <a:gd name="T81" fmla="*/ 150 h 522"/>
              <a:gd name="T82" fmla="*/ 362 w 791"/>
              <a:gd name="T83" fmla="*/ 365 h 522"/>
              <a:gd name="T84" fmla="*/ 161 w 791"/>
              <a:gd name="T85" fmla="*/ 223 h 522"/>
              <a:gd name="T86" fmla="*/ 239 w 791"/>
              <a:gd name="T87" fmla="*/ 288 h 522"/>
              <a:gd name="T88" fmla="*/ 93 w 791"/>
              <a:gd name="T89" fmla="*/ 275 h 522"/>
              <a:gd name="T90" fmla="*/ 29 w 791"/>
              <a:gd name="T91" fmla="*/ 298 h 522"/>
              <a:gd name="T92" fmla="*/ 320 w 791"/>
              <a:gd name="T93" fmla="*/ 372 h 522"/>
              <a:gd name="T94" fmla="*/ 122 w 791"/>
              <a:gd name="T95" fmla="*/ 342 h 522"/>
              <a:gd name="T96" fmla="*/ 148 w 791"/>
              <a:gd name="T97" fmla="*/ 375 h 522"/>
              <a:gd name="T98" fmla="*/ 115 w 791"/>
              <a:gd name="T99" fmla="*/ 437 h 522"/>
              <a:gd name="T100" fmla="*/ 0 w 791"/>
              <a:gd name="T101" fmla="*/ 4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1" h="522">
                <a:moveTo>
                  <a:pt x="20" y="466"/>
                </a:moveTo>
                <a:cubicBezTo>
                  <a:pt x="4" y="484"/>
                  <a:pt x="16" y="509"/>
                  <a:pt x="34" y="510"/>
                </a:cubicBezTo>
                <a:cubicBezTo>
                  <a:pt x="68" y="514"/>
                  <a:pt x="73" y="471"/>
                  <a:pt x="86" y="452"/>
                </a:cubicBezTo>
                <a:cubicBezTo>
                  <a:pt x="175" y="437"/>
                  <a:pt x="263" y="422"/>
                  <a:pt x="353" y="409"/>
                </a:cubicBezTo>
                <a:cubicBezTo>
                  <a:pt x="313" y="430"/>
                  <a:pt x="261" y="451"/>
                  <a:pt x="217" y="471"/>
                </a:cubicBezTo>
                <a:cubicBezTo>
                  <a:pt x="203" y="478"/>
                  <a:pt x="183" y="491"/>
                  <a:pt x="171" y="492"/>
                </a:cubicBezTo>
                <a:cubicBezTo>
                  <a:pt x="155" y="493"/>
                  <a:pt x="142" y="477"/>
                  <a:pt x="124" y="480"/>
                </a:cubicBezTo>
                <a:cubicBezTo>
                  <a:pt x="103" y="485"/>
                  <a:pt x="107" y="519"/>
                  <a:pt x="128" y="518"/>
                </a:cubicBezTo>
                <a:cubicBezTo>
                  <a:pt x="128" y="519"/>
                  <a:pt x="127" y="521"/>
                  <a:pt x="127" y="522"/>
                </a:cubicBezTo>
                <a:cubicBezTo>
                  <a:pt x="168" y="522"/>
                  <a:pt x="168" y="522"/>
                  <a:pt x="168" y="522"/>
                </a:cubicBezTo>
                <a:cubicBezTo>
                  <a:pt x="170" y="514"/>
                  <a:pt x="172" y="506"/>
                  <a:pt x="174" y="500"/>
                </a:cubicBezTo>
                <a:cubicBezTo>
                  <a:pt x="234" y="472"/>
                  <a:pt x="295" y="444"/>
                  <a:pt x="357" y="418"/>
                </a:cubicBezTo>
                <a:cubicBezTo>
                  <a:pt x="343" y="434"/>
                  <a:pt x="324" y="449"/>
                  <a:pt x="306" y="463"/>
                </a:cubicBezTo>
                <a:cubicBezTo>
                  <a:pt x="282" y="483"/>
                  <a:pt x="259" y="502"/>
                  <a:pt x="235" y="522"/>
                </a:cubicBezTo>
                <a:cubicBezTo>
                  <a:pt x="251" y="522"/>
                  <a:pt x="251" y="522"/>
                  <a:pt x="251" y="522"/>
                </a:cubicBezTo>
                <a:cubicBezTo>
                  <a:pt x="290" y="490"/>
                  <a:pt x="328" y="458"/>
                  <a:pt x="363" y="428"/>
                </a:cubicBezTo>
                <a:cubicBezTo>
                  <a:pt x="363" y="436"/>
                  <a:pt x="356" y="443"/>
                  <a:pt x="352" y="449"/>
                </a:cubicBezTo>
                <a:cubicBezTo>
                  <a:pt x="334" y="473"/>
                  <a:pt x="317" y="498"/>
                  <a:pt x="300" y="522"/>
                </a:cubicBezTo>
                <a:cubicBezTo>
                  <a:pt x="309" y="522"/>
                  <a:pt x="309" y="522"/>
                  <a:pt x="309" y="522"/>
                </a:cubicBezTo>
                <a:cubicBezTo>
                  <a:pt x="330" y="492"/>
                  <a:pt x="351" y="462"/>
                  <a:pt x="374" y="433"/>
                </a:cubicBezTo>
                <a:cubicBezTo>
                  <a:pt x="371" y="456"/>
                  <a:pt x="360" y="476"/>
                  <a:pt x="352" y="497"/>
                </a:cubicBezTo>
                <a:cubicBezTo>
                  <a:pt x="348" y="505"/>
                  <a:pt x="345" y="514"/>
                  <a:pt x="342" y="522"/>
                </a:cubicBezTo>
                <a:cubicBezTo>
                  <a:pt x="354" y="522"/>
                  <a:pt x="354" y="522"/>
                  <a:pt x="354" y="522"/>
                </a:cubicBezTo>
                <a:cubicBezTo>
                  <a:pt x="365" y="494"/>
                  <a:pt x="375" y="467"/>
                  <a:pt x="385" y="440"/>
                </a:cubicBezTo>
                <a:cubicBezTo>
                  <a:pt x="384" y="464"/>
                  <a:pt x="381" y="492"/>
                  <a:pt x="379" y="522"/>
                </a:cubicBezTo>
                <a:cubicBezTo>
                  <a:pt x="386" y="522"/>
                  <a:pt x="386" y="522"/>
                  <a:pt x="386" y="522"/>
                </a:cubicBezTo>
                <a:cubicBezTo>
                  <a:pt x="389" y="493"/>
                  <a:pt x="392" y="465"/>
                  <a:pt x="396" y="440"/>
                </a:cubicBezTo>
                <a:cubicBezTo>
                  <a:pt x="405" y="460"/>
                  <a:pt x="405" y="483"/>
                  <a:pt x="409" y="507"/>
                </a:cubicBezTo>
                <a:cubicBezTo>
                  <a:pt x="410" y="512"/>
                  <a:pt x="411" y="517"/>
                  <a:pt x="412" y="522"/>
                </a:cubicBezTo>
                <a:cubicBezTo>
                  <a:pt x="422" y="522"/>
                  <a:pt x="422" y="522"/>
                  <a:pt x="422" y="522"/>
                </a:cubicBezTo>
                <a:cubicBezTo>
                  <a:pt x="418" y="494"/>
                  <a:pt x="413" y="466"/>
                  <a:pt x="409" y="439"/>
                </a:cubicBezTo>
                <a:cubicBezTo>
                  <a:pt x="421" y="461"/>
                  <a:pt x="434" y="492"/>
                  <a:pt x="448" y="522"/>
                </a:cubicBezTo>
                <a:cubicBezTo>
                  <a:pt x="456" y="522"/>
                  <a:pt x="456" y="522"/>
                  <a:pt x="456" y="522"/>
                </a:cubicBezTo>
                <a:cubicBezTo>
                  <a:pt x="443" y="492"/>
                  <a:pt x="429" y="463"/>
                  <a:pt x="417" y="433"/>
                </a:cubicBezTo>
                <a:cubicBezTo>
                  <a:pt x="426" y="435"/>
                  <a:pt x="434" y="448"/>
                  <a:pt x="442" y="457"/>
                </a:cubicBezTo>
                <a:cubicBezTo>
                  <a:pt x="459" y="478"/>
                  <a:pt x="477" y="500"/>
                  <a:pt x="494" y="522"/>
                </a:cubicBezTo>
                <a:cubicBezTo>
                  <a:pt x="507" y="522"/>
                  <a:pt x="507" y="522"/>
                  <a:pt x="507" y="522"/>
                </a:cubicBezTo>
                <a:cubicBezTo>
                  <a:pt x="479" y="488"/>
                  <a:pt x="451" y="455"/>
                  <a:pt x="427" y="426"/>
                </a:cubicBezTo>
                <a:cubicBezTo>
                  <a:pt x="472" y="454"/>
                  <a:pt x="518" y="489"/>
                  <a:pt x="564" y="522"/>
                </a:cubicBezTo>
                <a:cubicBezTo>
                  <a:pt x="578" y="522"/>
                  <a:pt x="578" y="522"/>
                  <a:pt x="578" y="522"/>
                </a:cubicBezTo>
                <a:cubicBezTo>
                  <a:pt x="543" y="497"/>
                  <a:pt x="507" y="470"/>
                  <a:pt x="472" y="445"/>
                </a:cubicBezTo>
                <a:cubicBezTo>
                  <a:pt x="458" y="436"/>
                  <a:pt x="443" y="428"/>
                  <a:pt x="434" y="415"/>
                </a:cubicBezTo>
                <a:cubicBezTo>
                  <a:pt x="523" y="447"/>
                  <a:pt x="611" y="482"/>
                  <a:pt x="700" y="514"/>
                </a:cubicBezTo>
                <a:cubicBezTo>
                  <a:pt x="702" y="516"/>
                  <a:pt x="703" y="519"/>
                  <a:pt x="704" y="522"/>
                </a:cubicBezTo>
                <a:cubicBezTo>
                  <a:pt x="745" y="522"/>
                  <a:pt x="745" y="522"/>
                  <a:pt x="745" y="522"/>
                </a:cubicBezTo>
                <a:cubicBezTo>
                  <a:pt x="749" y="518"/>
                  <a:pt x="753" y="516"/>
                  <a:pt x="753" y="508"/>
                </a:cubicBezTo>
                <a:cubicBezTo>
                  <a:pt x="753" y="481"/>
                  <a:pt x="716" y="496"/>
                  <a:pt x="704" y="507"/>
                </a:cubicBezTo>
                <a:cubicBezTo>
                  <a:pt x="617" y="471"/>
                  <a:pt x="523" y="441"/>
                  <a:pt x="438" y="403"/>
                </a:cubicBezTo>
                <a:cubicBezTo>
                  <a:pt x="478" y="407"/>
                  <a:pt x="539" y="413"/>
                  <a:pt x="585" y="418"/>
                </a:cubicBezTo>
                <a:cubicBezTo>
                  <a:pt x="602" y="419"/>
                  <a:pt x="624" y="419"/>
                  <a:pt x="634" y="423"/>
                </a:cubicBezTo>
                <a:cubicBezTo>
                  <a:pt x="646" y="428"/>
                  <a:pt x="650" y="448"/>
                  <a:pt x="664" y="445"/>
                </a:cubicBezTo>
                <a:cubicBezTo>
                  <a:pt x="673" y="443"/>
                  <a:pt x="678" y="429"/>
                  <a:pt x="668" y="423"/>
                </a:cubicBezTo>
                <a:cubicBezTo>
                  <a:pt x="677" y="416"/>
                  <a:pt x="674" y="402"/>
                  <a:pt x="665" y="399"/>
                </a:cubicBezTo>
                <a:cubicBezTo>
                  <a:pt x="651" y="396"/>
                  <a:pt x="648" y="412"/>
                  <a:pt x="636" y="415"/>
                </a:cubicBezTo>
                <a:cubicBezTo>
                  <a:pt x="626" y="418"/>
                  <a:pt x="604" y="412"/>
                  <a:pt x="587" y="410"/>
                </a:cubicBezTo>
                <a:cubicBezTo>
                  <a:pt x="540" y="405"/>
                  <a:pt x="479" y="401"/>
                  <a:pt x="439" y="396"/>
                </a:cubicBezTo>
                <a:cubicBezTo>
                  <a:pt x="483" y="384"/>
                  <a:pt x="530" y="378"/>
                  <a:pt x="576" y="371"/>
                </a:cubicBezTo>
                <a:cubicBezTo>
                  <a:pt x="623" y="363"/>
                  <a:pt x="670" y="355"/>
                  <a:pt x="715" y="347"/>
                </a:cubicBezTo>
                <a:cubicBezTo>
                  <a:pt x="731" y="354"/>
                  <a:pt x="744" y="378"/>
                  <a:pt x="767" y="376"/>
                </a:cubicBezTo>
                <a:cubicBezTo>
                  <a:pt x="788" y="374"/>
                  <a:pt x="791" y="344"/>
                  <a:pt x="774" y="331"/>
                </a:cubicBezTo>
                <a:cubicBezTo>
                  <a:pt x="784" y="312"/>
                  <a:pt x="773" y="291"/>
                  <a:pt x="751" y="295"/>
                </a:cubicBezTo>
                <a:cubicBezTo>
                  <a:pt x="732" y="299"/>
                  <a:pt x="724" y="326"/>
                  <a:pt x="716" y="337"/>
                </a:cubicBezTo>
                <a:cubicBezTo>
                  <a:pt x="623" y="351"/>
                  <a:pt x="527" y="370"/>
                  <a:pt x="436" y="382"/>
                </a:cubicBezTo>
                <a:cubicBezTo>
                  <a:pt x="494" y="351"/>
                  <a:pt x="559" y="327"/>
                  <a:pt x="618" y="298"/>
                </a:cubicBezTo>
                <a:cubicBezTo>
                  <a:pt x="635" y="308"/>
                  <a:pt x="677" y="321"/>
                  <a:pt x="676" y="291"/>
                </a:cubicBezTo>
                <a:cubicBezTo>
                  <a:pt x="675" y="281"/>
                  <a:pt x="669" y="277"/>
                  <a:pt x="659" y="274"/>
                </a:cubicBezTo>
                <a:cubicBezTo>
                  <a:pt x="666" y="258"/>
                  <a:pt x="656" y="246"/>
                  <a:pt x="645" y="245"/>
                </a:cubicBezTo>
                <a:cubicBezTo>
                  <a:pt x="622" y="243"/>
                  <a:pt x="620" y="274"/>
                  <a:pt x="614" y="292"/>
                </a:cubicBezTo>
                <a:cubicBezTo>
                  <a:pt x="554" y="319"/>
                  <a:pt x="494" y="345"/>
                  <a:pt x="435" y="373"/>
                </a:cubicBezTo>
                <a:cubicBezTo>
                  <a:pt x="434" y="368"/>
                  <a:pt x="441" y="365"/>
                  <a:pt x="444" y="363"/>
                </a:cubicBezTo>
                <a:cubicBezTo>
                  <a:pt x="510" y="309"/>
                  <a:pt x="580" y="250"/>
                  <a:pt x="647" y="197"/>
                </a:cubicBezTo>
                <a:cubicBezTo>
                  <a:pt x="680" y="202"/>
                  <a:pt x="726" y="205"/>
                  <a:pt x="721" y="169"/>
                </a:cubicBezTo>
                <a:cubicBezTo>
                  <a:pt x="719" y="156"/>
                  <a:pt x="707" y="147"/>
                  <a:pt x="691" y="150"/>
                </a:cubicBezTo>
                <a:cubicBezTo>
                  <a:pt x="692" y="132"/>
                  <a:pt x="685" y="120"/>
                  <a:pt x="673" y="117"/>
                </a:cubicBezTo>
                <a:cubicBezTo>
                  <a:pt x="640" y="111"/>
                  <a:pt x="635" y="153"/>
                  <a:pt x="640" y="186"/>
                </a:cubicBezTo>
                <a:cubicBezTo>
                  <a:pt x="570" y="247"/>
                  <a:pt x="498" y="306"/>
                  <a:pt x="425" y="364"/>
                </a:cubicBezTo>
                <a:cubicBezTo>
                  <a:pt x="425" y="356"/>
                  <a:pt x="432" y="350"/>
                  <a:pt x="436" y="343"/>
                </a:cubicBezTo>
                <a:cubicBezTo>
                  <a:pt x="470" y="297"/>
                  <a:pt x="506" y="247"/>
                  <a:pt x="540" y="200"/>
                </a:cubicBezTo>
                <a:cubicBezTo>
                  <a:pt x="561" y="199"/>
                  <a:pt x="591" y="201"/>
                  <a:pt x="595" y="183"/>
                </a:cubicBezTo>
                <a:cubicBezTo>
                  <a:pt x="597" y="170"/>
                  <a:pt x="589" y="158"/>
                  <a:pt x="570" y="160"/>
                </a:cubicBezTo>
                <a:cubicBezTo>
                  <a:pt x="571" y="143"/>
                  <a:pt x="554" y="131"/>
                  <a:pt x="540" y="142"/>
                </a:cubicBezTo>
                <a:cubicBezTo>
                  <a:pt x="533" y="147"/>
                  <a:pt x="532" y="154"/>
                  <a:pt x="532" y="163"/>
                </a:cubicBezTo>
                <a:cubicBezTo>
                  <a:pt x="532" y="171"/>
                  <a:pt x="536" y="182"/>
                  <a:pt x="534" y="192"/>
                </a:cubicBezTo>
                <a:cubicBezTo>
                  <a:pt x="533" y="203"/>
                  <a:pt x="514" y="222"/>
                  <a:pt x="506" y="233"/>
                </a:cubicBezTo>
                <a:cubicBezTo>
                  <a:pt x="480" y="270"/>
                  <a:pt x="441" y="323"/>
                  <a:pt x="418" y="356"/>
                </a:cubicBezTo>
                <a:cubicBezTo>
                  <a:pt x="446" y="270"/>
                  <a:pt x="483" y="184"/>
                  <a:pt x="514" y="96"/>
                </a:cubicBezTo>
                <a:cubicBezTo>
                  <a:pt x="536" y="85"/>
                  <a:pt x="578" y="83"/>
                  <a:pt x="584" y="57"/>
                </a:cubicBezTo>
                <a:cubicBezTo>
                  <a:pt x="590" y="29"/>
                  <a:pt x="562" y="12"/>
                  <a:pt x="537" y="26"/>
                </a:cubicBezTo>
                <a:cubicBezTo>
                  <a:pt x="536" y="10"/>
                  <a:pt x="525" y="4"/>
                  <a:pt x="512" y="0"/>
                </a:cubicBezTo>
                <a:cubicBezTo>
                  <a:pt x="510" y="0"/>
                  <a:pt x="507" y="0"/>
                  <a:pt x="504" y="0"/>
                </a:cubicBezTo>
                <a:cubicBezTo>
                  <a:pt x="495" y="5"/>
                  <a:pt x="485" y="9"/>
                  <a:pt x="482" y="18"/>
                </a:cubicBezTo>
                <a:cubicBezTo>
                  <a:pt x="471" y="51"/>
                  <a:pt x="502" y="72"/>
                  <a:pt x="503" y="94"/>
                </a:cubicBezTo>
                <a:cubicBezTo>
                  <a:pt x="503" y="102"/>
                  <a:pt x="495" y="116"/>
                  <a:pt x="491" y="126"/>
                </a:cubicBezTo>
                <a:cubicBezTo>
                  <a:pt x="462" y="203"/>
                  <a:pt x="436" y="279"/>
                  <a:pt x="406" y="352"/>
                </a:cubicBezTo>
                <a:cubicBezTo>
                  <a:pt x="399" y="348"/>
                  <a:pt x="404" y="338"/>
                  <a:pt x="405" y="331"/>
                </a:cubicBezTo>
                <a:cubicBezTo>
                  <a:pt x="409" y="290"/>
                  <a:pt x="413" y="246"/>
                  <a:pt x="417" y="205"/>
                </a:cubicBezTo>
                <a:cubicBezTo>
                  <a:pt x="419" y="188"/>
                  <a:pt x="418" y="165"/>
                  <a:pt x="422" y="154"/>
                </a:cubicBezTo>
                <a:cubicBezTo>
                  <a:pt x="428" y="137"/>
                  <a:pt x="455" y="135"/>
                  <a:pt x="456" y="115"/>
                </a:cubicBezTo>
                <a:cubicBezTo>
                  <a:pt x="457" y="95"/>
                  <a:pt x="429" y="89"/>
                  <a:pt x="422" y="104"/>
                </a:cubicBezTo>
                <a:cubicBezTo>
                  <a:pt x="416" y="89"/>
                  <a:pt x="387" y="90"/>
                  <a:pt x="385" y="111"/>
                </a:cubicBezTo>
                <a:cubicBezTo>
                  <a:pt x="384" y="133"/>
                  <a:pt x="410" y="136"/>
                  <a:pt x="414" y="154"/>
                </a:cubicBezTo>
                <a:cubicBezTo>
                  <a:pt x="417" y="165"/>
                  <a:pt x="411" y="186"/>
                  <a:pt x="409" y="202"/>
                </a:cubicBezTo>
                <a:cubicBezTo>
                  <a:pt x="404" y="253"/>
                  <a:pt x="400" y="305"/>
                  <a:pt x="396" y="350"/>
                </a:cubicBezTo>
                <a:cubicBezTo>
                  <a:pt x="381" y="283"/>
                  <a:pt x="367" y="182"/>
                  <a:pt x="354" y="107"/>
                </a:cubicBezTo>
                <a:cubicBezTo>
                  <a:pt x="352" y="94"/>
                  <a:pt x="347" y="80"/>
                  <a:pt x="348" y="71"/>
                </a:cubicBezTo>
                <a:cubicBezTo>
                  <a:pt x="349" y="58"/>
                  <a:pt x="363" y="50"/>
                  <a:pt x="359" y="36"/>
                </a:cubicBezTo>
                <a:cubicBezTo>
                  <a:pt x="356" y="22"/>
                  <a:pt x="333" y="24"/>
                  <a:pt x="331" y="37"/>
                </a:cubicBezTo>
                <a:cubicBezTo>
                  <a:pt x="319" y="31"/>
                  <a:pt x="308" y="39"/>
                  <a:pt x="307" y="47"/>
                </a:cubicBezTo>
                <a:cubicBezTo>
                  <a:pt x="305" y="64"/>
                  <a:pt x="326" y="68"/>
                  <a:pt x="338" y="73"/>
                </a:cubicBezTo>
                <a:cubicBezTo>
                  <a:pt x="352" y="167"/>
                  <a:pt x="372" y="262"/>
                  <a:pt x="383" y="354"/>
                </a:cubicBezTo>
                <a:cubicBezTo>
                  <a:pt x="376" y="351"/>
                  <a:pt x="373" y="341"/>
                  <a:pt x="370" y="334"/>
                </a:cubicBezTo>
                <a:cubicBezTo>
                  <a:pt x="352" y="295"/>
                  <a:pt x="335" y="256"/>
                  <a:pt x="318" y="216"/>
                </a:cubicBezTo>
                <a:cubicBezTo>
                  <a:pt x="311" y="202"/>
                  <a:pt x="297" y="180"/>
                  <a:pt x="297" y="169"/>
                </a:cubicBezTo>
                <a:cubicBezTo>
                  <a:pt x="296" y="158"/>
                  <a:pt x="308" y="140"/>
                  <a:pt x="293" y="138"/>
                </a:cubicBezTo>
                <a:cubicBezTo>
                  <a:pt x="284" y="137"/>
                  <a:pt x="282" y="141"/>
                  <a:pt x="280" y="149"/>
                </a:cubicBezTo>
                <a:cubicBezTo>
                  <a:pt x="249" y="145"/>
                  <a:pt x="269" y="178"/>
                  <a:pt x="290" y="175"/>
                </a:cubicBezTo>
                <a:cubicBezTo>
                  <a:pt x="318" y="234"/>
                  <a:pt x="344" y="295"/>
                  <a:pt x="372" y="354"/>
                </a:cubicBezTo>
                <a:cubicBezTo>
                  <a:pt x="368" y="354"/>
                  <a:pt x="364" y="349"/>
                  <a:pt x="362" y="346"/>
                </a:cubicBezTo>
                <a:cubicBezTo>
                  <a:pt x="306" y="279"/>
                  <a:pt x="251" y="208"/>
                  <a:pt x="196" y="142"/>
                </a:cubicBezTo>
                <a:cubicBezTo>
                  <a:pt x="197" y="117"/>
                  <a:pt x="210" y="92"/>
                  <a:pt x="200" y="69"/>
                </a:cubicBezTo>
                <a:cubicBezTo>
                  <a:pt x="189" y="45"/>
                  <a:pt x="142" y="50"/>
                  <a:pt x="146" y="87"/>
                </a:cubicBezTo>
                <a:cubicBezTo>
                  <a:pt x="106" y="75"/>
                  <a:pt x="95" y="124"/>
                  <a:pt x="120" y="139"/>
                </a:cubicBezTo>
                <a:cubicBezTo>
                  <a:pt x="139" y="151"/>
                  <a:pt x="164" y="142"/>
                  <a:pt x="186" y="150"/>
                </a:cubicBezTo>
                <a:cubicBezTo>
                  <a:pt x="193" y="152"/>
                  <a:pt x="202" y="166"/>
                  <a:pt x="209" y="175"/>
                </a:cubicBezTo>
                <a:cubicBezTo>
                  <a:pt x="254" y="230"/>
                  <a:pt x="298" y="285"/>
                  <a:pt x="342" y="338"/>
                </a:cubicBezTo>
                <a:cubicBezTo>
                  <a:pt x="350" y="347"/>
                  <a:pt x="360" y="354"/>
                  <a:pt x="362" y="365"/>
                </a:cubicBezTo>
                <a:cubicBezTo>
                  <a:pt x="308" y="330"/>
                  <a:pt x="257" y="292"/>
                  <a:pt x="205" y="254"/>
                </a:cubicBezTo>
                <a:cubicBezTo>
                  <a:pt x="201" y="235"/>
                  <a:pt x="207" y="204"/>
                  <a:pt x="191" y="197"/>
                </a:cubicBezTo>
                <a:cubicBezTo>
                  <a:pt x="175" y="190"/>
                  <a:pt x="157" y="200"/>
                  <a:pt x="161" y="223"/>
                </a:cubicBezTo>
                <a:cubicBezTo>
                  <a:pt x="134" y="221"/>
                  <a:pt x="131" y="257"/>
                  <a:pt x="150" y="264"/>
                </a:cubicBezTo>
                <a:cubicBezTo>
                  <a:pt x="165" y="269"/>
                  <a:pt x="185" y="259"/>
                  <a:pt x="199" y="261"/>
                </a:cubicBezTo>
                <a:cubicBezTo>
                  <a:pt x="209" y="263"/>
                  <a:pt x="228" y="281"/>
                  <a:pt x="239" y="288"/>
                </a:cubicBezTo>
                <a:cubicBezTo>
                  <a:pt x="272" y="312"/>
                  <a:pt x="307" y="336"/>
                  <a:pt x="338" y="359"/>
                </a:cubicBezTo>
                <a:cubicBezTo>
                  <a:pt x="345" y="364"/>
                  <a:pt x="353" y="368"/>
                  <a:pt x="355" y="375"/>
                </a:cubicBezTo>
                <a:cubicBezTo>
                  <a:pt x="268" y="341"/>
                  <a:pt x="180" y="309"/>
                  <a:pt x="93" y="275"/>
                </a:cubicBezTo>
                <a:cubicBezTo>
                  <a:pt x="86" y="255"/>
                  <a:pt x="86" y="221"/>
                  <a:pt x="65" y="216"/>
                </a:cubicBezTo>
                <a:cubicBezTo>
                  <a:pt x="45" y="212"/>
                  <a:pt x="30" y="230"/>
                  <a:pt x="38" y="252"/>
                </a:cubicBezTo>
                <a:cubicBezTo>
                  <a:pt x="12" y="253"/>
                  <a:pt x="9" y="290"/>
                  <a:pt x="29" y="298"/>
                </a:cubicBezTo>
                <a:cubicBezTo>
                  <a:pt x="50" y="306"/>
                  <a:pt x="74" y="286"/>
                  <a:pt x="90" y="286"/>
                </a:cubicBezTo>
                <a:cubicBezTo>
                  <a:pt x="98" y="286"/>
                  <a:pt x="111" y="293"/>
                  <a:pt x="123" y="298"/>
                </a:cubicBezTo>
                <a:cubicBezTo>
                  <a:pt x="188" y="321"/>
                  <a:pt x="257" y="348"/>
                  <a:pt x="320" y="372"/>
                </a:cubicBezTo>
                <a:cubicBezTo>
                  <a:pt x="331" y="376"/>
                  <a:pt x="344" y="379"/>
                  <a:pt x="352" y="386"/>
                </a:cubicBezTo>
                <a:cubicBezTo>
                  <a:pt x="287" y="382"/>
                  <a:pt x="215" y="373"/>
                  <a:pt x="148" y="367"/>
                </a:cubicBezTo>
                <a:cubicBezTo>
                  <a:pt x="138" y="361"/>
                  <a:pt x="137" y="341"/>
                  <a:pt x="122" y="342"/>
                </a:cubicBezTo>
                <a:cubicBezTo>
                  <a:pt x="113" y="342"/>
                  <a:pt x="103" y="353"/>
                  <a:pt x="112" y="364"/>
                </a:cubicBezTo>
                <a:cubicBezTo>
                  <a:pt x="109" y="370"/>
                  <a:pt x="101" y="372"/>
                  <a:pt x="103" y="380"/>
                </a:cubicBezTo>
                <a:cubicBezTo>
                  <a:pt x="111" y="409"/>
                  <a:pt x="132" y="387"/>
                  <a:pt x="148" y="375"/>
                </a:cubicBezTo>
                <a:cubicBezTo>
                  <a:pt x="215" y="382"/>
                  <a:pt x="283" y="388"/>
                  <a:pt x="350" y="396"/>
                </a:cubicBezTo>
                <a:cubicBezTo>
                  <a:pt x="311" y="406"/>
                  <a:pt x="267" y="412"/>
                  <a:pt x="217" y="420"/>
                </a:cubicBezTo>
                <a:cubicBezTo>
                  <a:pt x="184" y="426"/>
                  <a:pt x="147" y="432"/>
                  <a:pt x="115" y="437"/>
                </a:cubicBezTo>
                <a:cubicBezTo>
                  <a:pt x="104" y="439"/>
                  <a:pt x="87" y="444"/>
                  <a:pt x="80" y="443"/>
                </a:cubicBezTo>
                <a:cubicBezTo>
                  <a:pt x="71" y="441"/>
                  <a:pt x="62" y="430"/>
                  <a:pt x="54" y="426"/>
                </a:cubicBezTo>
                <a:cubicBezTo>
                  <a:pt x="31" y="412"/>
                  <a:pt x="2" y="413"/>
                  <a:pt x="0" y="441"/>
                </a:cubicBezTo>
                <a:cubicBezTo>
                  <a:pt x="0" y="442"/>
                  <a:pt x="0" y="442"/>
                  <a:pt x="0" y="443"/>
                </a:cubicBezTo>
                <a:cubicBezTo>
                  <a:pt x="3" y="454"/>
                  <a:pt x="8" y="463"/>
                  <a:pt x="20" y="4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5"/>
          <p:cNvSpPr>
            <a:spLocks/>
          </p:cNvSpPr>
          <p:nvPr/>
        </p:nvSpPr>
        <p:spPr bwMode="grayWhite">
          <a:xfrm>
            <a:off x="2532547" y="1095829"/>
            <a:ext cx="7123732" cy="4666342"/>
          </a:xfrm>
          <a:custGeom>
            <a:avLst/>
            <a:gdLst>
              <a:gd name="T0" fmla="*/ 0 w 2230"/>
              <a:gd name="T1" fmla="*/ 730 h 1460"/>
              <a:gd name="T2" fmla="*/ 96 w 2230"/>
              <a:gd name="T3" fmla="*/ 882 h 1460"/>
              <a:gd name="T4" fmla="*/ 159 w 2230"/>
              <a:gd name="T5" fmla="*/ 1384 h 1460"/>
              <a:gd name="T6" fmla="*/ 429 w 2230"/>
              <a:gd name="T7" fmla="*/ 1445 h 1460"/>
              <a:gd name="T8" fmla="*/ 1115 w 2230"/>
              <a:gd name="T9" fmla="*/ 1442 h 1460"/>
              <a:gd name="T10" fmla="*/ 1802 w 2230"/>
              <a:gd name="T11" fmla="*/ 1445 h 1460"/>
              <a:gd name="T12" fmla="*/ 2072 w 2230"/>
              <a:gd name="T13" fmla="*/ 1384 h 1460"/>
              <a:gd name="T14" fmla="*/ 2135 w 2230"/>
              <a:gd name="T15" fmla="*/ 882 h 1460"/>
              <a:gd name="T16" fmla="*/ 2230 w 2230"/>
              <a:gd name="T17" fmla="*/ 730 h 1460"/>
              <a:gd name="T18" fmla="*/ 2135 w 2230"/>
              <a:gd name="T19" fmla="*/ 578 h 1460"/>
              <a:gd name="T20" fmla="*/ 2072 w 2230"/>
              <a:gd name="T21" fmla="*/ 76 h 1460"/>
              <a:gd name="T22" fmla="*/ 1802 w 2230"/>
              <a:gd name="T23" fmla="*/ 16 h 1460"/>
              <a:gd name="T24" fmla="*/ 1115 w 2230"/>
              <a:gd name="T25" fmla="*/ 19 h 1460"/>
              <a:gd name="T26" fmla="*/ 429 w 2230"/>
              <a:gd name="T27" fmla="*/ 16 h 1460"/>
              <a:gd name="T28" fmla="*/ 159 w 2230"/>
              <a:gd name="T29" fmla="*/ 76 h 1460"/>
              <a:gd name="T30" fmla="*/ 96 w 2230"/>
              <a:gd name="T31" fmla="*/ 578 h 1460"/>
              <a:gd name="T32" fmla="*/ 0 w 2230"/>
              <a:gd name="T33" fmla="*/ 73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0" h="1460">
                <a:moveTo>
                  <a:pt x="0" y="730"/>
                </a:moveTo>
                <a:cubicBezTo>
                  <a:pt x="19" y="735"/>
                  <a:pt x="117" y="768"/>
                  <a:pt x="96" y="882"/>
                </a:cubicBezTo>
                <a:cubicBezTo>
                  <a:pt x="58" y="1084"/>
                  <a:pt x="16" y="1254"/>
                  <a:pt x="159" y="1384"/>
                </a:cubicBezTo>
                <a:cubicBezTo>
                  <a:pt x="224" y="1444"/>
                  <a:pt x="325" y="1460"/>
                  <a:pt x="429" y="1445"/>
                </a:cubicBezTo>
                <a:cubicBezTo>
                  <a:pt x="608" y="1417"/>
                  <a:pt x="1000" y="1261"/>
                  <a:pt x="1115" y="1442"/>
                </a:cubicBezTo>
                <a:cubicBezTo>
                  <a:pt x="1231" y="1261"/>
                  <a:pt x="1622" y="1417"/>
                  <a:pt x="1802" y="1445"/>
                </a:cubicBezTo>
                <a:cubicBezTo>
                  <a:pt x="1906" y="1460"/>
                  <a:pt x="2007" y="1444"/>
                  <a:pt x="2072" y="1384"/>
                </a:cubicBezTo>
                <a:cubicBezTo>
                  <a:pt x="2215" y="1254"/>
                  <a:pt x="2172" y="1084"/>
                  <a:pt x="2135" y="882"/>
                </a:cubicBezTo>
                <a:cubicBezTo>
                  <a:pt x="2114" y="768"/>
                  <a:pt x="2211" y="735"/>
                  <a:pt x="2230" y="730"/>
                </a:cubicBezTo>
                <a:cubicBezTo>
                  <a:pt x="2211" y="725"/>
                  <a:pt x="2114" y="692"/>
                  <a:pt x="2135" y="578"/>
                </a:cubicBezTo>
                <a:cubicBezTo>
                  <a:pt x="2172" y="377"/>
                  <a:pt x="2215" y="206"/>
                  <a:pt x="2072" y="76"/>
                </a:cubicBezTo>
                <a:cubicBezTo>
                  <a:pt x="2007" y="17"/>
                  <a:pt x="1906" y="0"/>
                  <a:pt x="1802" y="16"/>
                </a:cubicBezTo>
                <a:cubicBezTo>
                  <a:pt x="1622" y="43"/>
                  <a:pt x="1231" y="199"/>
                  <a:pt x="1115" y="19"/>
                </a:cubicBezTo>
                <a:cubicBezTo>
                  <a:pt x="1000" y="199"/>
                  <a:pt x="608" y="43"/>
                  <a:pt x="429" y="16"/>
                </a:cubicBezTo>
                <a:cubicBezTo>
                  <a:pt x="325" y="0"/>
                  <a:pt x="224" y="17"/>
                  <a:pt x="159" y="76"/>
                </a:cubicBezTo>
                <a:cubicBezTo>
                  <a:pt x="16" y="206"/>
                  <a:pt x="58" y="377"/>
                  <a:pt x="96" y="578"/>
                </a:cubicBezTo>
                <a:cubicBezTo>
                  <a:pt x="117" y="692"/>
                  <a:pt x="19" y="725"/>
                  <a:pt x="0" y="730"/>
                </a:cubicBezTo>
                <a:close/>
              </a:path>
            </a:pathLst>
          </a:custGeom>
          <a:solidFill>
            <a:srgbClr val="F03F46"/>
          </a:solidFill>
          <a:ln w="508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755" y="-1101323"/>
            <a:ext cx="13625051" cy="8195141"/>
          </a:xfrm>
          <a:prstGeom prst="rect">
            <a:avLst/>
          </a:prstGeom>
        </p:spPr>
      </p:pic>
      <p:sp>
        <p:nvSpPr>
          <p:cNvPr id="2" name="Title 1"/>
          <p:cNvSpPr>
            <a:spLocks noGrp="1"/>
          </p:cNvSpPr>
          <p:nvPr>
            <p:ph type="ctrTitle"/>
          </p:nvPr>
        </p:nvSpPr>
        <p:spPr>
          <a:xfrm>
            <a:off x="3236686" y="1789223"/>
            <a:ext cx="5718628" cy="1828800"/>
          </a:xfrm>
        </p:spPr>
        <p:txBody>
          <a:bodyPr anchor="b">
            <a:normAutofit/>
          </a:bodyPr>
          <a:lstStyle>
            <a:lvl1pPr algn="ctr">
              <a:defRPr sz="3400">
                <a:solidFill>
                  <a:schemeClr val="tx1"/>
                </a:solidFill>
              </a:defRPr>
            </a:lvl1pPr>
          </a:lstStyle>
          <a:p>
            <a:r>
              <a:rPr lang="en-US"/>
              <a:t>Click to edit Master title style</a:t>
            </a:r>
          </a:p>
        </p:txBody>
      </p:sp>
      <p:sp>
        <p:nvSpPr>
          <p:cNvPr id="3" name="Subtitle 2"/>
          <p:cNvSpPr>
            <a:spLocks noGrp="1"/>
          </p:cNvSpPr>
          <p:nvPr>
            <p:ph type="subTitle" idx="1"/>
          </p:nvPr>
        </p:nvSpPr>
        <p:spPr>
          <a:xfrm>
            <a:off x="3236686" y="3747178"/>
            <a:ext cx="5718628" cy="1097280"/>
          </a:xfrm>
        </p:spPr>
        <p:txBody>
          <a:bodyPr>
            <a:normAutofit/>
          </a:bodyPr>
          <a:lstStyle>
            <a:lvl1pPr marL="0" indent="0" algn="ctr">
              <a:spcBef>
                <a:spcPts val="12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0561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DCA6FC-4E6E-4436-93F9-E6833E4F573B}" type="datetime1">
              <a:rPr lang="en-US" smtClean="0"/>
              <a:t>7/29/18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415328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reeform 4"/>
          <p:cNvSpPr>
            <a:spLocks/>
          </p:cNvSpPr>
          <p:nvPr/>
        </p:nvSpPr>
        <p:spPr bwMode="auto">
          <a:xfrm>
            <a:off x="0" y="4908884"/>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 name="Date Placeholder 1"/>
          <p:cNvSpPr>
            <a:spLocks noGrp="1"/>
          </p:cNvSpPr>
          <p:nvPr>
            <p:ph type="dt" sz="half" idx="10"/>
          </p:nvPr>
        </p:nvSpPr>
        <p:spPr/>
        <p:txBody>
          <a:bodyPr/>
          <a:lstStyle/>
          <a:p>
            <a:fld id="{DCC701F9-F4AE-4823-8757-C0AD27507543}" type="datetime1">
              <a:rPr lang="en-US" smtClean="0"/>
              <a:t>7/29/18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90AFF6-8BA1-4B32-BE45-394ADAD37B54}" type="slidenum">
              <a:rPr lang="en-US" smtClean="0"/>
              <a:t>‹#›</a:t>
            </a:fld>
            <a:endParaRPr lang="en-US"/>
          </a:p>
        </p:txBody>
      </p:sp>
      <p:sp>
        <p:nvSpPr>
          <p:cNvPr id="15" name="Freeform 14"/>
          <p:cNvSpPr>
            <a:spLocks/>
          </p:cNvSpPr>
          <p:nvPr/>
        </p:nvSpPr>
        <p:spPr bwMode="auto">
          <a:xfrm flipH="1" flipV="1">
            <a:off x="10807700" y="1066800"/>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2635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4953000" y="2286000"/>
            <a:ext cx="5943600" cy="38862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399" y="2286000"/>
            <a:ext cx="3200400"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03AC5F-4F3C-44D6-BDED-15DCB3F8539D}"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0353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7" name="Freeform 26"/>
          <p:cNvSpPr>
            <a:spLocks/>
          </p:cNvSpPr>
          <p:nvPr/>
        </p:nvSpPr>
        <p:spPr bwMode="ltGray">
          <a:xfrm flipH="1">
            <a:off x="4624964" y="4229100"/>
            <a:ext cx="2027074" cy="2628900"/>
          </a:xfrm>
          <a:custGeom>
            <a:avLst/>
            <a:gdLst>
              <a:gd name="connsiteX0" fmla="*/ 920309 w 2027074"/>
              <a:gd name="connsiteY0" fmla="*/ 0 h 2628900"/>
              <a:gd name="connsiteX1" fmla="*/ 887974 w 2027074"/>
              <a:gd name="connsiteY1" fmla="*/ 0 h 2628900"/>
              <a:gd name="connsiteX2" fmla="*/ 799052 w 2027074"/>
              <a:gd name="connsiteY2" fmla="*/ 72871 h 2628900"/>
              <a:gd name="connsiteX3" fmla="*/ 883932 w 2027074"/>
              <a:gd name="connsiteY3" fmla="*/ 380547 h 2628900"/>
              <a:gd name="connsiteX4" fmla="*/ 835429 w 2027074"/>
              <a:gd name="connsiteY4" fmla="*/ 510095 h 2628900"/>
              <a:gd name="connsiteX5" fmla="*/ 491869 w 2027074"/>
              <a:gd name="connsiteY5" fmla="*/ 1425025 h 2628900"/>
              <a:gd name="connsiteX6" fmla="*/ 487828 w 2027074"/>
              <a:gd name="connsiteY6" fmla="*/ 1340011 h 2628900"/>
              <a:gd name="connsiteX7" fmla="*/ 536329 w 2027074"/>
              <a:gd name="connsiteY7" fmla="*/ 829916 h 2628900"/>
              <a:gd name="connsiteX8" fmla="*/ 556540 w 2027074"/>
              <a:gd name="connsiteY8" fmla="*/ 623449 h 2628900"/>
              <a:gd name="connsiteX9" fmla="*/ 693963 w 2027074"/>
              <a:gd name="connsiteY9" fmla="*/ 465563 h 2628900"/>
              <a:gd name="connsiteX10" fmla="*/ 556540 w 2027074"/>
              <a:gd name="connsiteY10" fmla="*/ 421031 h 2628900"/>
              <a:gd name="connsiteX11" fmla="*/ 406989 w 2027074"/>
              <a:gd name="connsiteY11" fmla="*/ 449369 h 2628900"/>
              <a:gd name="connsiteX12" fmla="*/ 524205 w 2027074"/>
              <a:gd name="connsiteY12" fmla="*/ 623449 h 2628900"/>
              <a:gd name="connsiteX13" fmla="*/ 503995 w 2027074"/>
              <a:gd name="connsiteY13" fmla="*/ 817771 h 2628900"/>
              <a:gd name="connsiteX14" fmla="*/ 451451 w 2027074"/>
              <a:gd name="connsiteY14" fmla="*/ 1416929 h 2628900"/>
              <a:gd name="connsiteX15" fmla="*/ 281691 w 2027074"/>
              <a:gd name="connsiteY15" fmla="*/ 433176 h 2628900"/>
              <a:gd name="connsiteX16" fmla="*/ 257440 w 2027074"/>
              <a:gd name="connsiteY16" fmla="*/ 287434 h 2628900"/>
              <a:gd name="connsiteX17" fmla="*/ 301900 w 2027074"/>
              <a:gd name="connsiteY17" fmla="*/ 145742 h 2628900"/>
              <a:gd name="connsiteX18" fmla="*/ 188728 w 2027074"/>
              <a:gd name="connsiteY18" fmla="*/ 149790 h 2628900"/>
              <a:gd name="connsiteX19" fmla="*/ 91722 w 2027074"/>
              <a:gd name="connsiteY19" fmla="*/ 190274 h 2628900"/>
              <a:gd name="connsiteX20" fmla="*/ 217020 w 2027074"/>
              <a:gd name="connsiteY20" fmla="*/ 295532 h 2628900"/>
              <a:gd name="connsiteX21" fmla="*/ 398906 w 2027074"/>
              <a:gd name="connsiteY21" fmla="*/ 1433123 h 2628900"/>
              <a:gd name="connsiteX22" fmla="*/ 346361 w 2027074"/>
              <a:gd name="connsiteY22" fmla="*/ 1352156 h 2628900"/>
              <a:gd name="connsiteX23" fmla="*/ 136183 w 2027074"/>
              <a:gd name="connsiteY23" fmla="*/ 874448 h 2628900"/>
              <a:gd name="connsiteX24" fmla="*/ 51303 w 2027074"/>
              <a:gd name="connsiteY24" fmla="*/ 684174 h 2628900"/>
              <a:gd name="connsiteX25" fmla="*/ 35135 w 2027074"/>
              <a:gd name="connsiteY25" fmla="*/ 558675 h 2628900"/>
              <a:gd name="connsiteX26" fmla="*/ 0 w 2027074"/>
              <a:gd name="connsiteY26" fmla="*/ 566871 h 2628900"/>
              <a:gd name="connsiteX27" fmla="*/ 0 w 2027074"/>
              <a:gd name="connsiteY27" fmla="*/ 707213 h 2628900"/>
              <a:gd name="connsiteX28" fmla="*/ 23009 w 2027074"/>
              <a:gd name="connsiteY28" fmla="*/ 708465 h 2628900"/>
              <a:gd name="connsiteX29" fmla="*/ 354445 w 2027074"/>
              <a:gd name="connsiteY29" fmla="*/ 1433123 h 2628900"/>
              <a:gd name="connsiteX30" fmla="*/ 314026 w 2027074"/>
              <a:gd name="connsiteY30" fmla="*/ 1400737 h 2628900"/>
              <a:gd name="connsiteX31" fmla="*/ 0 w 2027074"/>
              <a:gd name="connsiteY31" fmla="*/ 1014531 h 2628900"/>
              <a:gd name="connsiteX32" fmla="*/ 0 w 2027074"/>
              <a:gd name="connsiteY32" fmla="*/ 1082104 h 2628900"/>
              <a:gd name="connsiteX33" fmla="*/ 233188 w 2027074"/>
              <a:gd name="connsiteY33" fmla="*/ 1368349 h 2628900"/>
              <a:gd name="connsiteX34" fmla="*/ 302531 w 2027074"/>
              <a:gd name="connsiteY34" fmla="*/ 1446913 h 2628900"/>
              <a:gd name="connsiteX35" fmla="*/ 308670 w 2027074"/>
              <a:gd name="connsiteY35" fmla="*/ 1463328 h 2628900"/>
              <a:gd name="connsiteX36" fmla="*/ 60420 w 2027074"/>
              <a:gd name="connsiteY36" fmla="*/ 1294977 h 2628900"/>
              <a:gd name="connsiteX37" fmla="*/ 0 w 2027074"/>
              <a:gd name="connsiteY37" fmla="*/ 1251155 h 2628900"/>
              <a:gd name="connsiteX38" fmla="*/ 0 w 2027074"/>
              <a:gd name="connsiteY38" fmla="*/ 1296880 h 2628900"/>
              <a:gd name="connsiteX39" fmla="*/ 19978 w 2027074"/>
              <a:gd name="connsiteY39" fmla="*/ 1311166 h 2628900"/>
              <a:gd name="connsiteX40" fmla="*/ 217020 w 2027074"/>
              <a:gd name="connsiteY40" fmla="*/ 1453365 h 2628900"/>
              <a:gd name="connsiteX41" fmla="*/ 258956 w 2027074"/>
              <a:gd name="connsiteY41" fmla="*/ 1482716 h 2628900"/>
              <a:gd name="connsiteX42" fmla="*/ 283195 w 2027074"/>
              <a:gd name="connsiteY42" fmla="*/ 1514782 h 2628900"/>
              <a:gd name="connsiteX43" fmla="*/ 0 w 2027074"/>
              <a:gd name="connsiteY43" fmla="*/ 1409214 h 2628900"/>
              <a:gd name="connsiteX44" fmla="*/ 0 w 2027074"/>
              <a:gd name="connsiteY44" fmla="*/ 1450869 h 2628900"/>
              <a:gd name="connsiteX45" fmla="*/ 28395 w 2027074"/>
              <a:gd name="connsiteY45" fmla="*/ 1461697 h 2628900"/>
              <a:gd name="connsiteX46" fmla="*/ 287323 w 2027074"/>
              <a:gd name="connsiteY46" fmla="*/ 1569984 h 2628900"/>
              <a:gd name="connsiteX47" fmla="*/ 4314 w 2027074"/>
              <a:gd name="connsiteY47" fmla="*/ 1541638 h 2628900"/>
              <a:gd name="connsiteX48" fmla="*/ 0 w 2027074"/>
              <a:gd name="connsiteY48" fmla="*/ 1541195 h 2628900"/>
              <a:gd name="connsiteX49" fmla="*/ 0 w 2027074"/>
              <a:gd name="connsiteY49" fmla="*/ 1569997 h 2628900"/>
              <a:gd name="connsiteX50" fmla="*/ 150721 w 2027074"/>
              <a:gd name="connsiteY50" fmla="*/ 1583535 h 2628900"/>
              <a:gd name="connsiteX51" fmla="*/ 283350 w 2027074"/>
              <a:gd name="connsiteY51" fmla="*/ 1597833 h 2628900"/>
              <a:gd name="connsiteX52" fmla="*/ 14244 w 2027074"/>
              <a:gd name="connsiteY52" fmla="*/ 1655022 h 2628900"/>
              <a:gd name="connsiteX53" fmla="*/ 0 w 2027074"/>
              <a:gd name="connsiteY53" fmla="*/ 1657211 h 2628900"/>
              <a:gd name="connsiteX54" fmla="*/ 0 w 2027074"/>
              <a:gd name="connsiteY54" fmla="*/ 1699723 h 2628900"/>
              <a:gd name="connsiteX55" fmla="*/ 295267 w 2027074"/>
              <a:gd name="connsiteY55" fmla="*/ 1653530 h 2628900"/>
              <a:gd name="connsiteX56" fmla="*/ 0 w 2027074"/>
              <a:gd name="connsiteY56" fmla="*/ 1793037 h 2628900"/>
              <a:gd name="connsiteX57" fmla="*/ 0 w 2027074"/>
              <a:gd name="connsiteY57" fmla="*/ 1824962 h 2628900"/>
              <a:gd name="connsiteX58" fmla="*/ 299238 w 2027074"/>
              <a:gd name="connsiteY58" fmla="*/ 1689336 h 2628900"/>
              <a:gd name="connsiteX59" fmla="*/ 263491 w 2027074"/>
              <a:gd name="connsiteY59" fmla="*/ 1729119 h 2628900"/>
              <a:gd name="connsiteX60" fmla="*/ 0 w 2027074"/>
              <a:gd name="connsiteY60" fmla="*/ 1946709 h 2628900"/>
              <a:gd name="connsiteX61" fmla="*/ 0 w 2027074"/>
              <a:gd name="connsiteY61" fmla="*/ 1999791 h 2628900"/>
              <a:gd name="connsiteX62" fmla="*/ 338959 w 2027074"/>
              <a:gd name="connsiteY62" fmla="*/ 1725142 h 2628900"/>
              <a:gd name="connsiteX63" fmla="*/ 295267 w 2027074"/>
              <a:gd name="connsiteY63" fmla="*/ 1808688 h 2628900"/>
              <a:gd name="connsiteX64" fmla="*/ 88720 w 2027074"/>
              <a:gd name="connsiteY64" fmla="*/ 2091653 h 2628900"/>
              <a:gd name="connsiteX65" fmla="*/ 0 w 2027074"/>
              <a:gd name="connsiteY65" fmla="*/ 2214479 h 2628900"/>
              <a:gd name="connsiteX66" fmla="*/ 0 w 2027074"/>
              <a:gd name="connsiteY66" fmla="*/ 2267850 h 2628900"/>
              <a:gd name="connsiteX67" fmla="*/ 17224 w 2027074"/>
              <a:gd name="connsiteY67" fmla="*/ 2246312 h 2628900"/>
              <a:gd name="connsiteX68" fmla="*/ 366763 w 2027074"/>
              <a:gd name="connsiteY68" fmla="*/ 1756969 h 2628900"/>
              <a:gd name="connsiteX69" fmla="*/ 180573 w 2027074"/>
              <a:gd name="connsiteY69" fmla="*/ 2271178 h 2628900"/>
              <a:gd name="connsiteX70" fmla="*/ 46386 w 2027074"/>
              <a:gd name="connsiteY70" fmla="*/ 2628900 h 2628900"/>
              <a:gd name="connsiteX71" fmla="*/ 92636 w 2027074"/>
              <a:gd name="connsiteY71" fmla="*/ 2628900 h 2628900"/>
              <a:gd name="connsiteX72" fmla="*/ 244127 w 2027074"/>
              <a:gd name="connsiteY72" fmla="*/ 2216474 h 2628900"/>
              <a:gd name="connsiteX73" fmla="*/ 414428 w 2027074"/>
              <a:gd name="connsiteY73" fmla="*/ 1772882 h 2628900"/>
              <a:gd name="connsiteX74" fmla="*/ 418399 w 2027074"/>
              <a:gd name="connsiteY74" fmla="*/ 1856428 h 2628900"/>
              <a:gd name="connsiteX75" fmla="*/ 370735 w 2027074"/>
              <a:gd name="connsiteY75" fmla="*/ 2357707 h 2628900"/>
              <a:gd name="connsiteX76" fmla="*/ 350875 w 2027074"/>
              <a:gd name="connsiteY76" fmla="*/ 2560606 h 2628900"/>
              <a:gd name="connsiteX77" fmla="*/ 320278 w 2027074"/>
              <a:gd name="connsiteY77" fmla="*/ 2602193 h 2628900"/>
              <a:gd name="connsiteX78" fmla="*/ 282674 w 2027074"/>
              <a:gd name="connsiteY78" fmla="*/ 2628900 h 2628900"/>
              <a:gd name="connsiteX79" fmla="*/ 434855 w 2027074"/>
              <a:gd name="connsiteY79" fmla="*/ 2628900 h 2628900"/>
              <a:gd name="connsiteX80" fmla="*/ 407910 w 2027074"/>
              <a:gd name="connsiteY80" fmla="*/ 2605239 h 2628900"/>
              <a:gd name="connsiteX81" fmla="*/ 382651 w 2027074"/>
              <a:gd name="connsiteY81" fmla="*/ 2560606 h 2628900"/>
              <a:gd name="connsiteX82" fmla="*/ 402511 w 2027074"/>
              <a:gd name="connsiteY82" fmla="*/ 2369643 h 2628900"/>
              <a:gd name="connsiteX83" fmla="*/ 454148 w 2027074"/>
              <a:gd name="connsiteY83" fmla="*/ 1780839 h 2628900"/>
              <a:gd name="connsiteX84" fmla="*/ 581501 w 2027074"/>
              <a:gd name="connsiteY84" fmla="*/ 2508141 h 2628900"/>
              <a:gd name="connsiteX85" fmla="*/ 601033 w 2027074"/>
              <a:gd name="connsiteY85" fmla="*/ 2628900 h 2628900"/>
              <a:gd name="connsiteX86" fmla="*/ 643632 w 2027074"/>
              <a:gd name="connsiteY86" fmla="*/ 2628900 h 2628900"/>
              <a:gd name="connsiteX87" fmla="*/ 639282 w 2027074"/>
              <a:gd name="connsiteY87" fmla="*/ 2601882 h 2628900"/>
              <a:gd name="connsiteX88" fmla="*/ 505785 w 2027074"/>
              <a:gd name="connsiteY88" fmla="*/ 1764925 h 2628900"/>
              <a:gd name="connsiteX89" fmla="*/ 557420 w 2027074"/>
              <a:gd name="connsiteY89" fmla="*/ 1844494 h 2628900"/>
              <a:gd name="connsiteX90" fmla="*/ 763967 w 2027074"/>
              <a:gd name="connsiteY90" fmla="*/ 2313945 h 2628900"/>
              <a:gd name="connsiteX91" fmla="*/ 847380 w 2027074"/>
              <a:gd name="connsiteY91" fmla="*/ 2500930 h 2628900"/>
              <a:gd name="connsiteX92" fmla="*/ 863268 w 2027074"/>
              <a:gd name="connsiteY92" fmla="*/ 2624261 h 2628900"/>
              <a:gd name="connsiteX93" fmla="*/ 914904 w 2027074"/>
              <a:gd name="connsiteY93" fmla="*/ 2580498 h 2628900"/>
              <a:gd name="connsiteX94" fmla="*/ 875183 w 2027074"/>
              <a:gd name="connsiteY94" fmla="*/ 2477059 h 2628900"/>
              <a:gd name="connsiteX95" fmla="*/ 549476 w 2027074"/>
              <a:gd name="connsiteY95" fmla="*/ 1764925 h 2628900"/>
              <a:gd name="connsiteX96" fmla="*/ 589197 w 2027074"/>
              <a:gd name="connsiteY96" fmla="*/ 1796752 h 2628900"/>
              <a:gd name="connsiteX97" fmla="*/ 1248555 w 2027074"/>
              <a:gd name="connsiteY97" fmla="*/ 2608347 h 2628900"/>
              <a:gd name="connsiteX98" fmla="*/ 1245866 w 2027074"/>
              <a:gd name="connsiteY98" fmla="*/ 2628900 h 2628900"/>
              <a:gd name="connsiteX99" fmla="*/ 1559852 w 2027074"/>
              <a:gd name="connsiteY99" fmla="*/ 2628900 h 2628900"/>
              <a:gd name="connsiteX100" fmla="*/ 1550430 w 2027074"/>
              <a:gd name="connsiteY100" fmla="*/ 2620282 h 2628900"/>
              <a:gd name="connsiteX101" fmla="*/ 1288275 w 2027074"/>
              <a:gd name="connsiteY101" fmla="*/ 2576519 h 2628900"/>
              <a:gd name="connsiteX102" fmla="*/ 1196918 w 2027074"/>
              <a:gd name="connsiteY102" fmla="*/ 2477059 h 2628900"/>
              <a:gd name="connsiteX103" fmla="*/ 668637 w 2027074"/>
              <a:gd name="connsiteY103" fmla="*/ 1828579 h 2628900"/>
              <a:gd name="connsiteX104" fmla="*/ 589197 w 2027074"/>
              <a:gd name="connsiteY104" fmla="*/ 1721163 h 2628900"/>
              <a:gd name="connsiteX105" fmla="*/ 1212806 w 2027074"/>
              <a:gd name="connsiteY105" fmla="*/ 2162766 h 2628900"/>
              <a:gd name="connsiteX106" fmla="*/ 1268416 w 2027074"/>
              <a:gd name="connsiteY106" fmla="*/ 2389534 h 2628900"/>
              <a:gd name="connsiteX107" fmla="*/ 1387576 w 2027074"/>
              <a:gd name="connsiteY107" fmla="*/ 2286097 h 2628900"/>
              <a:gd name="connsiteX108" fmla="*/ 1431268 w 2027074"/>
              <a:gd name="connsiteY108" fmla="*/ 2122982 h 2628900"/>
              <a:gd name="connsiteX109" fmla="*/ 1236638 w 2027074"/>
              <a:gd name="connsiteY109" fmla="*/ 2134916 h 2628900"/>
              <a:gd name="connsiteX110" fmla="*/ 1077757 w 2027074"/>
              <a:gd name="connsiteY110" fmla="*/ 2027500 h 2628900"/>
              <a:gd name="connsiteX111" fmla="*/ 684525 w 2027074"/>
              <a:gd name="connsiteY111" fmla="*/ 1745033 h 2628900"/>
              <a:gd name="connsiteX112" fmla="*/ 617001 w 2027074"/>
              <a:gd name="connsiteY112" fmla="*/ 1681379 h 2628900"/>
              <a:gd name="connsiteX113" fmla="*/ 1657675 w 2027074"/>
              <a:gd name="connsiteY113" fmla="*/ 2079219 h 2628900"/>
              <a:gd name="connsiteX114" fmla="*/ 1768892 w 2027074"/>
              <a:gd name="connsiteY114" fmla="*/ 2313945 h 2628900"/>
              <a:gd name="connsiteX115" fmla="*/ 1876137 w 2027074"/>
              <a:gd name="connsiteY115" fmla="*/ 2170722 h 2628900"/>
              <a:gd name="connsiteX116" fmla="*/ 1911885 w 2027074"/>
              <a:gd name="connsiteY116" fmla="*/ 1987716 h 2628900"/>
              <a:gd name="connsiteX117" fmla="*/ 1669591 w 2027074"/>
              <a:gd name="connsiteY117" fmla="*/ 2035457 h 2628900"/>
              <a:gd name="connsiteX118" fmla="*/ 1538513 w 2027074"/>
              <a:gd name="connsiteY118" fmla="*/ 1987716 h 2628900"/>
              <a:gd name="connsiteX119" fmla="*/ 756023 w 2027074"/>
              <a:gd name="connsiteY119" fmla="*/ 1693315 h 2628900"/>
              <a:gd name="connsiteX120" fmla="*/ 628917 w 2027074"/>
              <a:gd name="connsiteY120" fmla="*/ 1637616 h 2628900"/>
              <a:gd name="connsiteX121" fmla="*/ 1439212 w 2027074"/>
              <a:gd name="connsiteY121" fmla="*/ 1713206 h 2628900"/>
              <a:gd name="connsiteX122" fmla="*/ 1542486 w 2027074"/>
              <a:gd name="connsiteY122" fmla="*/ 1812666 h 2628900"/>
              <a:gd name="connsiteX123" fmla="*/ 1582206 w 2027074"/>
              <a:gd name="connsiteY123" fmla="*/ 1725142 h 2628900"/>
              <a:gd name="connsiteX124" fmla="*/ 1617955 w 2027074"/>
              <a:gd name="connsiteY124" fmla="*/ 1661487 h 2628900"/>
              <a:gd name="connsiteX125" fmla="*/ 1439212 w 2027074"/>
              <a:gd name="connsiteY125" fmla="*/ 1681379 h 2628900"/>
              <a:gd name="connsiteX126" fmla="*/ 636861 w 2027074"/>
              <a:gd name="connsiteY126" fmla="*/ 1597833 h 2628900"/>
              <a:gd name="connsiteX127" fmla="*/ 1165142 w 2027074"/>
              <a:gd name="connsiteY127" fmla="*/ 1502351 h 2628900"/>
              <a:gd name="connsiteX128" fmla="*/ 1570291 w 2027074"/>
              <a:gd name="connsiteY128" fmla="*/ 1434718 h 2628900"/>
              <a:gd name="connsiteX129" fmla="*/ 1709311 w 2027074"/>
              <a:gd name="connsiteY129" fmla="*/ 1410848 h 2628900"/>
              <a:gd name="connsiteX130" fmla="*/ 1812585 w 2027074"/>
              <a:gd name="connsiteY130" fmla="*/ 1478479 h 2628900"/>
              <a:gd name="connsiteX131" fmla="*/ 2027074 w 2027074"/>
              <a:gd name="connsiteY131" fmla="*/ 1418804 h 2628900"/>
              <a:gd name="connsiteX132" fmla="*/ 2027074 w 2027074"/>
              <a:gd name="connsiteY132" fmla="*/ 1410848 h 2628900"/>
              <a:gd name="connsiteX133" fmla="*/ 1947633 w 2027074"/>
              <a:gd name="connsiteY133" fmla="*/ 1319345 h 2628900"/>
              <a:gd name="connsiteX134" fmla="*/ 1892025 w 2027074"/>
              <a:gd name="connsiteY134" fmla="*/ 1144294 h 2628900"/>
              <a:gd name="connsiteX135" fmla="*/ 1685479 w 2027074"/>
              <a:gd name="connsiteY135" fmla="*/ 1375042 h 2628900"/>
              <a:gd name="connsiteX136" fmla="*/ 1156702 w 2027074"/>
              <a:gd name="connsiteY136" fmla="*/ 1463561 h 2628900"/>
              <a:gd name="connsiteX137" fmla="*/ 922627 w 2027074"/>
              <a:gd name="connsiteY137" fmla="*/ 1499900 h 2628900"/>
              <a:gd name="connsiteX138" fmla="*/ 940609 w 2027074"/>
              <a:gd name="connsiteY138" fmla="*/ 1495245 h 2628900"/>
              <a:gd name="connsiteX139" fmla="*/ 629349 w 2027074"/>
              <a:gd name="connsiteY139" fmla="*/ 1543940 h 2628900"/>
              <a:gd name="connsiteX140" fmla="*/ 644187 w 2027074"/>
              <a:gd name="connsiteY140" fmla="*/ 1536618 h 2628900"/>
              <a:gd name="connsiteX141" fmla="*/ 624147 w 2027074"/>
              <a:gd name="connsiteY141" fmla="*/ 1541270 h 2628900"/>
              <a:gd name="connsiteX142" fmla="*/ 979421 w 2027074"/>
              <a:gd name="connsiteY142" fmla="*/ 1373409 h 2628900"/>
              <a:gd name="connsiteX143" fmla="*/ 1348749 w 2027074"/>
              <a:gd name="connsiteY143" fmla="*/ 1206414 h 2628900"/>
              <a:gd name="connsiteX144" fmla="*/ 1583180 w 2027074"/>
              <a:gd name="connsiteY144" fmla="*/ 1178076 h 2628900"/>
              <a:gd name="connsiteX145" fmla="*/ 1514467 w 2027074"/>
              <a:gd name="connsiteY145" fmla="*/ 1109254 h 2628900"/>
              <a:gd name="connsiteX146" fmla="*/ 1457881 w 2027074"/>
              <a:gd name="connsiteY146" fmla="*/ 991851 h 2628900"/>
              <a:gd name="connsiteX147" fmla="*/ 1332583 w 2027074"/>
              <a:gd name="connsiteY147" fmla="*/ 1182123 h 2628900"/>
              <a:gd name="connsiteX148" fmla="*/ 609083 w 2027074"/>
              <a:gd name="connsiteY148" fmla="*/ 1510042 h 2628900"/>
              <a:gd name="connsiteX149" fmla="*/ 645461 w 2027074"/>
              <a:gd name="connsiteY149" fmla="*/ 1469559 h 2628900"/>
              <a:gd name="connsiteX150" fmla="*/ 1465964 w 2027074"/>
              <a:gd name="connsiteY150" fmla="*/ 797528 h 2628900"/>
              <a:gd name="connsiteX151" fmla="*/ 1765064 w 2027074"/>
              <a:gd name="connsiteY151" fmla="*/ 684174 h 2628900"/>
              <a:gd name="connsiteX152" fmla="*/ 1643807 w 2027074"/>
              <a:gd name="connsiteY152" fmla="*/ 607256 h 2628900"/>
              <a:gd name="connsiteX153" fmla="*/ 1571054 w 2027074"/>
              <a:gd name="connsiteY153" fmla="*/ 473659 h 2628900"/>
              <a:gd name="connsiteX154" fmla="*/ 1437672 w 2027074"/>
              <a:gd name="connsiteY154" fmla="*/ 752997 h 2628900"/>
              <a:gd name="connsiteX155" fmla="*/ 568665 w 2027074"/>
              <a:gd name="connsiteY155" fmla="*/ 1473606 h 2628900"/>
              <a:gd name="connsiteX156" fmla="*/ 613126 w 2027074"/>
              <a:gd name="connsiteY156" fmla="*/ 1388591 h 2628900"/>
              <a:gd name="connsiteX157" fmla="*/ 1033483 w 2027074"/>
              <a:gd name="connsiteY157" fmla="*/ 809674 h 2628900"/>
              <a:gd name="connsiteX158" fmla="*/ 1255786 w 2027074"/>
              <a:gd name="connsiteY158" fmla="*/ 740851 h 2628900"/>
              <a:gd name="connsiteX159" fmla="*/ 1154738 w 2027074"/>
              <a:gd name="connsiteY159" fmla="*/ 647739 h 2628900"/>
              <a:gd name="connsiteX160" fmla="*/ 1033483 w 2027074"/>
              <a:gd name="connsiteY160" fmla="*/ 574869 h 2628900"/>
              <a:gd name="connsiteX161" fmla="*/ 1001148 w 2027074"/>
              <a:gd name="connsiteY161" fmla="*/ 659884 h 2628900"/>
              <a:gd name="connsiteX162" fmla="*/ 1009231 w 2027074"/>
              <a:gd name="connsiteY162" fmla="*/ 777287 h 2628900"/>
              <a:gd name="connsiteX163" fmla="*/ 896058 w 2027074"/>
              <a:gd name="connsiteY163" fmla="*/ 943270 h 2628900"/>
              <a:gd name="connsiteX164" fmla="*/ 540372 w 2027074"/>
              <a:gd name="connsiteY164" fmla="*/ 1441220 h 2628900"/>
              <a:gd name="connsiteX165" fmla="*/ 928394 w 2027074"/>
              <a:gd name="connsiteY165" fmla="*/ 388644 h 2628900"/>
              <a:gd name="connsiteX166" fmla="*/ 1211326 w 2027074"/>
              <a:gd name="connsiteY166" fmla="*/ 230757 h 2628900"/>
              <a:gd name="connsiteX167" fmla="*/ 1021357 w 2027074"/>
              <a:gd name="connsiteY167" fmla="*/ 105258 h 2628900"/>
              <a:gd name="connsiteX168" fmla="*/ 920309 w 2027074"/>
              <a:gd name="connsiteY168" fmla="*/ 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027074" h="2628900">
                <a:moveTo>
                  <a:pt x="920309" y="0"/>
                </a:moveTo>
                <a:cubicBezTo>
                  <a:pt x="912226" y="0"/>
                  <a:pt x="900100" y="0"/>
                  <a:pt x="887974" y="0"/>
                </a:cubicBezTo>
                <a:cubicBezTo>
                  <a:pt x="851597" y="20242"/>
                  <a:pt x="811178" y="36436"/>
                  <a:pt x="799052" y="72871"/>
                </a:cubicBezTo>
                <a:cubicBezTo>
                  <a:pt x="754592" y="206467"/>
                  <a:pt x="879891" y="291483"/>
                  <a:pt x="883932" y="380547"/>
                </a:cubicBezTo>
                <a:cubicBezTo>
                  <a:pt x="883932" y="412935"/>
                  <a:pt x="851597" y="469612"/>
                  <a:pt x="835429" y="510095"/>
                </a:cubicBezTo>
                <a:cubicBezTo>
                  <a:pt x="718215" y="821819"/>
                  <a:pt x="613126" y="1129495"/>
                  <a:pt x="491869" y="1425025"/>
                </a:cubicBezTo>
                <a:cubicBezTo>
                  <a:pt x="463575" y="1408833"/>
                  <a:pt x="483786" y="1368349"/>
                  <a:pt x="487828" y="1340011"/>
                </a:cubicBezTo>
                <a:cubicBezTo>
                  <a:pt x="503995" y="1174027"/>
                  <a:pt x="520163" y="995899"/>
                  <a:pt x="536329" y="829916"/>
                </a:cubicBezTo>
                <a:cubicBezTo>
                  <a:pt x="544414" y="761094"/>
                  <a:pt x="540372" y="667982"/>
                  <a:pt x="556540" y="623449"/>
                </a:cubicBezTo>
                <a:cubicBezTo>
                  <a:pt x="580791" y="554626"/>
                  <a:pt x="689921" y="546530"/>
                  <a:pt x="693963" y="465563"/>
                </a:cubicBezTo>
                <a:cubicBezTo>
                  <a:pt x="698006" y="384595"/>
                  <a:pt x="584832" y="360305"/>
                  <a:pt x="556540" y="421031"/>
                </a:cubicBezTo>
                <a:cubicBezTo>
                  <a:pt x="532288" y="360305"/>
                  <a:pt x="415074" y="364354"/>
                  <a:pt x="406989" y="449369"/>
                </a:cubicBezTo>
                <a:cubicBezTo>
                  <a:pt x="402948" y="538434"/>
                  <a:pt x="508037" y="550579"/>
                  <a:pt x="524205" y="623449"/>
                </a:cubicBezTo>
                <a:cubicBezTo>
                  <a:pt x="536329" y="667982"/>
                  <a:pt x="512078" y="752997"/>
                  <a:pt x="503995" y="817771"/>
                </a:cubicBezTo>
                <a:cubicBezTo>
                  <a:pt x="483786" y="1024238"/>
                  <a:pt x="467617" y="1234753"/>
                  <a:pt x="451451" y="1416929"/>
                </a:cubicBezTo>
                <a:cubicBezTo>
                  <a:pt x="390822" y="1145688"/>
                  <a:pt x="334235" y="736804"/>
                  <a:pt x="281691" y="433176"/>
                </a:cubicBezTo>
                <a:cubicBezTo>
                  <a:pt x="273608" y="380547"/>
                  <a:pt x="253397" y="323870"/>
                  <a:pt x="257440" y="287434"/>
                </a:cubicBezTo>
                <a:cubicBezTo>
                  <a:pt x="261482" y="234806"/>
                  <a:pt x="318068" y="202419"/>
                  <a:pt x="301900" y="145742"/>
                </a:cubicBezTo>
                <a:cubicBezTo>
                  <a:pt x="289774" y="89064"/>
                  <a:pt x="196811" y="97162"/>
                  <a:pt x="188728" y="149790"/>
                </a:cubicBezTo>
                <a:cubicBezTo>
                  <a:pt x="140225" y="125499"/>
                  <a:pt x="95765" y="157887"/>
                  <a:pt x="91722" y="190274"/>
                </a:cubicBezTo>
                <a:cubicBezTo>
                  <a:pt x="83638" y="259096"/>
                  <a:pt x="168518" y="275289"/>
                  <a:pt x="217020" y="295532"/>
                </a:cubicBezTo>
                <a:cubicBezTo>
                  <a:pt x="273608" y="676078"/>
                  <a:pt x="354445" y="1060673"/>
                  <a:pt x="398906" y="1433123"/>
                </a:cubicBezTo>
                <a:cubicBezTo>
                  <a:pt x="370612" y="1420978"/>
                  <a:pt x="358486" y="1380494"/>
                  <a:pt x="346361" y="1352156"/>
                </a:cubicBezTo>
                <a:cubicBezTo>
                  <a:pt x="273608" y="1194269"/>
                  <a:pt x="204895" y="1036383"/>
                  <a:pt x="136183" y="874448"/>
                </a:cubicBezTo>
                <a:cubicBezTo>
                  <a:pt x="107889" y="817771"/>
                  <a:pt x="51303" y="728706"/>
                  <a:pt x="51303" y="684174"/>
                </a:cubicBezTo>
                <a:cubicBezTo>
                  <a:pt x="47262" y="639643"/>
                  <a:pt x="95765" y="566772"/>
                  <a:pt x="35135" y="558675"/>
                </a:cubicBezTo>
                <a:lnTo>
                  <a:pt x="0" y="566871"/>
                </a:lnTo>
                <a:lnTo>
                  <a:pt x="0" y="707213"/>
                </a:lnTo>
                <a:lnTo>
                  <a:pt x="23009" y="708465"/>
                </a:lnTo>
                <a:cubicBezTo>
                  <a:pt x="136183" y="947319"/>
                  <a:pt x="241272" y="1194269"/>
                  <a:pt x="354445" y="1433123"/>
                </a:cubicBezTo>
                <a:cubicBezTo>
                  <a:pt x="338277" y="1433123"/>
                  <a:pt x="322109" y="1412880"/>
                  <a:pt x="314026" y="1400737"/>
                </a:cubicBezTo>
                <a:lnTo>
                  <a:pt x="0" y="1014531"/>
                </a:lnTo>
                <a:lnTo>
                  <a:pt x="0" y="1082104"/>
                </a:lnTo>
                <a:lnTo>
                  <a:pt x="233188" y="1368349"/>
                </a:lnTo>
                <a:cubicBezTo>
                  <a:pt x="257440" y="1395676"/>
                  <a:pt x="286237" y="1418448"/>
                  <a:pt x="302531" y="1446913"/>
                </a:cubicBezTo>
                <a:lnTo>
                  <a:pt x="308670" y="1463328"/>
                </a:lnTo>
                <a:lnTo>
                  <a:pt x="60420" y="1294977"/>
                </a:lnTo>
                <a:lnTo>
                  <a:pt x="0" y="1251155"/>
                </a:lnTo>
                <a:lnTo>
                  <a:pt x="0" y="1296880"/>
                </a:lnTo>
                <a:lnTo>
                  <a:pt x="19978" y="1311166"/>
                </a:lnTo>
                <a:cubicBezTo>
                  <a:pt x="87680" y="1359240"/>
                  <a:pt x="154370" y="1406808"/>
                  <a:pt x="217020" y="1453365"/>
                </a:cubicBezTo>
                <a:cubicBezTo>
                  <a:pt x="231167" y="1463486"/>
                  <a:pt x="246324" y="1472594"/>
                  <a:pt x="258956" y="1482716"/>
                </a:cubicBezTo>
                <a:lnTo>
                  <a:pt x="283195" y="1514782"/>
                </a:lnTo>
                <a:lnTo>
                  <a:pt x="0" y="1409214"/>
                </a:lnTo>
                <a:lnTo>
                  <a:pt x="0" y="1450869"/>
                </a:lnTo>
                <a:lnTo>
                  <a:pt x="28395" y="1461697"/>
                </a:lnTo>
                <a:cubicBezTo>
                  <a:pt x="116277" y="1496384"/>
                  <a:pt x="202917" y="1532190"/>
                  <a:pt x="287323" y="1569984"/>
                </a:cubicBezTo>
                <a:cubicBezTo>
                  <a:pt x="207881" y="1562027"/>
                  <a:pt x="107588" y="1552081"/>
                  <a:pt x="4314" y="1541638"/>
                </a:cubicBezTo>
                <a:lnTo>
                  <a:pt x="0" y="1541195"/>
                </a:lnTo>
                <a:lnTo>
                  <a:pt x="0" y="1569997"/>
                </a:lnTo>
                <a:lnTo>
                  <a:pt x="150721" y="1583535"/>
                </a:lnTo>
                <a:cubicBezTo>
                  <a:pt x="198695" y="1588135"/>
                  <a:pt x="243630" y="1592860"/>
                  <a:pt x="283350" y="1597833"/>
                </a:cubicBezTo>
                <a:cubicBezTo>
                  <a:pt x="195964" y="1621703"/>
                  <a:pt x="105601" y="1639606"/>
                  <a:pt x="14244" y="1655022"/>
                </a:cubicBezTo>
                <a:lnTo>
                  <a:pt x="0" y="1657211"/>
                </a:lnTo>
                <a:lnTo>
                  <a:pt x="0" y="1699723"/>
                </a:lnTo>
                <a:lnTo>
                  <a:pt x="295267" y="1653530"/>
                </a:lnTo>
                <a:lnTo>
                  <a:pt x="0" y="1793037"/>
                </a:lnTo>
                <a:lnTo>
                  <a:pt x="0" y="1824962"/>
                </a:lnTo>
                <a:lnTo>
                  <a:pt x="299238" y="1689336"/>
                </a:lnTo>
                <a:cubicBezTo>
                  <a:pt x="303211" y="1709228"/>
                  <a:pt x="275406" y="1721163"/>
                  <a:pt x="263491" y="1729119"/>
                </a:cubicBezTo>
                <a:lnTo>
                  <a:pt x="0" y="1946709"/>
                </a:lnTo>
                <a:lnTo>
                  <a:pt x="0" y="1999791"/>
                </a:lnTo>
                <a:lnTo>
                  <a:pt x="338959" y="1725142"/>
                </a:lnTo>
                <a:cubicBezTo>
                  <a:pt x="338959" y="1756969"/>
                  <a:pt x="311155" y="1780839"/>
                  <a:pt x="295267" y="1808688"/>
                </a:cubicBezTo>
                <a:cubicBezTo>
                  <a:pt x="227742" y="1900191"/>
                  <a:pt x="158232" y="1995673"/>
                  <a:pt x="88720" y="2091653"/>
                </a:cubicBezTo>
                <a:lnTo>
                  <a:pt x="0" y="2214479"/>
                </a:lnTo>
                <a:lnTo>
                  <a:pt x="0" y="2267850"/>
                </a:lnTo>
                <a:lnTo>
                  <a:pt x="17224" y="2246312"/>
                </a:lnTo>
                <a:cubicBezTo>
                  <a:pt x="120496" y="2099112"/>
                  <a:pt x="275406" y="1888255"/>
                  <a:pt x="366763" y="1756969"/>
                </a:cubicBezTo>
                <a:cubicBezTo>
                  <a:pt x="311153" y="1928041"/>
                  <a:pt x="246608" y="2099112"/>
                  <a:pt x="180573" y="2271178"/>
                </a:cubicBezTo>
                <a:lnTo>
                  <a:pt x="46386" y="2628900"/>
                </a:lnTo>
                <a:lnTo>
                  <a:pt x="92636" y="2628900"/>
                </a:lnTo>
                <a:lnTo>
                  <a:pt x="244127" y="2216474"/>
                </a:lnTo>
                <a:cubicBezTo>
                  <a:pt x="299239" y="2066290"/>
                  <a:pt x="354847" y="1918094"/>
                  <a:pt x="414428" y="1772882"/>
                </a:cubicBezTo>
                <a:cubicBezTo>
                  <a:pt x="442231" y="1788796"/>
                  <a:pt x="422371" y="1828579"/>
                  <a:pt x="418399" y="1856428"/>
                </a:cubicBezTo>
                <a:cubicBezTo>
                  <a:pt x="402511" y="2019543"/>
                  <a:pt x="386623" y="2194592"/>
                  <a:pt x="370735" y="2357707"/>
                </a:cubicBezTo>
                <a:cubicBezTo>
                  <a:pt x="362791" y="2425340"/>
                  <a:pt x="366763" y="2516843"/>
                  <a:pt x="350875" y="2560606"/>
                </a:cubicBezTo>
                <a:cubicBezTo>
                  <a:pt x="344917" y="2577515"/>
                  <a:pt x="333745" y="2590693"/>
                  <a:pt x="320278" y="2602193"/>
                </a:cubicBezTo>
                <a:lnTo>
                  <a:pt x="282674" y="2628900"/>
                </a:lnTo>
                <a:lnTo>
                  <a:pt x="434855" y="2628900"/>
                </a:lnTo>
                <a:lnTo>
                  <a:pt x="407910" y="2605239"/>
                </a:lnTo>
                <a:cubicBezTo>
                  <a:pt x="396056" y="2592682"/>
                  <a:pt x="386623" y="2578509"/>
                  <a:pt x="382651" y="2560606"/>
                </a:cubicBezTo>
                <a:cubicBezTo>
                  <a:pt x="370735" y="2516843"/>
                  <a:pt x="394567" y="2433297"/>
                  <a:pt x="402511" y="2369643"/>
                </a:cubicBezTo>
                <a:cubicBezTo>
                  <a:pt x="422371" y="2166743"/>
                  <a:pt x="438260" y="1959867"/>
                  <a:pt x="454148" y="1780839"/>
                </a:cubicBezTo>
                <a:cubicBezTo>
                  <a:pt x="498834" y="1980754"/>
                  <a:pt x="541284" y="2256755"/>
                  <a:pt x="581501" y="2508141"/>
                </a:cubicBezTo>
                <a:lnTo>
                  <a:pt x="601033" y="2628900"/>
                </a:lnTo>
                <a:lnTo>
                  <a:pt x="643632" y="2628900"/>
                </a:lnTo>
                <a:lnTo>
                  <a:pt x="639282" y="2601882"/>
                </a:lnTo>
                <a:cubicBezTo>
                  <a:pt x="591431" y="2320659"/>
                  <a:pt x="538553" y="2039436"/>
                  <a:pt x="505785" y="1764925"/>
                </a:cubicBezTo>
                <a:cubicBezTo>
                  <a:pt x="533588" y="1776861"/>
                  <a:pt x="545505" y="1816645"/>
                  <a:pt x="557420" y="1844494"/>
                </a:cubicBezTo>
                <a:cubicBezTo>
                  <a:pt x="628917" y="1999651"/>
                  <a:pt x="696442" y="2154809"/>
                  <a:pt x="763967" y="2313945"/>
                </a:cubicBezTo>
                <a:cubicBezTo>
                  <a:pt x="791770" y="2369643"/>
                  <a:pt x="847380" y="2457167"/>
                  <a:pt x="847380" y="2500930"/>
                </a:cubicBezTo>
                <a:cubicBezTo>
                  <a:pt x="851351" y="2544692"/>
                  <a:pt x="803687" y="2616304"/>
                  <a:pt x="863268" y="2624261"/>
                </a:cubicBezTo>
                <a:cubicBezTo>
                  <a:pt x="899016" y="2628240"/>
                  <a:pt x="906960" y="2612325"/>
                  <a:pt x="914904" y="2580498"/>
                </a:cubicBezTo>
                <a:cubicBezTo>
                  <a:pt x="1038037" y="2596412"/>
                  <a:pt x="958597" y="2465125"/>
                  <a:pt x="875183" y="2477059"/>
                </a:cubicBezTo>
                <a:cubicBezTo>
                  <a:pt x="763967" y="2242334"/>
                  <a:pt x="660693" y="1999651"/>
                  <a:pt x="549476" y="1764925"/>
                </a:cubicBezTo>
                <a:cubicBezTo>
                  <a:pt x="565364" y="1764925"/>
                  <a:pt x="581253" y="1784818"/>
                  <a:pt x="589197" y="1796752"/>
                </a:cubicBezTo>
                <a:cubicBezTo>
                  <a:pt x="811631" y="2063306"/>
                  <a:pt x="1030093" y="2345773"/>
                  <a:pt x="1248555" y="2608347"/>
                </a:cubicBezTo>
                <a:lnTo>
                  <a:pt x="1245866" y="2628900"/>
                </a:lnTo>
                <a:lnTo>
                  <a:pt x="1559852" y="2628900"/>
                </a:lnTo>
                <a:lnTo>
                  <a:pt x="1550430" y="2620282"/>
                </a:lnTo>
                <a:cubicBezTo>
                  <a:pt x="1474961" y="2572541"/>
                  <a:pt x="1375660" y="2608347"/>
                  <a:pt x="1288275" y="2576519"/>
                </a:cubicBezTo>
                <a:cubicBezTo>
                  <a:pt x="1260472" y="2568562"/>
                  <a:pt x="1224723" y="2512865"/>
                  <a:pt x="1196918" y="2477059"/>
                </a:cubicBezTo>
                <a:cubicBezTo>
                  <a:pt x="1018176" y="2258247"/>
                  <a:pt x="843407" y="2039434"/>
                  <a:pt x="668637" y="1828579"/>
                </a:cubicBezTo>
                <a:cubicBezTo>
                  <a:pt x="636861" y="1792774"/>
                  <a:pt x="597141" y="1764925"/>
                  <a:pt x="589197" y="1721163"/>
                </a:cubicBezTo>
                <a:cubicBezTo>
                  <a:pt x="803687" y="1860407"/>
                  <a:pt x="1006261" y="2011586"/>
                  <a:pt x="1212806" y="2162766"/>
                </a:cubicBezTo>
                <a:cubicBezTo>
                  <a:pt x="1228694" y="2238355"/>
                  <a:pt x="1204862" y="2361686"/>
                  <a:pt x="1268416" y="2389534"/>
                </a:cubicBezTo>
                <a:cubicBezTo>
                  <a:pt x="1331968" y="2417383"/>
                  <a:pt x="1403464" y="2377600"/>
                  <a:pt x="1387576" y="2286097"/>
                </a:cubicBezTo>
                <a:cubicBezTo>
                  <a:pt x="1494822" y="2294053"/>
                  <a:pt x="1506737" y="2150831"/>
                  <a:pt x="1431268" y="2122982"/>
                </a:cubicBezTo>
                <a:cubicBezTo>
                  <a:pt x="1371688" y="2103089"/>
                  <a:pt x="1292248" y="2142873"/>
                  <a:pt x="1236638" y="2134916"/>
                </a:cubicBezTo>
                <a:cubicBezTo>
                  <a:pt x="1196918" y="2126960"/>
                  <a:pt x="1121450" y="2055349"/>
                  <a:pt x="1077757" y="2027500"/>
                </a:cubicBezTo>
                <a:cubicBezTo>
                  <a:pt x="946680" y="1932018"/>
                  <a:pt x="807660" y="1836537"/>
                  <a:pt x="684525" y="1745033"/>
                </a:cubicBezTo>
                <a:cubicBezTo>
                  <a:pt x="656722" y="1725142"/>
                  <a:pt x="624945" y="1709228"/>
                  <a:pt x="617001" y="1681379"/>
                </a:cubicBezTo>
                <a:cubicBezTo>
                  <a:pt x="962568" y="1816645"/>
                  <a:pt x="1312107" y="1943954"/>
                  <a:pt x="1657675" y="2079219"/>
                </a:cubicBezTo>
                <a:cubicBezTo>
                  <a:pt x="1685479" y="2158788"/>
                  <a:pt x="1685479" y="2294053"/>
                  <a:pt x="1768892" y="2313945"/>
                </a:cubicBezTo>
                <a:cubicBezTo>
                  <a:pt x="1848332" y="2329858"/>
                  <a:pt x="1907913" y="2258247"/>
                  <a:pt x="1876137" y="2170722"/>
                </a:cubicBezTo>
                <a:cubicBezTo>
                  <a:pt x="1979410" y="2166743"/>
                  <a:pt x="1991325" y="2019543"/>
                  <a:pt x="1911885" y="1987716"/>
                </a:cubicBezTo>
                <a:cubicBezTo>
                  <a:pt x="1828473" y="1955888"/>
                  <a:pt x="1733143" y="2035457"/>
                  <a:pt x="1669591" y="2035457"/>
                </a:cubicBezTo>
                <a:cubicBezTo>
                  <a:pt x="1637814" y="2035457"/>
                  <a:pt x="1586179" y="2007609"/>
                  <a:pt x="1538513" y="1987716"/>
                </a:cubicBezTo>
                <a:cubicBezTo>
                  <a:pt x="1280331" y="1896212"/>
                  <a:pt x="1006261" y="1788796"/>
                  <a:pt x="756023" y="1693315"/>
                </a:cubicBezTo>
                <a:cubicBezTo>
                  <a:pt x="712330" y="1677400"/>
                  <a:pt x="660693" y="1665466"/>
                  <a:pt x="628917" y="1637616"/>
                </a:cubicBezTo>
                <a:cubicBezTo>
                  <a:pt x="887100" y="1653530"/>
                  <a:pt x="1173086" y="1689336"/>
                  <a:pt x="1439212" y="1713206"/>
                </a:cubicBezTo>
                <a:cubicBezTo>
                  <a:pt x="1478932" y="1737076"/>
                  <a:pt x="1482905" y="1816645"/>
                  <a:pt x="1542486" y="1812666"/>
                </a:cubicBezTo>
                <a:cubicBezTo>
                  <a:pt x="1578235" y="1812666"/>
                  <a:pt x="1617955" y="1768903"/>
                  <a:pt x="1582206" y="1725142"/>
                </a:cubicBezTo>
                <a:cubicBezTo>
                  <a:pt x="1594123" y="1701270"/>
                  <a:pt x="1625899" y="1693315"/>
                  <a:pt x="1617955" y="1661487"/>
                </a:cubicBezTo>
                <a:cubicBezTo>
                  <a:pt x="1586179" y="1546113"/>
                  <a:pt x="1502766" y="1633637"/>
                  <a:pt x="1439212" y="1681379"/>
                </a:cubicBezTo>
                <a:cubicBezTo>
                  <a:pt x="1173086" y="1653530"/>
                  <a:pt x="902988" y="1629660"/>
                  <a:pt x="636861" y="1597833"/>
                </a:cubicBezTo>
                <a:cubicBezTo>
                  <a:pt x="791770" y="1558048"/>
                  <a:pt x="966541" y="1534178"/>
                  <a:pt x="1165142" y="1502351"/>
                </a:cubicBezTo>
                <a:cubicBezTo>
                  <a:pt x="1296219" y="1478479"/>
                  <a:pt x="1443185" y="1454609"/>
                  <a:pt x="1570291" y="1434718"/>
                </a:cubicBezTo>
                <a:cubicBezTo>
                  <a:pt x="1613982" y="1426761"/>
                  <a:pt x="1681507" y="1406869"/>
                  <a:pt x="1709311" y="1410848"/>
                </a:cubicBezTo>
                <a:cubicBezTo>
                  <a:pt x="1745060" y="1418804"/>
                  <a:pt x="1780807" y="1462567"/>
                  <a:pt x="1812585" y="1478479"/>
                </a:cubicBezTo>
                <a:cubicBezTo>
                  <a:pt x="1903941" y="1534178"/>
                  <a:pt x="2019130" y="1530200"/>
                  <a:pt x="2027074" y="1418804"/>
                </a:cubicBezTo>
                <a:cubicBezTo>
                  <a:pt x="2027074" y="1414826"/>
                  <a:pt x="2027074" y="1414826"/>
                  <a:pt x="2027074" y="1410848"/>
                </a:cubicBezTo>
                <a:cubicBezTo>
                  <a:pt x="2015157" y="1367085"/>
                  <a:pt x="1995298" y="1331279"/>
                  <a:pt x="1947633" y="1319345"/>
                </a:cubicBezTo>
                <a:cubicBezTo>
                  <a:pt x="2011186" y="1247733"/>
                  <a:pt x="1963522" y="1148273"/>
                  <a:pt x="1892025" y="1144294"/>
                </a:cubicBezTo>
                <a:cubicBezTo>
                  <a:pt x="1756975" y="1128381"/>
                  <a:pt x="1737116" y="1299452"/>
                  <a:pt x="1685479" y="1375042"/>
                </a:cubicBezTo>
                <a:cubicBezTo>
                  <a:pt x="1508723" y="1404881"/>
                  <a:pt x="1332961" y="1434718"/>
                  <a:pt x="1156702" y="1463561"/>
                </a:cubicBezTo>
                <a:lnTo>
                  <a:pt x="922627" y="1499900"/>
                </a:lnTo>
                <a:lnTo>
                  <a:pt x="940609" y="1495245"/>
                </a:lnTo>
                <a:lnTo>
                  <a:pt x="629349" y="1543940"/>
                </a:lnTo>
                <a:lnTo>
                  <a:pt x="644187" y="1536618"/>
                </a:lnTo>
                <a:lnTo>
                  <a:pt x="624147" y="1541270"/>
                </a:lnTo>
                <a:lnTo>
                  <a:pt x="979421" y="1373409"/>
                </a:lnTo>
                <a:cubicBezTo>
                  <a:pt x="1104214" y="1318756"/>
                  <a:pt x="1229513" y="1265116"/>
                  <a:pt x="1348749" y="1206414"/>
                </a:cubicBezTo>
                <a:cubicBezTo>
                  <a:pt x="1417461" y="1246898"/>
                  <a:pt x="1587221" y="1299526"/>
                  <a:pt x="1583180" y="1178076"/>
                </a:cubicBezTo>
                <a:cubicBezTo>
                  <a:pt x="1579138" y="1137592"/>
                  <a:pt x="1554886" y="1121399"/>
                  <a:pt x="1514467" y="1109254"/>
                </a:cubicBezTo>
                <a:cubicBezTo>
                  <a:pt x="1542760" y="1044479"/>
                  <a:pt x="1502341" y="995899"/>
                  <a:pt x="1457881" y="991851"/>
                </a:cubicBezTo>
                <a:cubicBezTo>
                  <a:pt x="1364917" y="983753"/>
                  <a:pt x="1356834" y="1109254"/>
                  <a:pt x="1332583" y="1182123"/>
                </a:cubicBezTo>
                <a:cubicBezTo>
                  <a:pt x="1090069" y="1291430"/>
                  <a:pt x="847555" y="1396688"/>
                  <a:pt x="609083" y="1510042"/>
                </a:cubicBezTo>
                <a:cubicBezTo>
                  <a:pt x="605041" y="1489800"/>
                  <a:pt x="633335" y="1477655"/>
                  <a:pt x="645461" y="1469559"/>
                </a:cubicBezTo>
                <a:cubicBezTo>
                  <a:pt x="912226" y="1250946"/>
                  <a:pt x="1195158" y="1012093"/>
                  <a:pt x="1465964" y="797528"/>
                </a:cubicBezTo>
                <a:cubicBezTo>
                  <a:pt x="1599347" y="817771"/>
                  <a:pt x="1785274" y="829916"/>
                  <a:pt x="1765064" y="684174"/>
                </a:cubicBezTo>
                <a:cubicBezTo>
                  <a:pt x="1756981" y="631546"/>
                  <a:pt x="1708478" y="595111"/>
                  <a:pt x="1643807" y="607256"/>
                </a:cubicBezTo>
                <a:cubicBezTo>
                  <a:pt x="1647849" y="534385"/>
                  <a:pt x="1619557" y="485804"/>
                  <a:pt x="1571054" y="473659"/>
                </a:cubicBezTo>
                <a:cubicBezTo>
                  <a:pt x="1437672" y="449369"/>
                  <a:pt x="1417461" y="619401"/>
                  <a:pt x="1437672" y="752997"/>
                </a:cubicBezTo>
                <a:cubicBezTo>
                  <a:pt x="1154738" y="999947"/>
                  <a:pt x="863723" y="1238800"/>
                  <a:pt x="568665" y="1473606"/>
                </a:cubicBezTo>
                <a:cubicBezTo>
                  <a:pt x="568665" y="1441220"/>
                  <a:pt x="596958" y="1416929"/>
                  <a:pt x="613126" y="1388591"/>
                </a:cubicBezTo>
                <a:cubicBezTo>
                  <a:pt x="750549" y="1202366"/>
                  <a:pt x="896058" y="999947"/>
                  <a:pt x="1033483" y="809674"/>
                </a:cubicBezTo>
                <a:cubicBezTo>
                  <a:pt x="1118361" y="805626"/>
                  <a:pt x="1239618" y="813722"/>
                  <a:pt x="1255786" y="740851"/>
                </a:cubicBezTo>
                <a:cubicBezTo>
                  <a:pt x="1263871" y="688223"/>
                  <a:pt x="1231535" y="639643"/>
                  <a:pt x="1154738" y="647739"/>
                </a:cubicBezTo>
                <a:cubicBezTo>
                  <a:pt x="1158781" y="578917"/>
                  <a:pt x="1090069" y="530336"/>
                  <a:pt x="1033483" y="574869"/>
                </a:cubicBezTo>
                <a:cubicBezTo>
                  <a:pt x="1005189" y="595111"/>
                  <a:pt x="1001148" y="623449"/>
                  <a:pt x="1001148" y="659884"/>
                </a:cubicBezTo>
                <a:cubicBezTo>
                  <a:pt x="1001148" y="692272"/>
                  <a:pt x="1017315" y="736804"/>
                  <a:pt x="1009231" y="777287"/>
                </a:cubicBezTo>
                <a:cubicBezTo>
                  <a:pt x="1005189" y="821819"/>
                  <a:pt x="928394" y="898739"/>
                  <a:pt x="896058" y="943270"/>
                </a:cubicBezTo>
                <a:cubicBezTo>
                  <a:pt x="790969" y="1093060"/>
                  <a:pt x="633335" y="1307624"/>
                  <a:pt x="540372" y="1441220"/>
                </a:cubicBezTo>
                <a:cubicBezTo>
                  <a:pt x="653545" y="1093060"/>
                  <a:pt x="803095" y="744900"/>
                  <a:pt x="928394" y="388644"/>
                </a:cubicBezTo>
                <a:cubicBezTo>
                  <a:pt x="1017315" y="344111"/>
                  <a:pt x="1187074" y="336015"/>
                  <a:pt x="1211326" y="230757"/>
                </a:cubicBezTo>
                <a:cubicBezTo>
                  <a:pt x="1235577" y="117403"/>
                  <a:pt x="1122404" y="48581"/>
                  <a:pt x="1021357" y="105258"/>
                </a:cubicBezTo>
                <a:cubicBezTo>
                  <a:pt x="1017315" y="40485"/>
                  <a:pt x="972854" y="16194"/>
                  <a:pt x="920309"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20"/>
          <p:cNvSpPr>
            <a:spLocks/>
          </p:cNvSpPr>
          <p:nvPr/>
        </p:nvSpPr>
        <p:spPr bwMode="ltGray">
          <a:xfrm>
            <a:off x="5715504" y="1838098"/>
            <a:ext cx="6474908" cy="5019902"/>
          </a:xfrm>
          <a:custGeom>
            <a:avLst/>
            <a:gdLst>
              <a:gd name="connsiteX0" fmla="*/ 542719 w 6474908"/>
              <a:gd name="connsiteY0" fmla="*/ 0 h 5019902"/>
              <a:gd name="connsiteX1" fmla="*/ 6474908 w 6474908"/>
              <a:gd name="connsiteY1" fmla="*/ 0 h 5019902"/>
              <a:gd name="connsiteX2" fmla="*/ 6474908 w 6474908"/>
              <a:gd name="connsiteY2" fmla="*/ 5019902 h 5019902"/>
              <a:gd name="connsiteX3" fmla="*/ 526551 w 6474908"/>
              <a:gd name="connsiteY3" fmla="*/ 5019902 h 5019902"/>
              <a:gd name="connsiteX4" fmla="*/ 465204 w 6474908"/>
              <a:gd name="connsiteY4" fmla="*/ 4976523 h 5019902"/>
              <a:gd name="connsiteX5" fmla="*/ 292881 w 6474908"/>
              <a:gd name="connsiteY5" fmla="*/ 4816583 h 5019902"/>
              <a:gd name="connsiteX6" fmla="*/ 103926 w 6474908"/>
              <a:gd name="connsiteY6" fmla="*/ 4003738 h 5019902"/>
              <a:gd name="connsiteX7" fmla="*/ 207851 w 6474908"/>
              <a:gd name="connsiteY7" fmla="*/ 3584713 h 5019902"/>
              <a:gd name="connsiteX8" fmla="*/ 166911 w 6474908"/>
              <a:gd name="connsiteY8" fmla="*/ 2611189 h 5019902"/>
              <a:gd name="connsiteX9" fmla="*/ 0 w 6474908"/>
              <a:gd name="connsiteY9" fmla="*/ 2504070 h 5019902"/>
              <a:gd name="connsiteX10" fmla="*/ 166911 w 6474908"/>
              <a:gd name="connsiteY10" fmla="*/ 2400101 h 5019902"/>
              <a:gd name="connsiteX11" fmla="*/ 207851 w 6474908"/>
              <a:gd name="connsiteY11" fmla="*/ 1426578 h 5019902"/>
              <a:gd name="connsiteX12" fmla="*/ 103926 w 6474908"/>
              <a:gd name="connsiteY12" fmla="*/ 1007553 h 5019902"/>
              <a:gd name="connsiteX13" fmla="*/ 292881 w 6474908"/>
              <a:gd name="connsiteY13" fmla="*/ 194708 h 5019902"/>
              <a:gd name="connsiteX14" fmla="*/ 494107 w 6474908"/>
              <a:gd name="connsiteY14" fmla="*/ 26904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4908" h="5019902">
                <a:moveTo>
                  <a:pt x="542719" y="0"/>
                </a:moveTo>
                <a:lnTo>
                  <a:pt x="6474908" y="0"/>
                </a:lnTo>
                <a:lnTo>
                  <a:pt x="6474908" y="5019902"/>
                </a:lnTo>
                <a:lnTo>
                  <a:pt x="526551" y="5019902"/>
                </a:lnTo>
                <a:lnTo>
                  <a:pt x="465204" y="4976523"/>
                </a:lnTo>
                <a:cubicBezTo>
                  <a:pt x="406254" y="4930594"/>
                  <a:pt x="348780" y="4877231"/>
                  <a:pt x="292881" y="4816583"/>
                </a:cubicBezTo>
                <a:cubicBezTo>
                  <a:pt x="122821" y="4627549"/>
                  <a:pt x="53538" y="4331396"/>
                  <a:pt x="103926" y="4003738"/>
                </a:cubicBezTo>
                <a:cubicBezTo>
                  <a:pt x="122821" y="3874565"/>
                  <a:pt x="163761" y="3732789"/>
                  <a:pt x="207851" y="3584713"/>
                </a:cubicBezTo>
                <a:cubicBezTo>
                  <a:pt x="346418" y="3118430"/>
                  <a:pt x="425149" y="2775018"/>
                  <a:pt x="166911" y="2611189"/>
                </a:cubicBezTo>
                <a:cubicBezTo>
                  <a:pt x="0" y="2504070"/>
                  <a:pt x="0" y="2504070"/>
                  <a:pt x="0" y="2504070"/>
                </a:cubicBezTo>
                <a:cubicBezTo>
                  <a:pt x="166911" y="2400101"/>
                  <a:pt x="166911" y="2400101"/>
                  <a:pt x="166911" y="2400101"/>
                </a:cubicBezTo>
                <a:cubicBezTo>
                  <a:pt x="425149" y="2236272"/>
                  <a:pt x="346418" y="1892861"/>
                  <a:pt x="207851" y="1426578"/>
                </a:cubicBezTo>
                <a:cubicBezTo>
                  <a:pt x="163761" y="1275351"/>
                  <a:pt x="122821" y="1136726"/>
                  <a:pt x="103926" y="1007553"/>
                </a:cubicBezTo>
                <a:cubicBezTo>
                  <a:pt x="53538" y="679895"/>
                  <a:pt x="122821" y="380591"/>
                  <a:pt x="292881" y="194708"/>
                </a:cubicBezTo>
                <a:cubicBezTo>
                  <a:pt x="355473" y="127365"/>
                  <a:pt x="422050" y="71541"/>
                  <a:pt x="494107" y="26904"/>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 name="Rectangle 23"/>
          <p:cNvSpPr/>
          <p:nvPr/>
        </p:nvSpPr>
        <p:spPr bwMode="hidden">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b">
            <a:normAutofit/>
          </a:bodyPr>
          <a:lstStyle>
            <a:lvl1pPr>
              <a:defRPr sz="3400"/>
            </a:lvl1pPr>
          </a:lstStyle>
          <a:p>
            <a:r>
              <a:rPr lang="en-US"/>
              <a:t>Click to edit Master title style</a:t>
            </a:r>
          </a:p>
        </p:txBody>
      </p:sp>
      <p:sp>
        <p:nvSpPr>
          <p:cNvPr id="4" name="Text Placeholder 3"/>
          <p:cNvSpPr>
            <a:spLocks noGrp="1"/>
          </p:cNvSpPr>
          <p:nvPr>
            <p:ph type="body" sz="half" idx="2"/>
          </p:nvPr>
        </p:nvSpPr>
        <p:spPr>
          <a:xfrm>
            <a:off x="1295399" y="2286000"/>
            <a:ext cx="3840480"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Freeform 21"/>
          <p:cNvSpPr/>
          <p:nvPr/>
        </p:nvSpPr>
        <p:spPr bwMode="white">
          <a:xfrm>
            <a:off x="5922838" y="1838098"/>
            <a:ext cx="6267574" cy="5019902"/>
          </a:xfrm>
          <a:custGeom>
            <a:avLst/>
            <a:gdLst>
              <a:gd name="connsiteX0" fmla="*/ 561605 w 6267574"/>
              <a:gd name="connsiteY0" fmla="*/ 0 h 5019902"/>
              <a:gd name="connsiteX1" fmla="*/ 6267574 w 6267574"/>
              <a:gd name="connsiteY1" fmla="*/ 0 h 5019902"/>
              <a:gd name="connsiteX2" fmla="*/ 6267574 w 6267574"/>
              <a:gd name="connsiteY2" fmla="*/ 5019902 h 5019902"/>
              <a:gd name="connsiteX3" fmla="*/ 538499 w 6267574"/>
              <a:gd name="connsiteY3" fmla="*/ 5019902 h 5019902"/>
              <a:gd name="connsiteX4" fmla="*/ 513419 w 6267574"/>
              <a:gd name="connsiteY4" fmla="*/ 5012291 h 5019902"/>
              <a:gd name="connsiteX5" fmla="*/ 162231 w 6267574"/>
              <a:gd name="connsiteY5" fmla="*/ 3473533 h 5019902"/>
              <a:gd name="connsiteX6" fmla="*/ 40426 w 6267574"/>
              <a:gd name="connsiteY6" fmla="*/ 2514684 h 5019902"/>
              <a:gd name="connsiteX7" fmla="*/ 40426 w 6267574"/>
              <a:gd name="connsiteY7" fmla="*/ 2512230 h 5019902"/>
              <a:gd name="connsiteX8" fmla="*/ 162231 w 6267574"/>
              <a:gd name="connsiteY8" fmla="*/ 1553381 h 5019902"/>
              <a:gd name="connsiteX9" fmla="*/ 513420 w 6267574"/>
              <a:gd name="connsiteY9" fmla="*/ 14623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7574" h="5019902">
                <a:moveTo>
                  <a:pt x="561605" y="0"/>
                </a:moveTo>
                <a:lnTo>
                  <a:pt x="6267574" y="0"/>
                </a:lnTo>
                <a:lnTo>
                  <a:pt x="6267574" y="5019902"/>
                </a:lnTo>
                <a:lnTo>
                  <a:pt x="538499" y="5019902"/>
                </a:lnTo>
                <a:lnTo>
                  <a:pt x="513419" y="5012291"/>
                </a:lnTo>
                <a:cubicBezTo>
                  <a:pt x="-339347" y="4712367"/>
                  <a:pt x="117108" y="3682650"/>
                  <a:pt x="162231" y="3473533"/>
                </a:cubicBezTo>
                <a:cubicBezTo>
                  <a:pt x="213801" y="3234542"/>
                  <a:pt x="387174" y="2828720"/>
                  <a:pt x="40426" y="2514684"/>
                </a:cubicBezTo>
                <a:lnTo>
                  <a:pt x="40426" y="2512230"/>
                </a:lnTo>
                <a:cubicBezTo>
                  <a:pt x="387174" y="2198194"/>
                  <a:pt x="213801" y="1792372"/>
                  <a:pt x="162231" y="1553381"/>
                </a:cubicBezTo>
                <a:cubicBezTo>
                  <a:pt x="117108" y="1344264"/>
                  <a:pt x="-339347" y="314548"/>
                  <a:pt x="513420" y="14623"/>
                </a:cubicBezTo>
                <a:close/>
              </a:path>
            </a:pathLst>
          </a:cu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Picture Placeholder 32"/>
          <p:cNvSpPr>
            <a:spLocks noGrp="1"/>
          </p:cNvSpPr>
          <p:nvPr>
            <p:ph type="pic" idx="1"/>
          </p:nvPr>
        </p:nvSpPr>
        <p:spPr bwMode="gray">
          <a:xfrm>
            <a:off x="5947286" y="1838098"/>
            <a:ext cx="6241667" cy="5019902"/>
          </a:xfrm>
          <a:custGeom>
            <a:avLst/>
            <a:gdLst>
              <a:gd name="connsiteX0" fmla="*/ 561606 w 6241667"/>
              <a:gd name="connsiteY0" fmla="*/ 0 h 5019902"/>
              <a:gd name="connsiteX1" fmla="*/ 6241667 w 6241667"/>
              <a:gd name="connsiteY1" fmla="*/ 0 h 5019902"/>
              <a:gd name="connsiteX2" fmla="*/ 6241667 w 6241667"/>
              <a:gd name="connsiteY2" fmla="*/ 5019902 h 5019902"/>
              <a:gd name="connsiteX3" fmla="*/ 538500 w 6241667"/>
              <a:gd name="connsiteY3" fmla="*/ 5019902 h 5019902"/>
              <a:gd name="connsiteX4" fmla="*/ 513420 w 6241667"/>
              <a:gd name="connsiteY4" fmla="*/ 5012291 h 5019902"/>
              <a:gd name="connsiteX5" fmla="*/ 162232 w 6241667"/>
              <a:gd name="connsiteY5" fmla="*/ 3473533 h 5019902"/>
              <a:gd name="connsiteX6" fmla="*/ 40427 w 6241667"/>
              <a:gd name="connsiteY6" fmla="*/ 2514684 h 5019902"/>
              <a:gd name="connsiteX7" fmla="*/ 40427 w 6241667"/>
              <a:gd name="connsiteY7" fmla="*/ 2512230 h 5019902"/>
              <a:gd name="connsiteX8" fmla="*/ 162232 w 6241667"/>
              <a:gd name="connsiteY8" fmla="*/ 1553381 h 5019902"/>
              <a:gd name="connsiteX9" fmla="*/ 513421 w 6241667"/>
              <a:gd name="connsiteY9" fmla="*/ 14623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1667" h="5019902">
                <a:moveTo>
                  <a:pt x="561606" y="0"/>
                </a:moveTo>
                <a:lnTo>
                  <a:pt x="6241667" y="0"/>
                </a:lnTo>
                <a:lnTo>
                  <a:pt x="6241667" y="5019902"/>
                </a:lnTo>
                <a:lnTo>
                  <a:pt x="538500" y="5019902"/>
                </a:lnTo>
                <a:lnTo>
                  <a:pt x="513420" y="5012291"/>
                </a:lnTo>
                <a:cubicBezTo>
                  <a:pt x="-339346" y="4712367"/>
                  <a:pt x="117109" y="3682650"/>
                  <a:pt x="162232" y="3473533"/>
                </a:cubicBezTo>
                <a:cubicBezTo>
                  <a:pt x="213802" y="3234542"/>
                  <a:pt x="387175" y="2828720"/>
                  <a:pt x="40427" y="2514684"/>
                </a:cubicBezTo>
                <a:lnTo>
                  <a:pt x="40427" y="2512230"/>
                </a:lnTo>
                <a:cubicBezTo>
                  <a:pt x="387175" y="2198194"/>
                  <a:pt x="213802" y="1792372"/>
                  <a:pt x="162232" y="1553381"/>
                </a:cubicBezTo>
                <a:cubicBezTo>
                  <a:pt x="117109" y="1344264"/>
                  <a:pt x="-339346" y="314548"/>
                  <a:pt x="513421" y="14623"/>
                </a:cubicBezTo>
                <a:close/>
              </a:path>
            </a:pathLst>
          </a:custGeom>
          <a:solidFill>
            <a:schemeClr val="accent1"/>
          </a:solidFill>
        </p:spPr>
        <p:txBody>
          <a:bodyPr wrap="square" tIns="27432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19630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7AF7BB-3980-4FBB-8656-C719E15CFFFC}"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24695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8"/>
          <p:cNvSpPr>
            <a:spLocks/>
          </p:cNvSpPr>
          <p:nvPr/>
        </p:nvSpPr>
        <p:spPr bwMode="ltGray">
          <a:xfrm rot="5400000" flipH="1" flipV="1">
            <a:off x="8412131" y="5082325"/>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a:spLocks/>
          </p:cNvSpPr>
          <p:nvPr/>
        </p:nvSpPr>
        <p:spPr bwMode="ltGray">
          <a:xfrm rot="5400000">
            <a:off x="425919" y="-425918"/>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 name="Rectangle 6"/>
          <p:cNvSpPr/>
          <p:nvPr/>
        </p:nvSpPr>
        <p:spPr bwMode="white">
          <a:xfrm>
            <a:off x="9448800" y="0"/>
            <a:ext cx="274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622970" y="365125"/>
            <a:ext cx="173082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81739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White">
          <a:xfrm>
            <a:off x="9448800" y="0"/>
            <a:ext cx="0" cy="6858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3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1">
        <a:schemeClr val="bg2"/>
      </p:bgRef>
    </p:bg>
    <p:spTree>
      <p:nvGrpSpPr>
        <p:cNvPr id="1" name=""/>
        <p:cNvGrpSpPr/>
        <p:nvPr/>
      </p:nvGrpSpPr>
      <p:grpSpPr>
        <a:xfrm>
          <a:off x="0" y="0"/>
          <a:ext cx="0" cy="0"/>
          <a:chOff x="0" y="0"/>
          <a:chExt cx="0" cy="0"/>
        </a:xfrm>
      </p:grpSpPr>
      <p:grpSp>
        <p:nvGrpSpPr>
          <p:cNvPr id="147" name="Group 146"/>
          <p:cNvGrpSpPr/>
          <p:nvPr/>
        </p:nvGrpSpPr>
        <p:grpSpPr bwMode="hidden">
          <a:xfrm>
            <a:off x="-3175" y="-1587"/>
            <a:ext cx="12196763" cy="6862762"/>
            <a:chOff x="-3175" y="-1587"/>
            <a:chExt cx="12196763" cy="6862762"/>
          </a:xfrm>
        </p:grpSpPr>
        <p:sp>
          <p:nvSpPr>
            <p:cNvPr id="14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6" name="Group 16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16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11" name="Rectangle 310"/>
          <p:cNvSpPr/>
          <p:nvPr/>
        </p:nvSpPr>
        <p:spPr bwMode="white">
          <a:xfrm>
            <a:off x="1524" y="1828800"/>
            <a:ext cx="12188952" cy="320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755" y="-1101323"/>
            <a:ext cx="13625051" cy="8195141"/>
          </a:xfrm>
          <a:prstGeom prst="rect">
            <a:avLst/>
          </a:prstGeom>
        </p:spPr>
      </p:pic>
      <p:sp>
        <p:nvSpPr>
          <p:cNvPr id="2" name="Title 1"/>
          <p:cNvSpPr>
            <a:spLocks noGrp="1"/>
          </p:cNvSpPr>
          <p:nvPr>
            <p:ph type="ctrTitle"/>
          </p:nvPr>
        </p:nvSpPr>
        <p:spPr>
          <a:xfrm>
            <a:off x="1295400" y="2040335"/>
            <a:ext cx="6192838" cy="1645920"/>
          </a:xfrm>
        </p:spPr>
        <p:txBody>
          <a:bodyPr anchor="b">
            <a:normAutofit/>
          </a:bodyPr>
          <a:lstStyle>
            <a:lvl1pPr algn="ctr">
              <a:defRPr sz="3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3819570"/>
            <a:ext cx="6192838" cy="914400"/>
          </a:xfrm>
        </p:spPr>
        <p:txBody>
          <a:bodyPr>
            <a:normAutofit/>
          </a:bodyPr>
          <a:lstStyle>
            <a:lvl1pPr marL="0" indent="0" algn="ctr">
              <a:spcBef>
                <a:spcPts val="12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2" name="Freeform 331"/>
          <p:cNvSpPr>
            <a:spLocks/>
          </p:cNvSpPr>
          <p:nvPr/>
        </p:nvSpPr>
        <p:spPr bwMode="ltGray">
          <a:xfrm>
            <a:off x="7847012" y="1"/>
            <a:ext cx="4341813" cy="6857999"/>
          </a:xfrm>
          <a:custGeom>
            <a:avLst/>
            <a:gdLst>
              <a:gd name="connsiteX0" fmla="*/ 360311 w 4341813"/>
              <a:gd name="connsiteY0" fmla="*/ 0 h 6857999"/>
              <a:gd name="connsiteX1" fmla="*/ 4341813 w 4341813"/>
              <a:gd name="connsiteY1" fmla="*/ 0 h 6857999"/>
              <a:gd name="connsiteX2" fmla="*/ 4341813 w 4341813"/>
              <a:gd name="connsiteY2" fmla="*/ 6857999 h 6857999"/>
              <a:gd name="connsiteX3" fmla="*/ 358165 w 4341813"/>
              <a:gd name="connsiteY3" fmla="*/ 6857999 h 6857999"/>
              <a:gd name="connsiteX4" fmla="*/ 357483 w 4341813"/>
              <a:gd name="connsiteY4" fmla="*/ 6857309 h 6857999"/>
              <a:gd name="connsiteX5" fmla="*/ 95755 w 4341813"/>
              <a:gd name="connsiteY5" fmla="*/ 6072305 h 6857999"/>
              <a:gd name="connsiteX6" fmla="*/ 118097 w 4341813"/>
              <a:gd name="connsiteY6" fmla="*/ 5801063 h 6857999"/>
              <a:gd name="connsiteX7" fmla="*/ 226619 w 4341813"/>
              <a:gd name="connsiteY7" fmla="*/ 5287300 h 6857999"/>
              <a:gd name="connsiteX8" fmla="*/ 418127 w 4341813"/>
              <a:gd name="connsiteY8" fmla="*/ 4148087 h 6857999"/>
              <a:gd name="connsiteX9" fmla="*/ 194701 w 4341813"/>
              <a:gd name="connsiteY9" fmla="*/ 3557738 h 6857999"/>
              <a:gd name="connsiteX10" fmla="*/ 0 w 4341813"/>
              <a:gd name="connsiteY10" fmla="*/ 3430095 h 6857999"/>
              <a:gd name="connsiteX11" fmla="*/ 194701 w 4341813"/>
              <a:gd name="connsiteY11" fmla="*/ 3302452 h 6857999"/>
              <a:gd name="connsiteX12" fmla="*/ 418127 w 4341813"/>
              <a:gd name="connsiteY12" fmla="*/ 2712103 h 6857999"/>
              <a:gd name="connsiteX13" fmla="*/ 226619 w 4341813"/>
              <a:gd name="connsiteY13" fmla="*/ 1569698 h 6857999"/>
              <a:gd name="connsiteX14" fmla="*/ 118097 w 4341813"/>
              <a:gd name="connsiteY14" fmla="*/ 1059126 h 6857999"/>
              <a:gd name="connsiteX15" fmla="*/ 95755 w 4341813"/>
              <a:gd name="connsiteY15" fmla="*/ 787885 h 6857999"/>
              <a:gd name="connsiteX16" fmla="*/ 357483 w 4341813"/>
              <a:gd name="connsiteY16" fmla="*/ 288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1813" h="6857999">
                <a:moveTo>
                  <a:pt x="360311" y="0"/>
                </a:moveTo>
                <a:lnTo>
                  <a:pt x="4341813" y="0"/>
                </a:lnTo>
                <a:lnTo>
                  <a:pt x="4341813" y="6857999"/>
                </a:lnTo>
                <a:lnTo>
                  <a:pt x="358165" y="6857999"/>
                </a:lnTo>
                <a:cubicBezTo>
                  <a:pt x="357915" y="6857790"/>
                  <a:pt x="357699" y="6857550"/>
                  <a:pt x="357483" y="6857309"/>
                </a:cubicBezTo>
                <a:cubicBezTo>
                  <a:pt x="188317" y="6665845"/>
                  <a:pt x="95755" y="6394603"/>
                  <a:pt x="95755" y="6072305"/>
                </a:cubicBezTo>
                <a:cubicBezTo>
                  <a:pt x="95755" y="5982955"/>
                  <a:pt x="102138" y="5893604"/>
                  <a:pt x="118097" y="5801063"/>
                </a:cubicBezTo>
                <a:cubicBezTo>
                  <a:pt x="137248" y="5657465"/>
                  <a:pt x="181933" y="5478765"/>
                  <a:pt x="226619" y="5287300"/>
                </a:cubicBezTo>
                <a:cubicBezTo>
                  <a:pt x="315989" y="4920327"/>
                  <a:pt x="418127" y="4502296"/>
                  <a:pt x="418127" y="4148087"/>
                </a:cubicBezTo>
                <a:cubicBezTo>
                  <a:pt x="418127" y="3848126"/>
                  <a:pt x="344716" y="3653470"/>
                  <a:pt x="194701" y="3557738"/>
                </a:cubicBezTo>
                <a:cubicBezTo>
                  <a:pt x="0" y="3430095"/>
                  <a:pt x="0" y="3430095"/>
                  <a:pt x="0" y="3430095"/>
                </a:cubicBezTo>
                <a:lnTo>
                  <a:pt x="194701" y="3302452"/>
                </a:lnTo>
                <a:cubicBezTo>
                  <a:pt x="344716" y="3203528"/>
                  <a:pt x="418127" y="3012064"/>
                  <a:pt x="418127" y="2712103"/>
                </a:cubicBezTo>
                <a:cubicBezTo>
                  <a:pt x="418127" y="2357894"/>
                  <a:pt x="315989" y="1939863"/>
                  <a:pt x="226619" y="1569698"/>
                </a:cubicBezTo>
                <a:cubicBezTo>
                  <a:pt x="181933" y="1381425"/>
                  <a:pt x="137248" y="1199533"/>
                  <a:pt x="118097" y="1059126"/>
                </a:cubicBezTo>
                <a:cubicBezTo>
                  <a:pt x="102138" y="966585"/>
                  <a:pt x="95755" y="874044"/>
                  <a:pt x="95755" y="787885"/>
                </a:cubicBezTo>
                <a:cubicBezTo>
                  <a:pt x="95755" y="465586"/>
                  <a:pt x="188317" y="194345"/>
                  <a:pt x="357483" y="288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3" name="Freeform 332"/>
          <p:cNvSpPr>
            <a:spLocks/>
          </p:cNvSpPr>
          <p:nvPr/>
        </p:nvSpPr>
        <p:spPr bwMode="white">
          <a:xfrm>
            <a:off x="8082464" y="-1587"/>
            <a:ext cx="4123825" cy="6859588"/>
          </a:xfrm>
          <a:custGeom>
            <a:avLst/>
            <a:gdLst>
              <a:gd name="connsiteX0" fmla="*/ 339164 w 4123825"/>
              <a:gd name="connsiteY0" fmla="*/ 0 h 6859588"/>
              <a:gd name="connsiteX1" fmla="*/ 4123825 w 4123825"/>
              <a:gd name="connsiteY1" fmla="*/ 0 h 6859588"/>
              <a:gd name="connsiteX2" fmla="*/ 4123825 w 4123825"/>
              <a:gd name="connsiteY2" fmla="*/ 6859588 h 6859588"/>
              <a:gd name="connsiteX3" fmla="*/ 337195 w 4123825"/>
              <a:gd name="connsiteY3" fmla="*/ 6859588 h 6859588"/>
              <a:gd name="connsiteX4" fmla="*/ 308262 w 4123825"/>
              <a:gd name="connsiteY4" fmla="*/ 6836249 h 6859588"/>
              <a:gd name="connsiteX5" fmla="*/ 223173 w 4123825"/>
              <a:gd name="connsiteY5" fmla="*/ 6751035 h 6859588"/>
              <a:gd name="connsiteX6" fmla="*/ 18391 w 4123825"/>
              <a:gd name="connsiteY6" fmla="*/ 5819037 h 6859588"/>
              <a:gd name="connsiteX7" fmla="*/ 28143 w 4123825"/>
              <a:gd name="connsiteY7" fmla="*/ 3432212 h 6859588"/>
              <a:gd name="connsiteX8" fmla="*/ 18391 w 4123825"/>
              <a:gd name="connsiteY8" fmla="*/ 1042140 h 6859588"/>
              <a:gd name="connsiteX9" fmla="*/ 223173 w 4123825"/>
              <a:gd name="connsiteY9" fmla="*/ 110141 h 6859588"/>
              <a:gd name="connsiteX10" fmla="*/ 308262 w 4123825"/>
              <a:gd name="connsiteY10" fmla="*/ 2492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3825" h="6859588">
                <a:moveTo>
                  <a:pt x="339164" y="0"/>
                </a:moveTo>
                <a:lnTo>
                  <a:pt x="4123825" y="0"/>
                </a:lnTo>
                <a:lnTo>
                  <a:pt x="4123825" y="6859588"/>
                </a:lnTo>
                <a:lnTo>
                  <a:pt x="337195" y="6859588"/>
                </a:lnTo>
                <a:lnTo>
                  <a:pt x="308262" y="6836249"/>
                </a:lnTo>
                <a:cubicBezTo>
                  <a:pt x="279371" y="6810237"/>
                  <a:pt x="251005" y="6781885"/>
                  <a:pt x="223173" y="6751035"/>
                </a:cubicBezTo>
                <a:cubicBezTo>
                  <a:pt x="21642" y="6526966"/>
                  <a:pt x="-33617" y="6176249"/>
                  <a:pt x="18391" y="5819037"/>
                </a:cubicBezTo>
                <a:cubicBezTo>
                  <a:pt x="112656" y="5198787"/>
                  <a:pt x="642487" y="3831640"/>
                  <a:pt x="28143" y="3432212"/>
                </a:cubicBezTo>
                <a:cubicBezTo>
                  <a:pt x="642487" y="3032784"/>
                  <a:pt x="112656" y="1662389"/>
                  <a:pt x="18391" y="1042140"/>
                </a:cubicBezTo>
                <a:cubicBezTo>
                  <a:pt x="-33617" y="684928"/>
                  <a:pt x="21642" y="334210"/>
                  <a:pt x="223173" y="110141"/>
                </a:cubicBezTo>
                <a:cubicBezTo>
                  <a:pt x="251006" y="79291"/>
                  <a:pt x="279371" y="50940"/>
                  <a:pt x="308262" y="24928"/>
                </a:cubicBezTo>
                <a:close/>
              </a:path>
            </a:pathLst>
          </a:custGeom>
          <a:solidFill>
            <a:schemeClr val="tx1"/>
          </a:solidFill>
          <a:ln w="50800">
            <a:solidFill>
              <a:schemeClr val="tx1"/>
            </a:solidFill>
            <a:miter lim="800000"/>
          </a:ln>
        </p:spPr>
        <p:txBody>
          <a:bodyPr vert="horz" wrap="square" lIns="91440" tIns="45720" rIns="91440" bIns="45720" numCol="1" anchor="t" anchorCtr="0" compatLnSpc="1">
            <a:prstTxWarp prst="textNoShape">
              <a:avLst/>
            </a:prstTxWarp>
            <a:noAutofit/>
          </a:bodyPr>
          <a:lstStyle/>
          <a:p>
            <a:endParaRPr lang="en-US"/>
          </a:p>
        </p:txBody>
      </p:sp>
      <p:sp>
        <p:nvSpPr>
          <p:cNvPr id="336" name="Picture Placeholder 335"/>
          <p:cNvSpPr>
            <a:spLocks noGrp="1"/>
          </p:cNvSpPr>
          <p:nvPr>
            <p:ph type="pic" sz="quarter" idx="10"/>
          </p:nvPr>
        </p:nvSpPr>
        <p:spPr bwMode="gray">
          <a:xfrm>
            <a:off x="8117787" y="-1585"/>
            <a:ext cx="4088501" cy="6859587"/>
          </a:xfrm>
          <a:custGeom>
            <a:avLst/>
            <a:gdLst>
              <a:gd name="connsiteX0" fmla="*/ 381124 w 4088501"/>
              <a:gd name="connsiteY0" fmla="*/ 0 h 6859587"/>
              <a:gd name="connsiteX1" fmla="*/ 4088501 w 4088501"/>
              <a:gd name="connsiteY1" fmla="*/ 0 h 6859587"/>
              <a:gd name="connsiteX2" fmla="*/ 4088501 w 4088501"/>
              <a:gd name="connsiteY2" fmla="*/ 6859587 h 6859587"/>
              <a:gd name="connsiteX3" fmla="*/ 379163 w 4088501"/>
              <a:gd name="connsiteY3" fmla="*/ 6859587 h 6859587"/>
              <a:gd name="connsiteX4" fmla="*/ 303828 w 4088501"/>
              <a:gd name="connsiteY4" fmla="*/ 6798612 h 6859587"/>
              <a:gd name="connsiteX5" fmla="*/ 219963 w 4088501"/>
              <a:gd name="connsiteY5" fmla="*/ 6714340 h 6859587"/>
              <a:gd name="connsiteX6" fmla="*/ 18126 w 4088501"/>
              <a:gd name="connsiteY6" fmla="*/ 5792641 h 6859587"/>
              <a:gd name="connsiteX7" fmla="*/ 27738 w 4088501"/>
              <a:gd name="connsiteY7" fmla="*/ 3432193 h 6859587"/>
              <a:gd name="connsiteX8" fmla="*/ 18126 w 4088501"/>
              <a:gd name="connsiteY8" fmla="*/ 1068533 h 6859587"/>
              <a:gd name="connsiteX9" fmla="*/ 219963 w 4088501"/>
              <a:gd name="connsiteY9" fmla="*/ 146834 h 6859587"/>
              <a:gd name="connsiteX10" fmla="*/ 303828 w 4088501"/>
              <a:gd name="connsiteY10" fmla="*/ 62562 h 685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8501" h="6859587">
                <a:moveTo>
                  <a:pt x="381124" y="0"/>
                </a:moveTo>
                <a:lnTo>
                  <a:pt x="4088501" y="0"/>
                </a:lnTo>
                <a:lnTo>
                  <a:pt x="4088501" y="6859587"/>
                </a:lnTo>
                <a:lnTo>
                  <a:pt x="379163" y="6859587"/>
                </a:lnTo>
                <a:lnTo>
                  <a:pt x="303828" y="6798612"/>
                </a:lnTo>
                <a:cubicBezTo>
                  <a:pt x="275352" y="6772887"/>
                  <a:pt x="247395" y="6744849"/>
                  <a:pt x="219963" y="6714340"/>
                </a:cubicBezTo>
                <a:cubicBezTo>
                  <a:pt x="21330" y="6492747"/>
                  <a:pt x="-33134" y="6145906"/>
                  <a:pt x="18126" y="5792641"/>
                </a:cubicBezTo>
                <a:cubicBezTo>
                  <a:pt x="111035" y="5179246"/>
                  <a:pt x="633247" y="3827207"/>
                  <a:pt x="27738" y="3432193"/>
                </a:cubicBezTo>
                <a:cubicBezTo>
                  <a:pt x="633247" y="3037179"/>
                  <a:pt x="111035" y="1681929"/>
                  <a:pt x="18126" y="1068533"/>
                </a:cubicBezTo>
                <a:cubicBezTo>
                  <a:pt x="-33134" y="715269"/>
                  <a:pt x="21330" y="368427"/>
                  <a:pt x="219963" y="146834"/>
                </a:cubicBezTo>
                <a:cubicBezTo>
                  <a:pt x="247395" y="116325"/>
                  <a:pt x="275353" y="88287"/>
                  <a:pt x="303828" y="62562"/>
                </a:cubicBezTo>
                <a:close/>
              </a:path>
            </a:pathLst>
          </a:custGeom>
          <a:solidFill>
            <a:schemeClr val="tx2"/>
          </a:solidFill>
          <a:ln>
            <a:noFill/>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Tree>
    <p:extLst>
      <p:ext uri="{BB962C8B-B14F-4D97-AF65-F5344CB8AC3E}">
        <p14:creationId xmlns:p14="http://schemas.microsoft.com/office/powerpoint/2010/main" val="3266676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wo Pictures with Caption">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65" name="Rectangle 164"/>
          <p:cNvSpPr/>
          <p:nvPr/>
        </p:nvSpPr>
        <p:spPr bwMode="white">
          <a:xfrm>
            <a:off x="1524" y="0"/>
            <a:ext cx="12188952"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white">
          <a:xfrm>
            <a:off x="1524" y="5029200"/>
            <a:ext cx="12188952"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70" name="Freeform 169"/>
          <p:cNvSpPr>
            <a:spLocks/>
          </p:cNvSpPr>
          <p:nvPr/>
        </p:nvSpPr>
        <p:spPr bwMode="ltGray">
          <a:xfrm>
            <a:off x="1397318" y="531813"/>
            <a:ext cx="3738563" cy="5794375"/>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73"/>
          <p:cNvSpPr>
            <a:spLocks/>
          </p:cNvSpPr>
          <p:nvPr/>
        </p:nvSpPr>
        <p:spPr bwMode="ltGray">
          <a:xfrm rot="5400000">
            <a:off x="6438106" y="584994"/>
            <a:ext cx="4051300" cy="568801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Text Placeholder 176"/>
          <p:cNvSpPr>
            <a:spLocks noGrp="1"/>
          </p:cNvSpPr>
          <p:nvPr>
            <p:ph type="body" sz="quarter" idx="10"/>
          </p:nvPr>
        </p:nvSpPr>
        <p:spPr>
          <a:xfrm>
            <a:off x="6096000" y="5599113"/>
            <a:ext cx="4800600" cy="914400"/>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185" name="Picture Placeholder 184"/>
          <p:cNvSpPr>
            <a:spLocks noGrp="1"/>
          </p:cNvSpPr>
          <p:nvPr>
            <p:ph type="pic" sz="quarter" idx="11"/>
          </p:nvPr>
        </p:nvSpPr>
        <p:spPr bwMode="gray">
          <a:xfrm>
            <a:off x="1612484" y="876300"/>
            <a:ext cx="3308231" cy="510540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
        <p:nvSpPr>
          <p:cNvPr id="186" name="Picture Placeholder 185"/>
          <p:cNvSpPr>
            <a:spLocks noGrp="1"/>
          </p:cNvSpPr>
          <p:nvPr>
            <p:ph type="pic" sz="quarter" idx="12"/>
          </p:nvPr>
        </p:nvSpPr>
        <p:spPr bwMode="gray">
          <a:xfrm>
            <a:off x="5940053" y="1624523"/>
            <a:ext cx="5047406" cy="3608954"/>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Tree>
    <p:extLst>
      <p:ext uri="{BB962C8B-B14F-4D97-AF65-F5344CB8AC3E}">
        <p14:creationId xmlns:p14="http://schemas.microsoft.com/office/powerpoint/2010/main" val="825869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Three Pictures">
    <p:spTree>
      <p:nvGrpSpPr>
        <p:cNvPr id="1" name=""/>
        <p:cNvGrpSpPr/>
        <p:nvPr/>
      </p:nvGrpSpPr>
      <p:grpSpPr>
        <a:xfrm>
          <a:off x="0" y="0"/>
          <a:ext cx="0" cy="0"/>
          <a:chOff x="0" y="0"/>
          <a:chExt cx="0" cy="0"/>
        </a:xfrm>
      </p:grpSpPr>
      <p:sp>
        <p:nvSpPr>
          <p:cNvPr id="6" name="Rectangle 5"/>
          <p:cNvSpPr/>
          <p:nvPr/>
        </p:nvSpPr>
        <p:spPr bwMode="hidden">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9" name="Freeform 8"/>
          <p:cNvSpPr>
            <a:spLocks/>
          </p:cNvSpPr>
          <p:nvPr/>
        </p:nvSpPr>
        <p:spPr bwMode="ltGray">
          <a:xfrm>
            <a:off x="4743450" y="2016296"/>
            <a:ext cx="2743200" cy="3905986"/>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3"/>
          </p:nvPr>
        </p:nvSpPr>
        <p:spPr bwMode="gray">
          <a:xfrm>
            <a:off x="4901330" y="2251558"/>
            <a:ext cx="2427440" cy="3435463"/>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a:t>Drag picture to placeholder or click icon to add</a:t>
            </a:r>
          </a:p>
        </p:txBody>
      </p:sp>
      <p:sp>
        <p:nvSpPr>
          <p:cNvPr id="12" name="Freeform 11"/>
          <p:cNvSpPr>
            <a:spLocks/>
          </p:cNvSpPr>
          <p:nvPr/>
        </p:nvSpPr>
        <p:spPr bwMode="ltGray">
          <a:xfrm rot="5400000">
            <a:off x="8499282" y="1989975"/>
            <a:ext cx="2779724" cy="3902723"/>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13"/>
          <p:cNvSpPr>
            <a:spLocks noGrp="1"/>
          </p:cNvSpPr>
          <p:nvPr>
            <p:ph type="pic" sz="quarter" idx="14"/>
          </p:nvPr>
        </p:nvSpPr>
        <p:spPr bwMode="gray">
          <a:xfrm>
            <a:off x="8172848" y="2714164"/>
            <a:ext cx="3432593" cy="2454345"/>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a:t>Drag picture to placeholder or click icon to add</a:t>
            </a:r>
          </a:p>
        </p:txBody>
      </p:sp>
      <p:sp>
        <p:nvSpPr>
          <p:cNvPr id="15" name="Freeform 14"/>
          <p:cNvSpPr>
            <a:spLocks/>
          </p:cNvSpPr>
          <p:nvPr/>
        </p:nvSpPr>
        <p:spPr bwMode="ltGray">
          <a:xfrm rot="5400000">
            <a:off x="993582" y="1989975"/>
            <a:ext cx="2779724" cy="3902723"/>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Picture Placeholder 16"/>
          <p:cNvSpPr>
            <a:spLocks noGrp="1"/>
          </p:cNvSpPr>
          <p:nvPr>
            <p:ph type="pic" sz="quarter" idx="15"/>
          </p:nvPr>
        </p:nvSpPr>
        <p:spPr bwMode="gray">
          <a:xfrm>
            <a:off x="667148" y="2714164"/>
            <a:ext cx="3432593" cy="2454345"/>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a:t>Drag picture to placeholder or click icon to add</a:t>
            </a:r>
          </a:p>
        </p:txBody>
      </p:sp>
      <p:sp>
        <p:nvSpPr>
          <p:cNvPr id="18" name="Text Placeholder 176"/>
          <p:cNvSpPr>
            <a:spLocks noGrp="1"/>
          </p:cNvSpPr>
          <p:nvPr>
            <p:ph type="body" sz="quarter" idx="10"/>
          </p:nvPr>
        </p:nvSpPr>
        <p:spPr>
          <a:xfrm>
            <a:off x="771525" y="5452538"/>
            <a:ext cx="3200400" cy="1060975"/>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19" name="Text Placeholder 176"/>
          <p:cNvSpPr>
            <a:spLocks noGrp="1"/>
          </p:cNvSpPr>
          <p:nvPr>
            <p:ph type="body" sz="quarter" idx="16"/>
          </p:nvPr>
        </p:nvSpPr>
        <p:spPr>
          <a:xfrm>
            <a:off x="8288944" y="5452538"/>
            <a:ext cx="3200400" cy="1060975"/>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20" name="Text Placeholder 176"/>
          <p:cNvSpPr>
            <a:spLocks noGrp="1"/>
          </p:cNvSpPr>
          <p:nvPr>
            <p:ph type="body" sz="quarter" idx="17"/>
          </p:nvPr>
        </p:nvSpPr>
        <p:spPr>
          <a:xfrm>
            <a:off x="4495800" y="5974375"/>
            <a:ext cx="3200400" cy="640080"/>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Tree>
    <p:extLst>
      <p:ext uri="{BB962C8B-B14F-4D97-AF65-F5344CB8AC3E}">
        <p14:creationId xmlns:p14="http://schemas.microsoft.com/office/powerpoint/2010/main" val="4075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Four Pictures">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71" name="Freeform 170"/>
          <p:cNvSpPr>
            <a:spLocks/>
          </p:cNvSpPr>
          <p:nvPr/>
        </p:nvSpPr>
        <p:spPr bwMode="ltGray">
          <a:xfrm>
            <a:off x="435160" y="676275"/>
            <a:ext cx="3654574" cy="550545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Picture Placeholder 172"/>
          <p:cNvSpPr>
            <a:spLocks noGrp="1"/>
          </p:cNvSpPr>
          <p:nvPr>
            <p:ph type="pic" sz="quarter" idx="11"/>
          </p:nvPr>
        </p:nvSpPr>
        <p:spPr bwMode="gray">
          <a:xfrm>
            <a:off x="624088" y="975826"/>
            <a:ext cx="3276718" cy="490635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
        <p:nvSpPr>
          <p:cNvPr id="177" name="Freeform 176"/>
          <p:cNvSpPr>
            <a:spLocks/>
          </p:cNvSpPr>
          <p:nvPr/>
        </p:nvSpPr>
        <p:spPr bwMode="ltGray">
          <a:xfrm rot="5400000">
            <a:off x="4782988" y="185451"/>
            <a:ext cx="2666652" cy="3743970"/>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Picture Placeholder 178"/>
          <p:cNvSpPr>
            <a:spLocks noGrp="1"/>
          </p:cNvSpPr>
          <p:nvPr>
            <p:ph type="pic" sz="quarter" idx="15"/>
          </p:nvPr>
        </p:nvSpPr>
        <p:spPr bwMode="gray">
          <a:xfrm>
            <a:off x="4469831" y="880182"/>
            <a:ext cx="3292966" cy="2354508"/>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
        <p:nvSpPr>
          <p:cNvPr id="180" name="Freeform 179"/>
          <p:cNvSpPr>
            <a:spLocks/>
          </p:cNvSpPr>
          <p:nvPr/>
        </p:nvSpPr>
        <p:spPr bwMode="ltGray">
          <a:xfrm rot="5400000">
            <a:off x="4782988" y="2979451"/>
            <a:ext cx="2666652" cy="3743970"/>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Picture Placeholder 181"/>
          <p:cNvSpPr>
            <a:spLocks noGrp="1"/>
          </p:cNvSpPr>
          <p:nvPr>
            <p:ph type="pic" sz="quarter" idx="16"/>
          </p:nvPr>
        </p:nvSpPr>
        <p:spPr bwMode="gray">
          <a:xfrm>
            <a:off x="4469831" y="3674182"/>
            <a:ext cx="3292966" cy="2354508"/>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
        <p:nvSpPr>
          <p:cNvPr id="183" name="Freeform 182"/>
          <p:cNvSpPr>
            <a:spLocks/>
          </p:cNvSpPr>
          <p:nvPr/>
        </p:nvSpPr>
        <p:spPr bwMode="ltGray">
          <a:xfrm>
            <a:off x="8118660" y="676275"/>
            <a:ext cx="3654574" cy="550545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Picture Placeholder 184"/>
          <p:cNvSpPr>
            <a:spLocks noGrp="1"/>
          </p:cNvSpPr>
          <p:nvPr>
            <p:ph type="pic" sz="quarter" idx="17"/>
          </p:nvPr>
        </p:nvSpPr>
        <p:spPr bwMode="gray">
          <a:xfrm>
            <a:off x="8307588" y="975826"/>
            <a:ext cx="3276718" cy="490635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a:t>Drag picture to placeholder or click icon to add</a:t>
            </a:r>
          </a:p>
        </p:txBody>
      </p:sp>
    </p:spTree>
    <p:extLst>
      <p:ext uri="{BB962C8B-B14F-4D97-AF65-F5344CB8AC3E}">
        <p14:creationId xmlns:p14="http://schemas.microsoft.com/office/powerpoint/2010/main" val="2393839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39FDB-79F3-45A6-9F57-3DCA3F67C4CA}"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3000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65" name="Rectangle 164"/>
          <p:cNvSpPr/>
          <p:nvPr/>
        </p:nvSpPr>
        <p:spPr bwMode="hidden">
          <a:xfrm>
            <a:off x="1524" y="1828800"/>
            <a:ext cx="12188952" cy="320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95400" y="2040335"/>
            <a:ext cx="9588500" cy="1645920"/>
          </a:xfrm>
        </p:spPr>
        <p:txBody>
          <a:bodyPr anchor="b">
            <a:normAutofit/>
          </a:bodyPr>
          <a:lstStyle>
            <a:lvl1pPr algn="ctr">
              <a:defRPr sz="3400"/>
            </a:lvl1pPr>
          </a:lstStyle>
          <a:p>
            <a:r>
              <a:rPr lang="en-US"/>
              <a:t>Click to edit Master title style</a:t>
            </a:r>
            <a:endParaRPr lang="en-US" dirty="0"/>
          </a:p>
        </p:txBody>
      </p:sp>
      <p:sp>
        <p:nvSpPr>
          <p:cNvPr id="3" name="Text Placeholder 2"/>
          <p:cNvSpPr>
            <a:spLocks noGrp="1"/>
          </p:cNvSpPr>
          <p:nvPr>
            <p:ph type="body" idx="1"/>
          </p:nvPr>
        </p:nvSpPr>
        <p:spPr>
          <a:xfrm>
            <a:off x="1295400" y="3819570"/>
            <a:ext cx="9588500" cy="914400"/>
          </a:xfrm>
        </p:spPr>
        <p:txBody>
          <a:bodyPr>
            <a:normAutofit/>
          </a:bodyPr>
          <a:lstStyle>
            <a:lvl1pPr marL="0" indent="0" algn="ctr">
              <a:spcBef>
                <a:spcPts val="120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408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2285999"/>
            <a:ext cx="4389120" cy="3886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07480" y="2285999"/>
            <a:ext cx="4389120" cy="3886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C5A56A-68A6-4634-BA6B-87953FE74BA7}"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65952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2286000"/>
            <a:ext cx="4389120" cy="823912"/>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179928"/>
            <a:ext cx="4389120" cy="2992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07480" y="2286000"/>
            <a:ext cx="4389120" cy="823912"/>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7480" y="3179928"/>
            <a:ext cx="4389120" cy="2992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B6D87A-6C5D-4A5B-BFB2-420B3BB4C839}" type="datetime1">
              <a:rPr lang="en-US" smtClean="0"/>
              <a:t>7/29/18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5587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3" name="Freeform 22"/>
          <p:cNvSpPr>
            <a:spLocks/>
          </p:cNvSpPr>
          <p:nvPr userDrawn="1"/>
        </p:nvSpPr>
        <p:spPr bwMode="ltGray">
          <a:xfrm flipH="1" flipV="1">
            <a:off x="10807700" y="1066800"/>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20"/>
          <p:cNvSpPr>
            <a:spLocks/>
          </p:cNvSpPr>
          <p:nvPr userDrawn="1"/>
        </p:nvSpPr>
        <p:spPr bwMode="ltGray">
          <a:xfrm>
            <a:off x="0" y="4908884"/>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 name="Rectangle 7"/>
          <p:cNvSpPr/>
          <p:nvPr userDrawn="1"/>
        </p:nvSpPr>
        <p:spPr bwMode="white">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304800"/>
            <a:ext cx="9601200" cy="12954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2286001"/>
            <a:ext cx="96012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05002" y="6499654"/>
            <a:ext cx="1371600" cy="221821"/>
          </a:xfrm>
          <a:prstGeom prst="rect">
            <a:avLst/>
          </a:prstGeom>
        </p:spPr>
        <p:txBody>
          <a:bodyPr vert="horz" lIns="91440" tIns="45720" rIns="91440" bIns="45720" rtlCol="0" anchor="ctr"/>
          <a:lstStyle>
            <a:lvl1pPr algn="r">
              <a:defRPr sz="800">
                <a:solidFill>
                  <a:schemeClr val="tx1"/>
                </a:solidFill>
              </a:defRPr>
            </a:lvl1pPr>
          </a:lstStyle>
          <a:p>
            <a:fld id="{A731277A-089A-4FCD-8BA0-D590859AFA74}" type="datetime1">
              <a:rPr lang="en-US" smtClean="0"/>
              <a:t>7/29/18</a:t>
            </a:fld>
            <a:endParaRPr lang="en-US"/>
          </a:p>
        </p:txBody>
      </p:sp>
      <p:sp>
        <p:nvSpPr>
          <p:cNvPr id="5" name="Footer Placeholder 4"/>
          <p:cNvSpPr>
            <a:spLocks noGrp="1"/>
          </p:cNvSpPr>
          <p:nvPr>
            <p:ph type="ftr" sz="quarter" idx="3"/>
          </p:nvPr>
        </p:nvSpPr>
        <p:spPr>
          <a:xfrm>
            <a:off x="1295399" y="6499654"/>
            <a:ext cx="6400800" cy="221821"/>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6" name="Slide Number Placeholder 5"/>
          <p:cNvSpPr>
            <a:spLocks noGrp="1"/>
          </p:cNvSpPr>
          <p:nvPr>
            <p:ph type="sldNum" sz="quarter" idx="4"/>
          </p:nvPr>
        </p:nvSpPr>
        <p:spPr>
          <a:xfrm>
            <a:off x="9885405" y="6499654"/>
            <a:ext cx="1011196" cy="221821"/>
          </a:xfrm>
          <a:prstGeom prst="rect">
            <a:avLst/>
          </a:prstGeom>
        </p:spPr>
        <p:txBody>
          <a:bodyPr vert="horz" lIns="91440" tIns="45720" rIns="91440" bIns="45720" rtlCol="0" anchor="ctr"/>
          <a:lstStyle>
            <a:lvl1pPr algn="r">
              <a:defRPr sz="800">
                <a:solidFill>
                  <a:schemeClr val="tx1"/>
                </a:solidFill>
              </a:defRPr>
            </a:lvl1pPr>
          </a:lstStyle>
          <a:p>
            <a:fld id="{AC90AFF6-8BA1-4B32-BE45-394ADAD37B54}" type="slidenum">
              <a:rPr lang="en-US" smtClean="0"/>
              <a:pPr/>
              <a:t>‹#›</a:t>
            </a:fld>
            <a:endParaRPr lang="en-US"/>
          </a:p>
        </p:txBody>
      </p:sp>
      <p:cxnSp>
        <p:nvCxnSpPr>
          <p:cNvPr id="10" name="Straight Connector 9"/>
          <p:cNvCxnSpPr/>
          <p:nvPr userDrawn="1"/>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108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9.tiff"/><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http://www.funstun.com/categories/friendship/friendship-rainbow/rainbow.jpg" TargetMode="External"/><Relationship Id="rId5" Type="http://schemas.openxmlformats.org/officeDocument/2006/relationships/image" Target="../media/image41.jpeg"/><Relationship Id="rId4" Type="http://schemas.openxmlformats.org/officeDocument/2006/relationships/image" Target="http://www.funstun.com/categories/friendship/friendship-rainbow/title.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http://www.funstun.com/categories/friendship/friendship-rainbow/green.jpg" TargetMode="Externa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http://www.funstun.com/categories/friendship/friendship-rainbow/blue.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http://www.funstun.com/categories/friendship/friendship-rainbow/yellow.jpg" TargetMode="External"/><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http://www.funstun.com/categories/friendship/friendship-rainbow/orange.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http://www.funstun.com/categories/friendship/friendship-rainbow/red.jpg" TargetMode="Externa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http://www.funstun.com/categories/friendship/friendship-rainbow/purple.jpg" TargetMode="External"/><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http://www.funstun.com/categories/friendship/friendship-rainbow/indigo.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50.wm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http://www.funstun.com/categories/friendship/friendship-rainbow/rainbow.jpg" TargetMode="External"/><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986" y="3149046"/>
            <a:ext cx="9465276" cy="1645920"/>
          </a:xfrm>
        </p:spPr>
        <p:txBody>
          <a:bodyPr>
            <a:noAutofit/>
          </a:bodyPr>
          <a:lstStyle/>
          <a:p>
            <a:r>
              <a:rPr lang="en-US" sz="66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t>C</a:t>
            </a:r>
            <a:r>
              <a:rPr lang="en-US" sz="6600" b="1" dirty="0">
                <a:solidFill>
                  <a:srgbClr val="FF0000"/>
                </a:solidFill>
                <a:effectLst>
                  <a:innerShdw blurRad="63500" dist="101600" dir="8100000">
                    <a:prstClr val="black">
                      <a:alpha val="50000"/>
                    </a:prstClr>
                  </a:innerShdw>
                </a:effectLst>
                <a:latin typeface="Arial Rounded MT Bold" charset="0"/>
                <a:ea typeface="Arial Rounded MT Bold" charset="0"/>
                <a:cs typeface="Arial Rounded MT Bold" charset="0"/>
              </a:rPr>
              <a:t>E</a:t>
            </a:r>
            <a:r>
              <a:rPr lang="en-US" sz="6600" b="1" dirty="0">
                <a:solidFill>
                  <a:srgbClr val="00B050"/>
                </a:solidFill>
                <a:effectLst>
                  <a:innerShdw blurRad="63500" dist="101600" dir="8100000">
                    <a:prstClr val="black">
                      <a:alpha val="50000"/>
                    </a:prstClr>
                  </a:innerShdw>
                </a:effectLst>
                <a:latin typeface="Arial Rounded MT Bold" charset="0"/>
                <a:ea typeface="Arial Rounded MT Bold" charset="0"/>
                <a:cs typeface="Arial Rounded MT Bold" charset="0"/>
              </a:rPr>
              <a:t>L</a:t>
            </a:r>
            <a:r>
              <a:rPr lang="en-US" sz="6600" b="1" dirty="0">
                <a:solidFill>
                  <a:srgbClr val="FFFF00"/>
                </a:solidFill>
                <a:effectLst>
                  <a:innerShdw blurRad="63500" dist="101600" dir="8100000">
                    <a:prstClr val="black">
                      <a:alpha val="50000"/>
                    </a:prstClr>
                  </a:innerShdw>
                </a:effectLst>
                <a:latin typeface="Arial Rounded MT Bold" charset="0"/>
                <a:ea typeface="Arial Rounded MT Bold" charset="0"/>
                <a:cs typeface="Arial Rounded MT Bold" charset="0"/>
              </a:rPr>
              <a:t>E</a:t>
            </a:r>
            <a:r>
              <a:rPr lang="en-US" sz="6600" b="1" dirty="0">
                <a:solidFill>
                  <a:schemeClr val="accent4">
                    <a:lumMod val="50000"/>
                  </a:schemeClr>
                </a:solidFill>
                <a:effectLst>
                  <a:innerShdw blurRad="63500" dist="101600" dir="8100000">
                    <a:prstClr val="black">
                      <a:alpha val="50000"/>
                    </a:prstClr>
                  </a:innerShdw>
                </a:effectLst>
                <a:latin typeface="Arial Rounded MT Bold" charset="0"/>
                <a:ea typeface="Arial Rounded MT Bold" charset="0"/>
                <a:cs typeface="Arial Rounded MT Bold" charset="0"/>
              </a:rPr>
              <a:t>B</a:t>
            </a:r>
            <a:r>
              <a:rPr lang="en-US" sz="6600" b="1" dirty="0">
                <a:solidFill>
                  <a:srgbClr val="00B0F0"/>
                </a:solidFill>
                <a:effectLst>
                  <a:innerShdw blurRad="63500" dist="101600" dir="8100000">
                    <a:prstClr val="black">
                      <a:alpha val="50000"/>
                    </a:prstClr>
                  </a:innerShdw>
                </a:effectLst>
                <a:latin typeface="Arial Rounded MT Bold" charset="0"/>
                <a:ea typeface="Arial Rounded MT Bold" charset="0"/>
                <a:cs typeface="Arial Rounded MT Bold" charset="0"/>
              </a:rPr>
              <a:t>R</a:t>
            </a:r>
            <a:r>
              <a:rPr lang="en-US" sz="6600" b="1" dirty="0">
                <a:solidFill>
                  <a:srgbClr val="FF2F92"/>
                </a:solidFill>
                <a:effectLst>
                  <a:innerShdw blurRad="63500" dist="101600" dir="8100000">
                    <a:prstClr val="black">
                      <a:alpha val="50000"/>
                    </a:prstClr>
                  </a:innerShdw>
                </a:effectLst>
                <a:latin typeface="Arial Rounded MT Bold" charset="0"/>
                <a:ea typeface="Arial Rounded MT Bold" charset="0"/>
                <a:cs typeface="Arial Rounded MT Bold" charset="0"/>
              </a:rPr>
              <a:t>A</a:t>
            </a:r>
            <a:r>
              <a:rPr lang="en-US" sz="6600" b="1" dirty="0">
                <a:solidFill>
                  <a:srgbClr val="945200"/>
                </a:solidFill>
                <a:effectLst>
                  <a:innerShdw blurRad="63500" dist="101600" dir="8100000">
                    <a:prstClr val="black">
                      <a:alpha val="50000"/>
                    </a:prstClr>
                  </a:innerShdw>
                </a:effectLst>
                <a:latin typeface="Arial Rounded MT Bold" charset="0"/>
                <a:ea typeface="Arial Rounded MT Bold" charset="0"/>
                <a:cs typeface="Arial Rounded MT Bold" charset="0"/>
              </a:rPr>
              <a:t>T</a:t>
            </a:r>
            <a:r>
              <a:rPr lang="en-US" sz="6600" b="1" dirty="0">
                <a:solidFill>
                  <a:srgbClr val="00B050"/>
                </a:solidFill>
                <a:effectLst>
                  <a:innerShdw blurRad="63500" dist="101600" dir="8100000">
                    <a:prstClr val="black">
                      <a:alpha val="50000"/>
                    </a:prstClr>
                  </a:innerShdw>
                </a:effectLst>
                <a:latin typeface="Arial Rounded MT Bold" charset="0"/>
                <a:ea typeface="Arial Rounded MT Bold" charset="0"/>
                <a:cs typeface="Arial Rounded MT Bold" charset="0"/>
              </a:rPr>
              <a:t>E</a:t>
            </a:r>
            <a:r>
              <a:rPr lang="en-US" sz="66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t> </a:t>
            </a:r>
            <a:br>
              <a:rPr lang="en-US" sz="66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br>
            <a:r>
              <a:rPr lang="en-US" sz="66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t> </a:t>
            </a:r>
            <a:r>
              <a:rPr lang="en-US" sz="7200" b="1" dirty="0">
                <a:solidFill>
                  <a:srgbClr val="00FDFF"/>
                </a:solidFill>
                <a:effectLst>
                  <a:innerShdw blurRad="63500" dist="101600" dir="8100000">
                    <a:prstClr val="black">
                      <a:alpha val="50000"/>
                    </a:prstClr>
                  </a:innerShdw>
                </a:effectLst>
                <a:latin typeface="Arial Rounded MT Bold" charset="0"/>
                <a:ea typeface="Arial Rounded MT Bold" charset="0"/>
                <a:cs typeface="Arial Rounded MT Bold" charset="0"/>
              </a:rPr>
              <a:t>D</a:t>
            </a:r>
            <a:r>
              <a:rPr lang="en-US" sz="7200" b="1" dirty="0">
                <a:solidFill>
                  <a:schemeClr val="tx1">
                    <a:lumMod val="50000"/>
                  </a:schemeClr>
                </a:solidFill>
                <a:effectLst>
                  <a:innerShdw blurRad="63500" dist="101600" dir="8100000">
                    <a:prstClr val="black">
                      <a:alpha val="50000"/>
                    </a:prstClr>
                  </a:innerShdw>
                </a:effectLst>
                <a:latin typeface="Arial Rounded MT Bold" charset="0"/>
                <a:ea typeface="Arial Rounded MT Bold" charset="0"/>
                <a:cs typeface="Arial Rounded MT Bold" charset="0"/>
              </a:rPr>
              <a:t>I</a:t>
            </a:r>
            <a:r>
              <a:rPr lang="en-US" sz="7200" b="1" dirty="0">
                <a:solidFill>
                  <a:schemeClr val="bg2">
                    <a:lumMod val="75000"/>
                  </a:schemeClr>
                </a:solidFill>
                <a:effectLst>
                  <a:innerShdw blurRad="63500" dist="101600" dir="8100000">
                    <a:prstClr val="black">
                      <a:alpha val="50000"/>
                    </a:prstClr>
                  </a:innerShdw>
                </a:effectLst>
                <a:latin typeface="Arial Rounded MT Bold" charset="0"/>
                <a:ea typeface="Arial Rounded MT Bold" charset="0"/>
                <a:cs typeface="Arial Rounded MT Bold" charset="0"/>
              </a:rPr>
              <a:t>V</a:t>
            </a:r>
            <a:r>
              <a:rPr lang="en-US" sz="7200" b="1" dirty="0">
                <a:solidFill>
                  <a:srgbClr val="FFC000"/>
                </a:solidFill>
                <a:effectLst>
                  <a:innerShdw blurRad="63500" dist="101600" dir="8100000">
                    <a:prstClr val="black">
                      <a:alpha val="50000"/>
                    </a:prstClr>
                  </a:innerShdw>
                </a:effectLst>
                <a:latin typeface="Arial Rounded MT Bold" charset="0"/>
                <a:ea typeface="Arial Rounded MT Bold" charset="0"/>
                <a:cs typeface="Arial Rounded MT Bold" charset="0"/>
              </a:rPr>
              <a:t>E</a:t>
            </a:r>
            <a:r>
              <a:rPr lang="en-US" sz="7200" b="1" dirty="0">
                <a:solidFill>
                  <a:srgbClr val="FF40FF"/>
                </a:solidFill>
                <a:effectLst>
                  <a:innerShdw blurRad="63500" dist="101600" dir="8100000">
                    <a:prstClr val="black">
                      <a:alpha val="50000"/>
                    </a:prstClr>
                  </a:innerShdw>
                </a:effectLst>
                <a:latin typeface="Arial Rounded MT Bold" charset="0"/>
                <a:ea typeface="Arial Rounded MT Bold" charset="0"/>
                <a:cs typeface="Arial Rounded MT Bold" charset="0"/>
              </a:rPr>
              <a:t>R</a:t>
            </a:r>
            <a:r>
              <a:rPr lang="en-US" sz="72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t>S</a:t>
            </a:r>
            <a:r>
              <a:rPr lang="en-US" sz="7200" b="1" dirty="0">
                <a:solidFill>
                  <a:schemeClr val="accent4">
                    <a:lumMod val="75000"/>
                  </a:schemeClr>
                </a:solidFill>
                <a:effectLst>
                  <a:innerShdw blurRad="63500" dist="101600" dir="8100000">
                    <a:prstClr val="black">
                      <a:alpha val="50000"/>
                    </a:prstClr>
                  </a:innerShdw>
                </a:effectLst>
                <a:latin typeface="Arial Rounded MT Bold" charset="0"/>
                <a:ea typeface="Arial Rounded MT Bold" charset="0"/>
                <a:cs typeface="Arial Rounded MT Bold" charset="0"/>
              </a:rPr>
              <a:t>I</a:t>
            </a:r>
            <a:r>
              <a:rPr lang="en-US" sz="7200" b="1" dirty="0">
                <a:solidFill>
                  <a:srgbClr val="00FA00"/>
                </a:solidFill>
                <a:effectLst>
                  <a:innerShdw blurRad="63500" dist="101600" dir="8100000">
                    <a:prstClr val="black">
                      <a:alpha val="50000"/>
                    </a:prstClr>
                  </a:innerShdw>
                </a:effectLst>
                <a:latin typeface="Arial Rounded MT Bold" charset="0"/>
                <a:ea typeface="Arial Rounded MT Bold" charset="0"/>
                <a:cs typeface="Arial Rounded MT Bold" charset="0"/>
              </a:rPr>
              <a:t>T</a:t>
            </a:r>
            <a:r>
              <a:rPr lang="en-US" sz="7200" b="1" dirty="0">
                <a:solidFill>
                  <a:srgbClr val="C00000"/>
                </a:solidFill>
                <a:effectLst>
                  <a:innerShdw blurRad="63500" dist="101600" dir="8100000">
                    <a:prstClr val="black">
                      <a:alpha val="50000"/>
                    </a:prstClr>
                  </a:innerShdw>
                </a:effectLst>
                <a:latin typeface="Arial Rounded MT Bold" charset="0"/>
                <a:ea typeface="Arial Rounded MT Bold" charset="0"/>
                <a:cs typeface="Arial Rounded MT Bold" charset="0"/>
              </a:rPr>
              <a:t>Y </a:t>
            </a:r>
            <a:br>
              <a:rPr lang="en-US" sz="7200" b="1" dirty="0">
                <a:solidFill>
                  <a:srgbClr val="C00000"/>
                </a:solidFill>
                <a:effectLst>
                  <a:innerShdw blurRad="63500" dist="101600" dir="8100000">
                    <a:prstClr val="black">
                      <a:alpha val="50000"/>
                    </a:prstClr>
                  </a:innerShdw>
                </a:effectLst>
                <a:latin typeface="Arial Rounded MT Bold" charset="0"/>
                <a:ea typeface="Arial Rounded MT Bold" charset="0"/>
                <a:cs typeface="Arial Rounded MT Bold" charset="0"/>
              </a:rPr>
            </a:br>
            <a:r>
              <a:rPr lang="en-US" sz="5400" b="1" dirty="0">
                <a:solidFill>
                  <a:srgbClr val="C00000"/>
                </a:solidFill>
                <a:effectLst>
                  <a:innerShdw blurRad="63500" dist="101600" dir="8100000">
                    <a:prstClr val="black">
                      <a:alpha val="50000"/>
                    </a:prstClr>
                  </a:innerShdw>
                </a:effectLst>
                <a:latin typeface="Arial Rounded MT Bold" charset="0"/>
                <a:ea typeface="Arial Rounded MT Bold" charset="0"/>
                <a:cs typeface="Arial Rounded MT Bold" charset="0"/>
              </a:rPr>
              <a:t>in Children’s Ministries</a:t>
            </a:r>
            <a:r>
              <a:rPr lang="en-US" sz="5400" b="1" dirty="0">
                <a:solidFill>
                  <a:sysClr val="windowText" lastClr="000000"/>
                </a:solidFill>
                <a:effectLst>
                  <a:innerShdw blurRad="63500" dist="101600" dir="8100000">
                    <a:prstClr val="black">
                      <a:alpha val="50000"/>
                    </a:prstClr>
                  </a:innerShdw>
                </a:effectLst>
                <a:latin typeface="Arial Rounded MT Bold" charset="0"/>
                <a:ea typeface="Arial Rounded MT Bold" charset="0"/>
                <a:cs typeface="Arial Rounded MT Bold" charset="0"/>
              </a:rPr>
              <a:t>!</a:t>
            </a:r>
          </a:p>
        </p:txBody>
      </p:sp>
      <p:sp>
        <p:nvSpPr>
          <p:cNvPr id="3" name="Subtitle 2"/>
          <p:cNvSpPr>
            <a:spLocks noGrp="1"/>
          </p:cNvSpPr>
          <p:nvPr>
            <p:ph type="subTitle" idx="1"/>
          </p:nvPr>
        </p:nvSpPr>
        <p:spPr>
          <a:xfrm>
            <a:off x="1099233" y="5515020"/>
            <a:ext cx="6192838" cy="914400"/>
          </a:xfrm>
        </p:spPr>
        <p:txBody>
          <a:bodyPr>
            <a:noAutofit/>
          </a:bodyPr>
          <a:lstStyle/>
          <a:p>
            <a:r>
              <a:rPr lang="en-US" sz="3200" b="1" dirty="0">
                <a:solidFill>
                  <a:schemeClr val="tx1"/>
                </a:solidFill>
              </a:rPr>
              <a:t>Linda Mei Lin Koh</a:t>
            </a:r>
          </a:p>
          <a:p>
            <a:r>
              <a:rPr lang="en-US" sz="3200" b="1" dirty="0">
                <a:solidFill>
                  <a:schemeClr val="tx1"/>
                </a:solidFill>
              </a:rPr>
              <a:t>GC Children’s Ministries</a:t>
            </a:r>
          </a:p>
        </p:txBody>
      </p:sp>
      <p:pic>
        <p:nvPicPr>
          <p:cNvPr id="30" name="Picture Placeholder 29"/>
          <p:cNvPicPr>
            <a:picLocks noGrp="1" noChangeAspect="1"/>
          </p:cNvPicPr>
          <p:nvPr>
            <p:ph type="pic" sz="quarter" idx="10"/>
          </p:nvPr>
        </p:nvPicPr>
        <p:blipFill>
          <a:blip r:embed="rId3"/>
          <a:srcRect l="21409" r="21409"/>
          <a:stretch>
            <a:fillRect/>
          </a:stretch>
        </p:blipFill>
        <p:spPr/>
      </p:pic>
      <p:pic>
        <p:nvPicPr>
          <p:cNvPr id="32" name="Picture 31"/>
          <p:cNvPicPr>
            <a:picLocks noChangeAspect="1"/>
          </p:cNvPicPr>
          <p:nvPr/>
        </p:nvPicPr>
        <p:blipFill rotWithShape="1">
          <a:blip r:embed="rId4"/>
          <a:srcRect l="66583" t="9063" r="2812" b="40313"/>
          <a:stretch/>
        </p:blipFill>
        <p:spPr>
          <a:xfrm>
            <a:off x="154888" y="152400"/>
            <a:ext cx="1888690" cy="15621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p:cNvPicPr>
            <a:picLocks noChangeAspect="1"/>
          </p:cNvPicPr>
          <p:nvPr/>
        </p:nvPicPr>
        <p:blipFill rotWithShape="1">
          <a:blip r:embed="rId5"/>
          <a:srcRect l="45524"/>
          <a:stretch/>
        </p:blipFill>
        <p:spPr>
          <a:xfrm>
            <a:off x="2673127" y="92515"/>
            <a:ext cx="2070323" cy="17145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rotWithShape="1">
          <a:blip r:embed="rId6"/>
          <a:srcRect l="20363" r="33417" b="18438"/>
          <a:stretch/>
        </p:blipFill>
        <p:spPr>
          <a:xfrm>
            <a:off x="5353050" y="92515"/>
            <a:ext cx="1885950" cy="16640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91827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30" y="7207"/>
            <a:ext cx="9601200" cy="1295400"/>
          </a:xfrm>
        </p:spPr>
        <p:txBody>
          <a:bodyPr>
            <a:normAutofit/>
          </a:bodyPr>
          <a:lstStyle/>
          <a:p>
            <a:r>
              <a:rPr lang="en-US" sz="6000" b="1" dirty="0">
                <a:effectLst>
                  <a:outerShdw blurRad="50800" dist="76200" dir="13500000" algn="br" rotWithShape="0">
                    <a:prstClr val="black">
                      <a:alpha val="40000"/>
                    </a:prstClr>
                  </a:outerShdw>
                </a:effectLst>
              </a:rPr>
              <a:t>Benefits of Diversity</a:t>
            </a:r>
          </a:p>
        </p:txBody>
      </p:sp>
      <p:pic>
        <p:nvPicPr>
          <p:cNvPr id="4" name="Picture 3"/>
          <p:cNvPicPr>
            <a:picLocks noChangeAspect="1"/>
          </p:cNvPicPr>
          <p:nvPr/>
        </p:nvPicPr>
        <p:blipFill>
          <a:blip r:embed="rId3"/>
          <a:stretch>
            <a:fillRect/>
          </a:stretch>
        </p:blipFill>
        <p:spPr>
          <a:xfrm>
            <a:off x="8772525" y="1"/>
            <a:ext cx="3660106" cy="24818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Content Placeholder 2"/>
          <p:cNvSpPr>
            <a:spLocks noGrp="1"/>
          </p:cNvSpPr>
          <p:nvPr>
            <p:ph idx="1"/>
          </p:nvPr>
        </p:nvSpPr>
        <p:spPr>
          <a:xfrm>
            <a:off x="335880" y="2310064"/>
            <a:ext cx="10952749" cy="4547936"/>
          </a:xfrm>
        </p:spPr>
        <p:txBody>
          <a:bodyPr>
            <a:normAutofit fontScale="92500"/>
          </a:bodyPr>
          <a:lstStyle/>
          <a:p>
            <a:r>
              <a:rPr lang="en-US" sz="3600" b="1" dirty="0">
                <a:solidFill>
                  <a:srgbClr val="000000"/>
                </a:solidFill>
              </a:rPr>
              <a:t>Helps us grow outside our boundaries and learn something new about other cultures.</a:t>
            </a:r>
          </a:p>
          <a:p>
            <a:r>
              <a:rPr lang="en-US" sz="3600" b="1" dirty="0">
                <a:solidFill>
                  <a:srgbClr val="000000"/>
                </a:solidFill>
              </a:rPr>
              <a:t> Helps us learn to understand different points of view, thus eliminating prejudice and bias.</a:t>
            </a:r>
          </a:p>
          <a:p>
            <a:r>
              <a:rPr lang="en-US" sz="3600" b="1" dirty="0">
                <a:solidFill>
                  <a:srgbClr val="000000"/>
                </a:solidFill>
              </a:rPr>
              <a:t>Creates curiosity to learn how things work better in another group than ours.  </a:t>
            </a:r>
          </a:p>
          <a:p>
            <a:r>
              <a:rPr lang="en-US" sz="3600" b="1" dirty="0">
                <a:solidFill>
                  <a:srgbClr val="000000"/>
                </a:solidFill>
              </a:rPr>
              <a:t>Enriches the educational experience when we hear different opinions from other cultural groups</a:t>
            </a:r>
          </a:p>
          <a:p>
            <a:endParaRPr lang="en-US" sz="3200" b="1" dirty="0">
              <a:solidFill>
                <a:srgbClr val="000000"/>
              </a:solidFill>
            </a:endParaRPr>
          </a:p>
        </p:txBody>
      </p:sp>
    </p:spTree>
    <p:extLst>
      <p:ext uri="{BB962C8B-B14F-4D97-AF65-F5344CB8AC3E}">
        <p14:creationId xmlns:p14="http://schemas.microsoft.com/office/powerpoint/2010/main" val="2500739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716" y="459205"/>
            <a:ext cx="7210926" cy="1295400"/>
          </a:xfrm>
        </p:spPr>
        <p:txBody>
          <a:bodyPr>
            <a:noAutofit/>
          </a:bodyPr>
          <a:lstStyle/>
          <a:p>
            <a:r>
              <a:rPr lang="en-US" sz="5400" b="1" dirty="0">
                <a:effectLst>
                  <a:outerShdw blurRad="50800" dist="76200" dir="13500000" algn="br" rotWithShape="0">
                    <a:prstClr val="black">
                      <a:alpha val="40000"/>
                    </a:prstClr>
                  </a:outerShdw>
                </a:effectLst>
              </a:rPr>
              <a:t>More Benefits of 	 	 	Diversity</a:t>
            </a:r>
            <a:endParaRPr lang="en-US" sz="4400" dirty="0">
              <a:effectLst>
                <a:outerShdw blurRad="50800" dist="76200" dir="13500000" algn="br" rotWithShape="0">
                  <a:prstClr val="black">
                    <a:alpha val="40000"/>
                  </a:prstClr>
                </a:outerShdw>
              </a:effectLst>
            </a:endParaRPr>
          </a:p>
        </p:txBody>
      </p:sp>
      <p:sp>
        <p:nvSpPr>
          <p:cNvPr id="3" name="Content Placeholder 2"/>
          <p:cNvSpPr>
            <a:spLocks noGrp="1"/>
          </p:cNvSpPr>
          <p:nvPr>
            <p:ph idx="1"/>
          </p:nvPr>
        </p:nvSpPr>
        <p:spPr>
          <a:xfrm>
            <a:off x="885826" y="2526631"/>
            <a:ext cx="11049500" cy="4331369"/>
          </a:xfrm>
        </p:spPr>
        <p:txBody>
          <a:bodyPr>
            <a:normAutofit lnSpcReduction="10000"/>
          </a:bodyPr>
          <a:lstStyle/>
          <a:p>
            <a:r>
              <a:rPr lang="en-US" sz="3600" b="1" dirty="0">
                <a:solidFill>
                  <a:sysClr val="windowText" lastClr="000000"/>
                </a:solidFill>
                <a:latin typeface="Calibri" panose="020F0502020204030204" pitchFamily="34" charset="0"/>
                <a:cs typeface="Calibri" panose="020F0502020204030204" pitchFamily="34" charset="0"/>
              </a:rPr>
              <a:t>Diverse groups are more innovative than homogeneous groups.</a:t>
            </a:r>
          </a:p>
          <a:p>
            <a:r>
              <a:rPr lang="en-US" sz="3600" b="1" dirty="0">
                <a:solidFill>
                  <a:sysClr val="windowText" lastClr="000000"/>
                </a:solidFill>
                <a:latin typeface="Calibri" panose="020F0502020204030204" pitchFamily="34" charset="0"/>
                <a:cs typeface="Calibri" panose="020F0502020204030204" pitchFamily="34" charset="0"/>
              </a:rPr>
              <a:t>Better at solving complex, non-routine problems—interacting with individuals who are different forces group members to prepare better, to anticipate alternative viewpoints and to expect a concerted effort to reach consensus.</a:t>
            </a:r>
          </a:p>
          <a:p>
            <a:r>
              <a:rPr lang="en-US" sz="3600" b="1" dirty="0">
                <a:solidFill>
                  <a:sysClr val="windowText" lastClr="000000"/>
                </a:solidFill>
                <a:latin typeface="Calibri" panose="020F0502020204030204" pitchFamily="34" charset="0"/>
                <a:cs typeface="Calibri" panose="020F0502020204030204" pitchFamily="34" charset="0"/>
              </a:rPr>
              <a:t>Promotes personal growth and a healthy society.</a:t>
            </a:r>
          </a:p>
          <a:p>
            <a:endParaRPr lang="en-US" sz="3200" b="1" dirty="0">
              <a:solidFill>
                <a:sysClr val="windowText" lastClr="000000"/>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16568" y="-312821"/>
            <a:ext cx="4924926" cy="3175000"/>
          </a:xfrm>
          <a:prstGeom prst="rect">
            <a:avLst/>
          </a:prstGeom>
        </p:spPr>
      </p:pic>
    </p:spTree>
    <p:extLst>
      <p:ext uri="{BB962C8B-B14F-4D97-AF65-F5344CB8AC3E}">
        <p14:creationId xmlns:p14="http://schemas.microsoft.com/office/powerpoint/2010/main" val="17391893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065" y="324851"/>
            <a:ext cx="9080108" cy="1155032"/>
          </a:xfrm>
        </p:spPr>
        <p:txBody>
          <a:bodyPr>
            <a:noAutofit/>
          </a:bodyPr>
          <a:lstStyle/>
          <a:p>
            <a:r>
              <a:rPr lang="en-US" sz="4800" b="1" dirty="0">
                <a:effectLst>
                  <a:outerShdw blurRad="50800" dist="76200" dir="13500000" algn="br" rotWithShape="0">
                    <a:prstClr val="black">
                      <a:alpha val="40000"/>
                    </a:prstClr>
                  </a:outerShdw>
                </a:effectLst>
              </a:rPr>
              <a:t>What Does the Bible Say 	About Diversity?</a:t>
            </a:r>
          </a:p>
        </p:txBody>
      </p:sp>
      <p:pic>
        <p:nvPicPr>
          <p:cNvPr id="4" name="Content Placeholder 3"/>
          <p:cNvPicPr>
            <a:picLocks noGrp="1" noChangeAspect="1"/>
          </p:cNvPicPr>
          <p:nvPr>
            <p:ph idx="1"/>
          </p:nvPr>
        </p:nvPicPr>
        <p:blipFill>
          <a:blip r:embed="rId3"/>
          <a:stretch>
            <a:fillRect/>
          </a:stretch>
        </p:blipFill>
        <p:spPr>
          <a:xfrm>
            <a:off x="0" y="1728537"/>
            <a:ext cx="12192000" cy="5099724"/>
          </a:xfrm>
          <a:prstGeom prst="rect">
            <a:avLst/>
          </a:prstGeom>
        </p:spPr>
      </p:pic>
      <p:pic>
        <p:nvPicPr>
          <p:cNvPr id="7" name="Content Placeholder 3"/>
          <p:cNvPicPr>
            <a:picLocks noChangeAspect="1"/>
          </p:cNvPicPr>
          <p:nvPr/>
        </p:nvPicPr>
        <p:blipFill>
          <a:blip r:embed="rId3"/>
          <a:stretch>
            <a:fillRect/>
          </a:stretch>
        </p:blipFill>
        <p:spPr>
          <a:xfrm>
            <a:off x="0" y="1479883"/>
            <a:ext cx="12192000" cy="5348378"/>
          </a:xfrm>
          <a:prstGeom prst="rect">
            <a:avLst/>
          </a:prstGeom>
        </p:spPr>
      </p:pic>
      <p:sp>
        <p:nvSpPr>
          <p:cNvPr id="8" name="TextBox 7"/>
          <p:cNvSpPr txBox="1"/>
          <p:nvPr/>
        </p:nvSpPr>
        <p:spPr>
          <a:xfrm>
            <a:off x="505327" y="1728537"/>
            <a:ext cx="11686673" cy="4031873"/>
          </a:xfrm>
          <a:prstGeom prst="rect">
            <a:avLst/>
          </a:prstGeom>
          <a:noFill/>
        </p:spPr>
        <p:txBody>
          <a:bodyPr wrap="square" rtlCol="0">
            <a:spAutoFit/>
          </a:bodyPr>
          <a:lstStyle/>
          <a:p>
            <a:r>
              <a:rPr lang="en-US" sz="3200" b="1" i="1" dirty="0">
                <a:solidFill>
                  <a:srgbClr val="FFFFFF"/>
                </a:solidFill>
                <a:effectLst>
                  <a:glow rad="101600">
                    <a:schemeClr val="accent2">
                      <a:satMod val="175000"/>
                      <a:alpha val="40000"/>
                    </a:schemeClr>
                  </a:glow>
                  <a:outerShdw blurRad="50800" dist="76200" dir="13500000" algn="br" rotWithShape="0">
                    <a:prstClr val="black">
                      <a:alpha val="40000"/>
                    </a:prstClr>
                  </a:outerShdw>
                </a:effectLst>
              </a:rPr>
              <a:t>“For as the body is one and has many members, but all the members of that one body, being many are one body, so also is Christ. For by one Spirit we were all baptized into one body—whether Jews or Greeks, whether slaves or free—and have all been made to drink into one Spirit. For in fact the body is not one member but many.” 	</a:t>
            </a:r>
            <a:r>
              <a:rPr lang="en-US" sz="3200" b="1" i="1" dirty="0">
                <a:solidFill>
                  <a:schemeClr val="bg1"/>
                </a:solidFill>
                <a:effectLst>
                  <a:glow rad="101600">
                    <a:schemeClr val="accent2">
                      <a:satMod val="175000"/>
                      <a:alpha val="40000"/>
                    </a:schemeClr>
                  </a:glow>
                  <a:outerShdw blurRad="50800" dist="76200" dir="13500000" algn="br" rotWithShape="0">
                    <a:prstClr val="black">
                      <a:alpha val="40000"/>
                    </a:prstClr>
                  </a:outerShdw>
                </a:effectLst>
              </a:rPr>
              <a:t>						</a:t>
            </a:r>
          </a:p>
          <a:p>
            <a:r>
              <a:rPr lang="en-US" sz="3200" b="1" i="1" dirty="0">
                <a:solidFill>
                  <a:schemeClr val="bg1"/>
                </a:solidFill>
                <a:effectLst>
                  <a:glow rad="101600">
                    <a:schemeClr val="accent2">
                      <a:satMod val="175000"/>
                      <a:alpha val="40000"/>
                    </a:schemeClr>
                  </a:glow>
                  <a:outerShdw blurRad="50800" dist="76200" dir="13500000" algn="br" rotWithShape="0">
                    <a:prstClr val="black">
                      <a:alpha val="40000"/>
                    </a:prstClr>
                  </a:outerShdw>
                </a:effectLst>
              </a:rPr>
              <a:t>				</a:t>
            </a:r>
            <a:r>
              <a:rPr lang="en-US" sz="3200" b="1" i="1" dirty="0">
                <a:solidFill>
                  <a:schemeClr val="bg1"/>
                </a:solidFill>
                <a:effectLst>
                  <a:glow rad="101600">
                    <a:schemeClr val="accent2">
                      <a:satMod val="175000"/>
                      <a:alpha val="40000"/>
                    </a:schemeClr>
                  </a:glow>
                  <a:innerShdw blurRad="63500" dist="101600" dir="2700000">
                    <a:prstClr val="black">
                      <a:alpha val="50000"/>
                    </a:prstClr>
                  </a:innerShdw>
                </a:effectLst>
              </a:rPr>
              <a:t>		</a:t>
            </a:r>
            <a:r>
              <a:rPr lang="en-US" sz="3200" b="1" i="1" dirty="0">
                <a:solidFill>
                  <a:schemeClr val="bg1"/>
                </a:solidFill>
                <a:effectLst>
                  <a:innerShdw blurRad="63500" dist="101600" dir="2700000">
                    <a:prstClr val="black">
                      <a:alpha val="50000"/>
                    </a:prstClr>
                  </a:innerShdw>
                </a:effectLst>
              </a:rPr>
              <a:t>	</a:t>
            </a:r>
            <a:r>
              <a:rPr lang="en-US" sz="3200" b="1" dirty="0">
                <a:solidFill>
                  <a:schemeClr val="tx2">
                    <a:lumMod val="75000"/>
                  </a:schemeClr>
                </a:solidFill>
                <a:effectLst>
                  <a:innerShdw blurRad="63500" dist="101600" dir="2700000">
                    <a:prstClr val="black">
                      <a:alpha val="50000"/>
                    </a:prstClr>
                  </a:innerShdw>
                </a:effectLst>
              </a:rPr>
              <a:t>1 Cor. 12:12-14</a:t>
            </a:r>
            <a:endParaRPr lang="en-US" sz="3200" b="1" i="1" dirty="0">
              <a:solidFill>
                <a:schemeClr val="tx2">
                  <a:lumMod val="75000"/>
                </a:schemeClr>
              </a:solidFill>
              <a:effectLst>
                <a:innerShdw blurRad="63500" dist="101600" dir="2700000">
                  <a:prstClr val="black">
                    <a:alpha val="50000"/>
                  </a:prstClr>
                </a:innerShdw>
              </a:effectLst>
            </a:endParaRPr>
          </a:p>
        </p:txBody>
      </p:sp>
    </p:spTree>
    <p:extLst>
      <p:ext uri="{BB962C8B-B14F-4D97-AF65-F5344CB8AC3E}">
        <p14:creationId xmlns:p14="http://schemas.microsoft.com/office/powerpoint/2010/main" val="1469440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6420"/>
            <a:ext cx="9601200" cy="1295400"/>
          </a:xfrm>
        </p:spPr>
        <p:txBody>
          <a:bodyPr>
            <a:normAutofit/>
          </a:bodyPr>
          <a:lstStyle/>
          <a:p>
            <a:r>
              <a:rPr lang="en-US" sz="6000" b="1" dirty="0">
                <a:effectLst>
                  <a:outerShdw blurRad="50800" dist="76200" dir="13500000" algn="br" rotWithShape="0">
                    <a:prstClr val="black">
                      <a:alpha val="40000"/>
                    </a:prstClr>
                  </a:outerShdw>
                </a:effectLst>
              </a:rPr>
              <a:t>Galatians 3:26-29</a:t>
            </a:r>
          </a:p>
        </p:txBody>
      </p:sp>
      <p:pic>
        <p:nvPicPr>
          <p:cNvPr id="4" name="Content Placeholder 3"/>
          <p:cNvPicPr>
            <a:picLocks noGrp="1" noChangeAspect="1"/>
          </p:cNvPicPr>
          <p:nvPr>
            <p:ph idx="1"/>
          </p:nvPr>
        </p:nvPicPr>
        <p:blipFill>
          <a:blip r:embed="rId3"/>
          <a:stretch>
            <a:fillRect/>
          </a:stretch>
        </p:blipFill>
        <p:spPr>
          <a:xfrm>
            <a:off x="0" y="1347537"/>
            <a:ext cx="12192001" cy="5510463"/>
          </a:xfrm>
          <a:prstGeom prst="rect">
            <a:avLst/>
          </a:prstGeom>
        </p:spPr>
      </p:pic>
      <p:sp>
        <p:nvSpPr>
          <p:cNvPr id="5" name="TextBox 4"/>
          <p:cNvSpPr txBox="1"/>
          <p:nvPr/>
        </p:nvSpPr>
        <p:spPr>
          <a:xfrm>
            <a:off x="457201" y="1599001"/>
            <a:ext cx="11315699" cy="3970318"/>
          </a:xfrm>
          <a:prstGeom prst="rect">
            <a:avLst/>
          </a:prstGeom>
          <a:noFill/>
        </p:spPr>
        <p:txBody>
          <a:bodyPr wrap="square" rtlCol="0">
            <a:spAutoFit/>
          </a:bodyPr>
          <a:lstStyle/>
          <a:p>
            <a:r>
              <a:rPr lang="en-US" sz="3600" b="1" i="1" dirty="0">
                <a:solidFill>
                  <a:schemeClr val="bg1"/>
                </a:solidFill>
                <a:effectLst>
                  <a:glow rad="101600">
                    <a:schemeClr val="accent4">
                      <a:satMod val="175000"/>
                      <a:alpha val="40000"/>
                    </a:schemeClr>
                  </a:glow>
                  <a:outerShdw blurRad="50800" dist="76200" dir="13500000" algn="br" rotWithShape="0">
                    <a:prstClr val="black">
                      <a:alpha val="40000"/>
                    </a:prstClr>
                  </a:outerShdw>
                </a:effectLst>
                <a:latin typeface="Calibri" panose="020F0502020204030204" pitchFamily="34" charset="0"/>
                <a:cs typeface="Calibri" panose="020F0502020204030204" pitchFamily="34" charset="0"/>
              </a:rPr>
              <a:t>“For you are all sons of God through faith in Christ Jesus. For as many of you as were baptized into Christ have put on Christ. There is neither Jew nor Greek, there is neither slave nor free, there is neither male nor female; for you are all one in Christ Jesus. And if you are Christ’s, then you are Abraham’s seed, and heirs according to the promise.”</a:t>
            </a:r>
          </a:p>
          <a:p>
            <a:r>
              <a:rPr lang="en-US" sz="3600" b="1" dirty="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2039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75" y="368388"/>
            <a:ext cx="8699157" cy="1295400"/>
          </a:xfrm>
        </p:spPr>
        <p:txBody>
          <a:bodyPr>
            <a:noAutofit/>
          </a:bodyPr>
          <a:lstStyle/>
          <a:p>
            <a:r>
              <a:rPr lang="en-US" sz="4800" b="1" dirty="0">
                <a:effectLst>
                  <a:outerShdw blurRad="50800" dist="76200" dir="13500000" algn="br" rotWithShape="0">
                    <a:prstClr val="black">
                      <a:alpha val="40000"/>
                    </a:prstClr>
                  </a:outerShdw>
                </a:effectLst>
              </a:rPr>
              <a:t>Ellen White </a:t>
            </a:r>
            <a:br>
              <a:rPr lang="en-US" sz="4800" b="1" dirty="0">
                <a:effectLst>
                  <a:outerShdw blurRad="50800" dist="76200" dir="13500000" algn="br" rotWithShape="0">
                    <a:prstClr val="black">
                      <a:alpha val="40000"/>
                    </a:prstClr>
                  </a:outerShdw>
                </a:effectLst>
              </a:rPr>
            </a:br>
            <a:r>
              <a:rPr lang="en-US" sz="4800" b="1" i="1" dirty="0">
                <a:effectLst>
                  <a:outerShdw blurRad="50800" dist="76200" dir="13500000" algn="br" rotWithShape="0">
                    <a:prstClr val="black">
                      <a:alpha val="40000"/>
                    </a:prstClr>
                  </a:outerShdw>
                </a:effectLst>
              </a:rPr>
              <a:t>Desire of Ages, p. 403</a:t>
            </a:r>
            <a:r>
              <a:rPr lang="en-US" sz="4800" b="1" dirty="0">
                <a:effectLst>
                  <a:outerShdw blurRad="50800" dist="76200" dir="13500000" algn="br" rotWithShape="0">
                    <a:prstClr val="black">
                      <a:alpha val="40000"/>
                    </a:prstClr>
                  </a:outerShdw>
                </a:effectLst>
              </a:rPr>
              <a:t> </a:t>
            </a:r>
          </a:p>
        </p:txBody>
      </p:sp>
      <p:sp>
        <p:nvSpPr>
          <p:cNvPr id="3" name="Content Placeholder 2"/>
          <p:cNvSpPr>
            <a:spLocks noGrp="1"/>
          </p:cNvSpPr>
          <p:nvPr>
            <p:ph idx="1"/>
          </p:nvPr>
        </p:nvSpPr>
        <p:spPr>
          <a:xfrm>
            <a:off x="321275" y="2200277"/>
            <a:ext cx="11417643" cy="3886200"/>
          </a:xfrm>
        </p:spPr>
        <p:txBody>
          <a:bodyPr>
            <a:noAutofit/>
          </a:bodyPr>
          <a:lstStyle/>
          <a:p>
            <a:pPr marL="0" indent="0">
              <a:spcBef>
                <a:spcPts val="0"/>
              </a:spcBef>
              <a:buNone/>
            </a:pPr>
            <a:r>
              <a:rPr lang="en-US" sz="3600" b="1" i="1" dirty="0">
                <a:solidFill>
                  <a:srgbClr val="000000"/>
                </a:solidFill>
              </a:rPr>
              <a:t>“Caste is hateful to God. He ignores everything of this character. In His sight the souls of all men are of equal value. Without distinction of age, or rank, or nationality, or religious privilege, all are invited to come unto Him and live. “Whosoever believeth on Him shall not be ashamed. For there is no difference.” “There is neither Jew nor Greek, there is neither bond nor free.” “The rich and poor meet together: the Lord is the Maker of them all.”</a:t>
            </a:r>
          </a:p>
          <a:p>
            <a:pPr marL="0" marR="0" lvl="0" indent="0" defTabSz="914400" eaLnBrk="1" fontAlgn="auto" latinLnBrk="0" hangingPunct="1">
              <a:lnSpc>
                <a:spcPct val="100000"/>
              </a:lnSpc>
              <a:spcBef>
                <a:spcPts val="0"/>
              </a:spcBef>
              <a:spcAft>
                <a:spcPts val="0"/>
              </a:spcAft>
              <a:buClrTx/>
              <a:buSzTx/>
              <a:buNone/>
              <a:tabLst/>
              <a:defRPr/>
            </a:pPr>
            <a:endParaRPr lang="en-US" sz="2800" b="1" i="1" dirty="0">
              <a:solidFill>
                <a:srgbClr val="000000"/>
              </a:solidFill>
            </a:endParaRPr>
          </a:p>
        </p:txBody>
      </p:sp>
      <p:pic>
        <p:nvPicPr>
          <p:cNvPr id="4" name="Picture 3"/>
          <p:cNvPicPr>
            <a:picLocks noChangeAspect="1"/>
          </p:cNvPicPr>
          <p:nvPr/>
        </p:nvPicPr>
        <p:blipFill>
          <a:blip r:embed="rId3"/>
          <a:stretch>
            <a:fillRect/>
          </a:stretch>
        </p:blipFill>
        <p:spPr>
          <a:xfrm>
            <a:off x="10248292" y="0"/>
            <a:ext cx="1943708" cy="2200277"/>
          </a:xfrm>
          <a:prstGeom prst="rect">
            <a:avLst/>
          </a:prstGeom>
          <a:ln>
            <a:noFill/>
          </a:ln>
          <a:effectLst>
            <a:softEdge rad="112500"/>
          </a:effectLst>
        </p:spPr>
      </p:pic>
    </p:spTree>
    <p:extLst>
      <p:ext uri="{BB962C8B-B14F-4D97-AF65-F5344CB8AC3E}">
        <p14:creationId xmlns:p14="http://schemas.microsoft.com/office/powerpoint/2010/main" val="1967660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566" y="0"/>
            <a:ext cx="11357919" cy="1295400"/>
          </a:xfrm>
        </p:spPr>
        <p:txBody>
          <a:bodyPr>
            <a:normAutofit/>
          </a:bodyPr>
          <a:lstStyle/>
          <a:p>
            <a:r>
              <a:rPr lang="en-US" sz="5400" b="1" dirty="0">
                <a:effectLst>
                  <a:outerShdw blurRad="50800" dist="76200" dir="13500000" algn="br" rotWithShape="0">
                    <a:prstClr val="black">
                      <a:alpha val="40000"/>
                    </a:prstClr>
                  </a:outerShdw>
                </a:effectLst>
              </a:rPr>
              <a:t>Diversity Must Matter in Ministries!</a:t>
            </a:r>
          </a:p>
        </p:txBody>
      </p:sp>
      <p:sp>
        <p:nvSpPr>
          <p:cNvPr id="3" name="Content Placeholder 2"/>
          <p:cNvSpPr>
            <a:spLocks noGrp="1"/>
          </p:cNvSpPr>
          <p:nvPr>
            <p:ph idx="1"/>
          </p:nvPr>
        </p:nvSpPr>
        <p:spPr>
          <a:xfrm>
            <a:off x="504566" y="1989439"/>
            <a:ext cx="11110785" cy="3886200"/>
          </a:xfrm>
        </p:spPr>
        <p:txBody>
          <a:bodyPr>
            <a:normAutofit/>
          </a:bodyPr>
          <a:lstStyle/>
          <a:p>
            <a:r>
              <a:rPr lang="en-US" sz="4400" b="1" dirty="0">
                <a:solidFill>
                  <a:srgbClr val="000000"/>
                </a:solidFill>
              </a:rPr>
              <a:t>Diversity comes from God—He c</a:t>
            </a:r>
            <a:r>
              <a:rPr lang="en-US" sz="4000" b="1" dirty="0">
                <a:solidFill>
                  <a:srgbClr val="000000"/>
                </a:solidFill>
              </a:rPr>
              <a:t>reated a variety of flowers, animals, people, etc.</a:t>
            </a:r>
          </a:p>
          <a:p>
            <a:r>
              <a:rPr lang="en-US" sz="4400" b="1" dirty="0">
                <a:solidFill>
                  <a:srgbClr val="000000"/>
                </a:solidFill>
              </a:rPr>
              <a:t>Diversity reflects the heart of Jesus—He </a:t>
            </a:r>
            <a:r>
              <a:rPr lang="en-US" sz="4000" b="1" dirty="0">
                <a:solidFill>
                  <a:srgbClr val="000000"/>
                </a:solidFill>
              </a:rPr>
              <a:t>reached people across all social, ethnic and economic lines.</a:t>
            </a:r>
            <a:endParaRPr lang="en-US" sz="4400" b="1" dirty="0">
              <a:solidFill>
                <a:srgbClr val="000000"/>
              </a:solidFill>
            </a:endParaRPr>
          </a:p>
        </p:txBody>
      </p:sp>
      <p:pic>
        <p:nvPicPr>
          <p:cNvPr id="4" name="Picture 3"/>
          <p:cNvPicPr>
            <a:picLocks noChangeAspect="1"/>
          </p:cNvPicPr>
          <p:nvPr/>
        </p:nvPicPr>
        <p:blipFill>
          <a:blip r:embed="rId3"/>
          <a:stretch>
            <a:fillRect/>
          </a:stretch>
        </p:blipFill>
        <p:spPr>
          <a:xfrm>
            <a:off x="7189915" y="4466072"/>
            <a:ext cx="5372787" cy="2819133"/>
          </a:xfrm>
          <a:prstGeom prst="rect">
            <a:avLst/>
          </a:prstGeom>
        </p:spPr>
      </p:pic>
    </p:spTree>
    <p:extLst>
      <p:ext uri="{BB962C8B-B14F-4D97-AF65-F5344CB8AC3E}">
        <p14:creationId xmlns:p14="http://schemas.microsoft.com/office/powerpoint/2010/main" val="4545193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819" y="0"/>
            <a:ext cx="9601200" cy="1600200"/>
          </a:xfrm>
        </p:spPr>
        <p:txBody>
          <a:bodyPr>
            <a:noAutofit/>
          </a:bodyPr>
          <a:lstStyle/>
          <a:p>
            <a:r>
              <a:rPr lang="en-US" sz="4800" b="1" dirty="0"/>
              <a:t>How Can We Foster Diversity in  	Children’s Ministries? 	</a:t>
            </a:r>
          </a:p>
        </p:txBody>
      </p:sp>
      <p:sp>
        <p:nvSpPr>
          <p:cNvPr id="3" name="Content Placeholder 2"/>
          <p:cNvSpPr>
            <a:spLocks noGrp="1"/>
          </p:cNvSpPr>
          <p:nvPr>
            <p:ph idx="1"/>
          </p:nvPr>
        </p:nvSpPr>
        <p:spPr>
          <a:xfrm>
            <a:off x="494271" y="2036119"/>
            <a:ext cx="8180172" cy="4534929"/>
          </a:xfrm>
        </p:spPr>
        <p:txBody>
          <a:bodyPr>
            <a:normAutofit fontScale="92500" lnSpcReduction="10000"/>
          </a:bodyPr>
          <a:lstStyle/>
          <a:p>
            <a:pPr marL="742950" marR="0" lvl="0" indent="-742950" defTabSz="914400" eaLnBrk="1" fontAlgn="auto" latinLnBrk="0" hangingPunct="1">
              <a:lnSpc>
                <a:spcPct val="110000"/>
              </a:lnSpc>
              <a:spcBef>
                <a:spcPts val="0"/>
              </a:spcBef>
              <a:spcAft>
                <a:spcPts val="0"/>
              </a:spcAft>
              <a:buClrTx/>
              <a:buSzTx/>
              <a:buFont typeface="+mj-lt"/>
              <a:buAutoNum type="arabicPeriod"/>
              <a:tabLst/>
              <a:defRPr/>
            </a:pPr>
            <a:r>
              <a:rPr lang="en-US" sz="4400" b="1" dirty="0">
                <a:solidFill>
                  <a:srgbClr val="000000"/>
                </a:solidFill>
                <a:latin typeface="Cambria" charset="0"/>
                <a:ea typeface="Cambria" charset="0"/>
                <a:cs typeface="Cambria" charset="0"/>
              </a:rPr>
              <a:t>Select children’s leaders and volunteers from various ethnic and cultural groups. </a:t>
            </a:r>
          </a:p>
          <a:p>
            <a:pPr marL="742950" marR="0" lvl="0" indent="-742950" defTabSz="914400" eaLnBrk="1" fontAlgn="auto" latinLnBrk="0" hangingPunct="1">
              <a:lnSpc>
                <a:spcPct val="110000"/>
              </a:lnSpc>
              <a:spcBef>
                <a:spcPts val="0"/>
              </a:spcBef>
              <a:spcAft>
                <a:spcPts val="0"/>
              </a:spcAft>
              <a:buClrTx/>
              <a:buSzTx/>
              <a:buFont typeface="+mj-lt"/>
              <a:buAutoNum type="arabicPeriod"/>
              <a:tabLst/>
              <a:defRPr/>
            </a:pPr>
            <a:r>
              <a:rPr lang="en-US" sz="4400" b="1" dirty="0">
                <a:solidFill>
                  <a:srgbClr val="000000"/>
                </a:solidFill>
                <a:latin typeface="Cambria" charset="0"/>
                <a:ea typeface="Cambria" charset="0"/>
                <a:cs typeface="Cambria" charset="0"/>
              </a:rPr>
              <a:t> Be culturally sensitive and aware of the needs and responses of children from diverse cultures.</a:t>
            </a:r>
          </a:p>
        </p:txBody>
      </p:sp>
      <p:pic>
        <p:nvPicPr>
          <p:cNvPr id="4" name="Picture 3"/>
          <p:cNvPicPr>
            <a:picLocks noChangeAspect="1"/>
          </p:cNvPicPr>
          <p:nvPr/>
        </p:nvPicPr>
        <p:blipFill>
          <a:blip r:embed="rId3"/>
          <a:stretch>
            <a:fillRect/>
          </a:stretch>
        </p:blipFill>
        <p:spPr>
          <a:xfrm>
            <a:off x="7863097" y="2036119"/>
            <a:ext cx="4328903" cy="2943654"/>
          </a:xfrm>
          <a:prstGeom prst="rect">
            <a:avLst/>
          </a:prstGeom>
        </p:spPr>
      </p:pic>
    </p:spTree>
    <p:extLst>
      <p:ext uri="{BB962C8B-B14F-4D97-AF65-F5344CB8AC3E}">
        <p14:creationId xmlns:p14="http://schemas.microsoft.com/office/powerpoint/2010/main" val="162270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74" y="304800"/>
            <a:ext cx="10261299" cy="1295400"/>
          </a:xfrm>
        </p:spPr>
        <p:txBody>
          <a:bodyPr>
            <a:noAutofit/>
          </a:bodyPr>
          <a:lstStyle/>
          <a:p>
            <a:r>
              <a:rPr lang="en-US" sz="4800" b="1" dirty="0">
                <a:effectLst>
                  <a:outerShdw blurRad="50800" dist="76200" dir="13500000" algn="br" rotWithShape="0">
                    <a:prstClr val="black">
                      <a:alpha val="40000"/>
                    </a:prstClr>
                  </a:outerShdw>
                </a:effectLst>
              </a:rPr>
              <a:t>How Can We Foster Diversity </a:t>
            </a:r>
            <a:br>
              <a:rPr lang="en-US" sz="4800" b="1" dirty="0">
                <a:effectLst>
                  <a:outerShdw blurRad="50800" dist="76200" dir="13500000" algn="br" rotWithShape="0">
                    <a:prstClr val="black">
                      <a:alpha val="40000"/>
                    </a:prstClr>
                  </a:outerShdw>
                </a:effectLst>
              </a:rPr>
            </a:br>
            <a:r>
              <a:rPr lang="en-US" sz="4800" b="1" dirty="0">
                <a:effectLst>
                  <a:outerShdw blurRad="50800" dist="76200" dir="13500000" algn="br" rotWithShape="0">
                    <a:prstClr val="black">
                      <a:alpha val="40000"/>
                    </a:prstClr>
                  </a:outerShdw>
                </a:effectLst>
              </a:rPr>
              <a:t>	in Children’s Ministries?</a:t>
            </a:r>
            <a:endParaRPr lang="en-US" sz="4400" dirty="0"/>
          </a:p>
        </p:txBody>
      </p:sp>
      <p:sp>
        <p:nvSpPr>
          <p:cNvPr id="3" name="Text Placeholder 2"/>
          <p:cNvSpPr>
            <a:spLocks noGrp="1"/>
          </p:cNvSpPr>
          <p:nvPr>
            <p:ph type="body" sz="half" idx="2"/>
          </p:nvPr>
        </p:nvSpPr>
        <p:spPr>
          <a:xfrm>
            <a:off x="222422" y="1838098"/>
            <a:ext cx="5724864" cy="5019902"/>
          </a:xfrm>
        </p:spPr>
        <p:txBody>
          <a:bodyPr>
            <a:normAutofit/>
          </a:bodyPr>
          <a:lstStyle/>
          <a:p>
            <a:pPr marL="742950" lvl="0" indent="-742950">
              <a:lnSpc>
                <a:spcPct val="100000"/>
              </a:lnSpc>
              <a:spcBef>
                <a:spcPts val="0"/>
              </a:spcBef>
              <a:buAutoNum type="arabicPeriod" startAt="3"/>
            </a:pPr>
            <a:r>
              <a:rPr lang="en-US" sz="4400" b="1" dirty="0">
                <a:solidFill>
                  <a:srgbClr val="000000"/>
                </a:solidFill>
                <a:latin typeface="Cambria" charset="0"/>
                <a:ea typeface="Cambria" charset="0"/>
                <a:cs typeface="Cambria" charset="0"/>
              </a:rPr>
              <a:t>Value differences in the children:</a:t>
            </a:r>
          </a:p>
          <a:p>
            <a:pPr lvl="0">
              <a:lnSpc>
                <a:spcPct val="100000"/>
              </a:lnSpc>
              <a:spcBef>
                <a:spcPts val="0"/>
              </a:spcBef>
            </a:pPr>
            <a:r>
              <a:rPr lang="en-US" sz="4400" b="1" dirty="0">
                <a:solidFill>
                  <a:srgbClr val="000000"/>
                </a:solidFill>
                <a:latin typeface="Cambria" charset="0"/>
                <a:ea typeface="Cambria" charset="0"/>
                <a:cs typeface="Cambria" charset="0"/>
              </a:rPr>
              <a:t>       * learning styles</a:t>
            </a:r>
          </a:p>
          <a:p>
            <a:pPr lvl="0">
              <a:lnSpc>
                <a:spcPct val="100000"/>
              </a:lnSpc>
              <a:spcBef>
                <a:spcPts val="0"/>
              </a:spcBef>
            </a:pPr>
            <a:r>
              <a:rPr lang="en-US" sz="4400" b="1" dirty="0">
                <a:solidFill>
                  <a:srgbClr val="000000"/>
                </a:solidFill>
                <a:latin typeface="Cambria" charset="0"/>
                <a:ea typeface="Cambria" charset="0"/>
                <a:cs typeface="Cambria" charset="0"/>
              </a:rPr>
              <a:t>       * personalities</a:t>
            </a:r>
          </a:p>
          <a:p>
            <a:pPr lvl="0">
              <a:lnSpc>
                <a:spcPct val="100000"/>
              </a:lnSpc>
              <a:spcBef>
                <a:spcPts val="0"/>
              </a:spcBef>
            </a:pPr>
            <a:r>
              <a:rPr lang="en-US" sz="4400" b="1" dirty="0">
                <a:solidFill>
                  <a:srgbClr val="000000"/>
                </a:solidFill>
                <a:latin typeface="Cambria" charset="0"/>
                <a:ea typeface="Cambria" charset="0"/>
                <a:cs typeface="Cambria" charset="0"/>
              </a:rPr>
              <a:t>       * ethnicity</a:t>
            </a:r>
          </a:p>
          <a:p>
            <a:pPr lvl="0">
              <a:lnSpc>
                <a:spcPct val="100000"/>
              </a:lnSpc>
              <a:spcBef>
                <a:spcPts val="0"/>
              </a:spcBef>
            </a:pPr>
            <a:r>
              <a:rPr lang="en-US" sz="4400" b="1" dirty="0">
                <a:solidFill>
                  <a:srgbClr val="000000"/>
                </a:solidFill>
                <a:latin typeface="Cambria" charset="0"/>
                <a:ea typeface="Cambria" charset="0"/>
                <a:cs typeface="Cambria" charset="0"/>
              </a:rPr>
              <a:t>       * languages</a:t>
            </a:r>
          </a:p>
          <a:p>
            <a:pPr lvl="0">
              <a:lnSpc>
                <a:spcPct val="100000"/>
              </a:lnSpc>
              <a:spcBef>
                <a:spcPts val="0"/>
              </a:spcBef>
            </a:pPr>
            <a:r>
              <a:rPr lang="en-US" sz="4400" b="1" dirty="0">
                <a:solidFill>
                  <a:srgbClr val="000000"/>
                </a:solidFill>
                <a:latin typeface="Cambria" charset="0"/>
                <a:ea typeface="Cambria" charset="0"/>
                <a:cs typeface="Cambria" charset="0"/>
              </a:rPr>
              <a:t>       * abilities</a:t>
            </a:r>
          </a:p>
          <a:p>
            <a:endParaRPr lang="en-US" dirty="0"/>
          </a:p>
        </p:txBody>
      </p:sp>
      <p:pic>
        <p:nvPicPr>
          <p:cNvPr id="9" name="Picture Placeholder 8"/>
          <p:cNvPicPr>
            <a:picLocks noGrp="1" noChangeAspect="1"/>
          </p:cNvPicPr>
          <p:nvPr>
            <p:ph type="pic" idx="1"/>
          </p:nvPr>
        </p:nvPicPr>
        <p:blipFill>
          <a:blip r:embed="rId3"/>
          <a:srcRect l="9045" r="9045"/>
          <a:stretch>
            <a:fillRect/>
          </a:stretch>
        </p:blipFill>
        <p:spPr/>
      </p:pic>
    </p:spTree>
    <p:extLst>
      <p:ext uri="{BB962C8B-B14F-4D97-AF65-F5344CB8AC3E}">
        <p14:creationId xmlns:p14="http://schemas.microsoft.com/office/powerpoint/2010/main" val="263052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991" y="1853516"/>
            <a:ext cx="9093998" cy="4806776"/>
          </a:xfrm>
        </p:spPr>
        <p:txBody>
          <a:bodyPr>
            <a:normAutofit/>
          </a:bodyPr>
          <a:lstStyle/>
          <a:p>
            <a:pPr marL="742950" lvl="0" indent="-742950">
              <a:lnSpc>
                <a:spcPct val="100000"/>
              </a:lnSpc>
              <a:spcBef>
                <a:spcPts val="0"/>
              </a:spcBef>
              <a:buAutoNum type="arabicPeriod" startAt="4"/>
            </a:pPr>
            <a:r>
              <a:rPr lang="en-US" sz="4400" b="1" dirty="0">
                <a:solidFill>
                  <a:srgbClr val="000000"/>
                </a:solidFill>
                <a:latin typeface="Cambria" charset="0"/>
                <a:ea typeface="Cambria" charset="0"/>
                <a:cs typeface="Cambria" charset="0"/>
              </a:rPr>
              <a:t>Utilize the children’s different back-grounds, skills, attitudes &amp; experiences for fresh ideas and perceptions.</a:t>
            </a:r>
          </a:p>
          <a:p>
            <a:pPr marL="742950" lvl="0" indent="-742950">
              <a:lnSpc>
                <a:spcPct val="100000"/>
              </a:lnSpc>
              <a:spcBef>
                <a:spcPts val="0"/>
              </a:spcBef>
              <a:buAutoNum type="arabicPeriod" startAt="4"/>
            </a:pPr>
            <a:r>
              <a:rPr lang="en-US" sz="4400" b="1" dirty="0">
                <a:solidFill>
                  <a:srgbClr val="000000"/>
                </a:solidFill>
                <a:latin typeface="Cambria" charset="0"/>
                <a:ea typeface="Cambria" charset="0"/>
                <a:cs typeface="Cambria" charset="0"/>
              </a:rPr>
              <a:t>Discover what the different cultural groups have in common—games, customs.</a:t>
            </a:r>
          </a:p>
          <a:p>
            <a:pPr marL="742950" lvl="0" indent="-742950">
              <a:lnSpc>
                <a:spcPct val="100000"/>
              </a:lnSpc>
              <a:spcBef>
                <a:spcPts val="0"/>
              </a:spcBef>
              <a:buAutoNum type="arabicPeriod" startAt="2"/>
            </a:pPr>
            <a:endParaRPr lang="en-US" sz="4000" b="1" dirty="0">
              <a:solidFill>
                <a:srgbClr val="000000"/>
              </a:solidFill>
              <a:latin typeface="Arial Narrow" charset="0"/>
              <a:ea typeface="Arial Narrow" charset="0"/>
              <a:cs typeface="Arial Narrow" charset="0"/>
            </a:endParaRPr>
          </a:p>
          <a:p>
            <a:pPr>
              <a:lnSpc>
                <a:spcPct val="100000"/>
              </a:lnSpc>
              <a:spcBef>
                <a:spcPts val="0"/>
              </a:spcBef>
            </a:pP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8566383" y="3991233"/>
            <a:ext cx="3625617" cy="2866767"/>
          </a:xfrm>
          <a:prstGeom prst="rect">
            <a:avLst/>
          </a:prstGeom>
        </p:spPr>
      </p:pic>
    </p:spTree>
    <p:extLst>
      <p:ext uri="{BB962C8B-B14F-4D97-AF65-F5344CB8AC3E}">
        <p14:creationId xmlns:p14="http://schemas.microsoft.com/office/powerpoint/2010/main" val="49128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275" y="1948249"/>
            <a:ext cx="10898659" cy="6515098"/>
          </a:xfrm>
        </p:spPr>
        <p:txBody>
          <a:bodyPr>
            <a:normAutofit/>
          </a:bodyPr>
          <a:lstStyle/>
          <a:p>
            <a:pPr marL="914400" lvl="0" indent="-914400">
              <a:lnSpc>
                <a:spcPct val="100000"/>
              </a:lnSpc>
              <a:spcBef>
                <a:spcPts val="0"/>
              </a:spcBef>
              <a:buAutoNum type="arabicPeriod" startAt="6"/>
            </a:pPr>
            <a:r>
              <a:rPr lang="en-US" sz="4400" b="1" dirty="0">
                <a:solidFill>
                  <a:srgbClr val="000000"/>
                </a:solidFill>
                <a:latin typeface="Cambria" charset="0"/>
                <a:ea typeface="Cambria" charset="0"/>
                <a:cs typeface="Cambria" charset="0"/>
              </a:rPr>
              <a:t>Celebrate and honor special days of different cultural groups – Martin Luther King Day, Cinco de Mayo, etc.</a:t>
            </a:r>
          </a:p>
          <a:p>
            <a:pPr marL="914400" lvl="0" indent="-914400">
              <a:lnSpc>
                <a:spcPct val="100000"/>
              </a:lnSpc>
              <a:spcBef>
                <a:spcPts val="0"/>
              </a:spcBef>
              <a:buAutoNum type="arabicPeriod" startAt="6"/>
            </a:pPr>
            <a:r>
              <a:rPr lang="en-US" sz="4400" b="1" dirty="0">
                <a:solidFill>
                  <a:srgbClr val="000000"/>
                </a:solidFill>
                <a:latin typeface="Cambria" charset="0"/>
                <a:ea typeface="Cambria" charset="0"/>
                <a:cs typeface="Cambria" charset="0"/>
              </a:rPr>
              <a:t>Pair children of different ethnic groups to work on projects together.</a:t>
            </a:r>
          </a:p>
          <a:p>
            <a:pPr marL="914400" lvl="0" indent="-914400">
              <a:lnSpc>
                <a:spcPct val="100000"/>
              </a:lnSpc>
              <a:spcBef>
                <a:spcPts val="0"/>
              </a:spcBef>
              <a:buAutoNum type="arabicPeriod" startAt="6"/>
            </a:pPr>
            <a:r>
              <a:rPr lang="en-US" sz="4400" b="1" dirty="0">
                <a:solidFill>
                  <a:srgbClr val="000000"/>
                </a:solidFill>
                <a:latin typeface="Cambria" charset="0"/>
                <a:ea typeface="Cambria" charset="0"/>
                <a:cs typeface="Cambria" charset="0"/>
              </a:rPr>
              <a:t>Be totally involved with the children in gospel outreach and service.</a:t>
            </a:r>
          </a:p>
          <a:p>
            <a:pPr>
              <a:lnSpc>
                <a:spcPct val="120000"/>
              </a:lnSpc>
            </a:pPr>
            <a:endParaRPr lang="en-US" dirty="0"/>
          </a:p>
        </p:txBody>
      </p:sp>
      <p:pic>
        <p:nvPicPr>
          <p:cNvPr id="6" name="Picture 5"/>
          <p:cNvPicPr>
            <a:picLocks noChangeAspect="1"/>
          </p:cNvPicPr>
          <p:nvPr/>
        </p:nvPicPr>
        <p:blipFill>
          <a:blip r:embed="rId3"/>
          <a:stretch>
            <a:fillRect/>
          </a:stretch>
        </p:blipFill>
        <p:spPr>
          <a:xfrm>
            <a:off x="4497860" y="0"/>
            <a:ext cx="3089189" cy="1948248"/>
          </a:xfrm>
          <a:prstGeom prst="rect">
            <a:avLst/>
          </a:prstGeom>
          <a:ln>
            <a:noFill/>
          </a:ln>
          <a:effectLst>
            <a:softEdge rad="112500"/>
          </a:effectLst>
        </p:spPr>
      </p:pic>
    </p:spTree>
    <p:extLst>
      <p:ext uri="{BB962C8B-B14F-4D97-AF65-F5344CB8AC3E}">
        <p14:creationId xmlns:p14="http://schemas.microsoft.com/office/powerpoint/2010/main" val="1226846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932701" y="5337554"/>
            <a:ext cx="7411699" cy="2269008"/>
          </a:xfrm>
        </p:spPr>
        <p:txBody>
          <a:bodyPr>
            <a:normAutofit/>
          </a:bodyPr>
          <a:lstStyle/>
          <a:p>
            <a:r>
              <a:rPr lang="en-US" sz="3200" b="1" dirty="0">
                <a:effectLst>
                  <a:outerShdw blurRad="50800" dist="76200" dir="13500000" algn="br" rotWithShape="0">
                    <a:prstClr val="black">
                      <a:alpha val="40000"/>
                    </a:prstClr>
                  </a:outerShdw>
                </a:effectLst>
              </a:rPr>
              <a:t>The state of having people who are different races or who have different cultures in a group or organization</a:t>
            </a:r>
          </a:p>
        </p:txBody>
      </p:sp>
      <p:pic>
        <p:nvPicPr>
          <p:cNvPr id="9" name="Picture Placeholder 8"/>
          <p:cNvPicPr>
            <a:picLocks noGrp="1" noChangeAspect="1"/>
          </p:cNvPicPr>
          <p:nvPr>
            <p:ph type="pic" sz="quarter" idx="12"/>
          </p:nvPr>
        </p:nvPicPr>
        <p:blipFill>
          <a:blip r:embed="rId3"/>
          <a:srcRect l="9107" r="9107"/>
          <a:stretch>
            <a:fillRect/>
          </a:stretch>
        </p:blipFill>
        <p:spPr/>
      </p:pic>
      <p:pic>
        <p:nvPicPr>
          <p:cNvPr id="14" name="Picture Placeholder 13"/>
          <p:cNvPicPr>
            <a:picLocks noGrp="1" noChangeAspect="1"/>
          </p:cNvPicPr>
          <p:nvPr>
            <p:ph type="pic" sz="quarter" idx="11"/>
          </p:nvPr>
        </p:nvPicPr>
        <p:blipFill>
          <a:blip r:embed="rId4"/>
          <a:srcRect l="23789" r="23789"/>
          <a:stretch>
            <a:fillRect/>
          </a:stretch>
        </p:blipFill>
        <p:spPr/>
      </p:pic>
      <p:sp>
        <p:nvSpPr>
          <p:cNvPr id="15" name="Rectangle 14"/>
          <p:cNvSpPr/>
          <p:nvPr/>
        </p:nvSpPr>
        <p:spPr>
          <a:xfrm>
            <a:off x="5062124" y="317174"/>
            <a:ext cx="6553397"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is Diversity?</a:t>
            </a:r>
          </a:p>
        </p:txBody>
      </p:sp>
    </p:spTree>
    <p:extLst>
      <p:ext uri="{BB962C8B-B14F-4D97-AF65-F5344CB8AC3E}">
        <p14:creationId xmlns:p14="http://schemas.microsoft.com/office/powerpoint/2010/main" val="1454820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2994" y="1838098"/>
            <a:ext cx="5774292" cy="5019902"/>
          </a:xfrm>
        </p:spPr>
        <p:txBody>
          <a:bodyPr>
            <a:normAutofit fontScale="92500"/>
          </a:bodyPr>
          <a:lstStyle/>
          <a:p>
            <a:pPr marL="742950" indent="-742950">
              <a:buAutoNum type="arabicPeriod" startAt="9"/>
            </a:pPr>
            <a:r>
              <a:rPr lang="en-US" sz="4400" b="1" dirty="0">
                <a:solidFill>
                  <a:srgbClr val="000000"/>
                </a:solidFill>
                <a:latin typeface="Cambria" charset="0"/>
                <a:ea typeface="Cambria" charset="0"/>
                <a:cs typeface="Cambria" charset="0"/>
              </a:rPr>
              <a:t>Reflect diversity in media and print resources we produce – books, videos, CDs, posters, brochures etc.</a:t>
            </a:r>
          </a:p>
          <a:p>
            <a:pPr marL="742950" indent="-742950">
              <a:buAutoNum type="arabicPeriod" startAt="9"/>
            </a:pPr>
            <a:r>
              <a:rPr lang="en-US" sz="4400" b="1" dirty="0">
                <a:solidFill>
                  <a:srgbClr val="000000"/>
                </a:solidFill>
                <a:latin typeface="Cambria" charset="0"/>
                <a:ea typeface="Cambria" charset="0"/>
                <a:cs typeface="Cambria" charset="0"/>
              </a:rPr>
              <a:t> Sing songs in different languages.</a:t>
            </a:r>
          </a:p>
        </p:txBody>
      </p:sp>
      <p:pic>
        <p:nvPicPr>
          <p:cNvPr id="5" name="Picture Placeholder 4"/>
          <p:cNvPicPr>
            <a:picLocks noGrp="1" noChangeAspect="1"/>
          </p:cNvPicPr>
          <p:nvPr>
            <p:ph type="pic" idx="1"/>
          </p:nvPr>
        </p:nvPicPr>
        <p:blipFill>
          <a:blip r:embed="rId3"/>
          <a:srcRect l="21139" r="21139"/>
          <a:stretch>
            <a:fillRect/>
          </a:stretch>
        </p:blipFill>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72994" y="156590"/>
            <a:ext cx="2471352" cy="1556952"/>
          </a:xfrm>
          <a:prstGeom prst="rect">
            <a:avLst/>
          </a:prstGeom>
        </p:spPr>
      </p:pic>
      <p:pic>
        <p:nvPicPr>
          <p:cNvPr id="7" name="Picture 6"/>
          <p:cNvPicPr>
            <a:picLocks noChangeAspect="1"/>
          </p:cNvPicPr>
          <p:nvPr/>
        </p:nvPicPr>
        <p:blipFill>
          <a:blip r:embed="rId5"/>
          <a:stretch>
            <a:fillRect/>
          </a:stretch>
        </p:blipFill>
        <p:spPr>
          <a:xfrm>
            <a:off x="7934453" y="-54202"/>
            <a:ext cx="4254500" cy="1892300"/>
          </a:xfrm>
          <a:prstGeom prst="rect">
            <a:avLst/>
          </a:prstGeom>
        </p:spPr>
      </p:pic>
    </p:spTree>
    <p:extLst>
      <p:ext uri="{BB962C8B-B14F-4D97-AF65-F5344CB8AC3E}">
        <p14:creationId xmlns:p14="http://schemas.microsoft.com/office/powerpoint/2010/main" val="4845888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ttp://www.funstun.com/categories/friendship/friendship-rainbow/title.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16225" y="288926"/>
            <a:ext cx="6715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ttp://www.funstun.com/categories/friendship/friendship-rainbow/rainbow.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446638" y="2747962"/>
            <a:ext cx="7084712" cy="224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96159" y="5170489"/>
            <a:ext cx="10395285" cy="1384995"/>
          </a:xfrm>
          <a:prstGeom prst="rect">
            <a:avLst/>
          </a:prstGeom>
          <a:noFill/>
        </p:spPr>
        <p:txBody>
          <a:bodyPr wrap="square">
            <a:spAutoFit/>
          </a:bodyPr>
          <a:lstStyle/>
          <a:p>
            <a:pPr>
              <a:defRPr/>
            </a:pPr>
            <a:r>
              <a:rPr lang="en-US" altLang="en-US" sz="2800" b="1" dirty="0">
                <a:solidFill>
                  <a:sysClr val="windowText" lastClr="000000"/>
                </a:solidFill>
                <a:latin typeface="Arial Rounded MT Bold" charset="0"/>
                <a:ea typeface="Arial Rounded MT Bold" charset="0"/>
                <a:cs typeface="Arial Rounded MT Bold" charset="0"/>
              </a:rPr>
              <a:t>Once upon a time the colors of the world started to quarrel. </a:t>
            </a:r>
          </a:p>
          <a:p>
            <a:pPr>
              <a:defRPr/>
            </a:pPr>
            <a:r>
              <a:rPr lang="en-US" altLang="en-US" sz="2800" b="1" dirty="0">
                <a:solidFill>
                  <a:sysClr val="windowText" lastClr="000000"/>
                </a:solidFill>
                <a:latin typeface="Arial Rounded MT Bold" charset="0"/>
                <a:ea typeface="Arial Rounded MT Bold" charset="0"/>
                <a:cs typeface="Arial Rounded MT Bold" charset="0"/>
              </a:rPr>
              <a:t>All claimed that they were the best. The most important. </a:t>
            </a:r>
          </a:p>
          <a:p>
            <a:pPr>
              <a:defRPr/>
            </a:pPr>
            <a:r>
              <a:rPr lang="en-US" altLang="en-US" sz="2800" b="1" dirty="0">
                <a:solidFill>
                  <a:sysClr val="windowText" lastClr="000000"/>
                </a:solidFill>
                <a:latin typeface="Arial Rounded MT Bold" charset="0"/>
                <a:ea typeface="Arial Rounded MT Bold" charset="0"/>
                <a:cs typeface="Arial Rounded MT Bold" charset="0"/>
              </a:rPr>
              <a:t>The most useful. The favorite. </a:t>
            </a:r>
          </a:p>
        </p:txBody>
      </p:sp>
    </p:spTree>
    <p:extLst>
      <p:ext uri="{BB962C8B-B14F-4D97-AF65-F5344CB8AC3E}">
        <p14:creationId xmlns:p14="http://schemas.microsoft.com/office/powerpoint/2010/main" val="38548145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7" name="Picture 3" descr="http://www.funstun.com/categories/friendship/friendship-rainbow/gree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30627" y="863887"/>
            <a:ext cx="3330741" cy="33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ext Box 2"/>
          <p:cNvSpPr txBox="1">
            <a:spLocks noChangeArrowheads="1"/>
          </p:cNvSpPr>
          <p:nvPr/>
        </p:nvSpPr>
        <p:spPr bwMode="auto">
          <a:xfrm>
            <a:off x="2905126" y="279112"/>
            <a:ext cx="28985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3600" b="1" dirty="0">
                <a:ea typeface="Times New Roman" charset="0"/>
                <a:cs typeface="Times New Roman" charset="0"/>
              </a:rPr>
              <a:t>Green said:</a:t>
            </a:r>
            <a:r>
              <a:rPr lang="en-US" altLang="en-US" sz="3600" dirty="0">
                <a:ea typeface="Times New Roman" charset="0"/>
                <a:cs typeface="Times New Roman" charset="0"/>
              </a:rPr>
              <a:t> </a:t>
            </a:r>
          </a:p>
        </p:txBody>
      </p:sp>
      <p:sp>
        <p:nvSpPr>
          <p:cNvPr id="3076" name="Rectangle 4"/>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sp>
        <p:nvSpPr>
          <p:cNvPr id="3077" name="Text Box 5"/>
          <p:cNvSpPr txBox="1">
            <a:spLocks noChangeArrowheads="1"/>
          </p:cNvSpPr>
          <p:nvPr/>
        </p:nvSpPr>
        <p:spPr bwMode="auto">
          <a:xfrm>
            <a:off x="740652" y="4618373"/>
            <a:ext cx="10710689" cy="1815882"/>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2800" b="1" dirty="0">
                <a:solidFill>
                  <a:srgbClr val="FFFFFF"/>
                </a:solidFill>
                <a:latin typeface="Arial Rounded MT Bold" charset="0"/>
                <a:ea typeface="Arial Rounded MT Bold" charset="0"/>
                <a:cs typeface="Arial Rounded MT Bold" charset="0"/>
              </a:rPr>
              <a:t>"Clearly I am the most important. I am the sign of life and of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hope.  I was chosen for grass, trees and leaves. Without me,</a:t>
            </a:r>
          </a:p>
          <a:p>
            <a:pPr eaLnBrk="1" hangingPunct="1">
              <a:defRPr/>
            </a:pPr>
            <a:r>
              <a:rPr lang="en-US" altLang="en-US" sz="2800" b="1" dirty="0">
                <a:solidFill>
                  <a:srgbClr val="FFFFFF"/>
                </a:solidFill>
                <a:latin typeface="Arial Rounded MT Bold" charset="0"/>
                <a:ea typeface="Arial Rounded MT Bold" charset="0"/>
                <a:cs typeface="Arial Rounded MT Bold" charset="0"/>
              </a:rPr>
              <a:t>all animals would die. Look over the countryside and you will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see that I am in the majority."</a:t>
            </a:r>
            <a:endParaRPr lang="en-US" altLang="en-US" sz="28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656880820"/>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3089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Text Box 3"/>
          <p:cNvSpPr txBox="1">
            <a:spLocks noChangeArrowheads="1"/>
          </p:cNvSpPr>
          <p:nvPr/>
        </p:nvSpPr>
        <p:spPr bwMode="auto">
          <a:xfrm>
            <a:off x="2500563" y="304799"/>
            <a:ext cx="401904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b="1" dirty="0">
                <a:ea typeface="Times New Roman" charset="0"/>
                <a:cs typeface="Times New Roman" charset="0"/>
              </a:rPr>
              <a:t>Blue interrupted:</a:t>
            </a:r>
            <a:br>
              <a:rPr lang="en-US" altLang="en-US" sz="4000" b="1" dirty="0">
                <a:ea typeface="Times New Roman" charset="0"/>
                <a:cs typeface="Times New Roman" charset="0"/>
              </a:rPr>
            </a:br>
            <a:br>
              <a:rPr lang="en-US" altLang="en-US" sz="4000" b="1" dirty="0">
                <a:ea typeface="Times New Roman" charset="0"/>
                <a:cs typeface="Times New Roman" charset="0"/>
              </a:rPr>
            </a:br>
            <a:endParaRPr lang="en-US" altLang="en-US" sz="4000" b="1" dirty="0">
              <a:ea typeface="Times New Roman" charset="0"/>
              <a:cs typeface="Times New Roman" charset="0"/>
            </a:endParaRPr>
          </a:p>
        </p:txBody>
      </p:sp>
      <p:sp>
        <p:nvSpPr>
          <p:cNvPr id="4101" name="Rectangle 5"/>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5123" name="Picture 4" descr="http://www.funstun.com/categories/friendship/friendship-rainbow/blue.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235116" y="838200"/>
            <a:ext cx="399448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616407" y="4750832"/>
            <a:ext cx="11036967" cy="181588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en-US" sz="2800" b="1" dirty="0">
                <a:solidFill>
                  <a:srgbClr val="FFFFFF"/>
                </a:solidFill>
                <a:latin typeface="Arial Rounded MT Bold" charset="0"/>
                <a:ea typeface="Arial Rounded MT Bold" charset="0"/>
                <a:cs typeface="Arial Rounded MT Bold" charset="0"/>
              </a:rPr>
              <a:t>"You only think about the earth, but consider the sky and the</a:t>
            </a:r>
          </a:p>
          <a:p>
            <a:pPr eaLnBrk="1" hangingPunct="1">
              <a:defRPr/>
            </a:pPr>
            <a:r>
              <a:rPr lang="en-US" altLang="en-US" sz="2800" b="1" dirty="0">
                <a:solidFill>
                  <a:srgbClr val="FFFFFF"/>
                </a:solidFill>
                <a:latin typeface="Arial Rounded MT Bold" charset="0"/>
                <a:ea typeface="Arial Rounded MT Bold" charset="0"/>
                <a:cs typeface="Arial Rounded MT Bold" charset="0"/>
              </a:rPr>
              <a:t>sea. It is the water that is the basis of life and drawn up by the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clouds from the deep sea. The sky gives space and peace and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serenity. Without my peace, you would all be nothing."</a:t>
            </a:r>
            <a:endParaRPr lang="en-US" altLang="en-US" sz="28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84134786"/>
      </p:ext>
    </p:extLst>
  </p:cSld>
  <p:clrMapOvr>
    <a:masterClrMapping/>
  </p:clrMapOvr>
  <p:transition spd="slow">
    <p:cover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442" y="0"/>
            <a:ext cx="12360442" cy="6897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5" name="Picture 4" descr="http://www.funstun.com/categories/friendship/friendship-rainbow/yellow.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65513" y="980572"/>
            <a:ext cx="3525253" cy="352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 Box 2"/>
          <p:cNvSpPr txBox="1">
            <a:spLocks noChangeArrowheads="1"/>
          </p:cNvSpPr>
          <p:nvPr/>
        </p:nvSpPr>
        <p:spPr bwMode="auto">
          <a:xfrm>
            <a:off x="2776090" y="449044"/>
            <a:ext cx="41633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3600" b="1" dirty="0">
                <a:solidFill>
                  <a:srgbClr val="000000"/>
                </a:solidFill>
                <a:ea typeface="Times New Roman" charset="0"/>
                <a:cs typeface="Times New Roman" charset="0"/>
              </a:rPr>
              <a:t>Yellow chuckled: </a:t>
            </a:r>
          </a:p>
        </p:txBody>
      </p:sp>
      <p:sp>
        <p:nvSpPr>
          <p:cNvPr id="5123" name="Text Box 3"/>
          <p:cNvSpPr txBox="1">
            <a:spLocks noChangeArrowheads="1"/>
          </p:cNvSpPr>
          <p:nvPr/>
        </p:nvSpPr>
        <p:spPr bwMode="auto">
          <a:xfrm>
            <a:off x="629708" y="4651936"/>
            <a:ext cx="10996862" cy="181588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en-US" sz="2800" b="1" dirty="0">
                <a:latin typeface="Arial Rounded MT Bold" charset="0"/>
                <a:ea typeface="Arial Rounded MT Bold" charset="0"/>
                <a:cs typeface="Arial Rounded MT Bold" charset="0"/>
              </a:rPr>
              <a:t>"You are all so serious. I bring laughter, gaiety, and warmth</a:t>
            </a:r>
          </a:p>
          <a:p>
            <a:pPr eaLnBrk="1" hangingPunct="1">
              <a:defRPr/>
            </a:pPr>
            <a:r>
              <a:rPr lang="en-US" altLang="en-US" sz="2800" b="1" dirty="0">
                <a:latin typeface="Arial Rounded MT Bold" charset="0"/>
                <a:ea typeface="Arial Rounded MT Bold" charset="0"/>
                <a:cs typeface="Arial Rounded MT Bold" charset="0"/>
              </a:rPr>
              <a:t> into the world. The sun is yellow, the moon is yellow, the stars </a:t>
            </a:r>
          </a:p>
          <a:p>
            <a:pPr eaLnBrk="1" hangingPunct="1">
              <a:defRPr/>
            </a:pPr>
            <a:r>
              <a:rPr lang="en-US" altLang="en-US" sz="2800" b="1" dirty="0">
                <a:latin typeface="Arial Rounded MT Bold" charset="0"/>
                <a:ea typeface="Arial Rounded MT Bold" charset="0"/>
                <a:cs typeface="Arial Rounded MT Bold" charset="0"/>
              </a:rPr>
              <a:t>are yellow. Every time you look at a sunflower, the whole world starts to smile. Without me there would be no fun."</a:t>
            </a:r>
            <a:endParaRPr lang="en-US" altLang="en-US" sz="2800" dirty="0">
              <a:latin typeface="Arial Rounded MT Bold" charset="0"/>
              <a:ea typeface="Arial Rounded MT Bold" charset="0"/>
              <a:cs typeface="Arial Rounded MT Bold" charset="0"/>
            </a:endParaRPr>
          </a:p>
        </p:txBody>
      </p:sp>
      <p:sp>
        <p:nvSpPr>
          <p:cNvPr id="5125" name="Rectangle 5"/>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spTree>
    <p:extLst>
      <p:ext uri="{BB962C8B-B14F-4D97-AF65-F5344CB8AC3E}">
        <p14:creationId xmlns:p14="http://schemas.microsoft.com/office/powerpoint/2010/main" val="159720102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ext Box 2"/>
          <p:cNvSpPr txBox="1">
            <a:spLocks noChangeArrowheads="1"/>
          </p:cNvSpPr>
          <p:nvPr/>
        </p:nvSpPr>
        <p:spPr bwMode="auto">
          <a:xfrm>
            <a:off x="1865871" y="299174"/>
            <a:ext cx="94051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3600" b="1" dirty="0">
                <a:solidFill>
                  <a:srgbClr val="000000"/>
                </a:solidFill>
                <a:ea typeface="Times New Roman" charset="0"/>
                <a:cs typeface="Times New Roman" charset="0"/>
              </a:rPr>
              <a:t>Orange started next to blow her trumpet: </a:t>
            </a:r>
          </a:p>
        </p:txBody>
      </p:sp>
      <p:sp>
        <p:nvSpPr>
          <p:cNvPr id="6148" name="Rectangle 4"/>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7171" name="Picture 3" descr="http://www.funstun.com/categories/friendship/friendship-rainbow/orange.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361792" y="838200"/>
            <a:ext cx="3290292" cy="329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70641" y="4465508"/>
            <a:ext cx="11650717" cy="193899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altLang="en-US" sz="2400" b="1" dirty="0">
                <a:solidFill>
                  <a:srgbClr val="FFFFFF"/>
                </a:solidFill>
                <a:ea typeface="Arial" charset="0"/>
                <a:cs typeface="Arial" charset="0"/>
              </a:rPr>
              <a:t>"I am the color of health and strength. I may be scarce, but I am precious for I serve the needs of human life. I carry the most important vitamins. Think of carrots, pumpkins, oranges, mangoes, and papayas. I don't hang around all the time, but when I fill the sky at sunrise or sunset, my beauty is so striking that no one gives another thought to any of you."</a:t>
            </a:r>
            <a:endParaRPr lang="en-US" altLang="en-US" sz="2400" dirty="0">
              <a:ea typeface="Arial" charset="0"/>
              <a:cs typeface="Arial" charset="0"/>
            </a:endParaRPr>
          </a:p>
        </p:txBody>
      </p:sp>
    </p:spTree>
    <p:extLst>
      <p:ext uri="{BB962C8B-B14F-4D97-AF65-F5344CB8AC3E}">
        <p14:creationId xmlns:p14="http://schemas.microsoft.com/office/powerpoint/2010/main" val="6119724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441" y="274767"/>
            <a:ext cx="123604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ext Box 2"/>
          <p:cNvSpPr txBox="1">
            <a:spLocks noChangeArrowheads="1"/>
          </p:cNvSpPr>
          <p:nvPr/>
        </p:nvSpPr>
        <p:spPr bwMode="auto">
          <a:xfrm>
            <a:off x="1583848" y="274767"/>
            <a:ext cx="10184198" cy="1754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3600" b="1" dirty="0">
                <a:solidFill>
                  <a:srgbClr val="000000"/>
                </a:solidFill>
                <a:latin typeface="+mn-lt"/>
                <a:ea typeface="Times New Roman" charset="0"/>
                <a:cs typeface="Times New Roman" charset="0"/>
              </a:rPr>
              <a:t>Red could stand it no longer, he shouted out:</a:t>
            </a:r>
            <a:br>
              <a:rPr lang="en-US" altLang="en-US" sz="3600" b="1" dirty="0">
                <a:solidFill>
                  <a:srgbClr val="000000"/>
                </a:solidFill>
                <a:latin typeface="+mn-lt"/>
                <a:ea typeface="Times New Roman" charset="0"/>
                <a:cs typeface="Times New Roman" charset="0"/>
              </a:rPr>
            </a:br>
            <a:br>
              <a:rPr lang="en-US" altLang="en-US" sz="3600" b="1" dirty="0">
                <a:solidFill>
                  <a:srgbClr val="000000"/>
                </a:solidFill>
                <a:latin typeface="+mn-lt"/>
                <a:ea typeface="Times New Roman" charset="0"/>
                <a:cs typeface="Times New Roman" charset="0"/>
              </a:rPr>
            </a:br>
            <a:endParaRPr lang="en-US" altLang="en-US" sz="3600" b="1" dirty="0">
              <a:solidFill>
                <a:srgbClr val="000000"/>
              </a:solidFill>
              <a:latin typeface="+mn-lt"/>
              <a:ea typeface="Times New Roman" charset="0"/>
              <a:cs typeface="Times New Roman" charset="0"/>
            </a:endParaRPr>
          </a:p>
        </p:txBody>
      </p:sp>
      <p:sp>
        <p:nvSpPr>
          <p:cNvPr id="7172" name="Rectangle 4"/>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8195" name="Picture 3" descr="http://www.funstun.com/categories/friendship/friendship-rainbow/red.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186989" y="914399"/>
            <a:ext cx="3356811" cy="335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1292255" y="4522968"/>
            <a:ext cx="9786333" cy="193899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2400" b="1" dirty="0">
                <a:solidFill>
                  <a:srgbClr val="FFFFFF"/>
                </a:solidFill>
                <a:latin typeface="Arial Rounded MT Bold" charset="0"/>
                <a:ea typeface="Arial Rounded MT Bold" charset="0"/>
                <a:cs typeface="Arial Rounded MT Bold" charset="0"/>
              </a:rPr>
              <a:t>"I am the ruler of all of you. I am blood - life's blood! I am the </a:t>
            </a:r>
          </a:p>
          <a:p>
            <a:pPr eaLnBrk="1" hangingPunct="1">
              <a:defRPr/>
            </a:pPr>
            <a:r>
              <a:rPr lang="en-US" altLang="en-US" sz="2400" b="1" dirty="0">
                <a:solidFill>
                  <a:srgbClr val="FFFFFF"/>
                </a:solidFill>
                <a:latin typeface="Arial Rounded MT Bold" charset="0"/>
                <a:ea typeface="Arial Rounded MT Bold" charset="0"/>
                <a:cs typeface="Arial Rounded MT Bold" charset="0"/>
              </a:rPr>
              <a:t>color of danger and of bravery. I am willing to fight for a cause.</a:t>
            </a:r>
          </a:p>
          <a:p>
            <a:pPr eaLnBrk="1" hangingPunct="1">
              <a:defRPr/>
            </a:pPr>
            <a:r>
              <a:rPr lang="en-US" altLang="en-US" sz="2400" b="1" dirty="0">
                <a:solidFill>
                  <a:srgbClr val="FFFFFF"/>
                </a:solidFill>
                <a:latin typeface="Arial Rounded MT Bold" charset="0"/>
                <a:ea typeface="Arial Rounded MT Bold" charset="0"/>
                <a:cs typeface="Arial Rounded MT Bold" charset="0"/>
              </a:rPr>
              <a:t>I bring fire into the blood. Without me, the earth would be as </a:t>
            </a:r>
          </a:p>
          <a:p>
            <a:pPr eaLnBrk="1" hangingPunct="1">
              <a:defRPr/>
            </a:pPr>
            <a:r>
              <a:rPr lang="en-US" altLang="en-US" sz="2400" b="1" dirty="0">
                <a:solidFill>
                  <a:srgbClr val="FFFFFF"/>
                </a:solidFill>
                <a:latin typeface="Arial Rounded MT Bold" charset="0"/>
                <a:ea typeface="Arial Rounded MT Bold" charset="0"/>
                <a:cs typeface="Arial Rounded MT Bold" charset="0"/>
              </a:rPr>
              <a:t>empty as the moon. I am the color of passion and of love, the red</a:t>
            </a:r>
          </a:p>
          <a:p>
            <a:pPr eaLnBrk="1" hangingPunct="1">
              <a:defRPr/>
            </a:pPr>
            <a:r>
              <a:rPr lang="en-US" altLang="en-US" sz="2400" b="1" dirty="0">
                <a:solidFill>
                  <a:srgbClr val="FFFFFF"/>
                </a:solidFill>
                <a:latin typeface="Arial Rounded MT Bold" charset="0"/>
                <a:ea typeface="Arial Rounded MT Bold" charset="0"/>
                <a:cs typeface="Arial Rounded MT Bold" charset="0"/>
              </a:rPr>
              <a:t>rose, the poinsettia and the poppy." </a:t>
            </a:r>
            <a:endParaRPr lang="en-US" altLang="en-US" sz="24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12173124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505" y="0"/>
            <a:ext cx="123845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9218" name="Picture 2" descr="http://www.funstun.com/categories/friendship/friendship-rainbow/purpl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343399" y="914399"/>
            <a:ext cx="3573379" cy="357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311686" y="263054"/>
            <a:ext cx="73761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b="1" dirty="0">
                <a:solidFill>
                  <a:srgbClr val="000000"/>
                </a:solidFill>
                <a:ea typeface="Times New Roman" charset="0"/>
                <a:cs typeface="Times New Roman" charset="0"/>
              </a:rPr>
              <a:t>Purple rose up to his full height: </a:t>
            </a:r>
            <a:br>
              <a:rPr lang="en-US" altLang="en-US" sz="4000" b="1" dirty="0">
                <a:solidFill>
                  <a:srgbClr val="000000"/>
                </a:solidFill>
                <a:ea typeface="Times New Roman" charset="0"/>
                <a:cs typeface="Times New Roman" charset="0"/>
              </a:rPr>
            </a:br>
            <a:br>
              <a:rPr lang="en-US" altLang="en-US" sz="4000" b="1" dirty="0">
                <a:solidFill>
                  <a:srgbClr val="000000"/>
                </a:solidFill>
                <a:ea typeface="Times New Roman" charset="0"/>
                <a:cs typeface="Times New Roman" charset="0"/>
              </a:rPr>
            </a:br>
            <a:endParaRPr lang="en-US" altLang="en-US" sz="4000" b="1" dirty="0">
              <a:solidFill>
                <a:srgbClr val="000000"/>
              </a:solidFill>
              <a:ea typeface="Times New Roman" charset="0"/>
              <a:cs typeface="Times New Roman" charset="0"/>
            </a:endParaRPr>
          </a:p>
        </p:txBody>
      </p:sp>
      <p:sp>
        <p:nvSpPr>
          <p:cNvPr id="7" name="Text Box 5"/>
          <p:cNvSpPr txBox="1">
            <a:spLocks noChangeArrowheads="1"/>
          </p:cNvSpPr>
          <p:nvPr/>
        </p:nvSpPr>
        <p:spPr bwMode="auto">
          <a:xfrm>
            <a:off x="369536" y="4749388"/>
            <a:ext cx="11521103" cy="1815882"/>
          </a:xfrm>
          <a:prstGeom prst="rect">
            <a:avLst/>
          </a:prstGeom>
          <a:solidFill>
            <a:srgbClr val="66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2800" b="1" dirty="0">
                <a:solidFill>
                  <a:srgbClr val="FFFFFF"/>
                </a:solidFill>
                <a:latin typeface="Arial Rounded MT Bold" charset="0"/>
                <a:ea typeface="Arial Rounded MT Bold" charset="0"/>
                <a:cs typeface="Arial Rounded MT Bold" charset="0"/>
              </a:rPr>
              <a:t>“He was very tall and spoke with great pomp: "I am the color of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royalty and power. Kings, chiefs, and bishops have always chosen</a:t>
            </a:r>
          </a:p>
          <a:p>
            <a:pPr eaLnBrk="1" hangingPunct="1">
              <a:defRPr/>
            </a:pPr>
            <a:r>
              <a:rPr lang="en-US" altLang="en-US" sz="2800" b="1" dirty="0">
                <a:solidFill>
                  <a:srgbClr val="FFFFFF"/>
                </a:solidFill>
                <a:latin typeface="Arial Rounded MT Bold" charset="0"/>
                <a:ea typeface="Arial Rounded MT Bold" charset="0"/>
                <a:cs typeface="Arial Rounded MT Bold" charset="0"/>
              </a:rPr>
              <a:t>me for I am the sign of authority and wisdom. People do not </a:t>
            </a:r>
          </a:p>
          <a:p>
            <a:pPr eaLnBrk="1" hangingPunct="1">
              <a:defRPr/>
            </a:pPr>
            <a:r>
              <a:rPr lang="en-US" altLang="en-US" sz="2800" b="1" dirty="0">
                <a:solidFill>
                  <a:srgbClr val="FFFFFF"/>
                </a:solidFill>
                <a:latin typeface="Arial Rounded MT Bold" charset="0"/>
                <a:ea typeface="Arial Rounded MT Bold" charset="0"/>
                <a:cs typeface="Arial Rounded MT Bold" charset="0"/>
              </a:rPr>
              <a:t>question me! They listen and obey."</a:t>
            </a:r>
            <a:endParaRPr lang="en-US" altLang="en-US" sz="28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781145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708" y="0"/>
            <a:ext cx="1257917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Text Box 2"/>
          <p:cNvSpPr txBox="1">
            <a:spLocks noChangeArrowheads="1"/>
          </p:cNvSpPr>
          <p:nvPr/>
        </p:nvSpPr>
        <p:spPr bwMode="auto">
          <a:xfrm>
            <a:off x="515864" y="276750"/>
            <a:ext cx="119042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3200" b="1" dirty="0">
                <a:solidFill>
                  <a:srgbClr val="000000"/>
                </a:solidFill>
                <a:ea typeface="Times New Roman" charset="0"/>
                <a:cs typeface="Times New Roman" charset="0"/>
              </a:rPr>
              <a:t>Finally, Indigo spoke, much more quietly than all the others,</a:t>
            </a:r>
          </a:p>
          <a:p>
            <a:pPr eaLnBrk="1" hangingPunct="1">
              <a:defRPr/>
            </a:pPr>
            <a:r>
              <a:rPr lang="en-US" altLang="en-US" sz="3200" b="1" dirty="0">
                <a:solidFill>
                  <a:srgbClr val="000000"/>
                </a:solidFill>
                <a:ea typeface="Times New Roman" charset="0"/>
                <a:cs typeface="Times New Roman" charset="0"/>
              </a:rPr>
              <a:t> but with just as much determination: </a:t>
            </a:r>
          </a:p>
        </p:txBody>
      </p:sp>
      <p:sp>
        <p:nvSpPr>
          <p:cNvPr id="9222" name="Rectangle 6"/>
          <p:cNvSpPr>
            <a:spLocks noChangeArrowheads="1"/>
          </p:cNvSpPr>
          <p:nvPr/>
        </p:nvSpPr>
        <p:spPr bwMode="auto">
          <a:xfrm>
            <a:off x="4857750" y="2190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10245" name="Picture 5" descr="http://www.funstun.com/categories/friendship/friendship-rainbow/indigo.jpg"/>
          <p:cNvPicPr>
            <a:picLocks noChangeAspect="1" noChangeArrowheads="1"/>
          </p:cNvPicPr>
          <p:nvPr/>
        </p:nvPicPr>
        <p:blipFill>
          <a:blip r:embed="rId3" r:link="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7237" y="135396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7"/>
          <p:cNvSpPr txBox="1">
            <a:spLocks noChangeArrowheads="1"/>
          </p:cNvSpPr>
          <p:nvPr/>
        </p:nvSpPr>
        <p:spPr bwMode="auto">
          <a:xfrm>
            <a:off x="1390206" y="4863523"/>
            <a:ext cx="9783063" cy="1569660"/>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en-US" sz="2400" b="1" dirty="0">
                <a:solidFill>
                  <a:srgbClr val="FFFFFF"/>
                </a:solidFill>
                <a:latin typeface="Arial Rounded MT Bold" charset="0"/>
                <a:ea typeface="Arial Rounded MT Bold" charset="0"/>
                <a:cs typeface="Arial Rounded MT Bold" charset="0"/>
              </a:rPr>
              <a:t>"Think of me. I am the color of silence. You hardly notice me, </a:t>
            </a:r>
          </a:p>
          <a:p>
            <a:pPr eaLnBrk="1" hangingPunct="1">
              <a:defRPr/>
            </a:pPr>
            <a:r>
              <a:rPr lang="en-US" altLang="en-US" sz="2400" b="1" dirty="0">
                <a:solidFill>
                  <a:srgbClr val="FFFFFF"/>
                </a:solidFill>
                <a:latin typeface="Arial Rounded MT Bold" charset="0"/>
                <a:ea typeface="Arial Rounded MT Bold" charset="0"/>
                <a:cs typeface="Arial Rounded MT Bold" charset="0"/>
              </a:rPr>
              <a:t>but without me you all become superficial. I represent thought </a:t>
            </a:r>
          </a:p>
          <a:p>
            <a:pPr eaLnBrk="1" hangingPunct="1">
              <a:defRPr/>
            </a:pPr>
            <a:r>
              <a:rPr lang="en-US" altLang="en-US" sz="2400" b="1" dirty="0">
                <a:solidFill>
                  <a:srgbClr val="FFFFFF"/>
                </a:solidFill>
                <a:latin typeface="Arial Rounded MT Bold" charset="0"/>
                <a:ea typeface="Arial Rounded MT Bold" charset="0"/>
                <a:cs typeface="Arial Rounded MT Bold" charset="0"/>
              </a:rPr>
              <a:t>and reflection, twilight and deep water. You need me for balance </a:t>
            </a:r>
          </a:p>
          <a:p>
            <a:pPr eaLnBrk="1" hangingPunct="1">
              <a:defRPr/>
            </a:pPr>
            <a:r>
              <a:rPr lang="en-US" altLang="en-US" sz="2400" b="1" dirty="0">
                <a:solidFill>
                  <a:srgbClr val="FFFFFF"/>
                </a:solidFill>
                <a:latin typeface="Arial Rounded MT Bold" charset="0"/>
                <a:ea typeface="Arial Rounded MT Bold" charset="0"/>
                <a:cs typeface="Arial Rounded MT Bold" charset="0"/>
              </a:rPr>
              <a:t>and contrast, for prayer and inner peace." </a:t>
            </a:r>
            <a:endParaRPr lang="en-US" altLang="en-US" sz="2400"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125832492"/>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ext Box 2"/>
          <p:cNvSpPr txBox="1">
            <a:spLocks noChangeArrowheads="1"/>
          </p:cNvSpPr>
          <p:nvPr/>
        </p:nvSpPr>
        <p:spPr bwMode="auto">
          <a:xfrm>
            <a:off x="469557" y="366623"/>
            <a:ext cx="11392929"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rPr>
              <a:t>And so the colors went on boasting, each convinced of his or her own superiority. Their quarreling became louder and louder. Suddenly there was a startling flash of bright lightening, thunder rolled                  and boomed. </a:t>
            </a:r>
          </a:p>
          <a:p>
            <a:pPr eaLnBrk="1" hangingPunct="1"/>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a:p>
            <a:pPr eaLnBrk="1" hangingPunct="1"/>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a:p>
            <a:pPr eaLnBrk="1" hangingPunct="1"/>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a:p>
            <a:pPr eaLnBrk="1" hangingPunct="1"/>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a:p>
            <a:pPr eaLnBrk="1" hangingPunct="1"/>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a:p>
            <a:pPr eaLnBrk="1" hangingPunct="1"/>
            <a:r>
              <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rPr>
              <a:t>Rain started to pour down relentlessly. The </a:t>
            </a:r>
          </a:p>
          <a:p>
            <a:pPr eaLnBrk="1" hangingPunct="1"/>
            <a:r>
              <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rPr>
              <a:t>colors crouched down in fear, drawing close to one </a:t>
            </a:r>
          </a:p>
          <a:p>
            <a:pPr eaLnBrk="1" hangingPunct="1"/>
            <a:r>
              <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rPr>
              <a:t>another for comfort. </a:t>
            </a:r>
            <a:br>
              <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rPr>
            </a:br>
            <a:br>
              <a:rPr lang="en-US" altLang="en-US" sz="2800" b="1" dirty="0">
                <a:effectLst>
                  <a:outerShdw blurRad="38100" dist="38100" dir="2700000" algn="tl">
                    <a:srgbClr val="000000"/>
                  </a:outerShdw>
                </a:effectLst>
                <a:latin typeface="Arial Rounded MT Bold" charset="0"/>
                <a:ea typeface="Arial Rounded MT Bold" charset="0"/>
                <a:cs typeface="Arial Rounded MT Bold" charset="0"/>
              </a:rPr>
            </a:br>
            <a:endParaRPr lang="en-US" altLang="en-US" sz="2800" b="1" dirty="0">
              <a:effectLst>
                <a:outerShdw blurRad="38100" dist="38100" dir="2700000" algn="tl">
                  <a:srgbClr val="000000"/>
                </a:outerShdw>
              </a:effectLst>
              <a:latin typeface="Arial Rounded MT Bold" charset="0"/>
              <a:ea typeface="Arial Rounded MT Bold" charset="0"/>
              <a:cs typeface="Arial Rounded MT Bold" charset="0"/>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05" y="2065249"/>
            <a:ext cx="689085" cy="241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409" y="3270610"/>
            <a:ext cx="2286000"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81257905"/>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1000"/>
                                        <p:tgtEl>
                                          <p:spTgt spid="10245"/>
                                        </p:tgtEl>
                                      </p:cBhvr>
                                    </p:animEffect>
                                    <p:anim calcmode="lin" valueType="num">
                                      <p:cBhvr>
                                        <p:cTn id="8" dur="1000" fill="hold"/>
                                        <p:tgtEl>
                                          <p:spTgt spid="10245"/>
                                        </p:tgtEl>
                                        <p:attrNameLst>
                                          <p:attrName>ppt_x</p:attrName>
                                        </p:attrNameLst>
                                      </p:cBhvr>
                                      <p:tavLst>
                                        <p:tav tm="0">
                                          <p:val>
                                            <p:strVal val="#ppt_x"/>
                                          </p:val>
                                        </p:tav>
                                        <p:tav tm="100000">
                                          <p:val>
                                            <p:strVal val="#ppt_x"/>
                                          </p:val>
                                        </p:tav>
                                      </p:tavLst>
                                    </p:anim>
                                    <p:anim calcmode="lin" valueType="num">
                                      <p:cBhvr>
                                        <p:cTn id="9" dur="900" decel="100000" fill="hold"/>
                                        <p:tgtEl>
                                          <p:spTgt spid="102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4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fade">
                                      <p:cBhvr>
                                        <p:cTn id="15" dur="1000"/>
                                        <p:tgtEl>
                                          <p:spTgt spid="10246"/>
                                        </p:tgtEl>
                                      </p:cBhvr>
                                    </p:animEffect>
                                    <p:anim calcmode="lin" valueType="num">
                                      <p:cBhvr>
                                        <p:cTn id="16" dur="1000" fill="hold"/>
                                        <p:tgtEl>
                                          <p:spTgt spid="10246"/>
                                        </p:tgtEl>
                                        <p:attrNameLst>
                                          <p:attrName>ppt_x</p:attrName>
                                        </p:attrNameLst>
                                      </p:cBhvr>
                                      <p:tavLst>
                                        <p:tav tm="0">
                                          <p:val>
                                            <p:strVal val="#ppt_x"/>
                                          </p:val>
                                        </p:tav>
                                        <p:tav tm="100000">
                                          <p:val>
                                            <p:strVal val="#ppt_x"/>
                                          </p:val>
                                        </p:tav>
                                      </p:tavLst>
                                    </p:anim>
                                    <p:anim calcmode="lin" valueType="num">
                                      <p:cBhvr>
                                        <p:cTn id="17" dur="900" decel="100000" fill="hold"/>
                                        <p:tgtEl>
                                          <p:spTgt spid="1024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246"/>
                                        </p:tgtEl>
                                        <p:attrNameLst>
                                          <p:attrName>ppt_y</p:attrName>
                                        </p:attrNameLst>
                                      </p:cBhvr>
                                      <p:tavLst>
                                        <p:tav tm="0">
                                          <p:val>
                                            <p:strVal val="#ppt_y-.03"/>
                                          </p:val>
                                        </p:tav>
                                        <p:tav tm="100000">
                                          <p:val>
                                            <p:strVal val="#ppt_y"/>
                                          </p:val>
                                        </p:tav>
                                      </p:tavLst>
                                    </p:anim>
                                  </p:childTnLst>
                                </p:cTn>
                              </p:par>
                              <p:par>
                                <p:cTn id="19" presetID="16" presetClass="entr" presetSubtype="21" fill="hold" nodeType="withEffect">
                                  <p:stCondLst>
                                    <p:cond delay="0"/>
                                  </p:stCondLst>
                                  <p:childTnLst>
                                    <p:set>
                                      <p:cBhvr>
                                        <p:cTn id="20" dur="1" fill="hold">
                                          <p:stCondLst>
                                            <p:cond delay="0"/>
                                          </p:stCondLst>
                                        </p:cTn>
                                        <p:tgtEl>
                                          <p:spTgt spid="10242">
                                            <p:txEl>
                                              <p:pRg st="6" end="6"/>
                                            </p:txEl>
                                          </p:spTgt>
                                        </p:tgtEl>
                                        <p:attrNameLst>
                                          <p:attrName>style.visibility</p:attrName>
                                        </p:attrNameLst>
                                      </p:cBhvr>
                                      <p:to>
                                        <p:strVal val="visible"/>
                                      </p:to>
                                    </p:set>
                                    <p:animEffect transition="in" filter="barn(inVertical)">
                                      <p:cBhvr>
                                        <p:cTn id="21" dur="1000"/>
                                        <p:tgtEl>
                                          <p:spTgt spid="10242">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242">
                                            <p:txEl>
                                              <p:pRg st="7" end="7"/>
                                            </p:txEl>
                                          </p:spTgt>
                                        </p:tgtEl>
                                        <p:attrNameLst>
                                          <p:attrName>style.visibility</p:attrName>
                                        </p:attrNameLst>
                                      </p:cBhvr>
                                      <p:to>
                                        <p:strVal val="visible"/>
                                      </p:to>
                                    </p:set>
                                    <p:animEffect transition="in" filter="barn(inVertical)">
                                      <p:cBhvr>
                                        <p:cTn id="24" dur="1000"/>
                                        <p:tgtEl>
                                          <p:spTgt spid="10242">
                                            <p:txEl>
                                              <p:pRg st="7" end="7"/>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242">
                                            <p:txEl>
                                              <p:pRg st="8" end="8"/>
                                            </p:txEl>
                                          </p:spTgt>
                                        </p:tgtEl>
                                        <p:attrNameLst>
                                          <p:attrName>style.visibility</p:attrName>
                                        </p:attrNameLst>
                                      </p:cBhvr>
                                      <p:to>
                                        <p:strVal val="visible"/>
                                      </p:to>
                                    </p:set>
                                    <p:animEffect transition="in" filter="barn(inVertical)">
                                      <p:cBhvr>
                                        <p:cTn id="27" dur="1000"/>
                                        <p:tgtEl>
                                          <p:spTgt spid="102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49202"/>
            <a:ext cx="13077427" cy="1295400"/>
          </a:xfrm>
        </p:spPr>
        <p:txBody>
          <a:bodyPr>
            <a:noAutofit/>
          </a:bodyPr>
          <a:lstStyle/>
          <a:p>
            <a:r>
              <a:rPr lang="en-US" sz="5400" b="1" dirty="0"/>
              <a:t>Diversity encompasses people from:</a:t>
            </a:r>
          </a:p>
        </p:txBody>
      </p:sp>
      <p:sp>
        <p:nvSpPr>
          <p:cNvPr id="16" name="Text Placeholder 15"/>
          <p:cNvSpPr>
            <a:spLocks noGrp="1"/>
          </p:cNvSpPr>
          <p:nvPr>
            <p:ph type="body" sz="quarter" idx="10"/>
          </p:nvPr>
        </p:nvSpPr>
        <p:spPr>
          <a:xfrm>
            <a:off x="451005" y="5452537"/>
            <a:ext cx="4376057" cy="1060975"/>
          </a:xfrm>
        </p:spPr>
        <p:txBody>
          <a:bodyPr>
            <a:noAutofit/>
          </a:bodyPr>
          <a:lstStyle/>
          <a:p>
            <a:r>
              <a:rPr lang="en-US" sz="3600" b="1" dirty="0"/>
              <a:t>Different skills &amp; professions</a:t>
            </a:r>
          </a:p>
        </p:txBody>
      </p:sp>
      <p:sp>
        <p:nvSpPr>
          <p:cNvPr id="17" name="Text Placeholder 16"/>
          <p:cNvSpPr>
            <a:spLocks noGrp="1"/>
          </p:cNvSpPr>
          <p:nvPr>
            <p:ph type="body" sz="quarter" idx="16"/>
          </p:nvPr>
        </p:nvSpPr>
        <p:spPr>
          <a:xfrm>
            <a:off x="8501282" y="5349313"/>
            <a:ext cx="3494776" cy="1267422"/>
          </a:xfrm>
        </p:spPr>
        <p:txBody>
          <a:bodyPr>
            <a:noAutofit/>
          </a:bodyPr>
          <a:lstStyle/>
          <a:p>
            <a:r>
              <a:rPr lang="en-US" sz="3600" b="1"/>
              <a:t>    Different </a:t>
            </a:r>
            <a:r>
              <a:rPr lang="en-US" sz="3600" b="1" dirty="0"/>
              <a:t>ethnic groups</a:t>
            </a:r>
          </a:p>
        </p:txBody>
      </p:sp>
      <p:sp>
        <p:nvSpPr>
          <p:cNvPr id="18" name="Text Placeholder 17"/>
          <p:cNvSpPr>
            <a:spLocks noGrp="1"/>
          </p:cNvSpPr>
          <p:nvPr>
            <p:ph type="body" sz="quarter" idx="17"/>
          </p:nvPr>
        </p:nvSpPr>
        <p:spPr>
          <a:xfrm>
            <a:off x="4527840" y="5867825"/>
            <a:ext cx="4272665" cy="874975"/>
          </a:xfrm>
        </p:spPr>
        <p:txBody>
          <a:bodyPr>
            <a:normAutofit/>
          </a:bodyPr>
          <a:lstStyle/>
          <a:p>
            <a:r>
              <a:rPr lang="en-US" sz="3600" b="1" dirty="0"/>
              <a:t>Different gender</a:t>
            </a:r>
          </a:p>
        </p:txBody>
      </p:sp>
      <p:pic>
        <p:nvPicPr>
          <p:cNvPr id="3" name="Picture Placeholder 2"/>
          <p:cNvPicPr>
            <a:picLocks noGrp="1" noChangeAspect="1"/>
          </p:cNvPicPr>
          <p:nvPr>
            <p:ph type="pic" sz="quarter" idx="13"/>
          </p:nvPr>
        </p:nvPicPr>
        <p:blipFill>
          <a:blip r:embed="rId3"/>
          <a:srcRect l="25201" r="25201"/>
          <a:stretch>
            <a:fillRect/>
          </a:stretch>
        </p:blipFill>
        <p:spPr/>
      </p:pic>
      <p:pic>
        <p:nvPicPr>
          <p:cNvPr id="6" name="Picture Placeholder 5"/>
          <p:cNvPicPr>
            <a:picLocks noGrp="1" noChangeAspect="1"/>
          </p:cNvPicPr>
          <p:nvPr>
            <p:ph type="pic" sz="quarter" idx="14"/>
          </p:nvPr>
        </p:nvPicPr>
        <p:blipFill>
          <a:blip r:embed="rId4"/>
          <a:srcRect t="5947" b="5947"/>
          <a:stretch>
            <a:fillRect/>
          </a:stretch>
        </p:blipFill>
        <p:spPr/>
      </p:pic>
      <p:pic>
        <p:nvPicPr>
          <p:cNvPr id="8" name="Picture Placeholder 7"/>
          <p:cNvPicPr>
            <a:picLocks noGrp="1" noChangeAspect="1"/>
          </p:cNvPicPr>
          <p:nvPr>
            <p:ph type="pic" sz="quarter" idx="15"/>
          </p:nvPr>
        </p:nvPicPr>
        <p:blipFill>
          <a:blip r:embed="rId5"/>
          <a:srcRect l="3448" r="3448"/>
          <a:stretch>
            <a:fillRect/>
          </a:stretch>
        </p:blipFill>
        <p:spPr/>
      </p:pic>
    </p:spTree>
    <p:extLst>
      <p:ext uri="{BB962C8B-B14F-4D97-AF65-F5344CB8AC3E}">
        <p14:creationId xmlns:p14="http://schemas.microsoft.com/office/powerpoint/2010/main" val="1005052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24612" y="4794421"/>
            <a:ext cx="11608676" cy="2024275"/>
          </a:xfrm>
          <a:prstGeom prst="rect">
            <a:avLst/>
          </a:prstGeom>
        </p:spPr>
      </p:pic>
      <p:sp>
        <p:nvSpPr>
          <p:cNvPr id="4" name="Rectangle 3"/>
          <p:cNvSpPr/>
          <p:nvPr/>
        </p:nvSpPr>
        <p:spPr>
          <a:xfrm>
            <a:off x="667263" y="186149"/>
            <a:ext cx="11266025" cy="5016758"/>
          </a:xfrm>
          <a:prstGeom prst="rect">
            <a:avLst/>
          </a:prstGeom>
        </p:spPr>
        <p:txBody>
          <a:bodyPr wrap="square">
            <a:spAutoFit/>
          </a:bodyPr>
          <a:lstStyle/>
          <a:p>
            <a:r>
              <a:rPr lang="en-US" altLang="en-US" sz="3600" b="1" dirty="0">
                <a:effectLst>
                  <a:outerShdw blurRad="38100" dist="38100" dir="2700000" algn="tl">
                    <a:srgbClr val="000000"/>
                  </a:outerShdw>
                </a:effectLst>
                <a:latin typeface="Arial Narrow" charset="0"/>
                <a:ea typeface="Arial Narrow" charset="0"/>
                <a:cs typeface="Arial Narrow" charset="0"/>
              </a:rPr>
              <a:t>In the midst of the clamor, Rain began to speak:</a:t>
            </a:r>
          </a:p>
          <a:p>
            <a:br>
              <a:rPr lang="en-US" altLang="en-US" sz="3600" b="1" dirty="0">
                <a:effectLst>
                  <a:outerShdw blurRad="38100" dist="38100" dir="2700000" algn="tl">
                    <a:srgbClr val="000000"/>
                  </a:outerShdw>
                </a:effectLst>
                <a:latin typeface="Arial Narrow" charset="0"/>
                <a:ea typeface="Arial Narrow" charset="0"/>
                <a:cs typeface="Arial Narrow" charset="0"/>
              </a:rPr>
            </a:br>
            <a:r>
              <a:rPr lang="en-US" altLang="en-US" sz="3600" b="1" dirty="0">
                <a:effectLst>
                  <a:outerShdw blurRad="38100" dist="38100" dir="2700000" algn="tl">
                    <a:srgbClr val="000000"/>
                  </a:outerShdw>
                </a:effectLst>
                <a:latin typeface="Arial Narrow" charset="0"/>
                <a:ea typeface="Arial Narrow" charset="0"/>
                <a:cs typeface="Arial Narrow" charset="0"/>
              </a:rPr>
              <a:t>"You foolish colors, fighting amongst yourselves, each trying to dominate the rest. Don't you know that you were each made for a special purpose, unique and different? Join hands with one another and come to me." </a:t>
            </a:r>
            <a:br>
              <a:rPr lang="en-US" altLang="en-US" sz="3600" b="1" dirty="0">
                <a:effectLst>
                  <a:outerShdw blurRad="38100" dist="38100" dir="2700000" algn="tl">
                    <a:srgbClr val="000000"/>
                  </a:outerShdw>
                </a:effectLst>
                <a:latin typeface="Arial Narrow" charset="0"/>
                <a:ea typeface="Arial Narrow" charset="0"/>
                <a:cs typeface="Arial Narrow" charset="0"/>
              </a:rPr>
            </a:br>
            <a:endParaRPr lang="en-US" altLang="en-US" sz="3600" b="1" dirty="0">
              <a:effectLst>
                <a:outerShdw blurRad="38100" dist="38100" dir="2700000" algn="tl">
                  <a:srgbClr val="000000"/>
                </a:outerShdw>
              </a:effectLst>
              <a:latin typeface="Arial Narrow" charset="0"/>
              <a:ea typeface="Arial Narrow" charset="0"/>
              <a:cs typeface="Arial Narrow" charset="0"/>
            </a:endParaRPr>
          </a:p>
          <a:p>
            <a:r>
              <a:rPr lang="en-US" altLang="en-US" sz="3600" b="1" dirty="0">
                <a:effectLst>
                  <a:outerShdw blurRad="38100" dist="38100" dir="2700000" algn="tl">
                    <a:srgbClr val="000000"/>
                  </a:outerShdw>
                </a:effectLst>
                <a:latin typeface="Arial Narrow" charset="0"/>
                <a:ea typeface="Arial Narrow" charset="0"/>
                <a:cs typeface="Arial Narrow" charset="0"/>
              </a:rPr>
              <a:t>Doing as they were told, the colors united and joined hands. </a:t>
            </a:r>
          </a:p>
          <a:p>
            <a:endParaRPr lang="en-US" altLang="en-US" sz="3200" b="1" dirty="0">
              <a:effectLst>
                <a:outerShdw blurRad="38100" dist="38100" dir="2700000" algn="tl">
                  <a:srgbClr val="000000"/>
                </a:outerShdw>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06277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3"/>
          <p:cNvSpPr>
            <a:spLocks noChangeArrowheads="1"/>
          </p:cNvSpPr>
          <p:nvPr/>
        </p:nvSpPr>
        <p:spPr bwMode="auto">
          <a:xfrm>
            <a:off x="3952875" y="27479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p>
        </p:txBody>
      </p:sp>
      <p:pic>
        <p:nvPicPr>
          <p:cNvPr id="13314" name="Picture 2" descr="http://www.funstun.com/categories/friendship/friendship-rainbow/rainbow.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28800" y="362887"/>
            <a:ext cx="8334202" cy="25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26540" y="2988955"/>
            <a:ext cx="1173891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3200" b="1" dirty="0">
                <a:solidFill>
                  <a:srgbClr val="000000"/>
                </a:solidFill>
                <a:latin typeface="Arial Narrow" charset="0"/>
                <a:ea typeface="Arial Narrow" charset="0"/>
                <a:cs typeface="Arial Narrow" charset="0"/>
              </a:rPr>
              <a:t>The Rain continued:</a:t>
            </a:r>
          </a:p>
          <a:p>
            <a:pPr eaLnBrk="1" hangingPunct="1"/>
            <a:br>
              <a:rPr lang="en-US" altLang="en-US" sz="3200" b="1" dirty="0">
                <a:solidFill>
                  <a:srgbClr val="000000"/>
                </a:solidFill>
                <a:latin typeface="Arial Narrow" charset="0"/>
                <a:ea typeface="Arial Narrow" charset="0"/>
                <a:cs typeface="Arial Narrow" charset="0"/>
              </a:rPr>
            </a:br>
            <a:r>
              <a:rPr lang="en-US" altLang="en-US" sz="3200" b="1" dirty="0">
                <a:solidFill>
                  <a:srgbClr val="000000"/>
                </a:solidFill>
                <a:latin typeface="Arial Narrow" charset="0"/>
                <a:ea typeface="Arial Narrow" charset="0"/>
                <a:cs typeface="Arial Narrow" charset="0"/>
              </a:rPr>
              <a:t>"From now on, when it rains, each of you will stretch across the sky in a great bow of color as a reminder that you can all live in peace. The Rainbow is a sign of hope for tomorrow. “And so, whenever a good rain washes the world, and a Rainbow appears in the sky, let us remember to unite together.  Let’s appreciate one another. </a:t>
            </a:r>
            <a:endParaRPr lang="en-US" altLang="en-US" sz="3200" dirty="0">
              <a:solidFill>
                <a:srgbClr val="000000"/>
              </a:solidFill>
              <a:latin typeface="Arial Narrow" charset="0"/>
              <a:ea typeface="Arial Narrow" charset="0"/>
              <a:cs typeface="Arial Narrow" charset="0"/>
            </a:endParaRPr>
          </a:p>
        </p:txBody>
      </p:sp>
    </p:spTree>
    <p:extLst>
      <p:ext uri="{BB962C8B-B14F-4D97-AF65-F5344CB8AC3E}">
        <p14:creationId xmlns:p14="http://schemas.microsoft.com/office/powerpoint/2010/main" val="1080837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455" y="-73756"/>
            <a:ext cx="12276455" cy="692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21470" y="176838"/>
            <a:ext cx="6857455" cy="923330"/>
          </a:xfrm>
          <a:prstGeom prst="rect">
            <a:avLst/>
          </a:prstGeom>
          <a:noFill/>
        </p:spPr>
        <p:txBody>
          <a:bodyPr wrap="none" lIns="91440" tIns="45720" rIns="91440" bIns="45720">
            <a:spAutoFit/>
          </a:bodyPr>
          <a:lstStyle/>
          <a:p>
            <a:pPr algn="ctr"/>
            <a:r>
              <a:rPr lang="en-US" sz="5400" b="1" dirty="0">
                <a:ln w="22225">
                  <a:noFill/>
                  <a:prstDash val="solid"/>
                </a:ln>
                <a:solidFill>
                  <a:srgbClr val="FF0000"/>
                </a:solidFill>
              </a:rPr>
              <a:t>Let’s Love One Another</a:t>
            </a:r>
          </a:p>
        </p:txBody>
      </p:sp>
      <p:sp>
        <p:nvSpPr>
          <p:cNvPr id="4" name="Rectangle 3"/>
          <p:cNvSpPr/>
          <p:nvPr/>
        </p:nvSpPr>
        <p:spPr>
          <a:xfrm rot="21322083">
            <a:off x="323280" y="2245304"/>
            <a:ext cx="3068848" cy="2642699"/>
          </a:xfrm>
          <a:prstGeom prst="rect">
            <a:avLst/>
          </a:prstGeom>
          <a:noFill/>
        </p:spPr>
        <p:txBody>
          <a:bodyPr wrap="square" lIns="91440" tIns="45720" rIns="91440" bIns="45720">
            <a:prstTxWarp prst="textInflate">
              <a:avLst/>
            </a:prstTxWarp>
            <a:spAutoFit/>
            <a:scene3d>
              <a:camera prst="isometricOffAxis1Right"/>
              <a:lightRig rig="threePt" dir="t"/>
            </a:scene3d>
          </a:bodyPr>
          <a:lstStyle/>
          <a:p>
            <a:pPr algn="ctr"/>
            <a:r>
              <a:rPr lang="en-US" sz="4400" b="1" cap="none" spc="0" dirty="0">
                <a:ln w="12700">
                  <a:noFill/>
                  <a:prstDash val="solid"/>
                </a:ln>
                <a:solidFill>
                  <a:srgbClr val="0432FF"/>
                </a:solidFill>
                <a:effectLst>
                  <a:outerShdw blurRad="41275" dist="20320" dir="1800000" algn="tl" rotWithShape="0">
                    <a:srgbClr val="000000">
                      <a:alpha val="40000"/>
                    </a:srgbClr>
                  </a:outerShdw>
                </a:effectLst>
              </a:rPr>
              <a:t>Let’s Celebrate  </a:t>
            </a:r>
          </a:p>
          <a:p>
            <a:pPr algn="ctr"/>
            <a:endParaRPr lang="en-US" sz="5400" b="1" cap="none" spc="0" dirty="0">
              <a:ln w="12700">
                <a:noFill/>
                <a:prstDash val="solid"/>
              </a:ln>
              <a:solidFill>
                <a:srgbClr val="0432FF"/>
              </a:solidFill>
              <a:effectLst>
                <a:outerShdw blurRad="41275" dist="20320" dir="1800000" algn="tl" rotWithShape="0">
                  <a:srgbClr val="000000">
                    <a:alpha val="40000"/>
                  </a:srgbClr>
                </a:outerShdw>
              </a:effectLst>
            </a:endParaRPr>
          </a:p>
        </p:txBody>
      </p:sp>
      <p:sp>
        <p:nvSpPr>
          <p:cNvPr id="5" name="Rectangle 4"/>
          <p:cNvSpPr/>
          <p:nvPr/>
        </p:nvSpPr>
        <p:spPr>
          <a:xfrm rot="248333">
            <a:off x="8957113" y="2268714"/>
            <a:ext cx="2939014" cy="2482551"/>
          </a:xfrm>
          <a:prstGeom prst="rect">
            <a:avLst/>
          </a:prstGeom>
          <a:noFill/>
        </p:spPr>
        <p:txBody>
          <a:bodyPr wrap="square" lIns="91440" tIns="45720" rIns="91440" bIns="45720">
            <a:prstTxWarp prst="textInflate">
              <a:avLst/>
            </a:prstTxWarp>
            <a:spAutoFit/>
          </a:bodyPr>
          <a:lstStyle/>
          <a:p>
            <a:pPr algn="ctr"/>
            <a:r>
              <a:rPr lang="en-US" sz="4000" b="1" cap="none" spc="0" dirty="0">
                <a:ln w="12700">
                  <a:noFill/>
                  <a:prstDash val="solid"/>
                </a:ln>
                <a:solidFill>
                  <a:srgbClr val="0432FF"/>
                </a:solidFill>
                <a:effectLst>
                  <a:outerShdw blurRad="41275" dist="20320" dir="1800000" algn="tl" rotWithShape="0">
                    <a:srgbClr val="000000">
                      <a:alpha val="40000"/>
                    </a:srgbClr>
                  </a:outerShdw>
                </a:effectLst>
              </a:rPr>
              <a:t>Our Diversity!</a:t>
            </a:r>
          </a:p>
          <a:p>
            <a:pPr algn="ctr"/>
            <a:endParaRPr lang="en-US" sz="5400" b="1" cap="none" spc="0" dirty="0">
              <a:ln w="12700">
                <a:noFill/>
                <a:prstDash val="solid"/>
              </a:ln>
              <a:solidFill>
                <a:srgbClr val="0432FF"/>
              </a:solidFill>
              <a:effectLst>
                <a:outerShdw blurRad="41275" dist="20320" dir="1800000" algn="tl" rotWithShape="0">
                  <a:srgbClr val="000000">
                    <a:alpha val="40000"/>
                  </a:srgbClr>
                </a:outerShdw>
              </a:effectLst>
            </a:endParaRPr>
          </a:p>
        </p:txBody>
      </p:sp>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2625044" y="1100168"/>
            <a:ext cx="6857455" cy="5665240"/>
          </a:xfrm>
          <a:prstGeom prst="rect">
            <a:avLst/>
          </a:prstGeom>
        </p:spPr>
      </p:pic>
    </p:spTree>
    <p:extLst>
      <p:ext uri="{BB962C8B-B14F-4D97-AF65-F5344CB8AC3E}">
        <p14:creationId xmlns:p14="http://schemas.microsoft.com/office/powerpoint/2010/main" val="1939080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0"/>
            <a:ext cx="12480324" cy="1295400"/>
          </a:xfrm>
        </p:spPr>
        <p:txBody>
          <a:bodyPr>
            <a:noAutofit/>
          </a:bodyPr>
          <a:lstStyle/>
          <a:p>
            <a:r>
              <a:rPr lang="en-US" sz="5400" b="1" dirty="0">
                <a:effectLst>
                  <a:outerShdw blurRad="50800" dist="76200" dir="13500000" algn="br" rotWithShape="0">
                    <a:prstClr val="black">
                      <a:alpha val="40000"/>
                    </a:prstClr>
                  </a:outerShdw>
                </a:effectLst>
                <a:latin typeface="Arial" panose="020B0604020202020204" pitchFamily="34" charset="0"/>
                <a:cs typeface="Arial" panose="020B0604020202020204" pitchFamily="34" charset="0"/>
              </a:rPr>
              <a:t>Diversity encompasses people from:</a:t>
            </a:r>
          </a:p>
        </p:txBody>
      </p:sp>
      <p:sp>
        <p:nvSpPr>
          <p:cNvPr id="16" name="Text Placeholder 15"/>
          <p:cNvSpPr>
            <a:spLocks noGrp="1"/>
          </p:cNvSpPr>
          <p:nvPr>
            <p:ph type="body" sz="quarter" idx="10"/>
          </p:nvPr>
        </p:nvSpPr>
        <p:spPr>
          <a:xfrm>
            <a:off x="249671" y="5471566"/>
            <a:ext cx="4376057" cy="1060975"/>
          </a:xfrm>
        </p:spPr>
        <p:txBody>
          <a:bodyPr>
            <a:noAutofit/>
          </a:bodyPr>
          <a:lstStyle/>
          <a:p>
            <a:r>
              <a:rPr lang="en-US" sz="3200" b="1" dirty="0"/>
              <a:t> Different socio-   economic status</a:t>
            </a:r>
          </a:p>
        </p:txBody>
      </p:sp>
      <p:sp>
        <p:nvSpPr>
          <p:cNvPr id="17" name="Text Placeholder 16"/>
          <p:cNvSpPr>
            <a:spLocks noGrp="1"/>
          </p:cNvSpPr>
          <p:nvPr>
            <p:ph type="body" sz="quarter" idx="16"/>
          </p:nvPr>
        </p:nvSpPr>
        <p:spPr>
          <a:xfrm>
            <a:off x="8350429" y="5368342"/>
            <a:ext cx="3739653" cy="1267422"/>
          </a:xfrm>
        </p:spPr>
        <p:txBody>
          <a:bodyPr>
            <a:noAutofit/>
          </a:bodyPr>
          <a:lstStyle/>
          <a:p>
            <a:r>
              <a:rPr lang="en-US" sz="3600" b="1" dirty="0"/>
              <a:t>    </a:t>
            </a:r>
            <a:r>
              <a:rPr lang="en-US" sz="3600" b="1"/>
              <a:t>Different religious beliefs</a:t>
            </a:r>
            <a:endParaRPr lang="en-US" sz="3600" b="1" dirty="0"/>
          </a:p>
        </p:txBody>
      </p:sp>
      <p:sp>
        <p:nvSpPr>
          <p:cNvPr id="18" name="Text Placeholder 17"/>
          <p:cNvSpPr>
            <a:spLocks noGrp="1"/>
          </p:cNvSpPr>
          <p:nvPr>
            <p:ph type="body" sz="quarter" idx="17"/>
          </p:nvPr>
        </p:nvSpPr>
        <p:spPr>
          <a:xfrm>
            <a:off x="4496984" y="5860967"/>
            <a:ext cx="3345786" cy="874975"/>
          </a:xfrm>
        </p:spPr>
        <p:txBody>
          <a:bodyPr>
            <a:normAutofit fontScale="85000" lnSpcReduction="10000"/>
          </a:bodyPr>
          <a:lstStyle/>
          <a:p>
            <a:r>
              <a:rPr lang="en-US" sz="3600" b="1"/>
              <a:t>      Different physical abilities</a:t>
            </a:r>
            <a:endParaRPr lang="en-US" sz="3900" b="1" dirty="0"/>
          </a:p>
        </p:txBody>
      </p:sp>
      <p:pic>
        <p:nvPicPr>
          <p:cNvPr id="14" name="Picture Placeholder 13"/>
          <p:cNvPicPr>
            <a:picLocks noGrp="1" noChangeAspect="1"/>
          </p:cNvPicPr>
          <p:nvPr>
            <p:ph type="pic" sz="quarter" idx="15"/>
          </p:nvPr>
        </p:nvPicPr>
        <p:blipFill>
          <a:blip r:embed="rId3"/>
          <a:srcRect l="3448" r="3448"/>
          <a:stretch>
            <a:fillRect/>
          </a:stretch>
        </p:blipFill>
        <p:spPr/>
      </p:pic>
      <p:pic>
        <p:nvPicPr>
          <p:cNvPr id="24" name="Picture Placeholder 23"/>
          <p:cNvPicPr>
            <a:picLocks noGrp="1" noChangeAspect="1"/>
          </p:cNvPicPr>
          <p:nvPr>
            <p:ph type="pic" sz="quarter" idx="14"/>
          </p:nvPr>
        </p:nvPicPr>
        <p:blipFill>
          <a:blip r:embed="rId4"/>
          <a:srcRect l="3448" r="3448"/>
          <a:stretch>
            <a:fillRect/>
          </a:stretch>
        </p:blipFill>
        <p:spPr/>
      </p:pic>
      <p:pic>
        <p:nvPicPr>
          <p:cNvPr id="29" name="Picture Placeholder 28"/>
          <p:cNvPicPr>
            <a:picLocks noGrp="1" noChangeAspect="1"/>
          </p:cNvPicPr>
          <p:nvPr>
            <p:ph type="pic" sz="quarter" idx="13"/>
          </p:nvPr>
        </p:nvPicPr>
        <p:blipFill>
          <a:blip r:embed="rId5"/>
          <a:srcRect t="2940" b="2940"/>
          <a:stretch>
            <a:fillRect/>
          </a:stretch>
        </p:blipFill>
        <p:spPr/>
      </p:pic>
    </p:spTree>
    <p:extLst>
      <p:ext uri="{BB962C8B-B14F-4D97-AF65-F5344CB8AC3E}">
        <p14:creationId xmlns:p14="http://schemas.microsoft.com/office/powerpoint/2010/main" val="1413357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505" y="0"/>
            <a:ext cx="7652657" cy="1295400"/>
          </a:xfrm>
        </p:spPr>
        <p:txBody>
          <a:bodyPr>
            <a:normAutofit/>
          </a:bodyPr>
          <a:lstStyle/>
          <a:p>
            <a:r>
              <a:rPr lang="en-US" sz="6000" b="1" dirty="0">
                <a:effectLst>
                  <a:outerShdw blurRad="50800" dist="76200" dir="13500000" algn="br" rotWithShape="0">
                    <a:prstClr val="black">
                      <a:alpha val="40000"/>
                    </a:prstClr>
                  </a:outerShdw>
                </a:effectLst>
              </a:rPr>
              <a:t>Diversity in America</a:t>
            </a:r>
          </a:p>
        </p:txBody>
      </p:sp>
      <p:sp>
        <p:nvSpPr>
          <p:cNvPr id="3" name="Content Placeholder 2"/>
          <p:cNvSpPr>
            <a:spLocks noGrp="1"/>
          </p:cNvSpPr>
          <p:nvPr>
            <p:ph idx="1"/>
          </p:nvPr>
        </p:nvSpPr>
        <p:spPr>
          <a:xfrm>
            <a:off x="1188050" y="1923752"/>
            <a:ext cx="11003950" cy="4323642"/>
          </a:xfrm>
        </p:spPr>
        <p:txBody>
          <a:bodyPr>
            <a:noAutofit/>
          </a:bodyPr>
          <a:lstStyle/>
          <a:p>
            <a:pPr>
              <a:lnSpc>
                <a:spcPct val="100000"/>
              </a:lnSpc>
              <a:spcBef>
                <a:spcPts val="0"/>
              </a:spcBef>
            </a:pPr>
            <a:r>
              <a:rPr lang="en-US" sz="3600" b="1" dirty="0"/>
              <a:t>Peoples from many countries—Russians, Brazilians, Indians, Jordanians, Vietnamese, Argentinians, Filipinos, Japanese, Chinese, etc.</a:t>
            </a:r>
          </a:p>
          <a:p>
            <a:pPr>
              <a:lnSpc>
                <a:spcPct val="100000"/>
              </a:lnSpc>
              <a:spcBef>
                <a:spcPts val="0"/>
              </a:spcBef>
            </a:pPr>
            <a:r>
              <a:rPr lang="en-US" sz="3600" b="1" dirty="0"/>
              <a:t>Peoples with different religions—Christian, Jewish, Catholic, Islamic, Hindu, Buddhist, etc.</a:t>
            </a:r>
          </a:p>
          <a:p>
            <a:pPr>
              <a:lnSpc>
                <a:spcPct val="100000"/>
              </a:lnSpc>
              <a:spcBef>
                <a:spcPts val="0"/>
              </a:spcBef>
            </a:pPr>
            <a:r>
              <a:rPr lang="en-US" sz="3600" b="1" dirty="0"/>
              <a:t>Peoples speaking hundreds of languages—English, Burmese, Finnish, Italian, Spanish, Chinese, Portuguese, Thai, Korean, Norwegian, etc.</a:t>
            </a:r>
          </a:p>
        </p:txBody>
      </p:sp>
      <p:pic>
        <p:nvPicPr>
          <p:cNvPr id="7" name="Picture 6"/>
          <p:cNvPicPr>
            <a:picLocks noChangeAspect="1"/>
          </p:cNvPicPr>
          <p:nvPr/>
        </p:nvPicPr>
        <p:blipFill>
          <a:blip r:embed="rId3"/>
          <a:stretch>
            <a:fillRect/>
          </a:stretch>
        </p:blipFill>
        <p:spPr>
          <a:xfrm>
            <a:off x="-134075" y="4942115"/>
            <a:ext cx="1745161" cy="1915886"/>
          </a:xfrm>
          <a:prstGeom prst="rect">
            <a:avLst/>
          </a:prstGeom>
        </p:spPr>
      </p:pic>
      <p:pic>
        <p:nvPicPr>
          <p:cNvPr id="9" name="Picture 8"/>
          <p:cNvPicPr>
            <a:picLocks noChangeAspect="1"/>
          </p:cNvPicPr>
          <p:nvPr/>
        </p:nvPicPr>
        <p:blipFill rotWithShape="1">
          <a:blip r:embed="rId4"/>
          <a:srcRect l="14949" t="5730" r="14872" b="4429"/>
          <a:stretch/>
        </p:blipFill>
        <p:spPr>
          <a:xfrm>
            <a:off x="9100458" y="1"/>
            <a:ext cx="3091542" cy="1923751"/>
          </a:xfrm>
          <a:prstGeom prst="rect">
            <a:avLst/>
          </a:prstGeom>
        </p:spPr>
      </p:pic>
    </p:spTree>
    <p:extLst>
      <p:ext uri="{BB962C8B-B14F-4D97-AF65-F5344CB8AC3E}">
        <p14:creationId xmlns:p14="http://schemas.microsoft.com/office/powerpoint/2010/main" val="13796959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5"/>
          </p:nvPr>
        </p:nvPicPr>
        <p:blipFill>
          <a:blip r:embed="rId3"/>
          <a:srcRect l="4228" r="4228"/>
          <a:stretch>
            <a:fillRect/>
          </a:stretch>
        </p:blipFill>
        <p:spPr/>
      </p:pic>
      <p:pic>
        <p:nvPicPr>
          <p:cNvPr id="15" name="Picture Placeholder 14"/>
          <p:cNvPicPr>
            <a:picLocks noGrp="1" noChangeAspect="1"/>
          </p:cNvPicPr>
          <p:nvPr>
            <p:ph type="pic" sz="quarter" idx="17"/>
          </p:nvPr>
        </p:nvPicPr>
        <p:blipFill>
          <a:blip r:embed="rId4"/>
          <a:srcRect t="188" b="188"/>
          <a:stretch>
            <a:fillRect/>
          </a:stretch>
        </p:blipFill>
        <p:spPr/>
      </p:pic>
      <p:pic>
        <p:nvPicPr>
          <p:cNvPr id="14" name="Picture Placeholder 13"/>
          <p:cNvPicPr>
            <a:picLocks noGrp="1" noChangeAspect="1"/>
          </p:cNvPicPr>
          <p:nvPr>
            <p:ph type="pic" sz="quarter" idx="16"/>
          </p:nvPr>
        </p:nvPicPr>
        <p:blipFill>
          <a:blip r:embed="rId5"/>
          <a:srcRect l="3074" r="3074"/>
          <a:stretch>
            <a:fillRect/>
          </a:stretch>
        </p:blipFill>
        <p:spPr/>
      </p:pic>
      <p:pic>
        <p:nvPicPr>
          <p:cNvPr id="18" name="Picture Placeholder 17"/>
          <p:cNvPicPr>
            <a:picLocks noGrp="1" noChangeAspect="1"/>
          </p:cNvPicPr>
          <p:nvPr>
            <p:ph type="pic" sz="quarter" idx="11"/>
          </p:nvPr>
        </p:nvPicPr>
        <p:blipFill>
          <a:blip r:embed="rId6"/>
          <a:srcRect l="24984" r="24984"/>
          <a:stretch>
            <a:fillRect/>
          </a:stretch>
        </p:blipFill>
        <p:spPr/>
      </p:pic>
    </p:spTree>
    <p:extLst>
      <p:ext uri="{BB962C8B-B14F-4D97-AF65-F5344CB8AC3E}">
        <p14:creationId xmlns:p14="http://schemas.microsoft.com/office/powerpoint/2010/main" val="1944112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571" y="0"/>
            <a:ext cx="9601200" cy="1295400"/>
          </a:xfrm>
        </p:spPr>
        <p:txBody>
          <a:bodyPr>
            <a:normAutofit/>
          </a:bodyPr>
          <a:lstStyle/>
          <a:p>
            <a:r>
              <a:rPr lang="en-US" sz="6000" b="1" dirty="0">
                <a:effectLst>
                  <a:outerShdw blurRad="50800" dist="76200" dir="13500000" algn="br" rotWithShape="0">
                    <a:prstClr val="black">
                      <a:alpha val="40000"/>
                    </a:prstClr>
                  </a:outerShdw>
                </a:effectLst>
              </a:rPr>
              <a:t>Why a Lack of Cohesion?</a:t>
            </a:r>
          </a:p>
        </p:txBody>
      </p:sp>
      <p:sp>
        <p:nvSpPr>
          <p:cNvPr id="3" name="Content Placeholder 2"/>
          <p:cNvSpPr>
            <a:spLocks noGrp="1"/>
          </p:cNvSpPr>
          <p:nvPr>
            <p:ph idx="1"/>
          </p:nvPr>
        </p:nvSpPr>
        <p:spPr>
          <a:xfrm>
            <a:off x="1088571" y="2040410"/>
            <a:ext cx="10312854" cy="3886200"/>
          </a:xfrm>
        </p:spPr>
        <p:txBody>
          <a:bodyPr>
            <a:noAutofit/>
          </a:bodyPr>
          <a:lstStyle/>
          <a:p>
            <a:r>
              <a:rPr lang="en-US" sz="4400" b="1" dirty="0">
                <a:solidFill>
                  <a:srgbClr val="000000"/>
                </a:solidFill>
              </a:rPr>
              <a:t>Mistrust </a:t>
            </a:r>
          </a:p>
          <a:p>
            <a:r>
              <a:rPr lang="en-US" sz="4400" b="1" dirty="0">
                <a:solidFill>
                  <a:srgbClr val="000000"/>
                </a:solidFill>
              </a:rPr>
              <a:t>Stereotyping</a:t>
            </a:r>
          </a:p>
          <a:p>
            <a:r>
              <a:rPr lang="en-US" sz="4400" b="1" dirty="0">
                <a:solidFill>
                  <a:srgbClr val="000000"/>
                </a:solidFill>
              </a:rPr>
              <a:t>Prejudice</a:t>
            </a:r>
          </a:p>
          <a:p>
            <a:r>
              <a:rPr lang="en-US" sz="4400" b="1" dirty="0">
                <a:solidFill>
                  <a:srgbClr val="000000"/>
                </a:solidFill>
              </a:rPr>
              <a:t>Misunderstanding</a:t>
            </a:r>
          </a:p>
          <a:p>
            <a:r>
              <a:rPr lang="en-US" sz="4400" b="1" dirty="0">
                <a:solidFill>
                  <a:srgbClr val="000000"/>
                </a:solidFill>
              </a:rPr>
              <a:t>Lack opportunity to mix with other cultures--cliquish</a:t>
            </a:r>
          </a:p>
          <a:p>
            <a:endParaRPr lang="en-US" sz="4000" b="1" dirty="0">
              <a:solidFill>
                <a:srgbClr val="000000"/>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8505371" y="1319273"/>
            <a:ext cx="3686629" cy="2425414"/>
          </a:xfrm>
          <a:prstGeom prst="rect">
            <a:avLst/>
          </a:prstGeom>
        </p:spPr>
      </p:pic>
    </p:spTree>
    <p:extLst>
      <p:ext uri="{BB962C8B-B14F-4D97-AF65-F5344CB8AC3E}">
        <p14:creationId xmlns:p14="http://schemas.microsoft.com/office/powerpoint/2010/main" val="154628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1298118">
            <a:off x="241872" y="383128"/>
            <a:ext cx="3703444" cy="2401949"/>
          </a:xfrm>
          <a:prstGeom prst="rect">
            <a:avLst/>
          </a:prstGeom>
          <a:ln w="19050">
            <a:solidFill>
              <a:srgbClr val="FF0000"/>
            </a:solidFill>
          </a:ln>
        </p:spPr>
      </p:pic>
      <p:pic>
        <p:nvPicPr>
          <p:cNvPr id="4" name="Picture 3"/>
          <p:cNvPicPr>
            <a:picLocks noChangeAspect="1"/>
          </p:cNvPicPr>
          <p:nvPr/>
        </p:nvPicPr>
        <p:blipFill rotWithShape="1">
          <a:blip r:embed="rId4"/>
          <a:srcRect l="2054" r="66875" b="43048"/>
          <a:stretch/>
        </p:blipFill>
        <p:spPr>
          <a:xfrm rot="763999">
            <a:off x="9107632" y="412791"/>
            <a:ext cx="2595818" cy="3345473"/>
          </a:xfrm>
          <a:prstGeom prst="rect">
            <a:avLst/>
          </a:prstGeom>
          <a:ln>
            <a:solidFill>
              <a:srgbClr val="FF0000"/>
            </a:solidFill>
          </a:ln>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254459" y="4003203"/>
            <a:ext cx="6407232" cy="4265386"/>
          </a:xfrm>
          <a:prstGeom prst="rect">
            <a:avLst/>
          </a:prstGeom>
        </p:spPr>
      </p:pic>
      <p:pic>
        <p:nvPicPr>
          <p:cNvPr id="9" name="Picture 8"/>
          <p:cNvPicPr>
            <a:picLocks noChangeAspect="1"/>
          </p:cNvPicPr>
          <p:nvPr/>
        </p:nvPicPr>
        <p:blipFill rotWithShape="1">
          <a:blip r:embed="rId6"/>
          <a:srcRect l="272" t="3760" r="-272" b="51242"/>
          <a:stretch/>
        </p:blipFill>
        <p:spPr>
          <a:xfrm>
            <a:off x="3839205" y="1320489"/>
            <a:ext cx="5025145" cy="3301416"/>
          </a:xfrm>
          <a:prstGeom prst="rect">
            <a:avLst/>
          </a:prstGeom>
          <a:ln w="12700">
            <a:solidFill>
              <a:srgbClr val="FF0000"/>
            </a:solidFill>
          </a:ln>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143680" y="3324878"/>
            <a:ext cx="5704114" cy="4048536"/>
          </a:xfrm>
          <a:prstGeom prst="rect">
            <a:avLst/>
          </a:prstGeom>
        </p:spPr>
      </p:pic>
    </p:spTree>
    <p:extLst>
      <p:ext uri="{BB962C8B-B14F-4D97-AF65-F5344CB8AC3E}">
        <p14:creationId xmlns:p14="http://schemas.microsoft.com/office/powerpoint/2010/main" val="92191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44" y="325522"/>
            <a:ext cx="8079492" cy="1295400"/>
          </a:xfrm>
        </p:spPr>
        <p:txBody>
          <a:bodyPr>
            <a:noAutofit/>
          </a:bodyPr>
          <a:lstStyle/>
          <a:p>
            <a:r>
              <a:rPr lang="en-US" sz="4800" b="1" dirty="0">
                <a:effectLst>
                  <a:outerShdw blurRad="50800" dist="76200" dir="13500000" algn="br" rotWithShape="0">
                    <a:prstClr val="black">
                      <a:alpha val="40000"/>
                    </a:prstClr>
                  </a:outerShdw>
                </a:effectLst>
              </a:rPr>
              <a:t>American Psychological 		  Association</a:t>
            </a:r>
          </a:p>
        </p:txBody>
      </p:sp>
      <p:sp>
        <p:nvSpPr>
          <p:cNvPr id="3" name="Content Placeholder 2"/>
          <p:cNvSpPr>
            <a:spLocks noGrp="1"/>
          </p:cNvSpPr>
          <p:nvPr>
            <p:ph idx="1"/>
          </p:nvPr>
        </p:nvSpPr>
        <p:spPr>
          <a:xfrm>
            <a:off x="866274" y="2625227"/>
            <a:ext cx="11325726" cy="3807136"/>
          </a:xfrm>
        </p:spPr>
        <p:txBody>
          <a:bodyPr>
            <a:noAutofit/>
          </a:bodyPr>
          <a:lstStyle/>
          <a:p>
            <a:pPr>
              <a:lnSpc>
                <a:spcPct val="100000"/>
              </a:lnSpc>
              <a:spcBef>
                <a:spcPts val="0"/>
              </a:spcBef>
            </a:pPr>
            <a:r>
              <a:rPr lang="en-US" sz="4400" b="1" dirty="0">
                <a:solidFill>
                  <a:srgbClr val="000000"/>
                </a:solidFill>
                <a:effectLst>
                  <a:outerShdw blurRad="50800" dist="38100" dir="2700000" algn="tl">
                    <a:srgbClr val="000000">
                      <a:alpha val="40000"/>
                    </a:srgbClr>
                  </a:outerShdw>
                </a:effectLst>
                <a:latin typeface="Arial Narrow" charset="0"/>
                <a:ea typeface="Arial Narrow" charset="0"/>
                <a:cs typeface="Arial Narrow" charset="0"/>
              </a:rPr>
              <a:t>Research shows that negative stereotyping inhibits academic performance.</a:t>
            </a:r>
          </a:p>
          <a:p>
            <a:pPr>
              <a:lnSpc>
                <a:spcPct val="100000"/>
              </a:lnSpc>
              <a:spcBef>
                <a:spcPts val="0"/>
              </a:spcBef>
            </a:pPr>
            <a:r>
              <a:rPr lang="en-US" sz="4400" b="1" dirty="0">
                <a:solidFill>
                  <a:srgbClr val="000000"/>
                </a:solidFill>
                <a:effectLst>
                  <a:outerShdw blurRad="50800" dist="38100" dir="2700000" algn="tl">
                    <a:srgbClr val="000000">
                      <a:alpha val="40000"/>
                    </a:srgbClr>
                  </a:outerShdw>
                </a:effectLst>
                <a:latin typeface="Arial Narrow" charset="0"/>
                <a:ea typeface="Arial Narrow" charset="0"/>
                <a:cs typeface="Arial Narrow" charset="0"/>
              </a:rPr>
              <a:t>Negative stereotyping threatens how students evaluate themselves, which alter their intellectual performance.</a:t>
            </a:r>
          </a:p>
        </p:txBody>
      </p:sp>
      <p:sp>
        <p:nvSpPr>
          <p:cNvPr id="4" name="TextBox 3"/>
          <p:cNvSpPr txBox="1"/>
          <p:nvPr/>
        </p:nvSpPr>
        <p:spPr>
          <a:xfrm>
            <a:off x="5368935" y="6035698"/>
            <a:ext cx="6341801" cy="523220"/>
          </a:xfrm>
          <a:prstGeom prst="rect">
            <a:avLst/>
          </a:prstGeom>
          <a:noFill/>
        </p:spPr>
        <p:txBody>
          <a:bodyPr wrap="none" rtlCol="0">
            <a:spAutoFit/>
          </a:bodyPr>
          <a:lstStyle/>
          <a:p>
            <a:r>
              <a:rPr lang="en-US" sz="2800" dirty="0">
                <a:solidFill>
                  <a:srgbClr val="000000"/>
                </a:solidFill>
              </a:rPr>
              <a:t>Steele, Aronson &amp; Spencer’s studies</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8253663" y="-192505"/>
            <a:ext cx="3938337" cy="2691177"/>
          </a:xfrm>
          <a:prstGeom prst="rect">
            <a:avLst/>
          </a:prstGeom>
        </p:spPr>
      </p:pic>
    </p:spTree>
    <p:extLst>
      <p:ext uri="{BB962C8B-B14F-4D97-AF65-F5344CB8AC3E}">
        <p14:creationId xmlns:p14="http://schemas.microsoft.com/office/powerpoint/2010/main" val="24176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Heart Shapes 16x9">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Shapes_16x9.potx" id="{BDD8F77D-C15E-4410-8C4B-671D9DAF2DB2}" vid="{C37ED12C-B966-48EB-B28D-62EFEA802184}"/>
    </a:ext>
  </a:extLst>
</a:theme>
</file>

<file path=ppt/theme/theme2.xml><?xml version="1.0" encoding="utf-8"?>
<a:theme xmlns:a="http://schemas.openxmlformats.org/drawingml/2006/main" name="Office Theme">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867645</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2012-11-22T07:38:00+00:00</AssetStart>
    <FriendlyTitle xmlns="4873beb7-5857-4685-be1f-d57550cc96cc" xsi:nil="true"/>
    <MarketSpecific xmlns="4873beb7-5857-4685-be1f-d57550cc96cc">false</MarketSpecific>
    <TPNamespace xmlns="4873beb7-5857-4685-be1f-d57550cc96cc" xsi:nil="true"/>
    <PublishStatusLookup xmlns="4873beb7-5857-4685-be1f-d57550cc96cc">
      <Value>1659217</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TP103896377</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FE93CC-2A71-437A-AF3E-8FAC68A5E311}">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49C0E0F4-A459-4577-BF6A-05C125BA669E}">
  <ds:schemaRefs>
    <ds:schemaRef ds:uri="http://schemas.microsoft.com/sharepoint/v3/contenttype/forms"/>
  </ds:schemaRefs>
</ds:datastoreItem>
</file>

<file path=customXml/itemProps3.xml><?xml version="1.0" encoding="utf-8"?>
<ds:datastoreItem xmlns:ds="http://schemas.openxmlformats.org/officeDocument/2006/customXml" ds:itemID="{7D514A57-952F-47C0-85D0-3781C6F1E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Pink hearts photo album (widescreen)</Template>
  <TotalTime>0</TotalTime>
  <Words>2443</Words>
  <Application>Microsoft Macintosh PowerPoint</Application>
  <PresentationFormat>Widescreen</PresentationFormat>
  <Paragraphs>258</Paragraphs>
  <Slides>32</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Narrow</vt:lpstr>
      <vt:lpstr>Arial Rounded MT Bold</vt:lpstr>
      <vt:lpstr>Calibri</vt:lpstr>
      <vt:lpstr>Cambria</vt:lpstr>
      <vt:lpstr>Century Gothic</vt:lpstr>
      <vt:lpstr>Times New Roman</vt:lpstr>
      <vt:lpstr>Heart Shapes 16x9</vt:lpstr>
      <vt:lpstr>CELEBRATE   DIVERSITY  in Children’s Ministries!</vt:lpstr>
      <vt:lpstr>PowerPoint Presentation</vt:lpstr>
      <vt:lpstr>Diversity encompasses people from:</vt:lpstr>
      <vt:lpstr>Diversity encompasses people from:</vt:lpstr>
      <vt:lpstr>Diversity in America</vt:lpstr>
      <vt:lpstr>PowerPoint Presentation</vt:lpstr>
      <vt:lpstr>Why a Lack of Cohesion?</vt:lpstr>
      <vt:lpstr>PowerPoint Presentation</vt:lpstr>
      <vt:lpstr>American Psychological     Association</vt:lpstr>
      <vt:lpstr>Benefits of Diversity</vt:lpstr>
      <vt:lpstr>More Benefits of      Diversity</vt:lpstr>
      <vt:lpstr>What Does the Bible Say  About Diversity?</vt:lpstr>
      <vt:lpstr>Galatians 3:26-29</vt:lpstr>
      <vt:lpstr>Ellen White  Desire of Ages, p. 403 </vt:lpstr>
      <vt:lpstr>Diversity Must Matter in Ministries!</vt:lpstr>
      <vt:lpstr>How Can We Foster Diversity in   Children’s Ministries?  </vt:lpstr>
      <vt:lpstr>How Can We Foster Diversity   in Children’s Ministries?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Koh, Linda Mei Lin</dc:creator>
  <cp:lastModifiedBy/>
  <cp:revision>1</cp:revision>
  <dcterms:created xsi:type="dcterms:W3CDTF">2016-04-21T14:26:35Z</dcterms:created>
  <dcterms:modified xsi:type="dcterms:W3CDTF">2018-07-29T09:31:23Z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