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29"/>
  </p:notesMasterIdLst>
  <p:sldIdLst>
    <p:sldId id="256" r:id="rId2"/>
    <p:sldId id="257" r:id="rId3"/>
    <p:sldId id="259" r:id="rId4"/>
    <p:sldId id="260" r:id="rId5"/>
    <p:sldId id="258" r:id="rId6"/>
    <p:sldId id="279" r:id="rId7"/>
    <p:sldId id="280" r:id="rId8"/>
    <p:sldId id="282" r:id="rId9"/>
    <p:sldId id="281"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432FF"/>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370"/>
    <p:restoredTop sz="64693" autoAdjust="0"/>
  </p:normalViewPr>
  <p:slideViewPr>
    <p:cSldViewPr>
      <p:cViewPr varScale="1">
        <p:scale>
          <a:sx n="47" d="100"/>
          <a:sy n="47" d="100"/>
        </p:scale>
        <p:origin x="2760" y="184"/>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C22AE74-1B41-413F-B4E6-000C02E5808A}" type="datetimeFigureOut">
              <a:rPr lang="en-US" smtClean="0"/>
              <a:t>9/13/18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8B73143-C296-44B0-AC1D-67D88C190427}" type="slidenum">
              <a:rPr lang="en-US" smtClean="0"/>
              <a:t>‹#›</a:t>
            </a:fld>
            <a:endParaRPr lang="en-US"/>
          </a:p>
        </p:txBody>
      </p:sp>
    </p:spTree>
    <p:extLst>
      <p:ext uri="{BB962C8B-B14F-4D97-AF65-F5344CB8AC3E}">
        <p14:creationId xmlns:p14="http://schemas.microsoft.com/office/powerpoint/2010/main" val="40213426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a:p>
            <a:r>
              <a:rPr lang="en-US" baseline="0" dirty="0"/>
              <a:t>Decorating your Sabbath School classroom to be an exciting learning environment for kids can be tough on a limited budget. Here are 19 ideas that’ll cost you next to nothing…</a:t>
            </a:r>
          </a:p>
          <a:p>
            <a:endParaRPr lang="en-US" baseline="0" dirty="0"/>
          </a:p>
          <a:p>
            <a:r>
              <a:rPr lang="en-US" baseline="0" dirty="0"/>
              <a:t>Ugh… the bleak walls. The boring layout. The stale carpet. The blank bulletin boards. You have a job ahead of you – transforming your Sunday school classroom into an exciting learning environment that kids will flock to. But just as you let your imagination roll, reality reminds you that (of course) there’s always The Budget to consider. </a:t>
            </a:r>
          </a:p>
          <a:p>
            <a:endParaRPr lang="en-US" baseline="0" dirty="0"/>
          </a:p>
          <a:p>
            <a:r>
              <a:rPr lang="en-US" baseline="0" dirty="0"/>
              <a:t>You can transform your room on a tight budget – here are 19 ideas that’ll cost you next to nothing and make your students say, “Wow!”. </a:t>
            </a:r>
            <a:endParaRPr lang="en-US" dirty="0"/>
          </a:p>
        </p:txBody>
      </p:sp>
      <p:sp>
        <p:nvSpPr>
          <p:cNvPr id="4" name="Slide Number Placeholder 3"/>
          <p:cNvSpPr>
            <a:spLocks noGrp="1"/>
          </p:cNvSpPr>
          <p:nvPr>
            <p:ph type="sldNum" sz="quarter" idx="10"/>
          </p:nvPr>
        </p:nvSpPr>
        <p:spPr/>
        <p:txBody>
          <a:bodyPr/>
          <a:lstStyle/>
          <a:p>
            <a:fld id="{C8B73143-C296-44B0-AC1D-67D88C190427}" type="slidenum">
              <a:rPr lang="en-US" smtClean="0"/>
              <a:t>1</a:t>
            </a:fld>
            <a:endParaRPr lang="en-US"/>
          </a:p>
        </p:txBody>
      </p:sp>
    </p:spTree>
    <p:extLst>
      <p:ext uri="{BB962C8B-B14F-4D97-AF65-F5344CB8AC3E}">
        <p14:creationId xmlns:p14="http://schemas.microsoft.com/office/powerpoint/2010/main" val="31792532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5.  Captivating Walls</a:t>
            </a:r>
          </a:p>
        </p:txBody>
      </p:sp>
      <p:sp>
        <p:nvSpPr>
          <p:cNvPr id="4" name="Slide Number Placeholder 3"/>
          <p:cNvSpPr>
            <a:spLocks noGrp="1"/>
          </p:cNvSpPr>
          <p:nvPr>
            <p:ph type="sldNum" sz="quarter" idx="10"/>
          </p:nvPr>
        </p:nvSpPr>
        <p:spPr/>
        <p:txBody>
          <a:bodyPr/>
          <a:lstStyle/>
          <a:p>
            <a:fld id="{C8B73143-C296-44B0-AC1D-67D88C190427}" type="slidenum">
              <a:rPr lang="en-US" smtClean="0"/>
              <a:t>10</a:t>
            </a:fld>
            <a:endParaRPr lang="en-US"/>
          </a:p>
        </p:txBody>
      </p:sp>
    </p:spTree>
    <p:extLst>
      <p:ext uri="{BB962C8B-B14F-4D97-AF65-F5344CB8AC3E}">
        <p14:creationId xmlns:p14="http://schemas.microsoft.com/office/powerpoint/2010/main" val="21183956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Wall Colors Galore</a:t>
            </a:r>
          </a:p>
          <a:p>
            <a:endParaRPr lang="en-US" dirty="0"/>
          </a:p>
          <a:p>
            <a:pPr marL="171450" indent="-171450">
              <a:buFont typeface="Arial" panose="020B0604020202020204" pitchFamily="34" charset="0"/>
              <a:buChar char="•"/>
            </a:pPr>
            <a:r>
              <a:rPr lang="en-US" dirty="0"/>
              <a:t>Trade the institutional white on your walls for something more contemporary. </a:t>
            </a:r>
          </a:p>
          <a:p>
            <a:pPr marL="171450" indent="-171450">
              <a:buFont typeface="Arial" panose="020B0604020202020204" pitchFamily="34" charset="0"/>
              <a:buChar char="•"/>
            </a:pPr>
            <a:r>
              <a:rPr lang="en-US" dirty="0"/>
              <a:t>A trip to a home improvement store will give you an idea of the vast range of cheery color combinations available. </a:t>
            </a:r>
          </a:p>
          <a:p>
            <a:pPr marL="171450" indent="-171450">
              <a:buFont typeface="Arial" panose="020B0604020202020204" pitchFamily="34" charset="0"/>
              <a:buChar char="•"/>
            </a:pPr>
            <a:r>
              <a:rPr lang="en-US" dirty="0"/>
              <a:t>Recruit parents or preteens to help as you give your room a face-lift. </a:t>
            </a:r>
          </a:p>
          <a:p>
            <a:endParaRPr lang="en-US" dirty="0"/>
          </a:p>
        </p:txBody>
      </p:sp>
      <p:sp>
        <p:nvSpPr>
          <p:cNvPr id="4" name="Slide Number Placeholder 3"/>
          <p:cNvSpPr>
            <a:spLocks noGrp="1"/>
          </p:cNvSpPr>
          <p:nvPr>
            <p:ph type="sldNum" sz="quarter" idx="10"/>
          </p:nvPr>
        </p:nvSpPr>
        <p:spPr/>
        <p:txBody>
          <a:bodyPr/>
          <a:lstStyle/>
          <a:p>
            <a:fld id="{C8B73143-C296-44B0-AC1D-67D88C190427}" type="slidenum">
              <a:rPr lang="en-US" smtClean="0"/>
              <a:t>11</a:t>
            </a:fld>
            <a:endParaRPr lang="en-US"/>
          </a:p>
        </p:txBody>
      </p:sp>
    </p:spTree>
    <p:extLst>
      <p:ext uri="{BB962C8B-B14F-4D97-AF65-F5344CB8AC3E}">
        <p14:creationId xmlns:p14="http://schemas.microsoft.com/office/powerpoint/2010/main" val="14802924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1" dirty="0"/>
              <a:t>6.  Go Dark</a:t>
            </a:r>
          </a:p>
          <a:p>
            <a:pPr marL="171450" indent="-171450">
              <a:buFont typeface="Arial" panose="020B0604020202020204" pitchFamily="34" charset="0"/>
              <a:buChar char="•"/>
            </a:pPr>
            <a:endParaRPr lang="en-US" b="0" dirty="0"/>
          </a:p>
          <a:p>
            <a:pPr marL="171450" indent="-171450">
              <a:buFont typeface="Arial" panose="020B0604020202020204" pitchFamily="34" charset="0"/>
              <a:buChar char="•"/>
            </a:pPr>
            <a:r>
              <a:rPr lang="en-US" b="0" dirty="0"/>
              <a:t>Dramatic colors can add depth and interest to your room, and they make the perfect background to display kids’ art projects. </a:t>
            </a:r>
          </a:p>
          <a:p>
            <a:pPr marL="171450" indent="-171450">
              <a:buFont typeface="Arial" panose="020B0604020202020204" pitchFamily="34" charset="0"/>
              <a:buChar char="•"/>
            </a:pPr>
            <a:r>
              <a:rPr lang="en-US" b="0" dirty="0"/>
              <a:t>You don’t want to paint every wall and the ceiling magenta, but a single dark wall with a display at the back of the room is inviting and will draw people into your room.</a:t>
            </a:r>
          </a:p>
          <a:p>
            <a:endParaRPr lang="en-US" dirty="0"/>
          </a:p>
        </p:txBody>
      </p:sp>
      <p:sp>
        <p:nvSpPr>
          <p:cNvPr id="4" name="Slide Number Placeholder 3"/>
          <p:cNvSpPr>
            <a:spLocks noGrp="1"/>
          </p:cNvSpPr>
          <p:nvPr>
            <p:ph type="sldNum" sz="quarter" idx="10"/>
          </p:nvPr>
        </p:nvSpPr>
        <p:spPr/>
        <p:txBody>
          <a:bodyPr/>
          <a:lstStyle/>
          <a:p>
            <a:fld id="{C8B73143-C296-44B0-AC1D-67D88C190427}" type="slidenum">
              <a:rPr lang="en-US" smtClean="0"/>
              <a:t>12</a:t>
            </a:fld>
            <a:endParaRPr lang="en-US"/>
          </a:p>
        </p:txBody>
      </p:sp>
    </p:spTree>
    <p:extLst>
      <p:ext uri="{BB962C8B-B14F-4D97-AF65-F5344CB8AC3E}">
        <p14:creationId xmlns:p14="http://schemas.microsoft.com/office/powerpoint/2010/main" val="23055080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1" dirty="0"/>
              <a:t>7.  All Aglow</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Glow in the dark paint and stickers are less obvious way to spice up your room, but kids love them.</a:t>
            </a:r>
          </a:p>
          <a:p>
            <a:pPr marL="171450" indent="-171450">
              <a:buFont typeface="Arial" panose="020B0604020202020204" pitchFamily="34" charset="0"/>
              <a:buChar char="•"/>
            </a:pPr>
            <a:r>
              <a:rPr lang="en-US" dirty="0"/>
              <a:t>You can design a biblical skyline or scene, then decorate the walls and ceiling with stars. </a:t>
            </a:r>
          </a:p>
          <a:p>
            <a:pPr marL="171450" indent="-171450">
              <a:buFont typeface="Arial" panose="020B0604020202020204" pitchFamily="34" charset="0"/>
              <a:buChar char="•"/>
            </a:pPr>
            <a:r>
              <a:rPr lang="en-US" dirty="0"/>
              <a:t>Kids will be captivated as you dim the lights to read passages from the Bible. </a:t>
            </a:r>
          </a:p>
          <a:p>
            <a:endParaRPr lang="en-US" dirty="0"/>
          </a:p>
        </p:txBody>
      </p:sp>
      <p:sp>
        <p:nvSpPr>
          <p:cNvPr id="4" name="Slide Number Placeholder 3"/>
          <p:cNvSpPr>
            <a:spLocks noGrp="1"/>
          </p:cNvSpPr>
          <p:nvPr>
            <p:ph type="sldNum" sz="quarter" idx="10"/>
          </p:nvPr>
        </p:nvSpPr>
        <p:spPr/>
        <p:txBody>
          <a:bodyPr/>
          <a:lstStyle/>
          <a:p>
            <a:fld id="{C8B73143-C296-44B0-AC1D-67D88C190427}" type="slidenum">
              <a:rPr lang="en-US" smtClean="0"/>
              <a:t>13</a:t>
            </a:fld>
            <a:endParaRPr lang="en-US"/>
          </a:p>
        </p:txBody>
      </p:sp>
    </p:spTree>
    <p:extLst>
      <p:ext uri="{BB962C8B-B14F-4D97-AF65-F5344CB8AC3E}">
        <p14:creationId xmlns:p14="http://schemas.microsoft.com/office/powerpoint/2010/main" val="20775217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8. Sticky Stuff</a:t>
            </a:r>
          </a:p>
          <a:p>
            <a:endParaRPr lang="en-US" b="1" dirty="0"/>
          </a:p>
          <a:p>
            <a:pPr marL="171450" indent="-171450">
              <a:spcBef>
                <a:spcPts val="0"/>
              </a:spcBef>
              <a:buFont typeface="Arial" panose="020B0604020202020204" pitchFamily="34" charset="0"/>
              <a:buChar char="•"/>
            </a:pPr>
            <a:r>
              <a:rPr lang="en-US" sz="1200" b="0" dirty="0">
                <a:solidFill>
                  <a:schemeClr val="tx1"/>
                </a:solidFill>
                <a:latin typeface="Calibri" panose="020F0502020204030204" pitchFamily="34" charset="0"/>
                <a:cs typeface="Calibri" panose="020F0502020204030204" pitchFamily="34" charset="0"/>
              </a:rPr>
              <a:t>What will they think of next? Magnetic paint is a unique addition to the painting palette – and you can cover it with your color of choice. </a:t>
            </a:r>
          </a:p>
          <a:p>
            <a:pPr marL="171450" indent="-171450">
              <a:spcBef>
                <a:spcPts val="0"/>
              </a:spcBef>
              <a:buFont typeface="Arial" panose="020B0604020202020204" pitchFamily="34" charset="0"/>
              <a:buChar char="•"/>
            </a:pPr>
            <a:r>
              <a:rPr lang="en-US" sz="1200" b="0" dirty="0">
                <a:solidFill>
                  <a:schemeClr val="tx1"/>
                </a:solidFill>
                <a:latin typeface="Calibri" panose="020F0502020204030204" pitchFamily="34" charset="0"/>
                <a:cs typeface="Calibri" panose="020F0502020204030204" pitchFamily="34" charset="0"/>
              </a:rPr>
              <a:t>Consider “striping” your room with the paint. </a:t>
            </a:r>
          </a:p>
          <a:p>
            <a:pPr marL="171450" indent="-171450">
              <a:spcBef>
                <a:spcPts val="0"/>
              </a:spcBef>
              <a:buFont typeface="Arial" panose="020B0604020202020204" pitchFamily="34" charset="0"/>
              <a:buChar char="•"/>
            </a:pPr>
            <a:r>
              <a:rPr lang="en-US" sz="1200" b="0" dirty="0">
                <a:solidFill>
                  <a:schemeClr val="tx1"/>
                </a:solidFill>
                <a:latin typeface="Calibri" panose="020F0502020204030204" pitchFamily="34" charset="0"/>
                <a:cs typeface="Calibri" panose="020F0502020204030204" pitchFamily="34" charset="0"/>
              </a:rPr>
              <a:t>You can easily attach pictures, art projects, and decorations with magnetic sheets. </a:t>
            </a:r>
          </a:p>
          <a:p>
            <a:endParaRPr lang="en-US" b="1" dirty="0"/>
          </a:p>
        </p:txBody>
      </p:sp>
      <p:sp>
        <p:nvSpPr>
          <p:cNvPr id="4" name="Slide Number Placeholder 3"/>
          <p:cNvSpPr>
            <a:spLocks noGrp="1"/>
          </p:cNvSpPr>
          <p:nvPr>
            <p:ph type="sldNum" sz="quarter" idx="10"/>
          </p:nvPr>
        </p:nvSpPr>
        <p:spPr/>
        <p:txBody>
          <a:bodyPr/>
          <a:lstStyle/>
          <a:p>
            <a:fld id="{C8B73143-C296-44B0-AC1D-67D88C190427}" type="slidenum">
              <a:rPr lang="en-US" smtClean="0"/>
              <a:t>14</a:t>
            </a:fld>
            <a:endParaRPr lang="en-US"/>
          </a:p>
        </p:txBody>
      </p:sp>
    </p:spTree>
    <p:extLst>
      <p:ext uri="{BB962C8B-B14F-4D97-AF65-F5344CB8AC3E}">
        <p14:creationId xmlns:p14="http://schemas.microsoft.com/office/powerpoint/2010/main" val="7731009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9.  Murals</a:t>
            </a:r>
          </a:p>
          <a:p>
            <a:endParaRPr lang="en-US" dirty="0"/>
          </a:p>
          <a:p>
            <a:pPr marL="171450" indent="-171450">
              <a:buFont typeface="Arial" panose="020B0604020202020204" pitchFamily="34" charset="0"/>
              <a:buChar char="•"/>
            </a:pPr>
            <a:r>
              <a:rPr lang="en-US" dirty="0"/>
              <a:t>Murals never go out of style, and they’re always a fun, cooperative effort. </a:t>
            </a:r>
          </a:p>
          <a:p>
            <a:pPr marL="171450" indent="-171450">
              <a:buFont typeface="Arial" panose="020B0604020202020204" pitchFamily="34" charset="0"/>
              <a:buChar char="•"/>
            </a:pPr>
            <a:r>
              <a:rPr lang="en-US" dirty="0"/>
              <a:t>You’ll need an artistic person to create the outlines of the mural, but just about anyone with a paintbrush can fill in the rest. </a:t>
            </a:r>
          </a:p>
          <a:p>
            <a:pPr marL="171450" indent="-171450">
              <a:buFont typeface="Arial" panose="020B0604020202020204" pitchFamily="34" charset="0"/>
              <a:buChar char="•"/>
            </a:pPr>
            <a:r>
              <a:rPr lang="en-US" dirty="0"/>
              <a:t>Or bring your classroom to life with a custom-painted mural from www.wackyworld.tv or www.painteroffun.com. </a:t>
            </a:r>
          </a:p>
          <a:p>
            <a:endParaRPr lang="en-US" dirty="0"/>
          </a:p>
        </p:txBody>
      </p:sp>
      <p:sp>
        <p:nvSpPr>
          <p:cNvPr id="4" name="Slide Number Placeholder 3"/>
          <p:cNvSpPr>
            <a:spLocks noGrp="1"/>
          </p:cNvSpPr>
          <p:nvPr>
            <p:ph type="sldNum" sz="quarter" idx="10"/>
          </p:nvPr>
        </p:nvSpPr>
        <p:spPr/>
        <p:txBody>
          <a:bodyPr/>
          <a:lstStyle/>
          <a:p>
            <a:fld id="{C8B73143-C296-44B0-AC1D-67D88C190427}" type="slidenum">
              <a:rPr lang="en-US" smtClean="0"/>
              <a:t>15</a:t>
            </a:fld>
            <a:endParaRPr lang="en-US"/>
          </a:p>
        </p:txBody>
      </p:sp>
    </p:spTree>
    <p:extLst>
      <p:ext uri="{BB962C8B-B14F-4D97-AF65-F5344CB8AC3E}">
        <p14:creationId xmlns:p14="http://schemas.microsoft.com/office/powerpoint/2010/main" val="1652640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startAt="10"/>
            </a:pPr>
            <a:r>
              <a:rPr lang="en-US" b="1" dirty="0"/>
              <a:t>Winning Windows</a:t>
            </a:r>
          </a:p>
          <a:p>
            <a:pPr marL="228600" indent="-228600">
              <a:buAutoNum type="arabicPeriod" startAt="10"/>
            </a:pPr>
            <a:endParaRPr lang="en-US" b="1" dirty="0"/>
          </a:p>
          <a:p>
            <a:pPr marL="171450" indent="-171450">
              <a:buFont typeface="Arial" panose="020B0604020202020204" pitchFamily="34" charset="0"/>
              <a:buChar char="•"/>
            </a:pPr>
            <a:r>
              <a:rPr lang="en-US" b="0" dirty="0"/>
              <a:t>Dress up your window with real potted plants or artificial ones.</a:t>
            </a:r>
          </a:p>
          <a:p>
            <a:pPr marL="171450" indent="-171450">
              <a:buFont typeface="Arial" panose="020B0604020202020204" pitchFamily="34" charset="0"/>
              <a:buChar char="•"/>
            </a:pPr>
            <a:r>
              <a:rPr lang="en-US" b="0" dirty="0"/>
              <a:t>Colorful curtains can be eye-catching and appealing.</a:t>
            </a:r>
          </a:p>
        </p:txBody>
      </p:sp>
      <p:sp>
        <p:nvSpPr>
          <p:cNvPr id="4" name="Slide Number Placeholder 3"/>
          <p:cNvSpPr>
            <a:spLocks noGrp="1"/>
          </p:cNvSpPr>
          <p:nvPr>
            <p:ph type="sldNum" sz="quarter" idx="10"/>
          </p:nvPr>
        </p:nvSpPr>
        <p:spPr/>
        <p:txBody>
          <a:bodyPr/>
          <a:lstStyle/>
          <a:p>
            <a:fld id="{C8B73143-C296-44B0-AC1D-67D88C190427}" type="slidenum">
              <a:rPr lang="en-US" smtClean="0"/>
              <a:t>16</a:t>
            </a:fld>
            <a:endParaRPr lang="en-US"/>
          </a:p>
        </p:txBody>
      </p:sp>
    </p:spTree>
    <p:extLst>
      <p:ext uri="{BB962C8B-B14F-4D97-AF65-F5344CB8AC3E}">
        <p14:creationId xmlns:p14="http://schemas.microsoft.com/office/powerpoint/2010/main" val="29469978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11.  PVC Surprise</a:t>
            </a:r>
          </a:p>
          <a:p>
            <a:endParaRPr lang="en-US" dirty="0"/>
          </a:p>
          <a:p>
            <a:r>
              <a:rPr lang="en-US" dirty="0"/>
              <a:t>PVC piping (available at home improvement stores) is cheap, light, and versatile. </a:t>
            </a:r>
          </a:p>
          <a:p>
            <a:r>
              <a:rPr lang="en-US" dirty="0"/>
              <a:t>To make curtain rods, cut sections just longer than the width of your windows.</a:t>
            </a:r>
          </a:p>
          <a:p>
            <a:r>
              <a:rPr lang="en-US" dirty="0"/>
              <a:t>Drape each section with fabric, or cover the pipe itself with glue and fabric.</a:t>
            </a:r>
          </a:p>
          <a:p>
            <a:endParaRPr lang="en-US" dirty="0"/>
          </a:p>
        </p:txBody>
      </p:sp>
      <p:sp>
        <p:nvSpPr>
          <p:cNvPr id="4" name="Slide Number Placeholder 3"/>
          <p:cNvSpPr>
            <a:spLocks noGrp="1"/>
          </p:cNvSpPr>
          <p:nvPr>
            <p:ph type="sldNum" sz="quarter" idx="10"/>
          </p:nvPr>
        </p:nvSpPr>
        <p:spPr/>
        <p:txBody>
          <a:bodyPr/>
          <a:lstStyle/>
          <a:p>
            <a:fld id="{C8B73143-C296-44B0-AC1D-67D88C190427}" type="slidenum">
              <a:rPr lang="en-US" smtClean="0"/>
              <a:t>17</a:t>
            </a:fld>
            <a:endParaRPr lang="en-US"/>
          </a:p>
        </p:txBody>
      </p:sp>
    </p:spTree>
    <p:extLst>
      <p:ext uri="{BB962C8B-B14F-4D97-AF65-F5344CB8AC3E}">
        <p14:creationId xmlns:p14="http://schemas.microsoft.com/office/powerpoint/2010/main" val="11782959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12.  Stain Glass</a:t>
            </a:r>
          </a:p>
          <a:p>
            <a:endParaRPr lang="en-US" dirty="0"/>
          </a:p>
          <a:p>
            <a:pPr marL="171450" indent="-171450">
              <a:buFont typeface="Arial" panose="020B0604020202020204" pitchFamily="34" charset="0"/>
              <a:buChar char="•"/>
            </a:pPr>
            <a:r>
              <a:rPr lang="en-US" b="0" dirty="0"/>
              <a:t>Windows are wonderful, but sometimes what’s going on outside them distracts kids. </a:t>
            </a:r>
          </a:p>
          <a:p>
            <a:pPr marL="171450" indent="-171450">
              <a:buFont typeface="Arial" panose="020B0604020202020204" pitchFamily="34" charset="0"/>
              <a:buChar char="•"/>
            </a:pPr>
            <a:r>
              <a:rPr lang="en-US" b="0" dirty="0"/>
              <a:t>If you want to keep the light but lose the distraction, “stain” your glass. For stained glass kits, go to www.dickblick.com. </a:t>
            </a:r>
          </a:p>
          <a:p>
            <a:endParaRPr lang="en-US" dirty="0"/>
          </a:p>
        </p:txBody>
      </p:sp>
      <p:sp>
        <p:nvSpPr>
          <p:cNvPr id="4" name="Slide Number Placeholder 3"/>
          <p:cNvSpPr>
            <a:spLocks noGrp="1"/>
          </p:cNvSpPr>
          <p:nvPr>
            <p:ph type="sldNum" sz="quarter" idx="10"/>
          </p:nvPr>
        </p:nvSpPr>
        <p:spPr/>
        <p:txBody>
          <a:bodyPr/>
          <a:lstStyle/>
          <a:p>
            <a:fld id="{C8B73143-C296-44B0-AC1D-67D88C190427}" type="slidenum">
              <a:rPr lang="en-US" smtClean="0"/>
              <a:t>18</a:t>
            </a:fld>
            <a:endParaRPr lang="en-US"/>
          </a:p>
        </p:txBody>
      </p:sp>
    </p:spTree>
    <p:extLst>
      <p:ext uri="{BB962C8B-B14F-4D97-AF65-F5344CB8AC3E}">
        <p14:creationId xmlns:p14="http://schemas.microsoft.com/office/powerpoint/2010/main" val="41945753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13. Fantastic Floors</a:t>
            </a:r>
          </a:p>
          <a:p>
            <a:endParaRPr lang="en-US" b="1" dirty="0"/>
          </a:p>
          <a:p>
            <a:pPr marL="171450" indent="-171450">
              <a:buFont typeface="Arial" panose="020B0604020202020204" pitchFamily="34" charset="0"/>
              <a:buChar char="•"/>
            </a:pPr>
            <a:r>
              <a:rPr lang="en-US" b="0" dirty="0"/>
              <a:t>Use colorful throw cushions or bean bags to brighten the floors.</a:t>
            </a:r>
          </a:p>
          <a:p>
            <a:pPr marL="171450" indent="-171450">
              <a:buFont typeface="Arial" panose="020B0604020202020204" pitchFamily="34" charset="0"/>
              <a:buChar char="•"/>
            </a:pPr>
            <a:r>
              <a:rPr lang="en-US" b="0" dirty="0"/>
              <a:t>Place colorful tiles that appeal to children.</a:t>
            </a:r>
          </a:p>
        </p:txBody>
      </p:sp>
      <p:sp>
        <p:nvSpPr>
          <p:cNvPr id="4" name="Slide Number Placeholder 3"/>
          <p:cNvSpPr>
            <a:spLocks noGrp="1"/>
          </p:cNvSpPr>
          <p:nvPr>
            <p:ph type="sldNum" sz="quarter" idx="10"/>
          </p:nvPr>
        </p:nvSpPr>
        <p:spPr/>
        <p:txBody>
          <a:bodyPr/>
          <a:lstStyle/>
          <a:p>
            <a:fld id="{C8B73143-C296-44B0-AC1D-67D88C190427}" type="slidenum">
              <a:rPr lang="en-US" smtClean="0"/>
              <a:t>19</a:t>
            </a:fld>
            <a:endParaRPr lang="en-US"/>
          </a:p>
        </p:txBody>
      </p:sp>
    </p:spTree>
    <p:extLst>
      <p:ext uri="{BB962C8B-B14F-4D97-AF65-F5344CB8AC3E}">
        <p14:creationId xmlns:p14="http://schemas.microsoft.com/office/powerpoint/2010/main" val="25483710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b="0" dirty="0"/>
              <a:t>Dynamic Door</a:t>
            </a:r>
          </a:p>
          <a:p>
            <a:pPr marL="228600" indent="-228600">
              <a:buAutoNum type="arabicPeriod"/>
            </a:pPr>
            <a:endParaRPr lang="en-US" b="0" dirty="0"/>
          </a:p>
          <a:p>
            <a:pPr marL="171450" indent="-171450">
              <a:buFont typeface="Arial" panose="020B0604020202020204" pitchFamily="34" charset="0"/>
              <a:buChar char="•"/>
            </a:pPr>
            <a:r>
              <a:rPr lang="en-US" b="0" dirty="0"/>
              <a:t>Color the door of the room with paint, or with crepe paper to make it attractive.  </a:t>
            </a:r>
          </a:p>
          <a:p>
            <a:pPr marL="171450" indent="-171450">
              <a:buFont typeface="Arial" panose="020B0604020202020204" pitchFamily="34" charset="0"/>
              <a:buChar char="•"/>
            </a:pPr>
            <a:r>
              <a:rPr lang="en-US" b="0" dirty="0"/>
              <a:t>Hang child-friendly pictures to make it attractive.    </a:t>
            </a:r>
          </a:p>
        </p:txBody>
      </p:sp>
      <p:sp>
        <p:nvSpPr>
          <p:cNvPr id="4" name="Slide Number Placeholder 3"/>
          <p:cNvSpPr>
            <a:spLocks noGrp="1"/>
          </p:cNvSpPr>
          <p:nvPr>
            <p:ph type="sldNum" sz="quarter" idx="10"/>
          </p:nvPr>
        </p:nvSpPr>
        <p:spPr/>
        <p:txBody>
          <a:bodyPr/>
          <a:lstStyle/>
          <a:p>
            <a:fld id="{C8B73143-C296-44B0-AC1D-67D88C190427}" type="slidenum">
              <a:rPr lang="en-US" smtClean="0"/>
              <a:t>2</a:t>
            </a:fld>
            <a:endParaRPr lang="en-US"/>
          </a:p>
        </p:txBody>
      </p:sp>
    </p:spTree>
    <p:extLst>
      <p:ext uri="{BB962C8B-B14F-4D97-AF65-F5344CB8AC3E}">
        <p14:creationId xmlns:p14="http://schemas.microsoft.com/office/powerpoint/2010/main" val="164555501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startAt="14"/>
            </a:pPr>
            <a:r>
              <a:rPr lang="en-US" b="1" dirty="0"/>
              <a:t>Remnants and Rugs </a:t>
            </a:r>
          </a:p>
          <a:p>
            <a:pPr marL="0" indent="0">
              <a:buNone/>
            </a:pPr>
            <a:endParaRPr lang="en-US" dirty="0"/>
          </a:p>
          <a:p>
            <a:pPr marL="171450" indent="-171450">
              <a:buFont typeface="Arial" panose="020B0604020202020204" pitchFamily="34" charset="0"/>
              <a:buChar char="•"/>
            </a:pPr>
            <a:r>
              <a:rPr lang="en-US" dirty="0"/>
              <a:t>Cover worn-out carpet or soften tile with carpet remnants or inexpensive rugs.</a:t>
            </a:r>
          </a:p>
          <a:p>
            <a:pPr marL="171450" indent="-171450">
              <a:buFont typeface="Arial" panose="020B0604020202020204" pitchFamily="34" charset="0"/>
              <a:buChar char="•"/>
            </a:pPr>
            <a:r>
              <a:rPr lang="en-US" dirty="0"/>
              <a:t>Breaking up a basic floor with rugs also breaks up the room.</a:t>
            </a:r>
          </a:p>
          <a:p>
            <a:pPr marL="171450" indent="-171450">
              <a:buFont typeface="Arial" panose="020B0604020202020204" pitchFamily="34" charset="0"/>
              <a:buChar char="•"/>
            </a:pPr>
            <a:r>
              <a:rPr lang="en-US" dirty="0"/>
              <a:t>You can create a cozy story time area or designate an activity area with varied carpets.</a:t>
            </a:r>
          </a:p>
          <a:p>
            <a:endParaRPr lang="en-US" dirty="0"/>
          </a:p>
        </p:txBody>
      </p:sp>
      <p:sp>
        <p:nvSpPr>
          <p:cNvPr id="4" name="Slide Number Placeholder 3"/>
          <p:cNvSpPr>
            <a:spLocks noGrp="1"/>
          </p:cNvSpPr>
          <p:nvPr>
            <p:ph type="sldNum" sz="quarter" idx="10"/>
          </p:nvPr>
        </p:nvSpPr>
        <p:spPr/>
        <p:txBody>
          <a:bodyPr/>
          <a:lstStyle/>
          <a:p>
            <a:fld id="{C8B73143-C296-44B0-AC1D-67D88C190427}" type="slidenum">
              <a:rPr lang="en-US" smtClean="0"/>
              <a:t>20</a:t>
            </a:fld>
            <a:endParaRPr lang="en-US"/>
          </a:p>
        </p:txBody>
      </p:sp>
    </p:spTree>
    <p:extLst>
      <p:ext uri="{BB962C8B-B14F-4D97-AF65-F5344CB8AC3E}">
        <p14:creationId xmlns:p14="http://schemas.microsoft.com/office/powerpoint/2010/main" val="304813586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startAt="15"/>
            </a:pPr>
            <a:r>
              <a:rPr lang="en-US" b="1" dirty="0">
                <a:solidFill>
                  <a:srgbClr val="FF0000"/>
                </a:solidFill>
              </a:rPr>
              <a:t> Paint Me a Path</a:t>
            </a:r>
          </a:p>
          <a:p>
            <a:pPr marL="0" indent="0">
              <a:buNone/>
            </a:pPr>
            <a:endParaRPr lang="en-US" b="1" dirty="0">
              <a:solidFill>
                <a:srgbClr val="FF0000"/>
              </a:solidFill>
            </a:endParaRPr>
          </a:p>
          <a:p>
            <a:pPr marL="171450" indent="-171450">
              <a:buFont typeface="Arial" panose="020B0604020202020204" pitchFamily="34" charset="0"/>
              <a:buChar char="•"/>
            </a:pPr>
            <a:r>
              <a:rPr lang="en-US" sz="1200" b="0" dirty="0">
                <a:solidFill>
                  <a:schemeClr val="tx1"/>
                </a:solidFill>
                <a:latin typeface="Calibri" panose="020F0502020204030204" pitchFamily="34" charset="0"/>
                <a:cs typeface="Calibri" panose="020F0502020204030204" pitchFamily="34" charset="0"/>
              </a:rPr>
              <a:t>If your floor is forgettable, make it memorable with a new paint job (uncarpeted floors only).</a:t>
            </a:r>
          </a:p>
          <a:p>
            <a:pPr marL="171450" indent="-171450">
              <a:buFont typeface="Arial" panose="020B0604020202020204" pitchFamily="34" charset="0"/>
              <a:buChar char="•"/>
            </a:pPr>
            <a:r>
              <a:rPr lang="en-US" sz="1200" b="0" dirty="0">
                <a:solidFill>
                  <a:schemeClr val="tx1"/>
                </a:solidFill>
                <a:latin typeface="Calibri" panose="020F0502020204030204" pitchFamily="34" charset="0"/>
                <a:cs typeface="Calibri" panose="020F0502020204030204" pitchFamily="34" charset="0"/>
              </a:rPr>
              <a:t>You can go wild with wacky designs and tons of color, or you can stay sane with a single sublime shade.</a:t>
            </a:r>
          </a:p>
          <a:p>
            <a:pPr marL="0" indent="0">
              <a:buNone/>
            </a:pPr>
            <a:endParaRPr lang="en-US" b="1" dirty="0">
              <a:solidFill>
                <a:srgbClr val="FF0000"/>
              </a:solidFill>
            </a:endParaRPr>
          </a:p>
        </p:txBody>
      </p:sp>
      <p:sp>
        <p:nvSpPr>
          <p:cNvPr id="4" name="Slide Number Placeholder 3"/>
          <p:cNvSpPr>
            <a:spLocks noGrp="1"/>
          </p:cNvSpPr>
          <p:nvPr>
            <p:ph type="sldNum" sz="quarter" idx="10"/>
          </p:nvPr>
        </p:nvSpPr>
        <p:spPr/>
        <p:txBody>
          <a:bodyPr/>
          <a:lstStyle/>
          <a:p>
            <a:fld id="{C8B73143-C296-44B0-AC1D-67D88C190427}" type="slidenum">
              <a:rPr lang="en-US" smtClean="0"/>
              <a:t>21</a:t>
            </a:fld>
            <a:endParaRPr lang="en-US"/>
          </a:p>
        </p:txBody>
      </p:sp>
    </p:spTree>
    <p:extLst>
      <p:ext uri="{BB962C8B-B14F-4D97-AF65-F5344CB8AC3E}">
        <p14:creationId xmlns:p14="http://schemas.microsoft.com/office/powerpoint/2010/main" val="2109610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16.  Funky Furniture</a:t>
            </a:r>
          </a:p>
        </p:txBody>
      </p:sp>
      <p:sp>
        <p:nvSpPr>
          <p:cNvPr id="4" name="Slide Number Placeholder 3"/>
          <p:cNvSpPr>
            <a:spLocks noGrp="1"/>
          </p:cNvSpPr>
          <p:nvPr>
            <p:ph type="sldNum" sz="quarter" idx="10"/>
          </p:nvPr>
        </p:nvSpPr>
        <p:spPr/>
        <p:txBody>
          <a:bodyPr/>
          <a:lstStyle/>
          <a:p>
            <a:fld id="{C8B73143-C296-44B0-AC1D-67D88C190427}" type="slidenum">
              <a:rPr lang="en-US" smtClean="0"/>
              <a:t>22</a:t>
            </a:fld>
            <a:endParaRPr lang="en-US"/>
          </a:p>
        </p:txBody>
      </p:sp>
    </p:spTree>
    <p:extLst>
      <p:ext uri="{BB962C8B-B14F-4D97-AF65-F5344CB8AC3E}">
        <p14:creationId xmlns:p14="http://schemas.microsoft.com/office/powerpoint/2010/main" val="367346550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Crates</a:t>
            </a:r>
          </a:p>
          <a:p>
            <a:endParaRPr lang="en-US" dirty="0"/>
          </a:p>
          <a:p>
            <a:pPr marL="171450" indent="-171450">
              <a:buFont typeface="Arial" panose="020B0604020202020204" pitchFamily="34" charset="0"/>
              <a:buChar char="•"/>
            </a:pPr>
            <a:r>
              <a:rPr lang="en-US" dirty="0"/>
              <a:t>Crates can do double duty as storage and bench seating. You can spray paint older crates to spruce up their appearance, or cover them with fabric.</a:t>
            </a:r>
          </a:p>
          <a:p>
            <a:pPr marL="171450" indent="-171450">
              <a:buFont typeface="Arial" panose="020B0604020202020204" pitchFamily="34" charset="0"/>
              <a:buChar char="•"/>
            </a:pPr>
            <a:r>
              <a:rPr lang="en-US" dirty="0"/>
              <a:t>To make benches, simply cut a piece of plywood to cover the crates.</a:t>
            </a:r>
          </a:p>
          <a:p>
            <a:pPr marL="171450" indent="-171450">
              <a:buFont typeface="Arial" panose="020B0604020202020204" pitchFamily="34" charset="0"/>
              <a:buChar char="•"/>
            </a:pPr>
            <a:r>
              <a:rPr lang="en-US" dirty="0"/>
              <a:t>Glue foam to one side of the plywood, and finish the bench top by covering it with fabric. Staple the fabric to the bottom of the bench top with a staple gun.</a:t>
            </a:r>
          </a:p>
          <a:p>
            <a:endParaRPr lang="en-US" dirty="0"/>
          </a:p>
        </p:txBody>
      </p:sp>
      <p:sp>
        <p:nvSpPr>
          <p:cNvPr id="4" name="Slide Number Placeholder 3"/>
          <p:cNvSpPr>
            <a:spLocks noGrp="1"/>
          </p:cNvSpPr>
          <p:nvPr>
            <p:ph type="sldNum" sz="quarter" idx="10"/>
          </p:nvPr>
        </p:nvSpPr>
        <p:spPr/>
        <p:txBody>
          <a:bodyPr/>
          <a:lstStyle/>
          <a:p>
            <a:fld id="{C8B73143-C296-44B0-AC1D-67D88C190427}" type="slidenum">
              <a:rPr lang="en-US" smtClean="0"/>
              <a:t>23</a:t>
            </a:fld>
            <a:endParaRPr lang="en-US"/>
          </a:p>
        </p:txBody>
      </p:sp>
    </p:spTree>
    <p:extLst>
      <p:ext uri="{BB962C8B-B14F-4D97-AF65-F5344CB8AC3E}">
        <p14:creationId xmlns:p14="http://schemas.microsoft.com/office/powerpoint/2010/main" val="351544427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Mini Beanbags</a:t>
            </a:r>
          </a:p>
          <a:p>
            <a:endParaRPr lang="en-US" dirty="0"/>
          </a:p>
          <a:p>
            <a:pPr marL="171450" indent="-171450">
              <a:spcBef>
                <a:spcPts val="0"/>
              </a:spcBef>
              <a:buFont typeface="Arial" panose="020B0604020202020204" pitchFamily="34" charset="0"/>
              <a:buChar char="•"/>
            </a:pPr>
            <a:r>
              <a:rPr lang="en-US" sz="1200" b="0" dirty="0">
                <a:solidFill>
                  <a:schemeClr val="tx1"/>
                </a:solidFill>
                <a:latin typeface="Calibri" panose="020F0502020204030204" pitchFamily="34" charset="0"/>
                <a:cs typeface="Calibri" panose="020F0502020204030204" pitchFamily="34" charset="0"/>
              </a:rPr>
              <a:t>Beanbags don’t have to cost a lot. Visit a thrift store and stock up on pillowcases.</a:t>
            </a:r>
          </a:p>
          <a:p>
            <a:pPr marL="171450" indent="-171450">
              <a:spcBef>
                <a:spcPts val="0"/>
              </a:spcBef>
              <a:buFont typeface="Arial" panose="020B0604020202020204" pitchFamily="34" charset="0"/>
              <a:buChar char="•"/>
            </a:pPr>
            <a:r>
              <a:rPr lang="en-US" sz="1200" b="0" dirty="0">
                <a:solidFill>
                  <a:schemeClr val="tx1"/>
                </a:solidFill>
                <a:latin typeface="Calibri" panose="020F0502020204030204" pitchFamily="34" charset="0"/>
                <a:cs typeface="Calibri" panose="020F0502020204030204" pitchFamily="34" charset="0"/>
              </a:rPr>
              <a:t>Stock up plastic foam packing peanuts.</a:t>
            </a:r>
          </a:p>
          <a:p>
            <a:pPr marL="171450" indent="-171450">
              <a:spcBef>
                <a:spcPts val="0"/>
              </a:spcBef>
              <a:buFont typeface="Arial" panose="020B0604020202020204" pitchFamily="34" charset="0"/>
              <a:buChar char="•"/>
            </a:pPr>
            <a:r>
              <a:rPr lang="en-US" sz="1200" b="0" dirty="0">
                <a:solidFill>
                  <a:schemeClr val="tx1"/>
                </a:solidFill>
                <a:latin typeface="Calibri" panose="020F0502020204030204" pitchFamily="34" charset="0"/>
                <a:cs typeface="Calibri" panose="020F0502020204030204" pitchFamily="34" charset="0"/>
              </a:rPr>
              <a:t>Stuff each pillowcase full of plastic foam peanuts, then sew shut the open end of the pillowcase to make a mini beanbag. These are great for kids ages 3 and up to lie or sit on during story time or activities.</a:t>
            </a:r>
          </a:p>
          <a:p>
            <a:pPr marL="171450" indent="-171450">
              <a:spcBef>
                <a:spcPts val="0"/>
              </a:spcBef>
              <a:buFont typeface="Arial" panose="020B0604020202020204" pitchFamily="34" charset="0"/>
              <a:buChar char="•"/>
            </a:pPr>
            <a:r>
              <a:rPr lang="en-US" sz="1200" b="0" dirty="0">
                <a:solidFill>
                  <a:schemeClr val="tx1"/>
                </a:solidFill>
                <a:latin typeface="Calibri" panose="020F0502020204030204" pitchFamily="34" charset="0"/>
                <a:cs typeface="Calibri" panose="020F0502020204030204" pitchFamily="34" charset="0"/>
              </a:rPr>
              <a:t>Easy for games and cleanup.</a:t>
            </a:r>
          </a:p>
          <a:p>
            <a:endParaRPr lang="en-US" dirty="0"/>
          </a:p>
        </p:txBody>
      </p:sp>
      <p:sp>
        <p:nvSpPr>
          <p:cNvPr id="4" name="Slide Number Placeholder 3"/>
          <p:cNvSpPr>
            <a:spLocks noGrp="1"/>
          </p:cNvSpPr>
          <p:nvPr>
            <p:ph type="sldNum" sz="quarter" idx="10"/>
          </p:nvPr>
        </p:nvSpPr>
        <p:spPr/>
        <p:txBody>
          <a:bodyPr/>
          <a:lstStyle/>
          <a:p>
            <a:fld id="{C8B73143-C296-44B0-AC1D-67D88C190427}" type="slidenum">
              <a:rPr lang="en-US" smtClean="0"/>
              <a:t>24</a:t>
            </a:fld>
            <a:endParaRPr lang="en-US"/>
          </a:p>
        </p:txBody>
      </p:sp>
    </p:spTree>
    <p:extLst>
      <p:ext uri="{BB962C8B-B14F-4D97-AF65-F5344CB8AC3E}">
        <p14:creationId xmlns:p14="http://schemas.microsoft.com/office/powerpoint/2010/main" val="421125339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17.  Tables and Chairs</a:t>
            </a:r>
          </a:p>
          <a:p>
            <a:pPr marL="171450" indent="-171450">
              <a:buFont typeface="Arial" panose="020B0604020202020204" pitchFamily="34" charset="0"/>
              <a:buChar char="•"/>
            </a:pPr>
            <a:endParaRPr lang="en-US" b="0" dirty="0"/>
          </a:p>
          <a:p>
            <a:pPr marL="171450" indent="-171450">
              <a:spcBef>
                <a:spcPts val="0"/>
              </a:spcBef>
              <a:buFont typeface="Arial" panose="020B0604020202020204" pitchFamily="34" charset="0"/>
              <a:buChar char="•"/>
            </a:pPr>
            <a:r>
              <a:rPr lang="en-US" sz="1200" b="0" dirty="0">
                <a:solidFill>
                  <a:schemeClr val="tx1"/>
                </a:solidFill>
                <a:latin typeface="Calibri" panose="020F0502020204030204" pitchFamily="34" charset="0"/>
                <a:cs typeface="Calibri" panose="020F0502020204030204" pitchFamily="34" charset="0"/>
              </a:rPr>
              <a:t>Erase the bland look of classroom furniture with brightly colored fabric, </a:t>
            </a:r>
            <a:r>
              <a:rPr lang="en-US" sz="1200" b="0" dirty="0" err="1">
                <a:solidFill>
                  <a:schemeClr val="tx1"/>
                </a:solidFill>
                <a:latin typeface="Calibri" panose="020F0502020204030204" pitchFamily="34" charset="0"/>
                <a:cs typeface="Calibri" panose="020F0502020204030204" pitchFamily="34" charset="0"/>
              </a:rPr>
              <a:t>eg.</a:t>
            </a:r>
            <a:r>
              <a:rPr lang="en-US" sz="1200" b="0" dirty="0">
                <a:solidFill>
                  <a:schemeClr val="tx1"/>
                </a:solidFill>
                <a:latin typeface="Calibri" panose="020F0502020204030204" pitchFamily="34" charset="0"/>
                <a:cs typeface="Calibri" panose="020F0502020204030204" pitchFamily="34" charset="0"/>
              </a:rPr>
              <a:t> cut tablecloths from remnants of fabric, new shower curtains, and oversize table cloths.</a:t>
            </a:r>
          </a:p>
          <a:p>
            <a:pPr marL="171450" indent="-171450">
              <a:spcBef>
                <a:spcPts val="0"/>
              </a:spcBef>
              <a:buFont typeface="Arial" panose="020B0604020202020204" pitchFamily="34" charset="0"/>
              <a:buChar char="•"/>
            </a:pPr>
            <a:r>
              <a:rPr lang="en-US" sz="1200" b="0" dirty="0">
                <a:solidFill>
                  <a:schemeClr val="tx1"/>
                </a:solidFill>
                <a:latin typeface="Calibri" panose="020F0502020204030204" pitchFamily="34" charset="0"/>
                <a:cs typeface="Calibri" panose="020F0502020204030204" pitchFamily="34" charset="0"/>
              </a:rPr>
              <a:t>If your chairs could use improvement, go to the thrift store and buy more pillowcases. Have kids decorate the pillowcases  with fun designs and pictures. Slide the pillowcases over the backs of the chairs and tie large ribbons around the bases of the chair backs. </a:t>
            </a:r>
          </a:p>
          <a:p>
            <a:endParaRPr lang="en-US" dirty="0"/>
          </a:p>
        </p:txBody>
      </p:sp>
      <p:sp>
        <p:nvSpPr>
          <p:cNvPr id="4" name="Slide Number Placeholder 3"/>
          <p:cNvSpPr>
            <a:spLocks noGrp="1"/>
          </p:cNvSpPr>
          <p:nvPr>
            <p:ph type="sldNum" sz="quarter" idx="10"/>
          </p:nvPr>
        </p:nvSpPr>
        <p:spPr/>
        <p:txBody>
          <a:bodyPr/>
          <a:lstStyle/>
          <a:p>
            <a:fld id="{C8B73143-C296-44B0-AC1D-67D88C190427}" type="slidenum">
              <a:rPr lang="en-US" smtClean="0"/>
              <a:t>25</a:t>
            </a:fld>
            <a:endParaRPr lang="en-US"/>
          </a:p>
        </p:txBody>
      </p:sp>
    </p:spTree>
    <p:extLst>
      <p:ext uri="{BB962C8B-B14F-4D97-AF65-F5344CB8AC3E}">
        <p14:creationId xmlns:p14="http://schemas.microsoft.com/office/powerpoint/2010/main" val="391365135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18.  Puppet Alley</a:t>
            </a:r>
          </a:p>
          <a:p>
            <a:endParaRPr lang="en-US" dirty="0"/>
          </a:p>
          <a:p>
            <a:pPr marL="171450" indent="-171450">
              <a:buFont typeface="Arial" panose="020B0604020202020204" pitchFamily="34" charset="0"/>
              <a:buChar char="•"/>
            </a:pPr>
            <a:r>
              <a:rPr lang="en-US" dirty="0">
                <a:solidFill>
                  <a:srgbClr val="FF0000"/>
                </a:solidFill>
                <a:latin typeface="Arial Rounded MT Bold" panose="020F0704030504030204" pitchFamily="34" charset="0"/>
              </a:rPr>
              <a:t>PVC works wonders for puppet stages. Stock up on sections of PVC pipe and several corner connectors. </a:t>
            </a:r>
          </a:p>
          <a:p>
            <a:pPr marL="171450" indent="-171450">
              <a:buFont typeface="Arial" panose="020B0604020202020204" pitchFamily="34" charset="0"/>
              <a:buChar char="•"/>
            </a:pPr>
            <a:r>
              <a:rPr lang="en-US" dirty="0">
                <a:solidFill>
                  <a:srgbClr val="FF0000"/>
                </a:solidFill>
                <a:latin typeface="Arial Rounded MT Bold" panose="020F0704030504030204" pitchFamily="34" charset="0"/>
              </a:rPr>
              <a:t>You can interchange the sections to fit your stage needs, then drape fabric over the piping for curtains.</a:t>
            </a:r>
            <a:endParaRPr lang="en-US" dirty="0"/>
          </a:p>
        </p:txBody>
      </p:sp>
      <p:sp>
        <p:nvSpPr>
          <p:cNvPr id="4" name="Slide Number Placeholder 3"/>
          <p:cNvSpPr>
            <a:spLocks noGrp="1"/>
          </p:cNvSpPr>
          <p:nvPr>
            <p:ph type="sldNum" sz="quarter" idx="10"/>
          </p:nvPr>
        </p:nvSpPr>
        <p:spPr/>
        <p:txBody>
          <a:bodyPr/>
          <a:lstStyle/>
          <a:p>
            <a:fld id="{C8B73143-C296-44B0-AC1D-67D88C190427}" type="slidenum">
              <a:rPr lang="en-US" smtClean="0"/>
              <a:t>26</a:t>
            </a:fld>
            <a:endParaRPr lang="en-US"/>
          </a:p>
        </p:txBody>
      </p:sp>
    </p:spTree>
    <p:extLst>
      <p:ext uri="{BB962C8B-B14F-4D97-AF65-F5344CB8AC3E}">
        <p14:creationId xmlns:p14="http://schemas.microsoft.com/office/powerpoint/2010/main" val="354395249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19.  Focal Teaching Point</a:t>
            </a:r>
          </a:p>
          <a:p>
            <a:endParaRPr lang="en-US" dirty="0"/>
          </a:p>
          <a:p>
            <a:pPr marL="171450" indent="-171450">
              <a:buFont typeface="Arial" panose="020B0604020202020204" pitchFamily="34" charset="0"/>
              <a:buChar char="•"/>
            </a:pPr>
            <a:r>
              <a:rPr lang="en-US" dirty="0"/>
              <a:t>Every classroom comes with a place to write, such as a chalkboard, dry erase board, or flip board. But if you’d like to expand your wall-writing options, apply chalkboard paint to an entire wall.</a:t>
            </a:r>
          </a:p>
          <a:p>
            <a:endParaRPr lang="en-US" dirty="0"/>
          </a:p>
        </p:txBody>
      </p:sp>
      <p:sp>
        <p:nvSpPr>
          <p:cNvPr id="4" name="Slide Number Placeholder 3"/>
          <p:cNvSpPr>
            <a:spLocks noGrp="1"/>
          </p:cNvSpPr>
          <p:nvPr>
            <p:ph type="sldNum" sz="quarter" idx="10"/>
          </p:nvPr>
        </p:nvSpPr>
        <p:spPr/>
        <p:txBody>
          <a:bodyPr/>
          <a:lstStyle/>
          <a:p>
            <a:fld id="{C8B73143-C296-44B0-AC1D-67D88C190427}" type="slidenum">
              <a:rPr lang="en-US" smtClean="0"/>
              <a:t>27</a:t>
            </a:fld>
            <a:endParaRPr lang="en-US"/>
          </a:p>
        </p:txBody>
      </p:sp>
    </p:spTree>
    <p:extLst>
      <p:ext uri="{BB962C8B-B14F-4D97-AF65-F5344CB8AC3E}">
        <p14:creationId xmlns:p14="http://schemas.microsoft.com/office/powerpoint/2010/main" val="24668914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Doors</a:t>
            </a:r>
          </a:p>
          <a:p>
            <a:endParaRPr lang="en-US" b="1" dirty="0"/>
          </a:p>
          <a:p>
            <a:pPr marL="171450" indent="-171450">
              <a:buFont typeface="Arial" panose="020B0604020202020204" pitchFamily="34" charset="0"/>
              <a:buChar char="•"/>
            </a:pPr>
            <a:r>
              <a:rPr lang="en-US" dirty="0"/>
              <a:t>Don’t just decorate your door, make it part of the big picture! Use butcher paper for a temporary scene or latex paint for a permanent scene.</a:t>
            </a:r>
          </a:p>
          <a:p>
            <a:r>
              <a:rPr lang="en-US" dirty="0"/>
              <a:t>    For example, re-create John 20:1-9 by making your plans door the tomb entrance.</a:t>
            </a:r>
          </a:p>
          <a:p>
            <a:pPr marL="171450" indent="-171450">
              <a:buFont typeface="Arial" panose="020B0604020202020204" pitchFamily="34" charset="0"/>
              <a:buChar char="•"/>
            </a:pPr>
            <a:r>
              <a:rPr lang="en-US" dirty="0"/>
              <a:t>Make your door the opening to the tomb and create the scene outside the tomb on the walls. Then write the verse above your door.</a:t>
            </a:r>
          </a:p>
          <a:p>
            <a:endParaRPr lang="en-US" dirty="0"/>
          </a:p>
        </p:txBody>
      </p:sp>
      <p:sp>
        <p:nvSpPr>
          <p:cNvPr id="4" name="Slide Number Placeholder 3"/>
          <p:cNvSpPr>
            <a:spLocks noGrp="1"/>
          </p:cNvSpPr>
          <p:nvPr>
            <p:ph type="sldNum" sz="quarter" idx="10"/>
          </p:nvPr>
        </p:nvSpPr>
        <p:spPr/>
        <p:txBody>
          <a:bodyPr/>
          <a:lstStyle/>
          <a:p>
            <a:fld id="{C8B73143-C296-44B0-AC1D-67D88C190427}" type="slidenum">
              <a:rPr lang="en-US" smtClean="0"/>
              <a:t>3</a:t>
            </a:fld>
            <a:endParaRPr lang="en-US"/>
          </a:p>
        </p:txBody>
      </p:sp>
    </p:spTree>
    <p:extLst>
      <p:ext uri="{BB962C8B-B14F-4D97-AF65-F5344CB8AC3E}">
        <p14:creationId xmlns:p14="http://schemas.microsoft.com/office/powerpoint/2010/main" val="37804179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1" dirty="0"/>
              <a:t>Doors</a:t>
            </a:r>
          </a:p>
          <a:p>
            <a:pPr marL="0" indent="0">
              <a:buNone/>
            </a:pPr>
            <a:endParaRPr lang="en-US" b="1" dirty="0"/>
          </a:p>
          <a:p>
            <a:pPr marL="171450" indent="-171450">
              <a:buFont typeface="Arial" panose="020B0604020202020204" pitchFamily="34" charset="0"/>
              <a:buChar char="•"/>
            </a:pPr>
            <a:r>
              <a:rPr lang="en-US" dirty="0"/>
              <a:t>Choose an event from the Bible and illustrate it on your classroom door – storyboard-style. </a:t>
            </a:r>
          </a:p>
          <a:p>
            <a:pPr marL="171450" indent="-171450">
              <a:buFont typeface="Arial" panose="020B0604020202020204" pitchFamily="34" charset="0"/>
              <a:buChar char="•"/>
            </a:pPr>
            <a:r>
              <a:rPr lang="en-US" dirty="0"/>
              <a:t>For example, depict four scenes from Noah’s Ark. </a:t>
            </a:r>
          </a:p>
          <a:p>
            <a:pPr marL="171450" indent="-171450">
              <a:buFont typeface="Arial" panose="020B0604020202020204" pitchFamily="34" charset="0"/>
              <a:buChar char="•"/>
            </a:pPr>
            <a:r>
              <a:rPr lang="en-US" dirty="0"/>
              <a:t>Leave the conclusion a mystery, and tease visitors with a sign that says, “What happened next? Come in to find out!”</a:t>
            </a:r>
          </a:p>
          <a:p>
            <a:endParaRPr lang="en-US" dirty="0"/>
          </a:p>
        </p:txBody>
      </p:sp>
      <p:sp>
        <p:nvSpPr>
          <p:cNvPr id="4" name="Slide Number Placeholder 3"/>
          <p:cNvSpPr>
            <a:spLocks noGrp="1"/>
          </p:cNvSpPr>
          <p:nvPr>
            <p:ph type="sldNum" sz="quarter" idx="10"/>
          </p:nvPr>
        </p:nvSpPr>
        <p:spPr/>
        <p:txBody>
          <a:bodyPr/>
          <a:lstStyle/>
          <a:p>
            <a:fld id="{C8B73143-C296-44B0-AC1D-67D88C190427}" type="slidenum">
              <a:rPr lang="en-US" smtClean="0"/>
              <a:t>4</a:t>
            </a:fld>
            <a:endParaRPr lang="en-US"/>
          </a:p>
        </p:txBody>
      </p:sp>
    </p:spTree>
    <p:extLst>
      <p:ext uri="{BB962C8B-B14F-4D97-AF65-F5344CB8AC3E}">
        <p14:creationId xmlns:p14="http://schemas.microsoft.com/office/powerpoint/2010/main" val="32590287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Arial" panose="020B0604020202020204" pitchFamily="34" charset="0"/>
              <a:buAutoNum type="arabicPeriod" startAt="2"/>
            </a:pPr>
            <a:r>
              <a:rPr lang="en-US" b="1" dirty="0"/>
              <a:t>Back Pockets</a:t>
            </a:r>
          </a:p>
          <a:p>
            <a:pPr marL="0" indent="0">
              <a:buFont typeface="Arial" panose="020B0604020202020204" pitchFamily="34" charset="0"/>
              <a:buNone/>
            </a:pPr>
            <a:endParaRPr lang="en-US" b="1" dirty="0"/>
          </a:p>
          <a:p>
            <a:pPr marL="171450" indent="-171450">
              <a:buFont typeface="Arial" panose="020B0604020202020204" pitchFamily="34" charset="0"/>
              <a:buChar char="•"/>
            </a:pPr>
            <a:r>
              <a:rPr lang="en-US" dirty="0"/>
              <a:t>Storage is often an issue in classrooms, especially those prone to clutter. So purchase (www.spacesavers.com) or sew a hanging over-the-door pocket bag. </a:t>
            </a:r>
          </a:p>
          <a:p>
            <a:pPr marL="171450" indent="-171450">
              <a:buFont typeface="Arial" panose="020B0604020202020204" pitchFamily="34" charset="0"/>
              <a:buChar char="•"/>
            </a:pPr>
            <a:r>
              <a:rPr lang="en-US" dirty="0"/>
              <a:t>To sew the pocket bag, you’ll need a 7x2 foot piece of durable fabric. </a:t>
            </a:r>
          </a:p>
          <a:p>
            <a:pPr marL="171450" indent="-171450">
              <a:buFont typeface="Arial" panose="020B0604020202020204" pitchFamily="34" charset="0"/>
              <a:buChar char="•"/>
            </a:pPr>
            <a:r>
              <a:rPr lang="en-US" dirty="0"/>
              <a:t>Cut out pockets of different fabrics in varying shapes and sizes, and sew them on the larger piece.</a:t>
            </a:r>
          </a:p>
          <a:p>
            <a:endParaRPr lang="en-US" dirty="0"/>
          </a:p>
        </p:txBody>
      </p:sp>
      <p:sp>
        <p:nvSpPr>
          <p:cNvPr id="4" name="Slide Number Placeholder 3"/>
          <p:cNvSpPr>
            <a:spLocks noGrp="1"/>
          </p:cNvSpPr>
          <p:nvPr>
            <p:ph type="sldNum" sz="quarter" idx="10"/>
          </p:nvPr>
        </p:nvSpPr>
        <p:spPr/>
        <p:txBody>
          <a:bodyPr/>
          <a:lstStyle/>
          <a:p>
            <a:fld id="{C8B73143-C296-44B0-AC1D-67D88C190427}" type="slidenum">
              <a:rPr lang="en-US" smtClean="0"/>
              <a:t>5</a:t>
            </a:fld>
            <a:endParaRPr lang="en-US"/>
          </a:p>
        </p:txBody>
      </p:sp>
    </p:spTree>
    <p:extLst>
      <p:ext uri="{BB962C8B-B14F-4D97-AF65-F5344CB8AC3E}">
        <p14:creationId xmlns:p14="http://schemas.microsoft.com/office/powerpoint/2010/main" val="30324787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3.  Creative Ceilings</a:t>
            </a:r>
          </a:p>
        </p:txBody>
      </p:sp>
      <p:sp>
        <p:nvSpPr>
          <p:cNvPr id="4" name="Slide Number Placeholder 3"/>
          <p:cNvSpPr>
            <a:spLocks noGrp="1"/>
          </p:cNvSpPr>
          <p:nvPr>
            <p:ph type="sldNum" sz="quarter" idx="10"/>
          </p:nvPr>
        </p:nvSpPr>
        <p:spPr/>
        <p:txBody>
          <a:bodyPr/>
          <a:lstStyle/>
          <a:p>
            <a:fld id="{C8B73143-C296-44B0-AC1D-67D88C190427}" type="slidenum">
              <a:rPr lang="en-US" smtClean="0"/>
              <a:t>6</a:t>
            </a:fld>
            <a:endParaRPr lang="en-US"/>
          </a:p>
        </p:txBody>
      </p:sp>
    </p:spTree>
    <p:extLst>
      <p:ext uri="{BB962C8B-B14F-4D97-AF65-F5344CB8AC3E}">
        <p14:creationId xmlns:p14="http://schemas.microsoft.com/office/powerpoint/2010/main" val="21867664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Ceilings</a:t>
            </a:r>
          </a:p>
          <a:p>
            <a:endParaRPr lang="en-US" dirty="0"/>
          </a:p>
          <a:p>
            <a:pPr marL="171450" indent="-171450">
              <a:buFont typeface="Arial" panose="020B0604020202020204" pitchFamily="34" charset="0"/>
              <a:buChar char="•"/>
            </a:pPr>
            <a:r>
              <a:rPr lang="en-US" dirty="0"/>
              <a:t>Have kids lend a hand – and character – to this fun ceiling decoration.</a:t>
            </a:r>
          </a:p>
          <a:p>
            <a:pPr marL="171450" indent="-171450">
              <a:buFont typeface="Arial" panose="020B0604020202020204" pitchFamily="34" charset="0"/>
              <a:buChar char="•"/>
            </a:pPr>
            <a:r>
              <a:rPr lang="en-US" dirty="0"/>
              <a:t>Create a handprint border around the top of the wall or the ceiling using several different colors of tempera paint.</a:t>
            </a:r>
          </a:p>
          <a:p>
            <a:endParaRPr lang="en-US" dirty="0"/>
          </a:p>
        </p:txBody>
      </p:sp>
      <p:sp>
        <p:nvSpPr>
          <p:cNvPr id="4" name="Slide Number Placeholder 3"/>
          <p:cNvSpPr>
            <a:spLocks noGrp="1"/>
          </p:cNvSpPr>
          <p:nvPr>
            <p:ph type="sldNum" sz="quarter" idx="10"/>
          </p:nvPr>
        </p:nvSpPr>
        <p:spPr/>
        <p:txBody>
          <a:bodyPr/>
          <a:lstStyle/>
          <a:p>
            <a:fld id="{C8B73143-C296-44B0-AC1D-67D88C190427}" type="slidenum">
              <a:rPr lang="en-US" smtClean="0"/>
              <a:t>7</a:t>
            </a:fld>
            <a:endParaRPr lang="en-US"/>
          </a:p>
        </p:txBody>
      </p:sp>
    </p:spTree>
    <p:extLst>
      <p:ext uri="{BB962C8B-B14F-4D97-AF65-F5344CB8AC3E}">
        <p14:creationId xmlns:p14="http://schemas.microsoft.com/office/powerpoint/2010/main" val="2291819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Ceiling Decorated with PVC Pipes</a:t>
            </a:r>
          </a:p>
        </p:txBody>
      </p:sp>
      <p:sp>
        <p:nvSpPr>
          <p:cNvPr id="4" name="Slide Number Placeholder 3"/>
          <p:cNvSpPr>
            <a:spLocks noGrp="1"/>
          </p:cNvSpPr>
          <p:nvPr>
            <p:ph type="sldNum" sz="quarter" idx="10"/>
          </p:nvPr>
        </p:nvSpPr>
        <p:spPr/>
        <p:txBody>
          <a:bodyPr/>
          <a:lstStyle/>
          <a:p>
            <a:fld id="{C8B73143-C296-44B0-AC1D-67D88C190427}" type="slidenum">
              <a:rPr lang="en-US" smtClean="0"/>
              <a:t>8</a:t>
            </a:fld>
            <a:endParaRPr lang="en-US"/>
          </a:p>
        </p:txBody>
      </p:sp>
    </p:spTree>
    <p:extLst>
      <p:ext uri="{BB962C8B-B14F-4D97-AF65-F5344CB8AC3E}">
        <p14:creationId xmlns:p14="http://schemas.microsoft.com/office/powerpoint/2010/main" val="17230643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4.  Mobiles</a:t>
            </a:r>
          </a:p>
          <a:p>
            <a:endParaRPr lang="en-US" dirty="0"/>
          </a:p>
          <a:p>
            <a:pPr marL="171450" indent="-171450">
              <a:buFont typeface="Arial" panose="020B0604020202020204" pitchFamily="34" charset="0"/>
              <a:buChar char="•"/>
            </a:pPr>
            <a:r>
              <a:rPr lang="en-US" dirty="0"/>
              <a:t>Mobiles are an easy way to liven up an drab room, and they make a creative class project.</a:t>
            </a:r>
          </a:p>
          <a:p>
            <a:pPr marL="171450" indent="-171450">
              <a:buFont typeface="Arial" panose="020B0604020202020204" pitchFamily="34" charset="0"/>
              <a:buChar char="•"/>
            </a:pPr>
            <a:r>
              <a:rPr lang="en-US" dirty="0"/>
              <a:t>Have children help to make some mobiles to hang up in the room.</a:t>
            </a:r>
          </a:p>
          <a:p>
            <a:endParaRPr lang="en-US" dirty="0"/>
          </a:p>
        </p:txBody>
      </p:sp>
      <p:sp>
        <p:nvSpPr>
          <p:cNvPr id="4" name="Slide Number Placeholder 3"/>
          <p:cNvSpPr>
            <a:spLocks noGrp="1"/>
          </p:cNvSpPr>
          <p:nvPr>
            <p:ph type="sldNum" sz="quarter" idx="10"/>
          </p:nvPr>
        </p:nvSpPr>
        <p:spPr/>
        <p:txBody>
          <a:bodyPr/>
          <a:lstStyle/>
          <a:p>
            <a:fld id="{C8B73143-C296-44B0-AC1D-67D88C190427}" type="slidenum">
              <a:rPr lang="en-US" smtClean="0"/>
              <a:t>9</a:t>
            </a:fld>
            <a:endParaRPr lang="en-US"/>
          </a:p>
        </p:txBody>
      </p:sp>
    </p:spTree>
    <p:extLst>
      <p:ext uri="{BB962C8B-B14F-4D97-AF65-F5344CB8AC3E}">
        <p14:creationId xmlns:p14="http://schemas.microsoft.com/office/powerpoint/2010/main" val="15255113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Rectangle 7"/>
          <p:cNvSpPr/>
          <p:nvPr/>
        </p:nvSpPr>
        <p:spPr>
          <a:xfrm>
            <a:off x="777240" y="0"/>
            <a:ext cx="7543800" cy="304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762000" y="3200400"/>
            <a:ext cx="7543800" cy="1524000"/>
          </a:xfrm>
        </p:spPr>
        <p:txBody>
          <a:bodyPr>
            <a:noAutofit/>
          </a:bodyPr>
          <a:lstStyle>
            <a:lvl1pPr>
              <a:defRPr sz="8000"/>
            </a:lvl1pPr>
          </a:lstStyle>
          <a:p>
            <a:r>
              <a:rPr lang="en-US"/>
              <a:t>Click to edit Master title style</a:t>
            </a:r>
            <a:endParaRPr lang="en-US" dirty="0"/>
          </a:p>
        </p:txBody>
      </p:sp>
      <p:sp>
        <p:nvSpPr>
          <p:cNvPr id="3" name="Subtitle 2"/>
          <p:cNvSpPr>
            <a:spLocks noGrp="1"/>
          </p:cNvSpPr>
          <p:nvPr>
            <p:ph type="subTitle" idx="1"/>
          </p:nvPr>
        </p:nvSpPr>
        <p:spPr>
          <a:xfrm>
            <a:off x="762000" y="4724400"/>
            <a:ext cx="6858000" cy="990600"/>
          </a:xfrm>
        </p:spPr>
        <p:txBody>
          <a:bodyPr anchor="t" anchorCtr="0">
            <a:normAutofit/>
          </a:bodyPr>
          <a:lstStyle>
            <a:lvl1pPr marL="0" indent="0" algn="l">
              <a:buNone/>
              <a:defRPr sz="28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C3198CE-CA9F-43F6-9DD1-CEE8A49259A8}" type="datetimeFigureOut">
              <a:rPr lang="en-US" smtClean="0"/>
              <a:t>9/13/18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403B85-099B-4E59-BFED-33CB377EE1E0}" type="slidenum">
              <a:rPr lang="en-US" smtClean="0"/>
              <a:t>‹#›</a:t>
            </a:fld>
            <a:endParaRPr lang="en-US"/>
          </a:p>
        </p:txBody>
      </p:sp>
      <p:sp>
        <p:nvSpPr>
          <p:cNvPr id="7" name="Rectangle 6"/>
          <p:cNvSpPr/>
          <p:nvPr/>
        </p:nvSpPr>
        <p:spPr>
          <a:xfrm>
            <a:off x="777240" y="6172200"/>
            <a:ext cx="7543800" cy="274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914400" y="685800"/>
            <a:ext cx="7239000" cy="3886200"/>
          </a:xfrm>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C3198CE-CA9F-43F6-9DD1-CEE8A49259A8}" type="datetimeFigureOut">
              <a:rPr lang="en-US" smtClean="0"/>
              <a:t>9/13/18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403B85-099B-4E59-BFED-33CB377EE1E0}"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62000" y="685801"/>
            <a:ext cx="1828800" cy="541019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590800" y="685801"/>
            <a:ext cx="5715000" cy="4876800"/>
          </a:xfrm>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C3198CE-CA9F-43F6-9DD1-CEE8A49259A8}" type="datetimeFigureOut">
              <a:rPr lang="en-US" smtClean="0"/>
              <a:t>9/13/18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403B85-099B-4E59-BFED-33CB377EE1E0}"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C3198CE-CA9F-43F6-9DD1-CEE8A49259A8}" type="datetimeFigureOut">
              <a:rPr lang="en-US" smtClean="0"/>
              <a:t>9/13/18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403B85-099B-4E59-BFED-33CB377EE1E0}"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777240" y="0"/>
            <a:ext cx="7543800" cy="304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62000" y="3276600"/>
            <a:ext cx="7543800" cy="1676400"/>
          </a:xfrm>
        </p:spPr>
        <p:txBody>
          <a:bodyPr anchor="b" anchorCtr="0"/>
          <a:lstStyle>
            <a:lvl1pPr algn="l">
              <a:defRPr sz="5400" b="0" cap="all"/>
            </a:lvl1pPr>
          </a:lstStyle>
          <a:p>
            <a:r>
              <a:rPr lang="en-US"/>
              <a:t>Click to edit Master title style</a:t>
            </a:r>
            <a:endParaRPr lang="en-US" dirty="0"/>
          </a:p>
        </p:txBody>
      </p:sp>
      <p:sp>
        <p:nvSpPr>
          <p:cNvPr id="3" name="Text Placeholder 2"/>
          <p:cNvSpPr>
            <a:spLocks noGrp="1"/>
          </p:cNvSpPr>
          <p:nvPr>
            <p:ph type="body" idx="1"/>
          </p:nvPr>
        </p:nvSpPr>
        <p:spPr>
          <a:xfrm>
            <a:off x="762000" y="4953000"/>
            <a:ext cx="6858000" cy="914400"/>
          </a:xfrm>
        </p:spPr>
        <p:txBody>
          <a:bodyPr anchor="t" anchorCtr="0">
            <a:normAutofit/>
          </a:bodyPr>
          <a:lstStyle>
            <a:lvl1pPr marL="0" indent="0">
              <a:buNone/>
              <a:defRPr sz="28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C3198CE-CA9F-43F6-9DD1-CEE8A49259A8}" type="datetimeFigureOut">
              <a:rPr lang="en-US" smtClean="0"/>
              <a:t>9/13/18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403B85-099B-4E59-BFED-33CB377EE1E0}" type="slidenum">
              <a:rPr lang="en-US" smtClean="0"/>
              <a:t>‹#›</a:t>
            </a:fld>
            <a:endParaRPr lang="en-US"/>
          </a:p>
        </p:txBody>
      </p:sp>
      <p:sp>
        <p:nvSpPr>
          <p:cNvPr id="8" name="Rectangle 7"/>
          <p:cNvSpPr/>
          <p:nvPr/>
        </p:nvSpPr>
        <p:spPr>
          <a:xfrm>
            <a:off x="777240" y="6172200"/>
            <a:ext cx="7543800" cy="274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62000" y="609601"/>
            <a:ext cx="3657600" cy="376732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609601"/>
            <a:ext cx="3657600" cy="376732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C3198CE-CA9F-43F6-9DD1-CEE8A49259A8}" type="datetimeFigureOut">
              <a:rPr lang="en-US" smtClean="0"/>
              <a:t>9/13/18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403B85-099B-4E59-BFED-33CB377EE1E0}"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758952" y="609600"/>
            <a:ext cx="3657600" cy="639762"/>
          </a:xfrm>
        </p:spPr>
        <p:txBody>
          <a:bodyPr anchor="b">
            <a:noAutofit/>
          </a:bodyPr>
          <a:lstStyle>
            <a:lvl1pPr marL="0" indent="0">
              <a:buNone/>
              <a:defRPr sz="28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758952" y="1329264"/>
            <a:ext cx="3657600" cy="3048000"/>
          </a:xfrm>
        </p:spPr>
        <p:txBody>
          <a:bodyPr anchor="t" anchorCtr="0"/>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5152" y="609600"/>
            <a:ext cx="3657600" cy="639762"/>
          </a:xfrm>
        </p:spPr>
        <p:txBody>
          <a:bodyPr anchor="b">
            <a:noAutofit/>
          </a:bodyPr>
          <a:lstStyle>
            <a:lvl1pPr marL="0" indent="0">
              <a:buNone/>
              <a:defRPr sz="28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152" y="1329264"/>
            <a:ext cx="3657600" cy="3048000"/>
          </a:xfrm>
        </p:spPr>
        <p:txBody>
          <a:bodyPr anchor="t" anchorCtr="0"/>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C3198CE-CA9F-43F6-9DD1-CEE8A49259A8}" type="datetimeFigureOut">
              <a:rPr lang="en-US" smtClean="0"/>
              <a:t>9/13/18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2403B85-099B-4E59-BFED-33CB377EE1E0}" type="slidenum">
              <a:rPr lang="en-US" smtClean="0"/>
              <a:t>‹#›</a:t>
            </a:fld>
            <a:endParaRPr lang="en-US"/>
          </a:p>
        </p:txBody>
      </p:sp>
      <p:cxnSp>
        <p:nvCxnSpPr>
          <p:cNvPr id="11" name="Straight Connector 10"/>
          <p:cNvCxnSpPr/>
          <p:nvPr/>
        </p:nvCxnSpPr>
        <p:spPr>
          <a:xfrm>
            <a:off x="758952" y="1249362"/>
            <a:ext cx="36576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645152" y="1249362"/>
            <a:ext cx="3657600" cy="1588"/>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C3198CE-CA9F-43F6-9DD1-CEE8A49259A8}" type="datetimeFigureOut">
              <a:rPr lang="en-US" smtClean="0"/>
              <a:t>9/13/18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2403B85-099B-4E59-BFED-33CB377EE1E0}"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C3198CE-CA9F-43F6-9DD1-CEE8A49259A8}" type="datetimeFigureOut">
              <a:rPr lang="en-US" smtClean="0"/>
              <a:t>9/13/18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2403B85-099B-4E59-BFED-33CB377EE1E0}"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62000" y="4572000"/>
            <a:ext cx="6784848" cy="1600200"/>
          </a:xfrm>
        </p:spPr>
        <p:txBody>
          <a:bodyPr anchor="b">
            <a:normAutofit/>
          </a:bodyPr>
          <a:lstStyle>
            <a:lvl1pPr algn="l">
              <a:defRPr sz="5400" b="0"/>
            </a:lvl1pPr>
          </a:lstStyle>
          <a:p>
            <a:r>
              <a:rPr lang="en-US"/>
              <a:t>Click to edit Master title style</a:t>
            </a:r>
          </a:p>
        </p:txBody>
      </p:sp>
      <p:sp>
        <p:nvSpPr>
          <p:cNvPr id="3" name="Content Placeholder 2"/>
          <p:cNvSpPr>
            <a:spLocks noGrp="1"/>
          </p:cNvSpPr>
          <p:nvPr>
            <p:ph idx="1"/>
          </p:nvPr>
        </p:nvSpPr>
        <p:spPr>
          <a:xfrm>
            <a:off x="3710866" y="457200"/>
            <a:ext cx="4594934" cy="4114799"/>
          </a:xfrm>
        </p:spPr>
        <p:txBody>
          <a:bodyPr/>
          <a:lstStyle>
            <a:lvl1pPr>
              <a:defRPr sz="2400"/>
            </a:lvl1pPr>
            <a:lvl2pPr>
              <a:defRPr sz="22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62001" y="457200"/>
            <a:ext cx="2673657" cy="4114800"/>
          </a:xfrm>
        </p:spPr>
        <p:txBody>
          <a:bodyPr>
            <a:normAutofit/>
          </a:bodyPr>
          <a:lstStyle>
            <a:lvl1pPr marL="0" indent="0">
              <a:buNone/>
              <a:defRPr sz="21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C3198CE-CA9F-43F6-9DD1-CEE8A49259A8}" type="datetimeFigureOut">
              <a:rPr lang="en-US" smtClean="0"/>
              <a:t>9/13/18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403B85-099B-4E59-BFED-33CB377EE1E0}" type="slidenum">
              <a:rPr lang="en-US" smtClean="0"/>
              <a:t>‹#›</a:t>
            </a:fld>
            <a:endParaRPr lang="en-US"/>
          </a:p>
        </p:txBody>
      </p:sp>
      <p:cxnSp>
        <p:nvCxnSpPr>
          <p:cNvPr id="10" name="Straight Connector 9"/>
          <p:cNvCxnSpPr/>
          <p:nvPr/>
        </p:nvCxnSpPr>
        <p:spPr>
          <a:xfrm rot="5400000">
            <a:off x="1677194" y="2514600"/>
            <a:ext cx="3810000" cy="1588"/>
          </a:xfrm>
          <a:prstGeom prst="line">
            <a:avLst/>
          </a:prstGeom>
          <a:ln>
            <a:solidFill>
              <a:schemeClr val="tx2">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58952" y="4572000"/>
            <a:ext cx="6784848" cy="1600200"/>
          </a:xfrm>
        </p:spPr>
        <p:txBody>
          <a:bodyPr anchor="b">
            <a:normAutofit/>
          </a:bodyPr>
          <a:lstStyle>
            <a:lvl1pPr algn="l">
              <a:defRPr sz="5400" b="0"/>
            </a:lvl1pPr>
          </a:lstStyle>
          <a:p>
            <a:r>
              <a:rPr lang="en-US"/>
              <a:t>Click to edit Master title style</a:t>
            </a:r>
            <a:endParaRPr lang="en-US" dirty="0"/>
          </a:p>
        </p:txBody>
      </p:sp>
      <p:sp>
        <p:nvSpPr>
          <p:cNvPr id="3" name="Picture Placeholder 2"/>
          <p:cNvSpPr>
            <a:spLocks noGrp="1"/>
          </p:cNvSpPr>
          <p:nvPr>
            <p:ph type="pic" idx="1"/>
          </p:nvPr>
        </p:nvSpPr>
        <p:spPr>
          <a:xfrm>
            <a:off x="777240" y="457200"/>
            <a:ext cx="7543800" cy="2895600"/>
          </a:xfrm>
          <a:ln w="6350">
            <a:solidFill>
              <a:schemeClr val="tx2"/>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50392" y="3505200"/>
            <a:ext cx="7391400" cy="804862"/>
          </a:xfrm>
        </p:spPr>
        <p:txBody>
          <a:bodyPr anchor="t" anchorCtr="0">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C3198CE-CA9F-43F6-9DD1-CEE8A49259A8}" type="datetimeFigureOut">
              <a:rPr lang="en-US" smtClean="0"/>
              <a:t>9/13/18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403B85-099B-4E59-BFED-33CB377EE1E0}"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62000" y="4572000"/>
            <a:ext cx="6781800" cy="1600200"/>
          </a:xfrm>
          <a:prstGeom prst="rect">
            <a:avLst/>
          </a:prstGeom>
        </p:spPr>
        <p:txBody>
          <a:bodyPr vert="horz" lIns="91440" tIns="45720" rIns="91440" bIns="45720" rtlCol="0" anchor="b" anchorCtr="0">
            <a:normAutofit/>
          </a:bodyPr>
          <a:lstStyle/>
          <a:p>
            <a:r>
              <a:rPr lang="en-US"/>
              <a:t>Click to edit Master title style</a:t>
            </a:r>
            <a:endParaRPr lang="en-US" dirty="0"/>
          </a:p>
        </p:txBody>
      </p:sp>
      <p:sp>
        <p:nvSpPr>
          <p:cNvPr id="3" name="Text Placeholder 2"/>
          <p:cNvSpPr>
            <a:spLocks noGrp="1"/>
          </p:cNvSpPr>
          <p:nvPr>
            <p:ph type="body" idx="1"/>
          </p:nvPr>
        </p:nvSpPr>
        <p:spPr>
          <a:xfrm>
            <a:off x="762000" y="685800"/>
            <a:ext cx="7543800" cy="3886200"/>
          </a:xfrm>
          <a:prstGeom prst="rect">
            <a:avLst/>
          </a:prstGeom>
        </p:spPr>
        <p:txBody>
          <a:bodyPr vert="horz" lIns="91440" tIns="45720" rIns="91440" bIns="45720" rtlCol="0" anchor="ctr" anchorCtr="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48400" y="6208776"/>
            <a:ext cx="2133600" cy="365125"/>
          </a:xfrm>
          <a:prstGeom prst="rect">
            <a:avLst/>
          </a:prstGeom>
        </p:spPr>
        <p:txBody>
          <a:bodyPr vert="horz" lIns="91440" tIns="45720" rIns="91440" bIns="45720" rtlCol="0" anchor="ctr"/>
          <a:lstStyle>
            <a:lvl1pPr algn="r">
              <a:defRPr sz="1200" b="1">
                <a:solidFill>
                  <a:schemeClr val="tx2">
                    <a:lumMod val="90000"/>
                    <a:lumOff val="10000"/>
                  </a:schemeClr>
                </a:solidFill>
                <a:latin typeface="+mn-lt"/>
              </a:defRPr>
            </a:lvl1pPr>
          </a:lstStyle>
          <a:p>
            <a:fld id="{6C3198CE-CA9F-43F6-9DD1-CEE8A49259A8}" type="datetimeFigureOut">
              <a:rPr lang="en-US" smtClean="0"/>
              <a:t>9/13/18</a:t>
            </a:fld>
            <a:endParaRPr lang="en-US"/>
          </a:p>
        </p:txBody>
      </p:sp>
      <p:sp>
        <p:nvSpPr>
          <p:cNvPr id="5" name="Footer Placeholder 4"/>
          <p:cNvSpPr>
            <a:spLocks noGrp="1"/>
          </p:cNvSpPr>
          <p:nvPr>
            <p:ph type="ftr" sz="quarter" idx="3"/>
          </p:nvPr>
        </p:nvSpPr>
        <p:spPr>
          <a:xfrm>
            <a:off x="761999" y="6208776"/>
            <a:ext cx="4873869" cy="365125"/>
          </a:xfrm>
          <a:prstGeom prst="rect">
            <a:avLst/>
          </a:prstGeom>
        </p:spPr>
        <p:txBody>
          <a:bodyPr vert="horz" lIns="91440" tIns="45720" rIns="91440" bIns="45720" rtlCol="0" anchor="ctr"/>
          <a:lstStyle>
            <a:lvl1pPr algn="l">
              <a:defRPr sz="1200" b="1">
                <a:solidFill>
                  <a:schemeClr val="tx2">
                    <a:lumMod val="90000"/>
                    <a:lumOff val="10000"/>
                  </a:schemeClr>
                </a:solidFill>
              </a:defRPr>
            </a:lvl1pPr>
          </a:lstStyle>
          <a:p>
            <a:endParaRPr lang="en-US"/>
          </a:p>
        </p:txBody>
      </p:sp>
      <p:sp>
        <p:nvSpPr>
          <p:cNvPr id="6" name="Slide Number Placeholder 5"/>
          <p:cNvSpPr>
            <a:spLocks noGrp="1"/>
          </p:cNvSpPr>
          <p:nvPr>
            <p:ph type="sldNum" sz="quarter" idx="4"/>
          </p:nvPr>
        </p:nvSpPr>
        <p:spPr>
          <a:xfrm>
            <a:off x="7620000" y="5687568"/>
            <a:ext cx="762000" cy="365125"/>
          </a:xfrm>
          <a:prstGeom prst="rect">
            <a:avLst/>
          </a:prstGeom>
        </p:spPr>
        <p:txBody>
          <a:bodyPr vert="horz" lIns="91440" tIns="45720" rIns="91440" bIns="45720" rtlCol="0" anchor="ctr"/>
          <a:lstStyle>
            <a:lvl1pPr algn="r">
              <a:defRPr sz="2400">
                <a:solidFill>
                  <a:schemeClr val="tx1">
                    <a:lumMod val="85000"/>
                    <a:lumOff val="15000"/>
                  </a:schemeClr>
                </a:solidFill>
                <a:latin typeface="+mj-lt"/>
              </a:defRPr>
            </a:lvl1pPr>
          </a:lstStyle>
          <a:p>
            <a:fld id="{42403B85-099B-4E59-BFED-33CB377EE1E0}" type="slidenum">
              <a:rPr lang="en-US" smtClean="0"/>
              <a:t>‹#›</a:t>
            </a:fld>
            <a:endParaRPr lang="en-US"/>
          </a:p>
        </p:txBody>
      </p:sp>
      <p:sp>
        <p:nvSpPr>
          <p:cNvPr id="8" name="Rectangle 7"/>
          <p:cNvSpPr/>
          <p:nvPr/>
        </p:nvSpPr>
        <p:spPr>
          <a:xfrm>
            <a:off x="777240" y="0"/>
            <a:ext cx="7543800" cy="381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777240" y="6172200"/>
            <a:ext cx="7543800" cy="274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spcBef>
          <a:spcPct val="0"/>
        </a:spcBef>
        <a:buNone/>
        <a:defRPr sz="54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1"/>
        </a:buClr>
        <a:buFont typeface="Arial" pitchFamily="34" charset="0"/>
        <a:buChar char="•"/>
        <a:defRPr sz="2400" kern="1200">
          <a:solidFill>
            <a:schemeClr val="tx2"/>
          </a:solidFill>
          <a:latin typeface="+mn-lt"/>
          <a:ea typeface="+mn-ea"/>
          <a:cs typeface="+mn-cs"/>
        </a:defRPr>
      </a:lvl1pPr>
      <a:lvl2pPr marL="594360" indent="-274320" algn="l" defTabSz="914400" rtl="0" eaLnBrk="1" latinLnBrk="0" hangingPunct="1">
        <a:spcBef>
          <a:spcPct val="20000"/>
        </a:spcBef>
        <a:buClr>
          <a:schemeClr val="accent1"/>
        </a:buClr>
        <a:buFont typeface="Arial" pitchFamily="34" charset="0"/>
        <a:buChar char="•"/>
        <a:defRPr sz="2200" kern="1200">
          <a:solidFill>
            <a:schemeClr val="tx2"/>
          </a:solidFill>
          <a:latin typeface="+mn-lt"/>
          <a:ea typeface="+mn-ea"/>
          <a:cs typeface="+mn-cs"/>
        </a:defRPr>
      </a:lvl2pPr>
      <a:lvl3pPr marL="868680" indent="-228600" algn="l" defTabSz="914400" rtl="0" eaLnBrk="1" latinLnBrk="0" hangingPunct="1">
        <a:spcBef>
          <a:spcPct val="20000"/>
        </a:spcBef>
        <a:buClr>
          <a:schemeClr val="accent1"/>
        </a:buClr>
        <a:buFont typeface="Arial" pitchFamily="34" charset="0"/>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Font typeface="Arial" pitchFamily="34" charset="0"/>
        <a:buChar char="•"/>
        <a:defRPr sz="1800" kern="1200">
          <a:solidFill>
            <a:schemeClr val="tx2"/>
          </a:solidFill>
          <a:latin typeface="+mn-lt"/>
          <a:ea typeface="+mn-ea"/>
          <a:cs typeface="+mn-cs"/>
        </a:defRPr>
      </a:lvl4pPr>
      <a:lvl5pPr marL="1371600" indent="-228600" algn="l" defTabSz="914400" rtl="0" eaLnBrk="1" latinLnBrk="0" hangingPunct="1">
        <a:spcBef>
          <a:spcPct val="20000"/>
        </a:spcBef>
        <a:buClr>
          <a:schemeClr val="accent1"/>
        </a:buClr>
        <a:buFont typeface="Arial" pitchFamily="34" charset="0"/>
        <a:buChar char="•"/>
        <a:defRPr sz="1800" kern="1200" baseline="0">
          <a:solidFill>
            <a:schemeClr val="tx2"/>
          </a:solidFill>
          <a:latin typeface="+mn-lt"/>
          <a:ea typeface="+mn-ea"/>
          <a:cs typeface="+mn-cs"/>
        </a:defRPr>
      </a:lvl5pPr>
      <a:lvl6pPr marL="164592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6pPr>
      <a:lvl7pPr marL="1901952"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7pPr>
      <a:lvl8pPr marL="219456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8pPr>
      <a:lvl9pPr marL="246888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3.jpe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17.jpg"/></Relationships>
</file>

<file path=ppt/slides/_rels/slide1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9.tiff"/></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1.jpg"/></Relationships>
</file>

<file path=ppt/slides/_rels/slide13.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3.jpg"/></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hyperlink" Target="http://www.wackyworld.tv/"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26.tiff"/><Relationship Id="rId4" Type="http://schemas.openxmlformats.org/officeDocument/2006/relationships/hyperlink" Target="http://www.painteroffun.com/"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www.dickblick.com/"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2.xml"/><Relationship Id="rId1" Type="http://schemas.openxmlformats.org/officeDocument/2006/relationships/slideLayout" Target="../slideLayouts/slideLayout6.xml"/><Relationship Id="rId5" Type="http://schemas.openxmlformats.org/officeDocument/2006/relationships/image" Target="../media/image37.tiff"/><Relationship Id="rId4" Type="http://schemas.openxmlformats.org/officeDocument/2006/relationships/image" Target="../media/image36.png"/></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25.xml.rels><?xml version="1.0" encoding="UTF-8" standalone="yes"?>
<Relationships xmlns="http://schemas.openxmlformats.org/package/2006/relationships"><Relationship Id="rId3" Type="http://schemas.openxmlformats.org/officeDocument/2006/relationships/image" Target="../media/image42.tiff"/><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8.tiff"/><Relationship Id="rId5" Type="http://schemas.openxmlformats.org/officeDocument/2006/relationships/image" Target="../media/image7.png"/><Relationship Id="rId4" Type="http://schemas.microsoft.com/office/2007/relationships/hdphoto" Target="../media/hdphoto2.wdp"/></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www.spacesavers.com/"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3581400"/>
            <a:ext cx="8382000" cy="2398748"/>
          </a:xfrm>
        </p:spPr>
        <p:txBody>
          <a:bodyPr/>
          <a:lstStyle/>
          <a:p>
            <a:pPr>
              <a:lnSpc>
                <a:spcPct val="90000"/>
              </a:lnSpc>
            </a:pPr>
            <a:r>
              <a:rPr lang="en-US" sz="6600" b="1" dirty="0">
                <a:solidFill>
                  <a:srgbClr val="FF0000"/>
                </a:solidFill>
                <a:latin typeface="Berlin Sans FB Demi" panose="020E0802020502020306" pitchFamily="34" charset="0"/>
              </a:rPr>
              <a:t>19 Inexpensive Decorating Ideas for Sabbath School</a:t>
            </a:r>
          </a:p>
        </p:txBody>
      </p:sp>
      <p:pic>
        <p:nvPicPr>
          <p:cNvPr id="1026" name="Picture 2" descr="C:\Users\MugandaT\AppData\Local\Microsoft\Windows\Temporary Internet Files\Content.IE5\P82ZDLLN\children%20sunday%20school[1].jpg"/>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410" b="100000" l="1748" r="98471">
                        <a14:foregroundMark x1="47997" y1="9830" x2="47997" y2="9830"/>
                        <a14:foregroundMark x1="46613" y1="6437" x2="46613" y2="6437"/>
                        <a14:foregroundMark x1="76038" y1="17671" x2="76038" y2="17671"/>
                        <a14:foregroundMark x1="63438" y1="8660" x2="63438" y2="8660"/>
                        <a14:foregroundMark x1="76548" y1="21826" x2="76548" y2="21826"/>
                        <a14:foregroundMark x1="84924" y1="17671" x2="84924" y2="17671"/>
                        <a14:foregroundMark x1="84924" y1="6027" x2="84924" y2="6027"/>
                        <a14:foregroundMark x1="70430" y1="14336" x2="70430" y2="14336"/>
                        <a14:foregroundMark x1="28842" y1="59743" x2="28842" y2="59743"/>
                        <a14:foregroundMark x1="32629" y1="57109" x2="32629" y2="57109"/>
                        <a14:foregroundMark x1="31173" y1="59333" x2="31173" y2="59333"/>
                        <a14:foregroundMark x1="29352" y1="59743" x2="29352" y2="59743"/>
                        <a14:foregroundMark x1="27895" y1="59743" x2="27895" y2="59743"/>
                      </a14:backgroundRemoval>
                    </a14:imgEffect>
                  </a14:imgLayer>
                </a14:imgProps>
              </a:ext>
              <a:ext uri="{28A0092B-C50C-407E-A947-70E740481C1C}">
                <a14:useLocalDpi xmlns:a14="http://schemas.microsoft.com/office/drawing/2010/main" val="0"/>
              </a:ext>
            </a:extLst>
          </a:blip>
          <a:srcRect/>
          <a:stretch>
            <a:fillRect/>
          </a:stretch>
        </p:blipFill>
        <p:spPr bwMode="auto">
          <a:xfrm>
            <a:off x="762000" y="23665"/>
            <a:ext cx="2570779" cy="3199898"/>
          </a:xfrm>
          <a:prstGeom prst="rect">
            <a:avLst/>
          </a:prstGeom>
          <a:noFill/>
          <a:extLst>
            <a:ext uri="{909E8E84-426E-40dd-AFC4-6F175D3DCCD1}">
              <a14:hiddenFill xmlns:a14="http://schemas.microsoft.com/office/drawing/2010/main" xmlns="">
                <a:solidFill>
                  <a:srgbClr val="FFFFFF"/>
                </a:solidFill>
              </a14:hiddenFill>
            </a:ext>
          </a:extLst>
        </p:spPr>
      </p:pic>
      <p:pic>
        <p:nvPicPr>
          <p:cNvPr id="1030" name="Picture 6" descr="C:\Users\MugandaT\AppData\Local\Microsoft\Windows\Temporary Internet Files\Content.IE5\2DF46CBK\sunday_school[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86199" y="18585"/>
            <a:ext cx="4381678" cy="3199898"/>
          </a:xfrm>
          <a:prstGeom prst="ellipse">
            <a:avLst/>
          </a:prstGeom>
          <a:noFill/>
          <a:extLst>
            <a:ext uri="{909E8E84-426E-40dd-AFC4-6F175D3DCCD1}">
              <a14:hiddenFill xmlns:a14="http://schemas.microsoft.com/office/drawing/2010/main" xmlns="">
                <a:solidFill>
                  <a:srgbClr val="FFFFFF"/>
                </a:solidFill>
              </a14:hiddenFill>
            </a:ext>
          </a:extLst>
        </p:spPr>
      </p:pic>
      <p:pic>
        <p:nvPicPr>
          <p:cNvPr id="1034" name="Picture 10" descr="C:\Users\MugandaT\AppData\Local\Microsoft\Windows\Temporary Internet Files\Content.IE5\96ANULZ0\Green_handprint[1].jpg"/>
          <p:cNvPicPr>
            <a:picLocks noChangeAspect="1" noChangeArrowheads="1"/>
          </p:cNvPicPr>
          <p:nvPr/>
        </p:nvPicPr>
        <p:blipFill>
          <a:blip r:embed="rId6">
            <a:clrChange>
              <a:clrFrom>
                <a:srgbClr val="FFFFFF"/>
              </a:clrFrom>
              <a:clrTo>
                <a:srgbClr val="FFFFFF">
                  <a:alpha val="0"/>
                </a:srgbClr>
              </a:clrTo>
            </a:clrChange>
            <a:duotone>
              <a:prstClr val="black"/>
              <a:schemeClr val="accent5">
                <a:tint val="45000"/>
                <a:satMod val="400000"/>
              </a:schemeClr>
            </a:duotone>
            <a:extLst>
              <a:ext uri="{28A0092B-C50C-407E-A947-70E740481C1C}">
                <a14:useLocalDpi xmlns:a14="http://schemas.microsoft.com/office/drawing/2010/main" val="0"/>
              </a:ext>
            </a:extLst>
          </a:blip>
          <a:srcRect/>
          <a:stretch>
            <a:fillRect/>
          </a:stretch>
        </p:blipFill>
        <p:spPr bwMode="auto">
          <a:xfrm>
            <a:off x="6742846" y="4953000"/>
            <a:ext cx="2080973" cy="1902274"/>
          </a:xfrm>
          <a:prstGeom prst="rect">
            <a:avLst/>
          </a:prstGeom>
          <a:noFill/>
          <a:ln>
            <a:solidFill>
              <a:schemeClr val="accent1">
                <a:lumMod val="40000"/>
                <a:lumOff val="60000"/>
              </a:schemeClr>
            </a:solidFill>
          </a:ln>
          <a:extLst>
            <a:ext uri="{909E8E84-426E-40dd-AFC4-6F175D3DCCD1}">
              <a14:hiddenFill xmlns:a14="http://schemas.microsoft.com/office/drawing/2010/main" xmlns="">
                <a:solidFill>
                  <a:srgbClr val="FFFFFF"/>
                </a:solidFill>
              </a14:hiddenFill>
            </a:ext>
          </a:extLst>
        </p:spPr>
      </p:pic>
      <p:sp>
        <p:nvSpPr>
          <p:cNvPr id="3" name="TextBox 2">
            <a:extLst>
              <a:ext uri="{FF2B5EF4-FFF2-40B4-BE49-F238E27FC236}">
                <a16:creationId xmlns:a16="http://schemas.microsoft.com/office/drawing/2014/main" id="{39F01535-4A59-BF41-BD6C-94CA6F010433}"/>
              </a:ext>
            </a:extLst>
          </p:cNvPr>
          <p:cNvSpPr txBox="1"/>
          <p:nvPr/>
        </p:nvSpPr>
        <p:spPr>
          <a:xfrm>
            <a:off x="762000" y="6329125"/>
            <a:ext cx="6227026" cy="461665"/>
          </a:xfrm>
          <a:prstGeom prst="rect">
            <a:avLst/>
          </a:prstGeom>
          <a:noFill/>
        </p:spPr>
        <p:txBody>
          <a:bodyPr wrap="none" rtlCol="0">
            <a:spAutoFit/>
          </a:bodyPr>
          <a:lstStyle/>
          <a:p>
            <a:r>
              <a:rPr lang="en-US" sz="2400" b="1" dirty="0"/>
              <a:t>Linda Mei Lin Koh, GC Children’s Ministries</a:t>
            </a:r>
          </a:p>
        </p:txBody>
      </p:sp>
    </p:spTree>
    <p:extLst>
      <p:ext uri="{BB962C8B-B14F-4D97-AF65-F5344CB8AC3E}">
        <p14:creationId xmlns:p14="http://schemas.microsoft.com/office/powerpoint/2010/main" val="2216079475"/>
      </p:ext>
    </p:extLst>
  </p:cSld>
  <p:clrMapOvr>
    <a:masterClrMapping/>
  </p:clrMapOvr>
  <p:transition spd="slow">
    <p:wip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4572000"/>
            <a:ext cx="6781800" cy="1600200"/>
          </a:xfrm>
        </p:spPr>
        <p:txBody>
          <a:bodyPr/>
          <a:lstStyle/>
          <a:p>
            <a:pPr algn="ctr"/>
            <a:r>
              <a:rPr lang="en-US" dirty="0">
                <a:solidFill>
                  <a:srgbClr val="FF0000"/>
                </a:solidFill>
                <a:cs typeface="Al Bayan Plain" pitchFamily="2" charset="-78"/>
              </a:rPr>
              <a:t>5.  Captivating Walls</a:t>
            </a:r>
          </a:p>
        </p:txBody>
      </p:sp>
      <p:pic>
        <p:nvPicPr>
          <p:cNvPr id="6" name="Picture 5">
            <a:extLst>
              <a:ext uri="{FF2B5EF4-FFF2-40B4-BE49-F238E27FC236}">
                <a16:creationId xmlns:a16="http://schemas.microsoft.com/office/drawing/2014/main" id="{7AEDE6F4-8E06-BE47-8D68-7CA2D0FBBD33}"/>
              </a:ext>
            </a:extLst>
          </p:cNvPr>
          <p:cNvPicPr>
            <a:picLocks noChangeAspect="1"/>
          </p:cNvPicPr>
          <p:nvPr/>
        </p:nvPicPr>
        <p:blipFill rotWithShape="1">
          <a:blip r:embed="rId3"/>
          <a:srcRect b="17375"/>
          <a:stretch/>
        </p:blipFill>
        <p:spPr>
          <a:xfrm rot="21349049">
            <a:off x="110772" y="459446"/>
            <a:ext cx="6010252" cy="4177137"/>
          </a:xfrm>
          <a:prstGeom prst="roundRect">
            <a:avLst>
              <a:gd name="adj" fmla="val 16667"/>
            </a:avLst>
          </a:prstGeom>
          <a:ln w="38100">
            <a:solidFill>
              <a:schemeClr val="accent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343096">
            <a:off x="5832483" y="1740320"/>
            <a:ext cx="3140414" cy="3591377"/>
          </a:xfrm>
          <a:prstGeom prst="roundRect">
            <a:avLst/>
          </a:prstGeom>
        </p:spPr>
      </p:pic>
    </p:spTree>
    <p:extLst>
      <p:ext uri="{BB962C8B-B14F-4D97-AF65-F5344CB8AC3E}">
        <p14:creationId xmlns:p14="http://schemas.microsoft.com/office/powerpoint/2010/main" val="183213124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8968" y="4724400"/>
            <a:ext cx="6781800" cy="1600200"/>
          </a:xfrm>
        </p:spPr>
        <p:txBody>
          <a:bodyPr/>
          <a:lstStyle/>
          <a:p>
            <a:r>
              <a:rPr lang="en-US" b="1" dirty="0">
                <a:solidFill>
                  <a:srgbClr val="FF0000"/>
                </a:solidFill>
                <a:cs typeface="Al Bayan" pitchFamily="2" charset="-78"/>
              </a:rPr>
              <a:t>Wall Colors Galore</a:t>
            </a:r>
          </a:p>
        </p:txBody>
      </p:sp>
      <p:sp>
        <p:nvSpPr>
          <p:cNvPr id="3" name="Content Placeholder 2"/>
          <p:cNvSpPr>
            <a:spLocks noGrp="1"/>
          </p:cNvSpPr>
          <p:nvPr>
            <p:ph idx="1"/>
          </p:nvPr>
        </p:nvSpPr>
        <p:spPr>
          <a:xfrm>
            <a:off x="0" y="990600"/>
            <a:ext cx="5791200" cy="3886200"/>
          </a:xfrm>
        </p:spPr>
        <p:txBody>
          <a:bodyPr>
            <a:noAutofit/>
          </a:bodyPr>
          <a:lstStyle/>
          <a:p>
            <a:pPr>
              <a:spcBef>
                <a:spcPts val="0"/>
              </a:spcBef>
            </a:pPr>
            <a:r>
              <a:rPr lang="en-US" sz="3200" b="1" dirty="0">
                <a:solidFill>
                  <a:schemeClr val="tx1"/>
                </a:solidFill>
                <a:latin typeface="Calibri" panose="020F0502020204030204" pitchFamily="34" charset="0"/>
                <a:cs typeface="Calibri" panose="020F0502020204030204" pitchFamily="34" charset="0"/>
              </a:rPr>
              <a:t>Trade the institutional white on your walls for something more contemporary. </a:t>
            </a:r>
          </a:p>
          <a:p>
            <a:pPr>
              <a:spcBef>
                <a:spcPts val="0"/>
              </a:spcBef>
            </a:pPr>
            <a:r>
              <a:rPr lang="en-US" sz="3200" b="1" dirty="0">
                <a:solidFill>
                  <a:schemeClr val="tx1"/>
                </a:solidFill>
                <a:latin typeface="Calibri" panose="020F0502020204030204" pitchFamily="34" charset="0"/>
                <a:cs typeface="Calibri" panose="020F0502020204030204" pitchFamily="34" charset="0"/>
              </a:rPr>
              <a:t>A trip to a home improvement store will give you an idea of the vast range of cheery color combinations available. </a:t>
            </a:r>
          </a:p>
          <a:p>
            <a:pPr>
              <a:spcBef>
                <a:spcPts val="0"/>
              </a:spcBef>
            </a:pPr>
            <a:r>
              <a:rPr lang="en-US" sz="3200" b="1" dirty="0">
                <a:solidFill>
                  <a:schemeClr val="tx1"/>
                </a:solidFill>
                <a:latin typeface="Calibri" panose="020F0502020204030204" pitchFamily="34" charset="0"/>
                <a:cs typeface="Calibri" panose="020F0502020204030204" pitchFamily="34" charset="0"/>
              </a:rPr>
              <a:t>Recruit parents or preteens to help as you give your room a face-lift. </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58415">
            <a:off x="5792007" y="251620"/>
            <a:ext cx="3259777" cy="2532144"/>
          </a:xfrm>
          <a:prstGeom prst="roundRect">
            <a:avLst/>
          </a:prstGeom>
        </p:spPr>
      </p:pic>
      <p:pic>
        <p:nvPicPr>
          <p:cNvPr id="7" name="Picture 6">
            <a:extLst>
              <a:ext uri="{FF2B5EF4-FFF2-40B4-BE49-F238E27FC236}">
                <a16:creationId xmlns:a16="http://schemas.microsoft.com/office/drawing/2014/main" id="{CB43E262-B738-F34F-94B9-AA6F9CA01ECD}"/>
              </a:ext>
            </a:extLst>
          </p:cNvPr>
          <p:cNvPicPr>
            <a:picLocks noChangeAspect="1"/>
          </p:cNvPicPr>
          <p:nvPr/>
        </p:nvPicPr>
        <p:blipFill>
          <a:blip r:embed="rId4"/>
          <a:stretch>
            <a:fillRect/>
          </a:stretch>
        </p:blipFill>
        <p:spPr>
          <a:xfrm rot="21102098">
            <a:off x="5756299" y="2861697"/>
            <a:ext cx="3766873" cy="308343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842261021"/>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additive="base">
                                        <p:cTn id="2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5294284"/>
            <a:ext cx="6781800" cy="1600200"/>
          </a:xfrm>
        </p:spPr>
        <p:txBody>
          <a:bodyPr/>
          <a:lstStyle/>
          <a:p>
            <a:r>
              <a:rPr lang="en-US" b="1" dirty="0">
                <a:solidFill>
                  <a:srgbClr val="FF0000"/>
                </a:solidFill>
              </a:rPr>
              <a:t>6.  </a:t>
            </a:r>
            <a:r>
              <a:rPr lang="en-US" dirty="0">
                <a:solidFill>
                  <a:srgbClr val="FF0000"/>
                </a:solidFill>
              </a:rPr>
              <a:t>Go Dark</a:t>
            </a:r>
          </a:p>
        </p:txBody>
      </p:sp>
      <p:sp>
        <p:nvSpPr>
          <p:cNvPr id="3" name="Content Placeholder 2"/>
          <p:cNvSpPr>
            <a:spLocks noGrp="1"/>
          </p:cNvSpPr>
          <p:nvPr>
            <p:ph idx="1"/>
          </p:nvPr>
        </p:nvSpPr>
        <p:spPr>
          <a:xfrm>
            <a:off x="0" y="1295398"/>
            <a:ext cx="6172200" cy="3886200"/>
          </a:xfrm>
        </p:spPr>
        <p:txBody>
          <a:bodyPr>
            <a:noAutofit/>
          </a:bodyPr>
          <a:lstStyle/>
          <a:p>
            <a:r>
              <a:rPr lang="en-US" sz="3200" b="1" dirty="0">
                <a:solidFill>
                  <a:schemeClr val="tx1"/>
                </a:solidFill>
              </a:rPr>
              <a:t>Dramatic colors can add depth and interest to your room, and they make the perfect back-ground to display kids’ art projects. </a:t>
            </a:r>
          </a:p>
          <a:p>
            <a:r>
              <a:rPr lang="en-US" sz="3200" b="1" dirty="0">
                <a:solidFill>
                  <a:schemeClr val="tx1"/>
                </a:solidFill>
              </a:rPr>
              <a:t>You don’t want to paint every wall and the ceiling magenta, but a single dark wall with a display at the back of the room is inviting and will draw people into your room.</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222496">
            <a:off x="5871256" y="597271"/>
            <a:ext cx="3265525" cy="2700637"/>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63402" y="3721833"/>
            <a:ext cx="3340722" cy="2919529"/>
          </a:xfrm>
          <a:prstGeom prst="rect">
            <a:avLst/>
          </a:prstGeom>
        </p:spPr>
      </p:pic>
    </p:spTree>
    <p:extLst>
      <p:ext uri="{BB962C8B-B14F-4D97-AF65-F5344CB8AC3E}">
        <p14:creationId xmlns:p14="http://schemas.microsoft.com/office/powerpoint/2010/main" val="417151337"/>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0" end="0"/>
                                            </p:txEl>
                                          </p:spTgt>
                                        </p:tgtEl>
                                        <p:attrNameLst>
                                          <p:attrName>style.visibility</p:attrName>
                                        </p:attrNameLst>
                                      </p:cBhvr>
                                      <p:to>
                                        <p:strVal val="visible"/>
                                      </p:to>
                                    </p:set>
                                    <p:anim calcmode="lin" valueType="num">
                                      <p:cBhvr additive="base">
                                        <p:cTn id="25"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1" end="1"/>
                                            </p:txEl>
                                          </p:spTgt>
                                        </p:tgtEl>
                                        <p:attrNameLst>
                                          <p:attrName>style.visibility</p:attrName>
                                        </p:attrNameLst>
                                      </p:cBhvr>
                                      <p:to>
                                        <p:strVal val="visible"/>
                                      </p:to>
                                    </p:set>
                                    <p:anim calcmode="lin" valueType="num">
                                      <p:cBhvr additive="base">
                                        <p:cTn id="3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4724400"/>
            <a:ext cx="6781800" cy="1600200"/>
          </a:xfrm>
        </p:spPr>
        <p:txBody>
          <a:bodyPr/>
          <a:lstStyle/>
          <a:p>
            <a:r>
              <a:rPr lang="en-US" b="1" dirty="0">
                <a:solidFill>
                  <a:srgbClr val="0000FF"/>
                </a:solidFill>
              </a:rPr>
              <a:t>7.  </a:t>
            </a:r>
            <a:r>
              <a:rPr lang="en-US" dirty="0">
                <a:solidFill>
                  <a:srgbClr val="0000FF"/>
                </a:solidFill>
              </a:rPr>
              <a:t>All Aglow</a:t>
            </a:r>
          </a:p>
        </p:txBody>
      </p:sp>
      <p:sp>
        <p:nvSpPr>
          <p:cNvPr id="3" name="Content Placeholder 2"/>
          <p:cNvSpPr>
            <a:spLocks noGrp="1"/>
          </p:cNvSpPr>
          <p:nvPr>
            <p:ph idx="1"/>
          </p:nvPr>
        </p:nvSpPr>
        <p:spPr>
          <a:xfrm>
            <a:off x="189444" y="838200"/>
            <a:ext cx="5754155" cy="4343400"/>
          </a:xfrm>
        </p:spPr>
        <p:txBody>
          <a:bodyPr>
            <a:noAutofit/>
          </a:bodyPr>
          <a:lstStyle/>
          <a:p>
            <a:pPr>
              <a:spcBef>
                <a:spcPts val="0"/>
              </a:spcBef>
            </a:pPr>
            <a:r>
              <a:rPr lang="en-US" sz="3200" b="1" dirty="0">
                <a:solidFill>
                  <a:schemeClr val="tx1"/>
                </a:solidFill>
                <a:latin typeface="Calibri" panose="020F0502020204030204" pitchFamily="34" charset="0"/>
                <a:cs typeface="Calibri" panose="020F0502020204030204" pitchFamily="34" charset="0"/>
              </a:rPr>
              <a:t>Glow in the dark paint and stickers are less obvious way to spice up your room, but kids love them.</a:t>
            </a:r>
          </a:p>
          <a:p>
            <a:pPr>
              <a:spcBef>
                <a:spcPts val="0"/>
              </a:spcBef>
            </a:pPr>
            <a:r>
              <a:rPr lang="en-US" sz="3200" b="1" dirty="0">
                <a:solidFill>
                  <a:schemeClr val="tx1"/>
                </a:solidFill>
                <a:latin typeface="Calibri" panose="020F0502020204030204" pitchFamily="34" charset="0"/>
                <a:cs typeface="Calibri" panose="020F0502020204030204" pitchFamily="34" charset="0"/>
              </a:rPr>
              <a:t>You can design a biblical skyline or scene, then decorate the walls and ceiling with stars. </a:t>
            </a:r>
          </a:p>
          <a:p>
            <a:pPr>
              <a:spcBef>
                <a:spcPts val="0"/>
              </a:spcBef>
            </a:pPr>
            <a:r>
              <a:rPr lang="en-US" sz="3200" b="1" dirty="0">
                <a:solidFill>
                  <a:schemeClr val="tx1"/>
                </a:solidFill>
                <a:latin typeface="Calibri" panose="020F0502020204030204" pitchFamily="34" charset="0"/>
                <a:cs typeface="Calibri" panose="020F0502020204030204" pitchFamily="34" charset="0"/>
              </a:rPr>
              <a:t>Kids will be captivated as you dim the lights to read passages from the Bible. </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425857">
            <a:off x="5912421" y="285486"/>
            <a:ext cx="3487762" cy="2995559"/>
          </a:xfrm>
          <a:prstGeom prst="round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386235">
            <a:off x="6204309" y="3474954"/>
            <a:ext cx="2094911" cy="3142367"/>
          </a:xfrm>
          <a:prstGeom prst="roundRect">
            <a:avLst/>
          </a:prstGeom>
        </p:spPr>
      </p:pic>
    </p:spTree>
    <p:extLst>
      <p:ext uri="{BB962C8B-B14F-4D97-AF65-F5344CB8AC3E}">
        <p14:creationId xmlns:p14="http://schemas.microsoft.com/office/powerpoint/2010/main" val="12933604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0" end="0"/>
                                            </p:txEl>
                                          </p:spTgt>
                                        </p:tgtEl>
                                        <p:attrNameLst>
                                          <p:attrName>style.visibility</p:attrName>
                                        </p:attrNameLst>
                                      </p:cBhvr>
                                      <p:to>
                                        <p:strVal val="visible"/>
                                      </p:to>
                                    </p:set>
                                    <p:anim calcmode="lin" valueType="num">
                                      <p:cBhvr additive="base">
                                        <p:cTn id="25"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1" end="1"/>
                                            </p:txEl>
                                          </p:spTgt>
                                        </p:tgtEl>
                                        <p:attrNameLst>
                                          <p:attrName>style.visibility</p:attrName>
                                        </p:attrNameLst>
                                      </p:cBhvr>
                                      <p:to>
                                        <p:strVal val="visible"/>
                                      </p:to>
                                    </p:set>
                                    <p:anim calcmode="lin" valueType="num">
                                      <p:cBhvr additive="base">
                                        <p:cTn id="3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2" end="2"/>
                                            </p:txEl>
                                          </p:spTgt>
                                        </p:tgtEl>
                                        <p:attrNameLst>
                                          <p:attrName>style.visibility</p:attrName>
                                        </p:attrNameLst>
                                      </p:cBhvr>
                                      <p:to>
                                        <p:strVal val="visible"/>
                                      </p:to>
                                    </p:set>
                                    <p:anim calcmode="lin" valueType="num">
                                      <p:cBhvr additive="base">
                                        <p:cTn id="3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4691913"/>
            <a:ext cx="6781800" cy="1600200"/>
          </a:xfrm>
        </p:spPr>
        <p:txBody>
          <a:bodyPr/>
          <a:lstStyle/>
          <a:p>
            <a:r>
              <a:rPr lang="en-US" b="1" dirty="0">
                <a:solidFill>
                  <a:srgbClr val="FF0000"/>
                </a:solidFill>
              </a:rPr>
              <a:t>8.  </a:t>
            </a:r>
            <a:r>
              <a:rPr lang="en-US" dirty="0">
                <a:solidFill>
                  <a:srgbClr val="FF0000"/>
                </a:solidFill>
              </a:rPr>
              <a:t>Sticky Stuff</a:t>
            </a:r>
          </a:p>
        </p:txBody>
      </p:sp>
      <p:sp>
        <p:nvSpPr>
          <p:cNvPr id="3" name="Content Placeholder 2"/>
          <p:cNvSpPr>
            <a:spLocks noGrp="1"/>
          </p:cNvSpPr>
          <p:nvPr>
            <p:ph idx="1"/>
          </p:nvPr>
        </p:nvSpPr>
        <p:spPr>
          <a:xfrm>
            <a:off x="304800" y="838200"/>
            <a:ext cx="5943600" cy="4419600"/>
          </a:xfrm>
        </p:spPr>
        <p:txBody>
          <a:bodyPr>
            <a:noAutofit/>
          </a:bodyPr>
          <a:lstStyle/>
          <a:p>
            <a:pPr>
              <a:spcBef>
                <a:spcPts val="0"/>
              </a:spcBef>
            </a:pPr>
            <a:r>
              <a:rPr lang="en-US" sz="3200" b="1" dirty="0">
                <a:solidFill>
                  <a:schemeClr val="tx1"/>
                </a:solidFill>
                <a:latin typeface="Calibri" panose="020F0502020204030204" pitchFamily="34" charset="0"/>
                <a:cs typeface="Calibri" panose="020F0502020204030204" pitchFamily="34" charset="0"/>
              </a:rPr>
              <a:t>What will they think of next? Magnetic paint is a unique addition to the painting palette – and you can cover it with your color of choice. </a:t>
            </a:r>
          </a:p>
          <a:p>
            <a:pPr>
              <a:spcBef>
                <a:spcPts val="0"/>
              </a:spcBef>
            </a:pPr>
            <a:r>
              <a:rPr lang="en-US" sz="3200" b="1" dirty="0">
                <a:solidFill>
                  <a:schemeClr val="tx1"/>
                </a:solidFill>
                <a:latin typeface="Calibri" panose="020F0502020204030204" pitchFamily="34" charset="0"/>
                <a:cs typeface="Calibri" panose="020F0502020204030204" pitchFamily="34" charset="0"/>
              </a:rPr>
              <a:t>Consider “striping” your room with the paint. </a:t>
            </a:r>
          </a:p>
          <a:p>
            <a:pPr>
              <a:spcBef>
                <a:spcPts val="0"/>
              </a:spcBef>
            </a:pPr>
            <a:r>
              <a:rPr lang="en-US" sz="3200" b="1" dirty="0">
                <a:solidFill>
                  <a:schemeClr val="tx1"/>
                </a:solidFill>
                <a:latin typeface="Calibri" panose="020F0502020204030204" pitchFamily="34" charset="0"/>
                <a:cs typeface="Calibri" panose="020F0502020204030204" pitchFamily="34" charset="0"/>
              </a:rPr>
              <a:t>You can easily attach pictures, art projects, and decorations with magnetic sheets. </a:t>
            </a:r>
          </a:p>
        </p:txBody>
      </p:sp>
      <p:pic>
        <p:nvPicPr>
          <p:cNvPr id="5" name="Picture 4"/>
          <p:cNvPicPr>
            <a:picLocks noChangeAspect="1"/>
          </p:cNvPicPr>
          <p:nvPr/>
        </p:nvPicPr>
        <p:blipFill>
          <a:blip r:embed="rId3"/>
          <a:stretch>
            <a:fillRect/>
          </a:stretch>
        </p:blipFill>
        <p:spPr>
          <a:xfrm>
            <a:off x="5747562" y="422506"/>
            <a:ext cx="3267581" cy="3267581"/>
          </a:xfrm>
          <a:prstGeom prst="rect">
            <a:avLst/>
          </a:prstGeom>
        </p:spPr>
      </p:pic>
      <p:pic>
        <p:nvPicPr>
          <p:cNvPr id="6" name="Picture 5"/>
          <p:cNvPicPr>
            <a:picLocks noChangeAspect="1"/>
          </p:cNvPicPr>
          <p:nvPr/>
        </p:nvPicPr>
        <p:blipFill rotWithShape="1">
          <a:blip r:embed="rId4"/>
          <a:srcRect l="10227" t="-513" r="10227" b="-513"/>
          <a:stretch/>
        </p:blipFill>
        <p:spPr>
          <a:xfrm rot="21279700">
            <a:off x="6128329" y="4278842"/>
            <a:ext cx="2001435" cy="2426342"/>
          </a:xfrm>
          <a:prstGeom prst="rect">
            <a:avLst/>
          </a:prstGeom>
        </p:spPr>
      </p:pic>
    </p:spTree>
    <p:extLst>
      <p:ext uri="{BB962C8B-B14F-4D97-AF65-F5344CB8AC3E}">
        <p14:creationId xmlns:p14="http://schemas.microsoft.com/office/powerpoint/2010/main" val="1209869333"/>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additive="base">
                                        <p:cTn id="2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4876800"/>
            <a:ext cx="6781800" cy="1447800"/>
          </a:xfrm>
        </p:spPr>
        <p:txBody>
          <a:bodyPr/>
          <a:lstStyle/>
          <a:p>
            <a:r>
              <a:rPr lang="en-US" b="1" dirty="0">
                <a:solidFill>
                  <a:srgbClr val="FF0000"/>
                </a:solidFill>
              </a:rPr>
              <a:t>9.  </a:t>
            </a:r>
            <a:r>
              <a:rPr lang="en-US" dirty="0">
                <a:solidFill>
                  <a:srgbClr val="FF0000"/>
                </a:solidFill>
              </a:rPr>
              <a:t>Murals</a:t>
            </a:r>
            <a:r>
              <a:rPr lang="en-US" dirty="0"/>
              <a:t> </a:t>
            </a:r>
          </a:p>
        </p:txBody>
      </p:sp>
      <p:sp>
        <p:nvSpPr>
          <p:cNvPr id="3" name="Content Placeholder 2"/>
          <p:cNvSpPr>
            <a:spLocks noGrp="1"/>
          </p:cNvSpPr>
          <p:nvPr>
            <p:ph idx="1"/>
          </p:nvPr>
        </p:nvSpPr>
        <p:spPr>
          <a:xfrm>
            <a:off x="0" y="577466"/>
            <a:ext cx="9220200" cy="4572000"/>
          </a:xfrm>
        </p:spPr>
        <p:txBody>
          <a:bodyPr>
            <a:noAutofit/>
          </a:bodyPr>
          <a:lstStyle/>
          <a:p>
            <a:pPr>
              <a:spcBef>
                <a:spcPts val="0"/>
              </a:spcBef>
            </a:pPr>
            <a:r>
              <a:rPr lang="en-US" sz="3600" b="1" dirty="0">
                <a:solidFill>
                  <a:schemeClr val="tx1"/>
                </a:solidFill>
                <a:latin typeface="Calibri" panose="020F0502020204030204" pitchFamily="34" charset="0"/>
                <a:cs typeface="Calibri" panose="020F0502020204030204" pitchFamily="34" charset="0"/>
              </a:rPr>
              <a:t>Murals never go out of style, and they’re always a fun, cooperative effort. </a:t>
            </a:r>
          </a:p>
          <a:p>
            <a:pPr>
              <a:spcBef>
                <a:spcPts val="0"/>
              </a:spcBef>
            </a:pPr>
            <a:r>
              <a:rPr lang="en-US" sz="3600" b="1" dirty="0">
                <a:solidFill>
                  <a:schemeClr val="tx1"/>
                </a:solidFill>
                <a:latin typeface="Calibri" panose="020F0502020204030204" pitchFamily="34" charset="0"/>
                <a:cs typeface="Calibri" panose="020F0502020204030204" pitchFamily="34" charset="0"/>
              </a:rPr>
              <a:t>You’ll need an artistic person to create the outlines of the mural, but just about anyone with a paintbrush can fill in the rest. </a:t>
            </a:r>
          </a:p>
          <a:p>
            <a:pPr>
              <a:spcBef>
                <a:spcPts val="0"/>
              </a:spcBef>
            </a:pPr>
            <a:r>
              <a:rPr lang="en-US" sz="3600" b="1" dirty="0">
                <a:solidFill>
                  <a:schemeClr val="tx1"/>
                </a:solidFill>
                <a:latin typeface="Calibri" panose="020F0502020204030204" pitchFamily="34" charset="0"/>
                <a:cs typeface="Calibri" panose="020F0502020204030204" pitchFamily="34" charset="0"/>
              </a:rPr>
              <a:t>Or bring your classroom to life with a custom-painted mural from</a:t>
            </a:r>
          </a:p>
          <a:p>
            <a:pPr>
              <a:spcBef>
                <a:spcPts val="0"/>
              </a:spcBef>
            </a:pPr>
            <a:r>
              <a:rPr lang="en-US" sz="3600" b="1" dirty="0">
                <a:solidFill>
                  <a:schemeClr val="tx1"/>
                </a:solidFill>
                <a:latin typeface="Calibri" panose="020F0502020204030204" pitchFamily="34" charset="0"/>
                <a:cs typeface="Calibri" panose="020F0502020204030204" pitchFamily="34" charset="0"/>
              </a:rPr>
              <a:t> </a:t>
            </a:r>
            <a:r>
              <a:rPr lang="en-US" sz="3600" b="1" dirty="0">
                <a:solidFill>
                  <a:schemeClr val="tx1"/>
                </a:solidFill>
                <a:latin typeface="Calibri" panose="020F0502020204030204" pitchFamily="34" charset="0"/>
                <a:cs typeface="Calibri" panose="020F0502020204030204" pitchFamily="34" charset="0"/>
                <a:hlinkClick r:id="rId3"/>
              </a:rPr>
              <a:t>www.wackyworld.tv</a:t>
            </a:r>
            <a:r>
              <a:rPr lang="en-US" sz="3600" b="1" dirty="0">
                <a:solidFill>
                  <a:schemeClr val="tx1"/>
                </a:solidFill>
                <a:latin typeface="Calibri" panose="020F0502020204030204" pitchFamily="34" charset="0"/>
                <a:cs typeface="Calibri" panose="020F0502020204030204" pitchFamily="34" charset="0"/>
              </a:rPr>
              <a:t> or </a:t>
            </a:r>
            <a:r>
              <a:rPr lang="en-US" sz="3600" b="1" dirty="0">
                <a:solidFill>
                  <a:schemeClr val="tx1"/>
                </a:solidFill>
                <a:latin typeface="Calibri" panose="020F0502020204030204" pitchFamily="34" charset="0"/>
                <a:cs typeface="Calibri" panose="020F0502020204030204" pitchFamily="34" charset="0"/>
                <a:hlinkClick r:id="rId4"/>
              </a:rPr>
              <a:t>www.painteroffun.com</a:t>
            </a:r>
            <a:r>
              <a:rPr lang="en-US" sz="3600" b="1" dirty="0">
                <a:solidFill>
                  <a:schemeClr val="tx1"/>
                </a:solidFill>
                <a:latin typeface="Calibri" panose="020F0502020204030204" pitchFamily="34" charset="0"/>
                <a:cs typeface="Calibri" panose="020F0502020204030204" pitchFamily="34" charset="0"/>
              </a:rPr>
              <a:t>. </a:t>
            </a:r>
          </a:p>
        </p:txBody>
      </p:sp>
      <p:pic>
        <p:nvPicPr>
          <p:cNvPr id="5" name="Picture 4">
            <a:extLst>
              <a:ext uri="{FF2B5EF4-FFF2-40B4-BE49-F238E27FC236}">
                <a16:creationId xmlns:a16="http://schemas.microsoft.com/office/drawing/2014/main" id="{241F6533-CCAE-5041-AEF9-BE330A735C28}"/>
              </a:ext>
            </a:extLst>
          </p:cNvPr>
          <p:cNvPicPr>
            <a:picLocks noChangeAspect="1"/>
          </p:cNvPicPr>
          <p:nvPr/>
        </p:nvPicPr>
        <p:blipFill rotWithShape="1">
          <a:blip r:embed="rId5"/>
          <a:srcRect l="15986" r="32696"/>
          <a:stretch/>
        </p:blipFill>
        <p:spPr>
          <a:xfrm>
            <a:off x="5296518" y="3658124"/>
            <a:ext cx="3847482" cy="316721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27507514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additive="base">
                                        <p:cTn id="2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additive="base">
                                        <p:cTn id="3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4648200"/>
            <a:ext cx="6781800" cy="1600200"/>
          </a:xfrm>
        </p:spPr>
        <p:txBody>
          <a:bodyPr/>
          <a:lstStyle/>
          <a:p>
            <a:pPr algn="ctr"/>
            <a:r>
              <a:rPr lang="en-US" b="1" dirty="0">
                <a:solidFill>
                  <a:srgbClr val="FF0000"/>
                </a:solidFill>
              </a:rPr>
              <a:t>10.  </a:t>
            </a:r>
            <a:r>
              <a:rPr lang="en-US" dirty="0">
                <a:solidFill>
                  <a:srgbClr val="FF0000"/>
                </a:solidFill>
              </a:rPr>
              <a:t>Winning Windows</a:t>
            </a:r>
          </a:p>
        </p:txBody>
      </p:sp>
      <p:pic>
        <p:nvPicPr>
          <p:cNvPr id="3" name="Picture 2"/>
          <p:cNvPicPr>
            <a:picLocks noChangeAspect="1"/>
          </p:cNvPicPr>
          <p:nvPr/>
        </p:nvPicPr>
        <p:blipFill>
          <a:blip r:embed="rId3"/>
          <a:stretch>
            <a:fillRect/>
          </a:stretch>
        </p:blipFill>
        <p:spPr>
          <a:xfrm>
            <a:off x="2133600" y="440312"/>
            <a:ext cx="4572000" cy="4825330"/>
          </a:xfrm>
          <a:prstGeom prst="rect">
            <a:avLst/>
          </a:prstGeom>
        </p:spPr>
      </p:pic>
    </p:spTree>
    <p:extLst>
      <p:ext uri="{BB962C8B-B14F-4D97-AF65-F5344CB8AC3E}">
        <p14:creationId xmlns:p14="http://schemas.microsoft.com/office/powerpoint/2010/main" val="182507060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0040" y="4826000"/>
            <a:ext cx="6781800" cy="1600200"/>
          </a:xfrm>
        </p:spPr>
        <p:txBody>
          <a:bodyPr/>
          <a:lstStyle/>
          <a:p>
            <a:r>
              <a:rPr lang="en-US" dirty="0">
                <a:solidFill>
                  <a:srgbClr val="0000FF"/>
                </a:solidFill>
              </a:rPr>
              <a:t>      11.  PVC Surprise</a:t>
            </a:r>
          </a:p>
        </p:txBody>
      </p:sp>
      <p:sp>
        <p:nvSpPr>
          <p:cNvPr id="3" name="Content Placeholder 2"/>
          <p:cNvSpPr>
            <a:spLocks noGrp="1"/>
          </p:cNvSpPr>
          <p:nvPr>
            <p:ph idx="1"/>
          </p:nvPr>
        </p:nvSpPr>
        <p:spPr>
          <a:xfrm>
            <a:off x="341811" y="317500"/>
            <a:ext cx="5943600" cy="5168900"/>
          </a:xfrm>
        </p:spPr>
        <p:txBody>
          <a:bodyPr>
            <a:noAutofit/>
          </a:bodyPr>
          <a:lstStyle/>
          <a:p>
            <a:pPr>
              <a:spcBef>
                <a:spcPts val="0"/>
              </a:spcBef>
            </a:pPr>
            <a:r>
              <a:rPr lang="en-US" sz="3600" b="1" dirty="0">
                <a:solidFill>
                  <a:schemeClr val="tx1"/>
                </a:solidFill>
                <a:latin typeface="Calibri" panose="020F0502020204030204" pitchFamily="34" charset="0"/>
                <a:cs typeface="Calibri" panose="020F0502020204030204" pitchFamily="34" charset="0"/>
              </a:rPr>
              <a:t>PVC piping (available at home improvement stores) is cheap, light, and versatile. </a:t>
            </a:r>
          </a:p>
          <a:p>
            <a:pPr>
              <a:spcBef>
                <a:spcPts val="0"/>
              </a:spcBef>
            </a:pPr>
            <a:r>
              <a:rPr lang="en-US" sz="3600" b="1" dirty="0">
                <a:solidFill>
                  <a:schemeClr val="tx1"/>
                </a:solidFill>
                <a:latin typeface="Calibri" panose="020F0502020204030204" pitchFamily="34" charset="0"/>
                <a:cs typeface="Calibri" panose="020F0502020204030204" pitchFamily="34" charset="0"/>
              </a:rPr>
              <a:t>To make curtain rods, cut sections just longer than the width of your windows.</a:t>
            </a:r>
          </a:p>
          <a:p>
            <a:pPr>
              <a:spcBef>
                <a:spcPts val="0"/>
              </a:spcBef>
            </a:pPr>
            <a:r>
              <a:rPr lang="en-US" sz="3600" b="1" dirty="0">
                <a:solidFill>
                  <a:schemeClr val="tx1"/>
                </a:solidFill>
                <a:latin typeface="Calibri" panose="020F0502020204030204" pitchFamily="34" charset="0"/>
                <a:cs typeface="Calibri" panose="020F0502020204030204" pitchFamily="34" charset="0"/>
              </a:rPr>
              <a:t>Drape each section with fabric or cover the pipe itself with glue and fabric</a:t>
            </a:r>
            <a:r>
              <a:rPr lang="en-US" sz="3200" b="1" dirty="0">
                <a:solidFill>
                  <a:schemeClr val="tx1"/>
                </a:solidFill>
                <a:latin typeface="Calibri" panose="020F0502020204030204" pitchFamily="34" charset="0"/>
                <a:cs typeface="Calibri" panose="020F0502020204030204" pitchFamily="34" charset="0"/>
              </a:rPr>
              <a:t>.</a:t>
            </a:r>
          </a:p>
        </p:txBody>
      </p:sp>
      <p:pic>
        <p:nvPicPr>
          <p:cNvPr id="4" name="Picture 3"/>
          <p:cNvPicPr>
            <a:picLocks noChangeAspect="1"/>
          </p:cNvPicPr>
          <p:nvPr/>
        </p:nvPicPr>
        <p:blipFill>
          <a:blip r:embed="rId3">
            <a:clrChange>
              <a:clrFrom>
                <a:srgbClr val="FFFFFF"/>
              </a:clrFrom>
              <a:clrTo>
                <a:srgbClr val="FFFFFF">
                  <a:alpha val="0"/>
                </a:srgbClr>
              </a:clrTo>
            </a:clrChange>
          </a:blip>
          <a:stretch>
            <a:fillRect/>
          </a:stretch>
        </p:blipFill>
        <p:spPr>
          <a:xfrm>
            <a:off x="6137365" y="689429"/>
            <a:ext cx="3623951" cy="5736771"/>
          </a:xfrm>
          <a:prstGeom prst="rect">
            <a:avLst/>
          </a:prstGeom>
        </p:spPr>
      </p:pic>
    </p:spTree>
    <p:extLst>
      <p:ext uri="{BB962C8B-B14F-4D97-AF65-F5344CB8AC3E}">
        <p14:creationId xmlns:p14="http://schemas.microsoft.com/office/powerpoint/2010/main" val="23061319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additive="base">
                                        <p:cTn id="2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134224"/>
            <a:ext cx="6781800" cy="1262743"/>
          </a:xfrm>
        </p:spPr>
        <p:txBody>
          <a:bodyPr/>
          <a:lstStyle/>
          <a:p>
            <a:r>
              <a:rPr lang="en-US" dirty="0">
                <a:solidFill>
                  <a:srgbClr val="FF0000"/>
                </a:solidFill>
              </a:rPr>
              <a:t>12.  Stain Glass</a:t>
            </a:r>
          </a:p>
        </p:txBody>
      </p:sp>
      <p:sp>
        <p:nvSpPr>
          <p:cNvPr id="3" name="Content Placeholder 2"/>
          <p:cNvSpPr>
            <a:spLocks noGrp="1"/>
          </p:cNvSpPr>
          <p:nvPr>
            <p:ph idx="1"/>
          </p:nvPr>
        </p:nvSpPr>
        <p:spPr>
          <a:xfrm>
            <a:off x="65314" y="638424"/>
            <a:ext cx="5878286" cy="4495800"/>
          </a:xfrm>
        </p:spPr>
        <p:txBody>
          <a:bodyPr>
            <a:noAutofit/>
          </a:bodyPr>
          <a:lstStyle/>
          <a:p>
            <a:pPr>
              <a:spcBef>
                <a:spcPts val="0"/>
              </a:spcBef>
            </a:pPr>
            <a:r>
              <a:rPr lang="en-US" sz="3600" b="1" dirty="0">
                <a:solidFill>
                  <a:schemeClr val="tx1"/>
                </a:solidFill>
                <a:latin typeface="Calibri" panose="020F0502020204030204" pitchFamily="34" charset="0"/>
                <a:cs typeface="Calibri" panose="020F0502020204030204" pitchFamily="34" charset="0"/>
              </a:rPr>
              <a:t>Windows are wonderful, but sometimes what’s going on outside them distracts kids. </a:t>
            </a:r>
          </a:p>
          <a:p>
            <a:pPr>
              <a:spcBef>
                <a:spcPts val="0"/>
              </a:spcBef>
            </a:pPr>
            <a:r>
              <a:rPr lang="en-US" sz="3600" b="1" dirty="0">
                <a:solidFill>
                  <a:schemeClr val="tx1"/>
                </a:solidFill>
                <a:latin typeface="Calibri" panose="020F0502020204030204" pitchFamily="34" charset="0"/>
                <a:cs typeface="Calibri" panose="020F0502020204030204" pitchFamily="34" charset="0"/>
              </a:rPr>
              <a:t>If you want to keep the light but lose the distraction, “stain” your glass. For stained glass kits, go to </a:t>
            </a:r>
            <a:r>
              <a:rPr lang="en-US" sz="3600" b="1" dirty="0">
                <a:solidFill>
                  <a:schemeClr val="tx1"/>
                </a:solidFill>
                <a:latin typeface="Calibri" panose="020F0502020204030204" pitchFamily="34" charset="0"/>
                <a:cs typeface="Calibri" panose="020F0502020204030204" pitchFamily="34" charset="0"/>
                <a:hlinkClick r:id="rId3"/>
              </a:rPr>
              <a:t>www.dickblick.com</a:t>
            </a:r>
            <a:r>
              <a:rPr lang="en-US" sz="3600" b="1" dirty="0">
                <a:solidFill>
                  <a:schemeClr val="tx1"/>
                </a:solidFill>
                <a:latin typeface="Calibri" panose="020F0502020204030204" pitchFamily="34" charset="0"/>
                <a:cs typeface="Calibri" panose="020F0502020204030204" pitchFamily="34" charset="0"/>
              </a:rPr>
              <a:t>. </a:t>
            </a:r>
          </a:p>
        </p:txBody>
      </p:sp>
      <p:pic>
        <p:nvPicPr>
          <p:cNvPr id="4" name="Picture 3"/>
          <p:cNvPicPr>
            <a:picLocks noChangeAspect="1"/>
          </p:cNvPicPr>
          <p:nvPr/>
        </p:nvPicPr>
        <p:blipFill>
          <a:blip r:embed="rId4">
            <a:clrChange>
              <a:clrFrom>
                <a:srgbClr val="FFFFFF"/>
              </a:clrFrom>
              <a:clrTo>
                <a:srgbClr val="FFFFFF">
                  <a:alpha val="0"/>
                </a:srgbClr>
              </a:clrTo>
            </a:clrChange>
          </a:blip>
          <a:stretch>
            <a:fillRect/>
          </a:stretch>
        </p:blipFill>
        <p:spPr>
          <a:xfrm>
            <a:off x="5910943" y="185057"/>
            <a:ext cx="3200400" cy="3200400"/>
          </a:xfrm>
          <a:prstGeom prst="rect">
            <a:avLst/>
          </a:prstGeom>
        </p:spPr>
      </p:pic>
      <p:pic>
        <p:nvPicPr>
          <p:cNvPr id="5" name="Picture 4"/>
          <p:cNvPicPr>
            <a:picLocks noChangeAspect="1"/>
          </p:cNvPicPr>
          <p:nvPr/>
        </p:nvPicPr>
        <p:blipFill rotWithShape="1">
          <a:blip r:embed="rId5"/>
          <a:srcRect l="2992" r="2992"/>
          <a:stretch/>
        </p:blipFill>
        <p:spPr>
          <a:xfrm rot="417299">
            <a:off x="5913883" y="3572124"/>
            <a:ext cx="3272972" cy="3124200"/>
          </a:xfrm>
          <a:prstGeom prst="rect">
            <a:avLst/>
          </a:prstGeom>
        </p:spPr>
      </p:pic>
    </p:spTree>
    <p:extLst>
      <p:ext uri="{BB962C8B-B14F-4D97-AF65-F5344CB8AC3E}">
        <p14:creationId xmlns:p14="http://schemas.microsoft.com/office/powerpoint/2010/main" val="2153266962"/>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0" end="0"/>
                                            </p:txEl>
                                          </p:spTgt>
                                        </p:tgtEl>
                                        <p:attrNameLst>
                                          <p:attrName>style.visibility</p:attrName>
                                        </p:attrNameLst>
                                      </p:cBhvr>
                                      <p:to>
                                        <p:strVal val="visible"/>
                                      </p:to>
                                    </p:set>
                                    <p:anim calcmode="lin" valueType="num">
                                      <p:cBhvr additive="base">
                                        <p:cTn id="25"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1" end="1"/>
                                            </p:txEl>
                                          </p:spTgt>
                                        </p:tgtEl>
                                        <p:attrNameLst>
                                          <p:attrName>style.visibility</p:attrName>
                                        </p:attrNameLst>
                                      </p:cBhvr>
                                      <p:to>
                                        <p:strVal val="visible"/>
                                      </p:to>
                                    </p:set>
                                    <p:anim calcmode="lin" valueType="num">
                                      <p:cBhvr additive="base">
                                        <p:cTn id="3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7217" y="4648200"/>
            <a:ext cx="6781800" cy="1600200"/>
          </a:xfrm>
        </p:spPr>
        <p:txBody>
          <a:bodyPr/>
          <a:lstStyle/>
          <a:p>
            <a:pPr algn="ctr"/>
            <a:r>
              <a:rPr lang="en-US" dirty="0">
                <a:solidFill>
                  <a:srgbClr val="FF0000"/>
                </a:solidFill>
              </a:rPr>
              <a:t>13.  Fantastic Floors</a:t>
            </a:r>
          </a:p>
        </p:txBody>
      </p:sp>
      <p:pic>
        <p:nvPicPr>
          <p:cNvPr id="3" name="Picture 2"/>
          <p:cNvPicPr>
            <a:picLocks noChangeAspect="1"/>
          </p:cNvPicPr>
          <p:nvPr/>
        </p:nvPicPr>
        <p:blipFill>
          <a:blip r:embed="rId3"/>
          <a:stretch>
            <a:fillRect/>
          </a:stretch>
        </p:blipFill>
        <p:spPr>
          <a:xfrm>
            <a:off x="1752600" y="457200"/>
            <a:ext cx="5411035" cy="4800600"/>
          </a:xfrm>
          <a:prstGeom prst="roundRect">
            <a:avLst/>
          </a:prstGeom>
        </p:spPr>
      </p:pic>
    </p:spTree>
    <p:extLst>
      <p:ext uri="{BB962C8B-B14F-4D97-AF65-F5344CB8AC3E}">
        <p14:creationId xmlns:p14="http://schemas.microsoft.com/office/powerpoint/2010/main" val="4200808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371600" y="4419600"/>
            <a:ext cx="6781800" cy="1600200"/>
          </a:xfrm>
        </p:spPr>
        <p:txBody>
          <a:bodyPr>
            <a:normAutofit fontScale="90000"/>
          </a:bodyPr>
          <a:lstStyle/>
          <a:p>
            <a:pPr algn="ctr"/>
            <a:r>
              <a:rPr lang="en-US" sz="7200" b="1" dirty="0">
                <a:solidFill>
                  <a:srgbClr val="FF0000"/>
                </a:solidFill>
                <a:latin typeface="Berlin Sans FB Demi" panose="020E0802020502020306" pitchFamily="34" charset="0"/>
              </a:rPr>
              <a:t>1. Dynamic Doors</a:t>
            </a:r>
          </a:p>
        </p:txBody>
      </p:sp>
      <p:pic>
        <p:nvPicPr>
          <p:cNvPr id="2050" name="Picture 2" descr="C:\Users\MugandaT\AppData\Local\Microsoft\Windows\Temporary Internet Files\Content.IE5\96ANULZ0\front_door_8[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7000" y="304800"/>
            <a:ext cx="3657600" cy="4572000"/>
          </a:xfrm>
          <a:prstGeom prst="round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3208291933"/>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additive="base">
                                        <p:cTn id="7" dur="500" fill="hold"/>
                                        <p:tgtEl>
                                          <p:spTgt spid="2050"/>
                                        </p:tgtEl>
                                        <p:attrNameLst>
                                          <p:attrName>ppt_x</p:attrName>
                                        </p:attrNameLst>
                                      </p:cBhvr>
                                      <p:tavLst>
                                        <p:tav tm="0">
                                          <p:val>
                                            <p:strVal val="#ppt_x"/>
                                          </p:val>
                                        </p:tav>
                                        <p:tav tm="100000">
                                          <p:val>
                                            <p:strVal val="#ppt_x"/>
                                          </p:val>
                                        </p:tav>
                                      </p:tavLst>
                                    </p:anim>
                                    <p:anim calcmode="lin" valueType="num">
                                      <p:cBhvr additive="base">
                                        <p:cTn id="8"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4694" y="4914931"/>
            <a:ext cx="6781800" cy="1600200"/>
          </a:xfrm>
        </p:spPr>
        <p:txBody>
          <a:bodyPr/>
          <a:lstStyle/>
          <a:p>
            <a:r>
              <a:rPr lang="en-US" dirty="0">
                <a:solidFill>
                  <a:srgbClr val="FF0000"/>
                </a:solidFill>
              </a:rPr>
              <a:t>14.  Remnants and Rugs </a:t>
            </a:r>
          </a:p>
        </p:txBody>
      </p:sp>
      <p:sp>
        <p:nvSpPr>
          <p:cNvPr id="3" name="Content Placeholder 2"/>
          <p:cNvSpPr>
            <a:spLocks noGrp="1"/>
          </p:cNvSpPr>
          <p:nvPr>
            <p:ph idx="1"/>
          </p:nvPr>
        </p:nvSpPr>
        <p:spPr>
          <a:xfrm>
            <a:off x="250659" y="598233"/>
            <a:ext cx="6350501" cy="4572000"/>
          </a:xfrm>
        </p:spPr>
        <p:txBody>
          <a:bodyPr>
            <a:noAutofit/>
          </a:bodyPr>
          <a:lstStyle/>
          <a:p>
            <a:pPr>
              <a:spcBef>
                <a:spcPts val="0"/>
              </a:spcBef>
            </a:pPr>
            <a:r>
              <a:rPr lang="en-US" sz="3200" dirty="0">
                <a:solidFill>
                  <a:schemeClr val="tx1"/>
                </a:solidFill>
                <a:latin typeface="Arial Rounded MT Bold" panose="020F0704030504030204" pitchFamily="34" charset="0"/>
              </a:rPr>
              <a:t>Cover worn-out carpet or soften tile with carpet remnants or inexpensive rugs.</a:t>
            </a:r>
          </a:p>
          <a:p>
            <a:pPr>
              <a:spcBef>
                <a:spcPts val="0"/>
              </a:spcBef>
            </a:pPr>
            <a:r>
              <a:rPr lang="en-US" sz="3200" dirty="0">
                <a:solidFill>
                  <a:schemeClr val="tx1"/>
                </a:solidFill>
                <a:latin typeface="Arial Rounded MT Bold" panose="020F0704030504030204" pitchFamily="34" charset="0"/>
              </a:rPr>
              <a:t>Breaking up a basic floor with rugs also breaks up the room.</a:t>
            </a:r>
          </a:p>
          <a:p>
            <a:pPr>
              <a:spcBef>
                <a:spcPts val="0"/>
              </a:spcBef>
            </a:pPr>
            <a:r>
              <a:rPr lang="en-US" sz="3200" dirty="0">
                <a:solidFill>
                  <a:schemeClr val="tx1"/>
                </a:solidFill>
                <a:latin typeface="Arial Rounded MT Bold" panose="020F0704030504030204" pitchFamily="34" charset="0"/>
              </a:rPr>
              <a:t>You can create a cozy story time area or designate an activity area with varied carpets.</a:t>
            </a:r>
          </a:p>
        </p:txBody>
      </p:sp>
      <p:pic>
        <p:nvPicPr>
          <p:cNvPr id="4" name="Picture 3"/>
          <p:cNvPicPr>
            <a:picLocks noChangeAspect="1"/>
          </p:cNvPicPr>
          <p:nvPr/>
        </p:nvPicPr>
        <p:blipFill>
          <a:blip r:embed="rId3">
            <a:clrChange>
              <a:clrFrom>
                <a:srgbClr val="FFFFFF"/>
              </a:clrFrom>
              <a:clrTo>
                <a:srgbClr val="FFFFFF">
                  <a:alpha val="0"/>
                </a:srgbClr>
              </a:clrTo>
            </a:clrChange>
          </a:blip>
          <a:stretch>
            <a:fillRect/>
          </a:stretch>
        </p:blipFill>
        <p:spPr>
          <a:xfrm rot="182196">
            <a:off x="6420972" y="80741"/>
            <a:ext cx="2733021" cy="2733021"/>
          </a:xfrm>
          <a:prstGeom prst="rect">
            <a:avLst/>
          </a:prstGeom>
        </p:spPr>
      </p:pic>
      <p:pic>
        <p:nvPicPr>
          <p:cNvPr id="5" name="Picture 4"/>
          <p:cNvPicPr>
            <a:picLocks noChangeAspect="1"/>
          </p:cNvPicPr>
          <p:nvPr/>
        </p:nvPicPr>
        <p:blipFill>
          <a:blip r:embed="rId4">
            <a:clrChange>
              <a:clrFrom>
                <a:srgbClr val="FFFFFF"/>
              </a:clrFrom>
              <a:clrTo>
                <a:srgbClr val="FFFFFF">
                  <a:alpha val="0"/>
                </a:srgbClr>
              </a:clrTo>
            </a:clrChange>
          </a:blip>
          <a:stretch>
            <a:fillRect/>
          </a:stretch>
        </p:blipFill>
        <p:spPr>
          <a:xfrm rot="21271011">
            <a:off x="6213663" y="2963399"/>
            <a:ext cx="2685663" cy="2614436"/>
          </a:xfrm>
          <a:prstGeom prst="rect">
            <a:avLst/>
          </a:prstGeom>
        </p:spPr>
      </p:pic>
    </p:spTree>
    <p:extLst>
      <p:ext uri="{BB962C8B-B14F-4D97-AF65-F5344CB8AC3E}">
        <p14:creationId xmlns:p14="http://schemas.microsoft.com/office/powerpoint/2010/main" val="18081924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0" end="0"/>
                                            </p:txEl>
                                          </p:spTgt>
                                        </p:tgtEl>
                                        <p:attrNameLst>
                                          <p:attrName>style.visibility</p:attrName>
                                        </p:attrNameLst>
                                      </p:cBhvr>
                                      <p:to>
                                        <p:strVal val="visible"/>
                                      </p:to>
                                    </p:set>
                                    <p:anim calcmode="lin" valueType="num">
                                      <p:cBhvr additive="base">
                                        <p:cTn id="25"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1" end="1"/>
                                            </p:txEl>
                                          </p:spTgt>
                                        </p:tgtEl>
                                        <p:attrNameLst>
                                          <p:attrName>style.visibility</p:attrName>
                                        </p:attrNameLst>
                                      </p:cBhvr>
                                      <p:to>
                                        <p:strVal val="visible"/>
                                      </p:to>
                                    </p:set>
                                    <p:anim calcmode="lin" valueType="num">
                                      <p:cBhvr additive="base">
                                        <p:cTn id="3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2" end="2"/>
                                            </p:txEl>
                                          </p:spTgt>
                                        </p:tgtEl>
                                        <p:attrNameLst>
                                          <p:attrName>style.visibility</p:attrName>
                                        </p:attrNameLst>
                                      </p:cBhvr>
                                      <p:to>
                                        <p:strVal val="visible"/>
                                      </p:to>
                                    </p:set>
                                    <p:anim calcmode="lin" valueType="num">
                                      <p:cBhvr additive="base">
                                        <p:cTn id="3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4724400"/>
            <a:ext cx="6781800" cy="1600200"/>
          </a:xfrm>
        </p:spPr>
        <p:txBody>
          <a:bodyPr/>
          <a:lstStyle/>
          <a:p>
            <a:r>
              <a:rPr lang="en-US" dirty="0">
                <a:solidFill>
                  <a:srgbClr val="FF0000"/>
                </a:solidFill>
              </a:rPr>
              <a:t>15.  Paint me a Path</a:t>
            </a:r>
          </a:p>
        </p:txBody>
      </p:sp>
      <p:sp>
        <p:nvSpPr>
          <p:cNvPr id="3" name="Content Placeholder 2"/>
          <p:cNvSpPr>
            <a:spLocks noGrp="1"/>
          </p:cNvSpPr>
          <p:nvPr>
            <p:ph idx="1"/>
          </p:nvPr>
        </p:nvSpPr>
        <p:spPr>
          <a:xfrm>
            <a:off x="93726" y="574381"/>
            <a:ext cx="5638800" cy="4950119"/>
          </a:xfrm>
        </p:spPr>
        <p:txBody>
          <a:bodyPr>
            <a:noAutofit/>
          </a:bodyPr>
          <a:lstStyle/>
          <a:p>
            <a:r>
              <a:rPr lang="en-US" sz="3600" b="1" dirty="0">
                <a:solidFill>
                  <a:schemeClr val="tx1"/>
                </a:solidFill>
                <a:latin typeface="Calibri" panose="020F0502020204030204" pitchFamily="34" charset="0"/>
                <a:cs typeface="Calibri" panose="020F0502020204030204" pitchFamily="34" charset="0"/>
              </a:rPr>
              <a:t>If your floor is forgettable, make it memorable with a new paint job (uncarpeted floors only).</a:t>
            </a:r>
          </a:p>
          <a:p>
            <a:r>
              <a:rPr lang="en-US" sz="3600" b="1" dirty="0">
                <a:solidFill>
                  <a:schemeClr val="tx1"/>
                </a:solidFill>
                <a:latin typeface="Calibri" panose="020F0502020204030204" pitchFamily="34" charset="0"/>
                <a:cs typeface="Calibri" panose="020F0502020204030204" pitchFamily="34" charset="0"/>
              </a:rPr>
              <a:t>You can go wild with wacky designs and tons of color, or you can stay sane with a single sublime shade.</a:t>
            </a:r>
          </a:p>
        </p:txBody>
      </p:sp>
      <p:pic>
        <p:nvPicPr>
          <p:cNvPr id="4" name="Picture 3"/>
          <p:cNvPicPr>
            <a:picLocks noChangeAspect="1"/>
          </p:cNvPicPr>
          <p:nvPr/>
        </p:nvPicPr>
        <p:blipFill rotWithShape="1">
          <a:blip r:embed="rId3"/>
          <a:srcRect l="6753" r="6753"/>
          <a:stretch/>
        </p:blipFill>
        <p:spPr>
          <a:xfrm rot="180775">
            <a:off x="5793201" y="1166694"/>
            <a:ext cx="3229115" cy="3636264"/>
          </a:xfrm>
          <a:prstGeom prst="rect">
            <a:avLst/>
          </a:prstGeom>
        </p:spPr>
      </p:pic>
    </p:spTree>
    <p:extLst>
      <p:ext uri="{BB962C8B-B14F-4D97-AF65-F5344CB8AC3E}">
        <p14:creationId xmlns:p14="http://schemas.microsoft.com/office/powerpoint/2010/main" val="19596059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 calcmode="lin" valueType="num">
                                      <p:cBhvr additive="base">
                                        <p:cTn id="19"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 calcmode="lin" valueType="num">
                                      <p:cBhvr additive="base">
                                        <p:cTn id="25"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762000" y="4572000"/>
            <a:ext cx="6781800" cy="1752600"/>
          </a:xfrm>
        </p:spPr>
        <p:txBody>
          <a:bodyPr/>
          <a:lstStyle/>
          <a:p>
            <a:r>
              <a:rPr lang="en-US" dirty="0">
                <a:solidFill>
                  <a:srgbClr val="FF0000"/>
                </a:solidFill>
              </a:rPr>
              <a:t>16.  Funky Furniture</a:t>
            </a:r>
          </a:p>
        </p:txBody>
      </p:sp>
      <p:pic>
        <p:nvPicPr>
          <p:cNvPr id="2" name="Picture 1"/>
          <p:cNvPicPr>
            <a:picLocks noChangeAspect="1"/>
          </p:cNvPicPr>
          <p:nvPr/>
        </p:nvPicPr>
        <p:blipFill>
          <a:blip r:embed="rId3"/>
          <a:stretch>
            <a:fillRect/>
          </a:stretch>
        </p:blipFill>
        <p:spPr>
          <a:xfrm>
            <a:off x="-19493" y="181071"/>
            <a:ext cx="3286029" cy="3286029"/>
          </a:xfrm>
          <a:prstGeom prst="rect">
            <a:avLst/>
          </a:prstGeom>
        </p:spPr>
      </p:pic>
      <p:pic>
        <p:nvPicPr>
          <p:cNvPr id="3" name="Picture 2"/>
          <p:cNvPicPr>
            <a:picLocks noChangeAspect="1"/>
          </p:cNvPicPr>
          <p:nvPr/>
        </p:nvPicPr>
        <p:blipFill>
          <a:blip r:embed="rId4"/>
          <a:stretch>
            <a:fillRect/>
          </a:stretch>
        </p:blipFill>
        <p:spPr>
          <a:xfrm>
            <a:off x="4953000" y="423638"/>
            <a:ext cx="3962400" cy="2800893"/>
          </a:xfrm>
          <a:prstGeom prst="rect">
            <a:avLst/>
          </a:prstGeom>
        </p:spPr>
      </p:pic>
      <p:pic>
        <p:nvPicPr>
          <p:cNvPr id="6" name="Picture 5"/>
          <p:cNvPicPr>
            <a:picLocks noChangeAspect="1"/>
          </p:cNvPicPr>
          <p:nvPr/>
        </p:nvPicPr>
        <p:blipFill>
          <a:blip r:embed="rId5"/>
          <a:stretch>
            <a:fillRect/>
          </a:stretch>
        </p:blipFill>
        <p:spPr>
          <a:xfrm>
            <a:off x="3266536" y="2286000"/>
            <a:ext cx="2532366" cy="2756690"/>
          </a:xfrm>
          <a:prstGeom prst="rect">
            <a:avLst/>
          </a:prstGeom>
        </p:spPr>
      </p:pic>
    </p:spTree>
    <p:extLst>
      <p:ext uri="{BB962C8B-B14F-4D97-AF65-F5344CB8AC3E}">
        <p14:creationId xmlns:p14="http://schemas.microsoft.com/office/powerpoint/2010/main" val="25700959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762000" y="4572000"/>
            <a:ext cx="6781800" cy="1752600"/>
          </a:xfrm>
        </p:spPr>
        <p:txBody>
          <a:bodyPr/>
          <a:lstStyle/>
          <a:p>
            <a:r>
              <a:rPr lang="en-US" dirty="0">
                <a:solidFill>
                  <a:srgbClr val="FF0000"/>
                </a:solidFill>
              </a:rPr>
              <a:t> Crates</a:t>
            </a:r>
          </a:p>
        </p:txBody>
      </p:sp>
      <p:sp>
        <p:nvSpPr>
          <p:cNvPr id="4" name="Content Placeholder 3"/>
          <p:cNvSpPr>
            <a:spLocks noGrp="1"/>
          </p:cNvSpPr>
          <p:nvPr>
            <p:ph idx="1"/>
          </p:nvPr>
        </p:nvSpPr>
        <p:spPr>
          <a:xfrm>
            <a:off x="324788" y="457200"/>
            <a:ext cx="5382812" cy="5105400"/>
          </a:xfrm>
        </p:spPr>
        <p:txBody>
          <a:bodyPr>
            <a:noAutofit/>
          </a:bodyPr>
          <a:lstStyle/>
          <a:p>
            <a:pPr>
              <a:spcBef>
                <a:spcPts val="0"/>
              </a:spcBef>
            </a:pPr>
            <a:r>
              <a:rPr lang="en-US" sz="3600" b="1" dirty="0">
                <a:solidFill>
                  <a:schemeClr val="tx1"/>
                </a:solidFill>
                <a:latin typeface="Arial Narrow" charset="0"/>
                <a:ea typeface="Arial Narrow" charset="0"/>
                <a:cs typeface="Arial Narrow" charset="0"/>
              </a:rPr>
              <a:t>Crates can do double duty as storage and bench seating. You can spray paint older crates to spruce up their appearance, or cover them with fabric.</a:t>
            </a:r>
          </a:p>
          <a:p>
            <a:pPr>
              <a:spcBef>
                <a:spcPts val="0"/>
              </a:spcBef>
            </a:pPr>
            <a:r>
              <a:rPr lang="en-US" sz="3600" b="1" dirty="0">
                <a:solidFill>
                  <a:schemeClr val="tx1"/>
                </a:solidFill>
                <a:latin typeface="Arial Narrow" charset="0"/>
                <a:ea typeface="Arial Narrow" charset="0"/>
                <a:cs typeface="Arial Narrow" charset="0"/>
              </a:rPr>
              <a:t>To make benches, simply cut a piece of plywood to cover the crates.</a:t>
            </a:r>
          </a:p>
        </p:txBody>
      </p:sp>
      <p:pic>
        <p:nvPicPr>
          <p:cNvPr id="6" name="Picture 5"/>
          <p:cNvPicPr>
            <a:picLocks noChangeAspect="1"/>
          </p:cNvPicPr>
          <p:nvPr/>
        </p:nvPicPr>
        <p:blipFill>
          <a:blip r:embed="rId3"/>
          <a:stretch>
            <a:fillRect/>
          </a:stretch>
        </p:blipFill>
        <p:spPr>
          <a:xfrm>
            <a:off x="5707600" y="228600"/>
            <a:ext cx="3435071" cy="3200400"/>
          </a:xfrm>
          <a:prstGeom prst="rect">
            <a:avLst/>
          </a:prstGeom>
        </p:spPr>
      </p:pic>
      <p:pic>
        <p:nvPicPr>
          <p:cNvPr id="7" name="Picture 6"/>
          <p:cNvPicPr>
            <a:picLocks noChangeAspect="1"/>
          </p:cNvPicPr>
          <p:nvPr/>
        </p:nvPicPr>
        <p:blipFill>
          <a:blip r:embed="rId4">
            <a:clrChange>
              <a:clrFrom>
                <a:srgbClr val="FFFFFF"/>
              </a:clrFrom>
              <a:clrTo>
                <a:srgbClr val="FFFFFF">
                  <a:alpha val="0"/>
                </a:srgbClr>
              </a:clrTo>
            </a:clrChange>
          </a:blip>
          <a:stretch>
            <a:fillRect/>
          </a:stretch>
        </p:blipFill>
        <p:spPr>
          <a:xfrm>
            <a:off x="6012348" y="3246120"/>
            <a:ext cx="3054788" cy="2743200"/>
          </a:xfrm>
          <a:prstGeom prst="rect">
            <a:avLst/>
          </a:prstGeom>
        </p:spPr>
      </p:pic>
    </p:spTree>
    <p:extLst>
      <p:ext uri="{BB962C8B-B14F-4D97-AF65-F5344CB8AC3E}">
        <p14:creationId xmlns:p14="http://schemas.microsoft.com/office/powerpoint/2010/main" val="1839336947"/>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
                                            <p:txEl>
                                              <p:pRg st="0" end="0"/>
                                            </p:txEl>
                                          </p:spTgt>
                                        </p:tgtEl>
                                        <p:attrNameLst>
                                          <p:attrName>style.visibility</p:attrName>
                                        </p:attrNameLst>
                                      </p:cBhvr>
                                      <p:to>
                                        <p:strVal val="visible"/>
                                      </p:to>
                                    </p:set>
                                    <p:anim calcmode="lin" valueType="num">
                                      <p:cBhvr additive="base">
                                        <p:cTn id="25"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4">
                                            <p:txEl>
                                              <p:pRg st="1" end="1"/>
                                            </p:txEl>
                                          </p:spTgt>
                                        </p:tgtEl>
                                        <p:attrNameLst>
                                          <p:attrName>style.visibility</p:attrName>
                                        </p:attrNameLst>
                                      </p:cBhvr>
                                      <p:to>
                                        <p:strVal val="visible"/>
                                      </p:to>
                                    </p:set>
                                    <p:anim calcmode="lin" valueType="num">
                                      <p:cBhvr additive="base">
                                        <p:cTn id="31"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33400" y="5123845"/>
            <a:ext cx="6781800" cy="1600200"/>
          </a:xfrm>
        </p:spPr>
        <p:txBody>
          <a:bodyPr/>
          <a:lstStyle/>
          <a:p>
            <a:r>
              <a:rPr lang="en-US" dirty="0">
                <a:solidFill>
                  <a:srgbClr val="FF0000"/>
                </a:solidFill>
              </a:rPr>
              <a:t>Mini Beanbags</a:t>
            </a:r>
          </a:p>
        </p:txBody>
      </p:sp>
      <p:sp>
        <p:nvSpPr>
          <p:cNvPr id="4" name="Content Placeholder 3"/>
          <p:cNvSpPr>
            <a:spLocks noGrp="1"/>
          </p:cNvSpPr>
          <p:nvPr>
            <p:ph idx="1"/>
          </p:nvPr>
        </p:nvSpPr>
        <p:spPr>
          <a:xfrm>
            <a:off x="63830" y="759243"/>
            <a:ext cx="7022770" cy="4953000"/>
          </a:xfrm>
        </p:spPr>
        <p:txBody>
          <a:bodyPr>
            <a:noAutofit/>
          </a:bodyPr>
          <a:lstStyle/>
          <a:p>
            <a:pPr>
              <a:spcBef>
                <a:spcPts val="0"/>
              </a:spcBef>
            </a:pPr>
            <a:r>
              <a:rPr lang="en-US" sz="3200" b="1" dirty="0">
                <a:solidFill>
                  <a:schemeClr val="tx1"/>
                </a:solidFill>
                <a:latin typeface="Calibri" panose="020F0502020204030204" pitchFamily="34" charset="0"/>
                <a:cs typeface="Calibri" panose="020F0502020204030204" pitchFamily="34" charset="0"/>
              </a:rPr>
              <a:t>Beanbags don’t have to cost a lot. Visit a thrift store and stock up on pillowcases.</a:t>
            </a:r>
          </a:p>
          <a:p>
            <a:pPr>
              <a:spcBef>
                <a:spcPts val="0"/>
              </a:spcBef>
            </a:pPr>
            <a:r>
              <a:rPr lang="en-US" sz="3200" b="1" dirty="0">
                <a:solidFill>
                  <a:schemeClr val="tx1"/>
                </a:solidFill>
                <a:latin typeface="Calibri" panose="020F0502020204030204" pitchFamily="34" charset="0"/>
                <a:cs typeface="Calibri" panose="020F0502020204030204" pitchFamily="34" charset="0"/>
              </a:rPr>
              <a:t>Stock up plastic foam packing peanuts.</a:t>
            </a:r>
          </a:p>
          <a:p>
            <a:pPr>
              <a:spcBef>
                <a:spcPts val="0"/>
              </a:spcBef>
            </a:pPr>
            <a:r>
              <a:rPr lang="en-US" sz="3200" b="1" dirty="0">
                <a:solidFill>
                  <a:schemeClr val="tx1"/>
                </a:solidFill>
                <a:latin typeface="Calibri" panose="020F0502020204030204" pitchFamily="34" charset="0"/>
                <a:cs typeface="Calibri" panose="020F0502020204030204" pitchFamily="34" charset="0"/>
              </a:rPr>
              <a:t>Stuff each pillowcase full of plastic foam peanuts, then sew shut the open end of the pillowcase to make a mini beanbag. These are great for kids ages 3 and up to lie or sit on during story time or activities.</a:t>
            </a:r>
          </a:p>
          <a:p>
            <a:pPr>
              <a:spcBef>
                <a:spcPts val="0"/>
              </a:spcBef>
            </a:pPr>
            <a:r>
              <a:rPr lang="en-US" sz="3200" b="1" dirty="0">
                <a:solidFill>
                  <a:schemeClr val="tx1"/>
                </a:solidFill>
                <a:latin typeface="Calibri" panose="020F0502020204030204" pitchFamily="34" charset="0"/>
                <a:cs typeface="Calibri" panose="020F0502020204030204" pitchFamily="34" charset="0"/>
              </a:rPr>
              <a:t>Easy for games and cleanup.</a:t>
            </a:r>
          </a:p>
        </p:txBody>
      </p:sp>
      <p:pic>
        <p:nvPicPr>
          <p:cNvPr id="2" name="Picture 1"/>
          <p:cNvPicPr>
            <a:picLocks noChangeAspect="1"/>
          </p:cNvPicPr>
          <p:nvPr/>
        </p:nvPicPr>
        <p:blipFill>
          <a:blip r:embed="rId3"/>
          <a:stretch>
            <a:fillRect/>
          </a:stretch>
        </p:blipFill>
        <p:spPr>
          <a:xfrm rot="406813">
            <a:off x="6859273" y="616572"/>
            <a:ext cx="2534536" cy="2534536"/>
          </a:xfrm>
          <a:prstGeom prst="rect">
            <a:avLst/>
          </a:prstGeom>
        </p:spPr>
      </p:pic>
      <p:pic>
        <p:nvPicPr>
          <p:cNvPr id="5" name="Picture 4"/>
          <p:cNvPicPr>
            <a:picLocks noChangeAspect="1"/>
          </p:cNvPicPr>
          <p:nvPr/>
        </p:nvPicPr>
        <p:blipFill>
          <a:blip r:embed="rId4">
            <a:clrChange>
              <a:clrFrom>
                <a:srgbClr val="FFFFFF"/>
              </a:clrFrom>
              <a:clrTo>
                <a:srgbClr val="FFFFFF">
                  <a:alpha val="0"/>
                </a:srgbClr>
              </a:clrTo>
            </a:clrChange>
          </a:blip>
          <a:stretch>
            <a:fillRect/>
          </a:stretch>
        </p:blipFill>
        <p:spPr>
          <a:xfrm>
            <a:off x="6342078" y="3503563"/>
            <a:ext cx="2970624" cy="3017186"/>
          </a:xfrm>
          <a:prstGeom prst="rect">
            <a:avLst/>
          </a:prstGeom>
        </p:spPr>
      </p:pic>
    </p:spTree>
    <p:extLst>
      <p:ext uri="{BB962C8B-B14F-4D97-AF65-F5344CB8AC3E}">
        <p14:creationId xmlns:p14="http://schemas.microsoft.com/office/powerpoint/2010/main" val="1528930013"/>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
                                            <p:txEl>
                                              <p:pRg st="0" end="0"/>
                                            </p:txEl>
                                          </p:spTgt>
                                        </p:tgtEl>
                                        <p:attrNameLst>
                                          <p:attrName>style.visibility</p:attrName>
                                        </p:attrNameLst>
                                      </p:cBhvr>
                                      <p:to>
                                        <p:strVal val="visible"/>
                                      </p:to>
                                    </p:set>
                                    <p:anim calcmode="lin" valueType="num">
                                      <p:cBhvr additive="base">
                                        <p:cTn id="25"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4">
                                            <p:txEl>
                                              <p:pRg st="1" end="1"/>
                                            </p:txEl>
                                          </p:spTgt>
                                        </p:tgtEl>
                                        <p:attrNameLst>
                                          <p:attrName>style.visibility</p:attrName>
                                        </p:attrNameLst>
                                      </p:cBhvr>
                                      <p:to>
                                        <p:strVal val="visible"/>
                                      </p:to>
                                    </p:set>
                                    <p:anim calcmode="lin" valueType="num">
                                      <p:cBhvr additive="base">
                                        <p:cTn id="31"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4">
                                            <p:txEl>
                                              <p:pRg st="2" end="2"/>
                                            </p:txEl>
                                          </p:spTgt>
                                        </p:tgtEl>
                                        <p:attrNameLst>
                                          <p:attrName>style.visibility</p:attrName>
                                        </p:attrNameLst>
                                      </p:cBhvr>
                                      <p:to>
                                        <p:strVal val="visible"/>
                                      </p:to>
                                    </p:set>
                                    <p:anim calcmode="lin" valueType="num">
                                      <p:cBhvr additive="base">
                                        <p:cTn id="37"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4">
                                            <p:txEl>
                                              <p:pRg st="3" end="3"/>
                                            </p:txEl>
                                          </p:spTgt>
                                        </p:tgtEl>
                                        <p:attrNameLst>
                                          <p:attrName>style.visibility</p:attrName>
                                        </p:attrNameLst>
                                      </p:cBhvr>
                                      <p:to>
                                        <p:strVal val="visible"/>
                                      </p:to>
                                    </p:set>
                                    <p:anim calcmode="lin" valueType="num">
                                      <p:cBhvr additive="base">
                                        <p:cTn id="43"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61307" y="5554624"/>
            <a:ext cx="6781800" cy="1371599"/>
          </a:xfrm>
        </p:spPr>
        <p:txBody>
          <a:bodyPr/>
          <a:lstStyle/>
          <a:p>
            <a:r>
              <a:rPr lang="en-US" dirty="0">
                <a:solidFill>
                  <a:srgbClr val="FF0000"/>
                </a:solidFill>
              </a:rPr>
              <a:t>17.  Tables and Chairs</a:t>
            </a:r>
          </a:p>
        </p:txBody>
      </p:sp>
      <p:sp>
        <p:nvSpPr>
          <p:cNvPr id="5" name="Content Placeholder 4"/>
          <p:cNvSpPr>
            <a:spLocks noGrp="1"/>
          </p:cNvSpPr>
          <p:nvPr>
            <p:ph idx="1"/>
          </p:nvPr>
        </p:nvSpPr>
        <p:spPr>
          <a:xfrm>
            <a:off x="1" y="685800"/>
            <a:ext cx="7771180" cy="4857938"/>
          </a:xfrm>
        </p:spPr>
        <p:txBody>
          <a:bodyPr>
            <a:noAutofit/>
          </a:bodyPr>
          <a:lstStyle/>
          <a:p>
            <a:pPr>
              <a:spcBef>
                <a:spcPts val="0"/>
              </a:spcBef>
            </a:pPr>
            <a:r>
              <a:rPr lang="en-US" sz="3200" b="1" dirty="0">
                <a:solidFill>
                  <a:schemeClr val="tx1"/>
                </a:solidFill>
                <a:latin typeface="Calibri" panose="020F0502020204030204" pitchFamily="34" charset="0"/>
                <a:cs typeface="Calibri" panose="020F0502020204030204" pitchFamily="34" charset="0"/>
              </a:rPr>
              <a:t>Erase the bland look of classroom furniture with brightly colored fabric, </a:t>
            </a:r>
            <a:r>
              <a:rPr lang="en-US" sz="3200" b="1" dirty="0" err="1">
                <a:solidFill>
                  <a:schemeClr val="tx1"/>
                </a:solidFill>
                <a:latin typeface="Calibri" panose="020F0502020204030204" pitchFamily="34" charset="0"/>
                <a:cs typeface="Calibri" panose="020F0502020204030204" pitchFamily="34" charset="0"/>
              </a:rPr>
              <a:t>eg.</a:t>
            </a:r>
            <a:r>
              <a:rPr lang="en-US" sz="3200" b="1" dirty="0">
                <a:solidFill>
                  <a:schemeClr val="tx1"/>
                </a:solidFill>
                <a:latin typeface="Calibri" panose="020F0502020204030204" pitchFamily="34" charset="0"/>
                <a:cs typeface="Calibri" panose="020F0502020204030204" pitchFamily="34" charset="0"/>
              </a:rPr>
              <a:t> cut tablecloths from remnants of fabric, new shower curtains, and oversize table cloths.</a:t>
            </a:r>
          </a:p>
          <a:p>
            <a:pPr>
              <a:spcBef>
                <a:spcPts val="0"/>
              </a:spcBef>
            </a:pPr>
            <a:r>
              <a:rPr lang="en-US" sz="3200" b="1" dirty="0">
                <a:solidFill>
                  <a:schemeClr val="tx1"/>
                </a:solidFill>
                <a:latin typeface="Calibri" panose="020F0502020204030204" pitchFamily="34" charset="0"/>
                <a:cs typeface="Calibri" panose="020F0502020204030204" pitchFamily="34" charset="0"/>
              </a:rPr>
              <a:t>If your chairs could use improvement, go to the thrift store and buy more pillowcases. Have kids decorate the pillowcases  with fun designs and pictures. Slide the pillowcases over the backs of the chairs and tie large ribbons around the bases of the chair backs. </a:t>
            </a:r>
          </a:p>
        </p:txBody>
      </p:sp>
      <p:pic>
        <p:nvPicPr>
          <p:cNvPr id="2" name="Picture 1">
            <a:extLst>
              <a:ext uri="{FF2B5EF4-FFF2-40B4-BE49-F238E27FC236}">
                <a16:creationId xmlns:a16="http://schemas.microsoft.com/office/drawing/2014/main" id="{36345469-813A-B643-9546-9465026374BD}"/>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6858001" y="3048001"/>
            <a:ext cx="2495738" cy="2495738"/>
          </a:xfrm>
          <a:prstGeom prst="rect">
            <a:avLst/>
          </a:prstGeom>
        </p:spPr>
      </p:pic>
    </p:spTree>
    <p:extLst>
      <p:ext uri="{BB962C8B-B14F-4D97-AF65-F5344CB8AC3E}">
        <p14:creationId xmlns:p14="http://schemas.microsoft.com/office/powerpoint/2010/main" val="2896230423"/>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 calcmode="lin" valueType="num">
                                      <p:cBhvr additive="base">
                                        <p:cTn id="13"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xEl>
                                              <p:pRg st="1" end="1"/>
                                            </p:txEl>
                                          </p:spTgt>
                                        </p:tgtEl>
                                        <p:attrNameLst>
                                          <p:attrName>style.visibility</p:attrName>
                                        </p:attrNameLst>
                                      </p:cBhvr>
                                      <p:to>
                                        <p:strVal val="visible"/>
                                      </p:to>
                                    </p:set>
                                    <p:anim calcmode="lin" valueType="num">
                                      <p:cBhvr additive="base">
                                        <p:cTn id="19"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4828776"/>
            <a:ext cx="6781800" cy="1600200"/>
          </a:xfrm>
        </p:spPr>
        <p:txBody>
          <a:bodyPr/>
          <a:lstStyle/>
          <a:p>
            <a:r>
              <a:rPr lang="en-US" dirty="0">
                <a:solidFill>
                  <a:srgbClr val="FF0000"/>
                </a:solidFill>
              </a:rPr>
              <a:t>18.  Puppet Alley</a:t>
            </a:r>
          </a:p>
        </p:txBody>
      </p:sp>
      <p:sp>
        <p:nvSpPr>
          <p:cNvPr id="3" name="Content Placeholder 2"/>
          <p:cNvSpPr>
            <a:spLocks noGrp="1"/>
          </p:cNvSpPr>
          <p:nvPr>
            <p:ph sz="half" idx="1"/>
          </p:nvPr>
        </p:nvSpPr>
        <p:spPr>
          <a:xfrm>
            <a:off x="228600" y="609600"/>
            <a:ext cx="5257800" cy="4876800"/>
          </a:xfrm>
        </p:spPr>
        <p:txBody>
          <a:bodyPr>
            <a:noAutofit/>
          </a:bodyPr>
          <a:lstStyle/>
          <a:p>
            <a:pPr>
              <a:spcBef>
                <a:spcPts val="0"/>
              </a:spcBef>
            </a:pPr>
            <a:r>
              <a:rPr lang="en-US" sz="3200" b="1" dirty="0">
                <a:solidFill>
                  <a:schemeClr val="tx1"/>
                </a:solidFill>
                <a:latin typeface="Arial Rounded MT Bold" panose="020F0704030504030204" pitchFamily="34" charset="0"/>
              </a:rPr>
              <a:t>PVC works wonders for puppet stages. Stock up on sections of PVC pipe and several corner connectors. </a:t>
            </a:r>
          </a:p>
          <a:p>
            <a:pPr>
              <a:spcBef>
                <a:spcPts val="0"/>
              </a:spcBef>
            </a:pPr>
            <a:r>
              <a:rPr lang="en-US" sz="3200" b="1" dirty="0">
                <a:solidFill>
                  <a:schemeClr val="tx1"/>
                </a:solidFill>
                <a:latin typeface="Arial Rounded MT Bold" panose="020F0704030504030204" pitchFamily="34" charset="0"/>
              </a:rPr>
              <a:t>You can interchange the sections to fit your stage needs, then drape fabric over the piping for curtains. </a:t>
            </a:r>
          </a:p>
        </p:txBody>
      </p:sp>
      <p:pic>
        <p:nvPicPr>
          <p:cNvPr id="7" name="Content Placeholder 6"/>
          <p:cNvPicPr>
            <a:picLocks noGrp="1" noChangeAspect="1"/>
          </p:cNvPicPr>
          <p:nvPr>
            <p:ph sz="half" idx="2"/>
          </p:nvPr>
        </p:nvPicPr>
        <p:blipFill>
          <a:blip r:embed="rId3">
            <a:clrChange>
              <a:clrFrom>
                <a:srgbClr val="FFFFFF"/>
              </a:clrFrom>
              <a:clrTo>
                <a:srgbClr val="FFFFFF">
                  <a:alpha val="0"/>
                </a:srgbClr>
              </a:clrTo>
            </a:clrChange>
          </a:blip>
          <a:stretch>
            <a:fillRect/>
          </a:stretch>
        </p:blipFill>
        <p:spPr>
          <a:xfrm>
            <a:off x="5486400" y="643270"/>
            <a:ext cx="3951227" cy="5491629"/>
          </a:xfrm>
          <a:prstGeom prst="rect">
            <a:avLst/>
          </a:prstGeom>
        </p:spPr>
      </p:pic>
    </p:spTree>
    <p:extLst>
      <p:ext uri="{BB962C8B-B14F-4D97-AF65-F5344CB8AC3E}">
        <p14:creationId xmlns:p14="http://schemas.microsoft.com/office/powerpoint/2010/main" val="66688635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 calcmode="lin" valueType="num">
                                      <p:cBhvr additive="base">
                                        <p:cTn id="19"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 calcmode="lin" valueType="num">
                                      <p:cBhvr additive="base">
                                        <p:cTn id="25"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822371"/>
            <a:ext cx="8059479" cy="1600200"/>
          </a:xfrm>
        </p:spPr>
        <p:txBody>
          <a:bodyPr>
            <a:normAutofit/>
          </a:bodyPr>
          <a:lstStyle/>
          <a:p>
            <a:r>
              <a:rPr lang="en-US" b="1" dirty="0">
                <a:solidFill>
                  <a:srgbClr val="FF0000"/>
                </a:solidFill>
                <a:latin typeface="Avenir Next Condensed" panose="020B0506020202020204" pitchFamily="34" charset="0"/>
                <a:cs typeface="Al Bayan" pitchFamily="2" charset="-78"/>
              </a:rPr>
              <a:t>19. Focal Teaching Point</a:t>
            </a:r>
          </a:p>
        </p:txBody>
      </p:sp>
      <p:sp>
        <p:nvSpPr>
          <p:cNvPr id="3" name="Content Placeholder 2"/>
          <p:cNvSpPr>
            <a:spLocks noGrp="1"/>
          </p:cNvSpPr>
          <p:nvPr>
            <p:ph idx="1"/>
          </p:nvPr>
        </p:nvSpPr>
        <p:spPr>
          <a:xfrm>
            <a:off x="246885" y="936171"/>
            <a:ext cx="5275705" cy="3886200"/>
          </a:xfrm>
        </p:spPr>
        <p:txBody>
          <a:bodyPr>
            <a:noAutofit/>
          </a:bodyPr>
          <a:lstStyle/>
          <a:p>
            <a:pPr>
              <a:spcBef>
                <a:spcPts val="0"/>
              </a:spcBef>
            </a:pPr>
            <a:r>
              <a:rPr lang="en-US" sz="3600" b="1" dirty="0">
                <a:solidFill>
                  <a:srgbClr val="0432FF"/>
                </a:solidFill>
                <a:latin typeface="Calibri" panose="020F0502020204030204" pitchFamily="34" charset="0"/>
                <a:cs typeface="Calibri" panose="020F0502020204030204" pitchFamily="34" charset="0"/>
              </a:rPr>
              <a:t>Every classroom comes with a place to write, such as a chalkboard, dry erase board, or flip board. But if you’d like to expand your wall-writing options, apply chalkboard paint to an entire wall.</a:t>
            </a:r>
          </a:p>
        </p:txBody>
      </p:sp>
      <p:pic>
        <p:nvPicPr>
          <p:cNvPr id="4" name="Picture 3"/>
          <p:cNvPicPr>
            <a:picLocks noChangeAspect="1"/>
          </p:cNvPicPr>
          <p:nvPr/>
        </p:nvPicPr>
        <p:blipFill>
          <a:blip r:embed="rId3"/>
          <a:stretch>
            <a:fillRect/>
          </a:stretch>
        </p:blipFill>
        <p:spPr>
          <a:xfrm>
            <a:off x="5732904" y="898052"/>
            <a:ext cx="3220595" cy="3924319"/>
          </a:xfrm>
          <a:prstGeom prst="roundRect">
            <a:avLst/>
          </a:prstGeom>
        </p:spPr>
      </p:pic>
    </p:spTree>
    <p:extLst>
      <p:ext uri="{BB962C8B-B14F-4D97-AF65-F5344CB8AC3E}">
        <p14:creationId xmlns:p14="http://schemas.microsoft.com/office/powerpoint/2010/main" val="5630131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 calcmode="lin" valueType="num">
                                      <p:cBhvr additive="base">
                                        <p:cTn id="19"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64807" y="1643791"/>
            <a:ext cx="6083593" cy="3886200"/>
          </a:xfrm>
        </p:spPr>
        <p:txBody>
          <a:bodyPr>
            <a:noAutofit/>
          </a:bodyPr>
          <a:lstStyle/>
          <a:p>
            <a:pPr>
              <a:spcBef>
                <a:spcPts val="0"/>
              </a:spcBef>
            </a:pPr>
            <a:r>
              <a:rPr lang="en-US" sz="3200" b="1" dirty="0">
                <a:solidFill>
                  <a:srgbClr val="0432FF"/>
                </a:solidFill>
                <a:latin typeface="Calibri" panose="020F0502020204030204" pitchFamily="34" charset="0"/>
                <a:cs typeface="Calibri" panose="020F0502020204030204" pitchFamily="34" charset="0"/>
              </a:rPr>
              <a:t>Don’t just decorate your door, make it part of the big picture! Use butcher paper for a temporary scene or latex paint for a permanent scene.</a:t>
            </a:r>
          </a:p>
          <a:p>
            <a:pPr>
              <a:spcBef>
                <a:spcPts val="0"/>
              </a:spcBef>
            </a:pPr>
            <a:r>
              <a:rPr lang="en-US" sz="3200" b="1" dirty="0">
                <a:solidFill>
                  <a:srgbClr val="0432FF"/>
                </a:solidFill>
                <a:latin typeface="Calibri" panose="020F0502020204030204" pitchFamily="34" charset="0"/>
                <a:cs typeface="Calibri" panose="020F0502020204030204" pitchFamily="34" charset="0"/>
              </a:rPr>
              <a:t>For example, re-create John 20:1-9 by making your door the tomb entrance.</a:t>
            </a:r>
          </a:p>
          <a:p>
            <a:pPr>
              <a:spcBef>
                <a:spcPts val="0"/>
              </a:spcBef>
            </a:pPr>
            <a:r>
              <a:rPr lang="en-US" sz="3200" b="1" dirty="0">
                <a:solidFill>
                  <a:srgbClr val="0432FF"/>
                </a:solidFill>
                <a:latin typeface="Calibri" panose="020F0502020204030204" pitchFamily="34" charset="0"/>
                <a:cs typeface="Calibri" panose="020F0502020204030204" pitchFamily="34" charset="0"/>
              </a:rPr>
              <a:t>Make your door the opening to the tomb, and create the scene outside the tomb on the walls. Then write the verse above your door.</a:t>
            </a:r>
          </a:p>
        </p:txBody>
      </p:sp>
      <p:pic>
        <p:nvPicPr>
          <p:cNvPr id="1026" name="Picture 2" descr="C:\Users\MugandaT\AppData\Local\Microsoft\Windows\Temporary Internet Files\Content.IE5\F8R6HL65\IMG_5099[1].jpg"/>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16" b="99219" l="6832" r="89753"/>
                    </a14:imgEffect>
                  </a14:imgLayer>
                </a14:imgProps>
              </a:ext>
              <a:ext uri="{28A0092B-C50C-407E-A947-70E740481C1C}">
                <a14:useLocalDpi xmlns:a14="http://schemas.microsoft.com/office/drawing/2010/main" val="0"/>
              </a:ext>
            </a:extLst>
          </a:blip>
          <a:srcRect/>
          <a:stretch>
            <a:fillRect/>
          </a:stretch>
        </p:blipFill>
        <p:spPr bwMode="auto">
          <a:xfrm rot="21360964">
            <a:off x="10498140" y="86812"/>
            <a:ext cx="2637315" cy="3976164"/>
          </a:xfrm>
          <a:prstGeom prst="rect">
            <a:avLst/>
          </a:prstGeom>
          <a:noFill/>
          <a:extLst>
            <a:ext uri="{909E8E84-426E-40dd-AFC4-6F175D3DCCD1}">
              <a14:hiddenFill xmlns:a14="http://schemas.microsoft.com/office/drawing/2010/main" xmlns="">
                <a:solidFill>
                  <a:srgbClr val="FFFFFF"/>
                </a:solidFill>
              </a14:hiddenFill>
            </a:ext>
          </a:extLst>
        </p:spPr>
      </p:pic>
      <p:pic>
        <p:nvPicPr>
          <p:cNvPr id="1030" name="Picture 6"/>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005" t="-107" r="1101" b="9982"/>
          <a:stretch/>
        </p:blipFill>
        <p:spPr bwMode="auto">
          <a:xfrm rot="308392">
            <a:off x="11190459" y="3346875"/>
            <a:ext cx="2757207" cy="213461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4" name="Picture 3">
            <a:extLst>
              <a:ext uri="{FF2B5EF4-FFF2-40B4-BE49-F238E27FC236}">
                <a16:creationId xmlns:a16="http://schemas.microsoft.com/office/drawing/2014/main" id="{4FF1E37E-213A-2A48-80F6-E00938751E2A}"/>
              </a:ext>
            </a:extLst>
          </p:cNvPr>
          <p:cNvPicPr>
            <a:picLocks noChangeAspect="1"/>
          </p:cNvPicPr>
          <p:nvPr/>
        </p:nvPicPr>
        <p:blipFill rotWithShape="1">
          <a:blip r:embed="rId6"/>
          <a:srcRect l="9361"/>
          <a:stretch/>
        </p:blipFill>
        <p:spPr>
          <a:xfrm rot="303612">
            <a:off x="6246019" y="814811"/>
            <a:ext cx="2897758" cy="3886200"/>
          </a:xfrm>
          <a:prstGeom prst="rect">
            <a:avLst/>
          </a:prstGeom>
        </p:spPr>
      </p:pic>
      <p:sp>
        <p:nvSpPr>
          <p:cNvPr id="7" name="Rectangle 6">
            <a:extLst>
              <a:ext uri="{FF2B5EF4-FFF2-40B4-BE49-F238E27FC236}">
                <a16:creationId xmlns:a16="http://schemas.microsoft.com/office/drawing/2014/main" id="{F58B8763-A374-6044-B3C1-4A842305D2C7}"/>
              </a:ext>
            </a:extLst>
          </p:cNvPr>
          <p:cNvSpPr/>
          <p:nvPr/>
        </p:nvSpPr>
        <p:spPr>
          <a:xfrm>
            <a:off x="6347985" y="5139036"/>
            <a:ext cx="2693826" cy="1015663"/>
          </a:xfrm>
          <a:prstGeom prst="rect">
            <a:avLst/>
          </a:prstGeom>
        </p:spPr>
        <p:txBody>
          <a:bodyPr wrap="square">
            <a:spAutoFit/>
          </a:bodyPr>
          <a:lstStyle/>
          <a:p>
            <a:r>
              <a:rPr lang="en-US" sz="6000" b="1" dirty="0">
                <a:solidFill>
                  <a:srgbClr val="FF0000"/>
                </a:solidFill>
                <a:latin typeface="Arial Rounded MT Bold" panose="020F0704030504030204" pitchFamily="34" charset="77"/>
                <a:cs typeface="Al Bayan" pitchFamily="2" charset="-78"/>
              </a:rPr>
              <a:t>Doors</a:t>
            </a:r>
            <a:endParaRPr lang="en-US" sz="6000" b="1" dirty="0">
              <a:latin typeface="Arial Rounded MT Bold" panose="020F0704030504030204" pitchFamily="34" charset="77"/>
              <a:cs typeface="Al Bayan" pitchFamily="2" charset="-78"/>
            </a:endParaRPr>
          </a:p>
        </p:txBody>
      </p:sp>
    </p:spTree>
    <p:extLst>
      <p:ext uri="{BB962C8B-B14F-4D97-AF65-F5344CB8AC3E}">
        <p14:creationId xmlns:p14="http://schemas.microsoft.com/office/powerpoint/2010/main" val="145193167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additive="base">
                                        <p:cTn id="7" dur="500" fill="hold"/>
                                        <p:tgtEl>
                                          <p:spTgt spid="1026"/>
                                        </p:tgtEl>
                                        <p:attrNameLst>
                                          <p:attrName>ppt_x</p:attrName>
                                        </p:attrNameLst>
                                      </p:cBhvr>
                                      <p:tavLst>
                                        <p:tav tm="0">
                                          <p:val>
                                            <p:strVal val="#ppt_x"/>
                                          </p:val>
                                        </p:tav>
                                        <p:tav tm="100000">
                                          <p:val>
                                            <p:strVal val="#ppt_x"/>
                                          </p:val>
                                        </p:tav>
                                      </p:tavLst>
                                    </p:anim>
                                    <p:anim calcmode="lin" valueType="num">
                                      <p:cBhvr additive="base">
                                        <p:cTn id="8"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30"/>
                                        </p:tgtEl>
                                        <p:attrNameLst>
                                          <p:attrName>style.visibility</p:attrName>
                                        </p:attrNameLst>
                                      </p:cBhvr>
                                      <p:to>
                                        <p:strVal val="visible"/>
                                      </p:to>
                                    </p:set>
                                    <p:anim calcmode="lin" valueType="num">
                                      <p:cBhvr additive="base">
                                        <p:cTn id="13" dur="500" fill="hold"/>
                                        <p:tgtEl>
                                          <p:spTgt spid="1030"/>
                                        </p:tgtEl>
                                        <p:attrNameLst>
                                          <p:attrName>ppt_x</p:attrName>
                                        </p:attrNameLst>
                                      </p:cBhvr>
                                      <p:tavLst>
                                        <p:tav tm="0">
                                          <p:val>
                                            <p:strVal val="#ppt_x"/>
                                          </p:val>
                                        </p:tav>
                                        <p:tav tm="100000">
                                          <p:val>
                                            <p:strVal val="#ppt_x"/>
                                          </p:val>
                                        </p:tav>
                                      </p:tavLst>
                                    </p:anim>
                                    <p:anim calcmode="lin" valueType="num">
                                      <p:cBhvr additive="base">
                                        <p:cTn id="14" dur="500" fill="hold"/>
                                        <p:tgtEl>
                                          <p:spTgt spid="103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 calcmode="lin" valueType="num">
                                      <p:cBhvr additive="base">
                                        <p:cTn id="19"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 calcmode="lin" valueType="num">
                                      <p:cBhvr additive="base">
                                        <p:cTn id="25"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2" end="2"/>
                                            </p:txEl>
                                          </p:spTgt>
                                        </p:tgtEl>
                                        <p:attrNameLst>
                                          <p:attrName>style.visibility</p:attrName>
                                        </p:attrNameLst>
                                      </p:cBhvr>
                                      <p:to>
                                        <p:strVal val="visible"/>
                                      </p:to>
                                    </p:set>
                                    <p:anim calcmode="lin" valueType="num">
                                      <p:cBhvr additive="base">
                                        <p:cTn id="31"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340801"/>
            <a:ext cx="5704840" cy="3886200"/>
          </a:xfrm>
        </p:spPr>
        <p:txBody>
          <a:bodyPr>
            <a:noAutofit/>
          </a:bodyPr>
          <a:lstStyle/>
          <a:p>
            <a:pPr>
              <a:spcBef>
                <a:spcPts val="0"/>
              </a:spcBef>
            </a:pPr>
            <a:r>
              <a:rPr lang="en-US" sz="3200" dirty="0">
                <a:solidFill>
                  <a:schemeClr val="tx1"/>
                </a:solidFill>
                <a:latin typeface="Arial Rounded MT Bold" panose="020F0704030504030204" pitchFamily="34" charset="0"/>
              </a:rPr>
              <a:t>Choose an event from the Bible and illustrate it on your classroom door – storyboard-style. </a:t>
            </a:r>
          </a:p>
          <a:p>
            <a:pPr>
              <a:spcBef>
                <a:spcPts val="0"/>
              </a:spcBef>
            </a:pPr>
            <a:r>
              <a:rPr lang="en-US" sz="3200" dirty="0">
                <a:solidFill>
                  <a:schemeClr val="tx1"/>
                </a:solidFill>
                <a:latin typeface="Arial Rounded MT Bold" panose="020F0704030504030204" pitchFamily="34" charset="0"/>
              </a:rPr>
              <a:t>For example, depict four scenes from Noah’s Ark. </a:t>
            </a:r>
          </a:p>
          <a:p>
            <a:pPr>
              <a:spcBef>
                <a:spcPts val="0"/>
              </a:spcBef>
            </a:pPr>
            <a:r>
              <a:rPr lang="en-US" sz="3200" dirty="0">
                <a:solidFill>
                  <a:schemeClr val="tx1"/>
                </a:solidFill>
                <a:latin typeface="Arial Rounded MT Bold" panose="020F0704030504030204" pitchFamily="34" charset="0"/>
              </a:rPr>
              <a:t>Leave the conclusion a mystery, and tease visitors with a sign that says, “What happened next? Come in to find out!”</a:t>
            </a:r>
          </a:p>
        </p:txBody>
      </p:sp>
      <p:pic>
        <p:nvPicPr>
          <p:cNvPr id="1028" name="Picture 4" descr="C:\Users\MugandaT\AppData\Local\Microsoft\Windows\Temporary Internet Files\Content.IE5\0NMCXMLK\Cliffhanger_by_Ashqtara[1].jpg"/>
          <p:cNvPicPr>
            <a:picLocks noChangeAspect="1" noChangeArrowheads="1"/>
          </p:cNvPicPr>
          <p:nvPr/>
        </p:nvPicPr>
        <p:blipFill rotWithShape="1">
          <a:blip r:embed="rId3">
            <a:extLst>
              <a:ext uri="{28A0092B-C50C-407E-A947-70E740481C1C}">
                <a14:useLocalDpi xmlns:a14="http://schemas.microsoft.com/office/drawing/2010/main" val="0"/>
              </a:ext>
            </a:extLst>
          </a:blip>
          <a:srcRect r="-792" b="9996"/>
          <a:stretch/>
        </p:blipFill>
        <p:spPr bwMode="auto">
          <a:xfrm>
            <a:off x="5933440" y="1036930"/>
            <a:ext cx="2906486" cy="4190071"/>
          </a:xfrm>
          <a:prstGeom prst="rect">
            <a:avLst/>
          </a:prstGeom>
          <a:noFill/>
          <a:extLst>
            <a:ext uri="{909E8E84-426E-40dd-AFC4-6F175D3DCCD1}">
              <a14:hiddenFill xmlns:a14="http://schemas.microsoft.com/office/drawing/2010/main" xmlns="">
                <a:solidFill>
                  <a:srgbClr val="FFFFFF"/>
                </a:solidFill>
              </a14:hiddenFill>
            </a:ext>
          </a:extLst>
        </p:spPr>
      </p:pic>
      <p:sp>
        <p:nvSpPr>
          <p:cNvPr id="4" name="TextBox 3">
            <a:extLst>
              <a:ext uri="{FF2B5EF4-FFF2-40B4-BE49-F238E27FC236}">
                <a16:creationId xmlns:a16="http://schemas.microsoft.com/office/drawing/2014/main" id="{6437A634-EDA9-7E4A-B0CC-B8FFC7066B71}"/>
              </a:ext>
            </a:extLst>
          </p:cNvPr>
          <p:cNvSpPr txBox="1"/>
          <p:nvPr/>
        </p:nvSpPr>
        <p:spPr>
          <a:xfrm>
            <a:off x="6553200" y="5227001"/>
            <a:ext cx="1920719" cy="923330"/>
          </a:xfrm>
          <a:prstGeom prst="rect">
            <a:avLst/>
          </a:prstGeom>
          <a:noFill/>
        </p:spPr>
        <p:txBody>
          <a:bodyPr wrap="none" rtlCol="0">
            <a:spAutoFit/>
          </a:bodyPr>
          <a:lstStyle/>
          <a:p>
            <a:r>
              <a:rPr lang="en-US" sz="5400" b="1" dirty="0">
                <a:solidFill>
                  <a:srgbClr val="FF0000"/>
                </a:solidFill>
                <a:latin typeface="Berlin Sans FB Demi" panose="020E0802020502020306" pitchFamily="34" charset="0"/>
              </a:rPr>
              <a:t>Doors</a:t>
            </a:r>
            <a:endParaRPr lang="en-US" sz="5400" dirty="0"/>
          </a:p>
        </p:txBody>
      </p:sp>
    </p:spTree>
    <p:extLst>
      <p:ext uri="{BB962C8B-B14F-4D97-AF65-F5344CB8AC3E}">
        <p14:creationId xmlns:p14="http://schemas.microsoft.com/office/powerpoint/2010/main" val="22458468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 calcmode="lin" valueType="num">
                                      <p:cBhvr additive="base">
                                        <p:cTn id="7" dur="500" fill="hold"/>
                                        <p:tgtEl>
                                          <p:spTgt spid="1028"/>
                                        </p:tgtEl>
                                        <p:attrNameLst>
                                          <p:attrName>ppt_x</p:attrName>
                                        </p:attrNameLst>
                                      </p:cBhvr>
                                      <p:tavLst>
                                        <p:tav tm="0">
                                          <p:val>
                                            <p:strVal val="#ppt_x"/>
                                          </p:val>
                                        </p:tav>
                                        <p:tav tm="100000">
                                          <p:val>
                                            <p:strVal val="#ppt_x"/>
                                          </p:val>
                                        </p:tav>
                                      </p:tavLst>
                                    </p:anim>
                                    <p:anim calcmode="lin" valueType="num">
                                      <p:cBhvr additive="base">
                                        <p:cTn id="8" dur="500" fill="hold"/>
                                        <p:tgtEl>
                                          <p:spTgt spid="102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additive="base">
                                        <p:cTn id="2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5793" y="5136293"/>
            <a:ext cx="6781800" cy="1600200"/>
          </a:xfrm>
        </p:spPr>
        <p:txBody>
          <a:bodyPr/>
          <a:lstStyle/>
          <a:p>
            <a:r>
              <a:rPr lang="en-US" b="1" dirty="0">
                <a:solidFill>
                  <a:srgbClr val="0000FF"/>
                </a:solidFill>
                <a:latin typeface="Berlin Sans FB Demi" panose="020E0802020502020306" pitchFamily="34" charset="0"/>
              </a:rPr>
              <a:t>2. Back Pockets</a:t>
            </a:r>
          </a:p>
        </p:txBody>
      </p:sp>
      <p:sp>
        <p:nvSpPr>
          <p:cNvPr id="3" name="Content Placeholder 2"/>
          <p:cNvSpPr>
            <a:spLocks noGrp="1"/>
          </p:cNvSpPr>
          <p:nvPr>
            <p:ph idx="1"/>
          </p:nvPr>
        </p:nvSpPr>
        <p:spPr>
          <a:xfrm>
            <a:off x="345557" y="834670"/>
            <a:ext cx="6014486" cy="4696229"/>
          </a:xfrm>
        </p:spPr>
        <p:txBody>
          <a:bodyPr>
            <a:noAutofit/>
          </a:bodyPr>
          <a:lstStyle/>
          <a:p>
            <a:pPr>
              <a:spcBef>
                <a:spcPts val="0"/>
              </a:spcBef>
            </a:pPr>
            <a:r>
              <a:rPr lang="en-US" sz="3200" b="1" dirty="0">
                <a:solidFill>
                  <a:schemeClr val="tx1"/>
                </a:solidFill>
                <a:latin typeface="Arial Narrow" panose="020B0604020202020204" pitchFamily="34" charset="0"/>
                <a:cs typeface="Arial Narrow" panose="020B0604020202020204" pitchFamily="34" charset="0"/>
              </a:rPr>
              <a:t>Storage is often an issue in classrooms, especially those prone to clutter. So purchase (</a:t>
            </a:r>
            <a:r>
              <a:rPr lang="en-US" sz="3200" b="1" dirty="0">
                <a:solidFill>
                  <a:schemeClr val="tx1"/>
                </a:solidFill>
                <a:latin typeface="Arial Narrow" panose="020B0604020202020204" pitchFamily="34" charset="0"/>
                <a:cs typeface="Arial Narrow" panose="020B0604020202020204" pitchFamily="34" charset="0"/>
                <a:hlinkClick r:id="rId3"/>
              </a:rPr>
              <a:t>www.spacesavers.com</a:t>
            </a:r>
            <a:r>
              <a:rPr lang="en-US" sz="3200" b="1" dirty="0">
                <a:solidFill>
                  <a:schemeClr val="tx1"/>
                </a:solidFill>
                <a:latin typeface="Arial Narrow" panose="020B0604020202020204" pitchFamily="34" charset="0"/>
                <a:cs typeface="Arial Narrow" panose="020B0604020202020204" pitchFamily="34" charset="0"/>
              </a:rPr>
              <a:t>) or sew a hanging over-the-door pocket bag. </a:t>
            </a:r>
          </a:p>
          <a:p>
            <a:pPr>
              <a:spcBef>
                <a:spcPts val="0"/>
              </a:spcBef>
            </a:pPr>
            <a:r>
              <a:rPr lang="en-US" sz="3200" b="1" dirty="0">
                <a:solidFill>
                  <a:schemeClr val="tx1"/>
                </a:solidFill>
                <a:latin typeface="Arial Narrow" panose="020B0604020202020204" pitchFamily="34" charset="0"/>
                <a:cs typeface="Arial Narrow" panose="020B0604020202020204" pitchFamily="34" charset="0"/>
              </a:rPr>
              <a:t>To sew the pocket bag, you’ll need a 7x2 foot piece of durable fabric. </a:t>
            </a:r>
          </a:p>
          <a:p>
            <a:pPr>
              <a:spcBef>
                <a:spcPts val="0"/>
              </a:spcBef>
            </a:pPr>
            <a:r>
              <a:rPr lang="en-US" sz="3200" b="1" dirty="0">
                <a:solidFill>
                  <a:schemeClr val="tx1"/>
                </a:solidFill>
                <a:latin typeface="Arial Narrow" panose="020B0604020202020204" pitchFamily="34" charset="0"/>
                <a:cs typeface="Arial Narrow" panose="020B0604020202020204" pitchFamily="34" charset="0"/>
              </a:rPr>
              <a:t>Cut out pockets of different fabrics in varying shapes and sizes, and sew them on the larger piece.</a:t>
            </a:r>
          </a:p>
        </p:txBody>
      </p:sp>
      <p:pic>
        <p:nvPicPr>
          <p:cNvPr id="3077" name="Picture 5" descr="C:\Users\MugandaT\AppData\Local\Microsoft\Windows\Temporary Internet Files\Content.IE5\0NMCXMLK\purple-over-door-organizer[1].png"/>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1296358">
            <a:off x="5987439" y="43457"/>
            <a:ext cx="2960479" cy="4576574"/>
          </a:xfrm>
          <a:prstGeom prst="rect">
            <a:avLst/>
          </a:prstGeom>
          <a:noFill/>
          <a:extLst>
            <a:ext uri="{909E8E84-426E-40dd-AFC4-6F175D3DCCD1}">
              <a14:hiddenFill xmlns:a14="http://schemas.microsoft.com/office/drawing/2010/main" xmlns="">
                <a:solidFill>
                  <a:srgbClr val="FFFFFF"/>
                </a:solidFill>
              </a14:hiddenFill>
            </a:ext>
          </a:extLst>
        </p:spPr>
      </p:pic>
      <p:pic>
        <p:nvPicPr>
          <p:cNvPr id="3078" name="Picture 6" descr="C:\Users\MugandaT\AppData\Local\Microsoft\Windows\Temporary Internet Files\Content.IE5\96ANULZ0\paisley-shoe-tidy[1].png"/>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795376">
            <a:off x="6492514" y="3264682"/>
            <a:ext cx="2141993" cy="3743222"/>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839136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077"/>
                                        </p:tgtEl>
                                        <p:attrNameLst>
                                          <p:attrName>style.visibility</p:attrName>
                                        </p:attrNameLst>
                                      </p:cBhvr>
                                      <p:to>
                                        <p:strVal val="visible"/>
                                      </p:to>
                                    </p:set>
                                    <p:anim calcmode="lin" valueType="num">
                                      <p:cBhvr additive="base">
                                        <p:cTn id="13" dur="500" fill="hold"/>
                                        <p:tgtEl>
                                          <p:spTgt spid="3077"/>
                                        </p:tgtEl>
                                        <p:attrNameLst>
                                          <p:attrName>ppt_x</p:attrName>
                                        </p:attrNameLst>
                                      </p:cBhvr>
                                      <p:tavLst>
                                        <p:tav tm="0">
                                          <p:val>
                                            <p:strVal val="#ppt_x"/>
                                          </p:val>
                                        </p:tav>
                                        <p:tav tm="100000">
                                          <p:val>
                                            <p:strVal val="#ppt_x"/>
                                          </p:val>
                                        </p:tav>
                                      </p:tavLst>
                                    </p:anim>
                                    <p:anim calcmode="lin" valueType="num">
                                      <p:cBhvr additive="base">
                                        <p:cTn id="14" dur="500" fill="hold"/>
                                        <p:tgtEl>
                                          <p:spTgt spid="3077"/>
                                        </p:tgtEl>
                                        <p:attrNameLst>
                                          <p:attrName>ppt_y</p:attrName>
                                        </p:attrNameLst>
                                      </p:cBhvr>
                                      <p:tavLst>
                                        <p:tav tm="0">
                                          <p:val>
                                            <p:strVal val="1+#ppt_h/2"/>
                                          </p:val>
                                        </p:tav>
                                        <p:tav tm="100000">
                                          <p:val>
                                            <p:strVal val="#ppt_y"/>
                                          </p:val>
                                        </p:tav>
                                      </p:tavLst>
                                    </p:anim>
                                  </p:childTnLst>
                                </p:cTn>
                              </p:par>
                            </p:childTnLst>
                          </p:cTn>
                        </p:par>
                        <p:par>
                          <p:cTn id="15" fill="hold">
                            <p:stCondLst>
                              <p:cond delay="500"/>
                            </p:stCondLst>
                            <p:childTnLst>
                              <p:par>
                                <p:cTn id="16" presetID="2" presetClass="entr" presetSubtype="4" fill="hold" nodeType="afterEffect">
                                  <p:stCondLst>
                                    <p:cond delay="0"/>
                                  </p:stCondLst>
                                  <p:childTnLst>
                                    <p:set>
                                      <p:cBhvr>
                                        <p:cTn id="17" dur="1" fill="hold">
                                          <p:stCondLst>
                                            <p:cond delay="0"/>
                                          </p:stCondLst>
                                        </p:cTn>
                                        <p:tgtEl>
                                          <p:spTgt spid="3078"/>
                                        </p:tgtEl>
                                        <p:attrNameLst>
                                          <p:attrName>style.visibility</p:attrName>
                                        </p:attrNameLst>
                                      </p:cBhvr>
                                      <p:to>
                                        <p:strVal val="visible"/>
                                      </p:to>
                                    </p:set>
                                    <p:anim calcmode="lin" valueType="num">
                                      <p:cBhvr additive="base">
                                        <p:cTn id="18" dur="500" fill="hold"/>
                                        <p:tgtEl>
                                          <p:spTgt spid="3078"/>
                                        </p:tgtEl>
                                        <p:attrNameLst>
                                          <p:attrName>ppt_x</p:attrName>
                                        </p:attrNameLst>
                                      </p:cBhvr>
                                      <p:tavLst>
                                        <p:tav tm="0">
                                          <p:val>
                                            <p:strVal val="#ppt_x"/>
                                          </p:val>
                                        </p:tav>
                                        <p:tav tm="100000">
                                          <p:val>
                                            <p:strVal val="#ppt_x"/>
                                          </p:val>
                                        </p:tav>
                                      </p:tavLst>
                                    </p:anim>
                                    <p:anim calcmode="lin" valueType="num">
                                      <p:cBhvr additive="base">
                                        <p:cTn id="19" dur="500" fill="hold"/>
                                        <p:tgtEl>
                                          <p:spTgt spid="3078"/>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3">
                                            <p:txEl>
                                              <p:pRg st="0" end="0"/>
                                            </p:txEl>
                                          </p:spTgt>
                                        </p:tgtEl>
                                        <p:attrNameLst>
                                          <p:attrName>style.visibility</p:attrName>
                                        </p:attrNameLst>
                                      </p:cBhvr>
                                      <p:to>
                                        <p:strVal val="visible"/>
                                      </p:to>
                                    </p:set>
                                    <p:anim calcmode="lin" valueType="num">
                                      <p:cBhvr additive="base">
                                        <p:cTn id="24"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3">
                                            <p:txEl>
                                              <p:pRg st="1" end="1"/>
                                            </p:txEl>
                                          </p:spTgt>
                                        </p:tgtEl>
                                        <p:attrNameLst>
                                          <p:attrName>style.visibility</p:attrName>
                                        </p:attrNameLst>
                                      </p:cBhvr>
                                      <p:to>
                                        <p:strVal val="visible"/>
                                      </p:to>
                                    </p:set>
                                    <p:anim calcmode="lin" valueType="num">
                                      <p:cBhvr additive="base">
                                        <p:cTn id="30"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3">
                                            <p:txEl>
                                              <p:pRg st="2" end="2"/>
                                            </p:txEl>
                                          </p:spTgt>
                                        </p:tgtEl>
                                        <p:attrNameLst>
                                          <p:attrName>style.visibility</p:attrName>
                                        </p:attrNameLst>
                                      </p:cBhvr>
                                      <p:to>
                                        <p:strVal val="visible"/>
                                      </p:to>
                                    </p:set>
                                    <p:anim calcmode="lin" valueType="num">
                                      <p:cBhvr additive="base">
                                        <p:cTn id="36"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62000" y="4572000"/>
            <a:ext cx="7620000" cy="1600200"/>
          </a:xfrm>
        </p:spPr>
        <p:txBody>
          <a:bodyPr>
            <a:noAutofit/>
          </a:bodyPr>
          <a:lstStyle/>
          <a:p>
            <a:pPr algn="ctr"/>
            <a:r>
              <a:rPr lang="en-US" sz="7200" dirty="0">
                <a:solidFill>
                  <a:srgbClr val="FF0000"/>
                </a:solidFill>
                <a:latin typeface="Arial Rounded MT Bold" panose="020F0704030504030204" pitchFamily="34" charset="0"/>
              </a:rPr>
              <a:t>3. Creative Ceilings</a:t>
            </a:r>
          </a:p>
        </p:txBody>
      </p:sp>
      <p:pic>
        <p:nvPicPr>
          <p:cNvPr id="2052" name="Picture 4" descr="C:\Users\MugandaT\AppData\Local\Microsoft\Windows\Temporary Internet Files\Content.IE5\1Q9PX3IW\7727991146_17685a8a47_z[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9800" y="609600"/>
            <a:ext cx="5105400" cy="3200400"/>
          </a:xfrm>
          <a:prstGeom prst="round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27425784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052"/>
                                        </p:tgtEl>
                                        <p:attrNameLst>
                                          <p:attrName>style.visibility</p:attrName>
                                        </p:attrNameLst>
                                      </p:cBhvr>
                                      <p:to>
                                        <p:strVal val="visible"/>
                                      </p:to>
                                    </p:set>
                                    <p:anim calcmode="lin" valueType="num">
                                      <p:cBhvr additive="base">
                                        <p:cTn id="13" dur="500" fill="hold"/>
                                        <p:tgtEl>
                                          <p:spTgt spid="2052"/>
                                        </p:tgtEl>
                                        <p:attrNameLst>
                                          <p:attrName>ppt_x</p:attrName>
                                        </p:attrNameLst>
                                      </p:cBhvr>
                                      <p:tavLst>
                                        <p:tav tm="0">
                                          <p:val>
                                            <p:strVal val="#ppt_x"/>
                                          </p:val>
                                        </p:tav>
                                        <p:tav tm="100000">
                                          <p:val>
                                            <p:strVal val="#ppt_x"/>
                                          </p:val>
                                        </p:tav>
                                      </p:tavLst>
                                    </p:anim>
                                    <p:anim calcmode="lin" valueType="num">
                                      <p:cBhvr additive="base">
                                        <p:cTn id="14" dur="500" fill="hold"/>
                                        <p:tgtEl>
                                          <p:spTgt spid="205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FF0000"/>
                </a:solidFill>
                <a:latin typeface="Arial Rounded MT Bold" panose="020F0704030504030204" pitchFamily="34" charset="0"/>
              </a:rPr>
              <a:t>Ceilings</a:t>
            </a:r>
          </a:p>
        </p:txBody>
      </p:sp>
      <p:sp>
        <p:nvSpPr>
          <p:cNvPr id="3" name="Content Placeholder 2"/>
          <p:cNvSpPr>
            <a:spLocks noGrp="1"/>
          </p:cNvSpPr>
          <p:nvPr>
            <p:ph idx="1"/>
          </p:nvPr>
        </p:nvSpPr>
        <p:spPr>
          <a:xfrm>
            <a:off x="457200" y="744220"/>
            <a:ext cx="5105400" cy="4343400"/>
          </a:xfrm>
        </p:spPr>
        <p:txBody>
          <a:bodyPr>
            <a:noAutofit/>
          </a:bodyPr>
          <a:lstStyle/>
          <a:p>
            <a:pPr>
              <a:spcBef>
                <a:spcPts val="0"/>
              </a:spcBef>
            </a:pPr>
            <a:r>
              <a:rPr lang="en-US" sz="3200" dirty="0">
                <a:solidFill>
                  <a:schemeClr val="tx1"/>
                </a:solidFill>
                <a:latin typeface="Arial Rounded MT Bold" panose="020F0704030504030204" pitchFamily="34" charset="0"/>
              </a:rPr>
              <a:t>Have kids lend a hand – and character – to this fun ceiling decoration.</a:t>
            </a:r>
          </a:p>
          <a:p>
            <a:pPr>
              <a:spcBef>
                <a:spcPts val="0"/>
              </a:spcBef>
            </a:pPr>
            <a:r>
              <a:rPr lang="en-US" sz="3200" dirty="0">
                <a:solidFill>
                  <a:schemeClr val="tx1"/>
                </a:solidFill>
                <a:latin typeface="Arial Rounded MT Bold" panose="020F0704030504030204" pitchFamily="34" charset="0"/>
              </a:rPr>
              <a:t>Create a handprint border around the top of the wall or the ceiling using several different colors of tempera paint.</a:t>
            </a:r>
          </a:p>
        </p:txBody>
      </p:sp>
      <p:pic>
        <p:nvPicPr>
          <p:cNvPr id="3074" name="Picture 2" descr="C:\Users\MugandaT\AppData\Local\Microsoft\Windows\Temporary Internet Files\Content.IE5\96ANULZ0\3512654459_c1deb7d7de_z[1].jpg"/>
          <p:cNvPicPr>
            <a:picLocks noChangeAspect="1" noChangeArrowheads="1"/>
          </p:cNvPicPr>
          <p:nvPr/>
        </p:nvPicPr>
        <p:blipFill>
          <a:blip r:embed="rId3">
            <a:clrChange>
              <a:clrFrom>
                <a:srgbClr val="FCFCFA"/>
              </a:clrFrom>
              <a:clrTo>
                <a:srgbClr val="FCFCFA">
                  <a:alpha val="0"/>
                </a:srgbClr>
              </a:clrTo>
            </a:clrChange>
            <a:extLst>
              <a:ext uri="{28A0092B-C50C-407E-A947-70E740481C1C}">
                <a14:useLocalDpi xmlns:a14="http://schemas.microsoft.com/office/drawing/2010/main" val="0"/>
              </a:ext>
            </a:extLst>
          </a:blip>
          <a:srcRect/>
          <a:stretch>
            <a:fillRect/>
          </a:stretch>
        </p:blipFill>
        <p:spPr bwMode="auto">
          <a:xfrm>
            <a:off x="4495800" y="744220"/>
            <a:ext cx="5105400" cy="46482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1195732340"/>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074"/>
                                        </p:tgtEl>
                                        <p:attrNameLst>
                                          <p:attrName>style.visibility</p:attrName>
                                        </p:attrNameLst>
                                      </p:cBhvr>
                                      <p:to>
                                        <p:strVal val="visible"/>
                                      </p:to>
                                    </p:set>
                                    <p:anim calcmode="lin" valueType="num">
                                      <p:cBhvr additive="base">
                                        <p:cTn id="13" dur="500" fill="hold"/>
                                        <p:tgtEl>
                                          <p:spTgt spid="3074"/>
                                        </p:tgtEl>
                                        <p:attrNameLst>
                                          <p:attrName>ppt_x</p:attrName>
                                        </p:attrNameLst>
                                      </p:cBhvr>
                                      <p:tavLst>
                                        <p:tav tm="0">
                                          <p:val>
                                            <p:strVal val="#ppt_x"/>
                                          </p:val>
                                        </p:tav>
                                        <p:tav tm="100000">
                                          <p:val>
                                            <p:strVal val="#ppt_x"/>
                                          </p:val>
                                        </p:tav>
                                      </p:tavLst>
                                    </p:anim>
                                    <p:anim calcmode="lin" valueType="num">
                                      <p:cBhvr additive="base">
                                        <p:cTn id="14" dur="500" fill="hold"/>
                                        <p:tgtEl>
                                          <p:spTgt spid="307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 calcmode="lin" valueType="num">
                                      <p:cBhvr additive="base">
                                        <p:cTn id="19"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 calcmode="lin" valueType="num">
                                      <p:cBhvr additive="base">
                                        <p:cTn id="25"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4427D5-F41F-804B-A240-86A8EF914AE3}"/>
              </a:ext>
            </a:extLst>
          </p:cNvPr>
          <p:cNvSpPr>
            <a:spLocks noGrp="1"/>
          </p:cNvSpPr>
          <p:nvPr>
            <p:ph type="title"/>
          </p:nvPr>
        </p:nvSpPr>
        <p:spPr>
          <a:xfrm>
            <a:off x="762000" y="5097780"/>
            <a:ext cx="7888968" cy="1600200"/>
          </a:xfrm>
        </p:spPr>
        <p:txBody>
          <a:bodyPr>
            <a:normAutofit/>
          </a:bodyPr>
          <a:lstStyle/>
          <a:p>
            <a:r>
              <a:rPr lang="en-US" sz="4400" dirty="0" err="1">
                <a:solidFill>
                  <a:srgbClr val="FF0000"/>
                </a:solidFill>
              </a:rPr>
              <a:t>Ceiiing</a:t>
            </a:r>
            <a:r>
              <a:rPr lang="en-US" sz="4400" dirty="0">
                <a:solidFill>
                  <a:srgbClr val="FF0000"/>
                </a:solidFill>
              </a:rPr>
              <a:t> decorated with PVC Pipes</a:t>
            </a:r>
          </a:p>
        </p:txBody>
      </p:sp>
      <p:sp>
        <p:nvSpPr>
          <p:cNvPr id="3" name="Content Placeholder 2">
            <a:extLst>
              <a:ext uri="{FF2B5EF4-FFF2-40B4-BE49-F238E27FC236}">
                <a16:creationId xmlns:a16="http://schemas.microsoft.com/office/drawing/2014/main" id="{EE4396A5-E7D1-2143-B5D9-35BCD1798B3F}"/>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719243F3-3121-664D-A66C-7990F3502101}"/>
              </a:ext>
            </a:extLst>
          </p:cNvPr>
          <p:cNvPicPr>
            <a:picLocks noChangeAspect="1"/>
          </p:cNvPicPr>
          <p:nvPr/>
        </p:nvPicPr>
        <p:blipFill>
          <a:blip r:embed="rId3"/>
          <a:stretch>
            <a:fillRect/>
          </a:stretch>
        </p:blipFill>
        <p:spPr>
          <a:xfrm>
            <a:off x="762000" y="653143"/>
            <a:ext cx="7700736" cy="5212080"/>
          </a:xfrm>
          <a:prstGeom prst="rect">
            <a:avLst/>
          </a:prstGeom>
        </p:spPr>
      </p:pic>
    </p:spTree>
    <p:extLst>
      <p:ext uri="{BB962C8B-B14F-4D97-AF65-F5344CB8AC3E}">
        <p14:creationId xmlns:p14="http://schemas.microsoft.com/office/powerpoint/2010/main" val="395785836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FF0000"/>
                </a:solidFill>
                <a:latin typeface="Arial Rounded MT Bold" panose="020F0704030504030204" pitchFamily="34" charset="0"/>
              </a:rPr>
              <a:t>4. Mobiles</a:t>
            </a:r>
          </a:p>
        </p:txBody>
      </p:sp>
      <p:sp>
        <p:nvSpPr>
          <p:cNvPr id="3" name="Content Placeholder 2"/>
          <p:cNvSpPr>
            <a:spLocks noGrp="1"/>
          </p:cNvSpPr>
          <p:nvPr>
            <p:ph idx="1"/>
          </p:nvPr>
        </p:nvSpPr>
        <p:spPr>
          <a:xfrm>
            <a:off x="457200" y="762000"/>
            <a:ext cx="4419600" cy="4495800"/>
          </a:xfrm>
        </p:spPr>
        <p:txBody>
          <a:bodyPr>
            <a:normAutofit/>
          </a:bodyPr>
          <a:lstStyle/>
          <a:p>
            <a:pPr>
              <a:spcBef>
                <a:spcPts val="0"/>
              </a:spcBef>
            </a:pPr>
            <a:r>
              <a:rPr lang="en-US" sz="4000" dirty="0">
                <a:solidFill>
                  <a:schemeClr val="tx1"/>
                </a:solidFill>
                <a:latin typeface="Arial Rounded MT Bold" panose="020F0704030504030204" pitchFamily="34" charset="0"/>
              </a:rPr>
              <a:t>Mobiles are an easy way to liven up an drab room, and they make a creative class project.</a:t>
            </a:r>
          </a:p>
        </p:txBody>
      </p:sp>
      <p:pic>
        <p:nvPicPr>
          <p:cNvPr id="4100" name="Picture 4"/>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811412" y="990600"/>
            <a:ext cx="4184834" cy="5029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val="42415338"/>
      </p:ext>
    </p:extLst>
  </p:cSld>
  <p:clrMapOvr>
    <a:masterClrMapping/>
  </p:clrMapOvr>
  <mc:AlternateContent xmlns:mc="http://schemas.openxmlformats.org/markup-compatibility/2006" xmlns:p14="http://schemas.microsoft.com/office/powerpoint/2010/main">
    <mc:Choice Requires="p14">
      <p:transition spd="slow" p14:dur="1500">
        <p:wheel spokes="1"/>
      </p:transition>
    </mc:Choice>
    <mc:Fallback xmlns="">
      <p:transition spd="slow">
        <p:wheel spokes="1"/>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NewsPrint">
  <a:themeElements>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NewsPrint">
      <a:majorFont>
        <a:latin typeface="Impact"/>
        <a:ea typeface=""/>
        <a:cs typeface=""/>
        <a:font script="Jpan" typeface="HGP創英角ｺﾞｼｯｸUB"/>
        <a:font script="Hang" typeface="HY견고딕"/>
        <a:font script="Hans" typeface="微软雅黑"/>
        <a:font script="Hant" typeface="微軟正黑體"/>
        <a:font script="Arab" typeface="Tahoma"/>
        <a:font script="Hebr" typeface="Tohoma"/>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NewsPrint">
      <a:fillStyleLst>
        <a:solidFill>
          <a:schemeClr val="phClr"/>
        </a:solidFill>
        <a:gradFill rotWithShape="1">
          <a:gsLst>
            <a:gs pos="0">
              <a:schemeClr val="phClr">
                <a:tint val="37000"/>
                <a:hueMod val="100000"/>
                <a:satMod val="200000"/>
                <a:lumMod val="88000"/>
              </a:schemeClr>
            </a:gs>
            <a:gs pos="100000">
              <a:schemeClr val="phClr">
                <a:tint val="53000"/>
                <a:shade val="100000"/>
                <a:hueMod val="100000"/>
                <a:satMod val="350000"/>
                <a:lumMod val="79000"/>
              </a:schemeClr>
            </a:gs>
          </a:gsLst>
          <a:lin ang="5400000" scaled="1"/>
        </a:gradFill>
        <a:gradFill rotWithShape="1">
          <a:gsLst>
            <a:gs pos="0">
              <a:schemeClr val="phClr">
                <a:tint val="83000"/>
                <a:shade val="100000"/>
                <a:alpha val="100000"/>
                <a:hueMod val="100000"/>
                <a:satMod val="220000"/>
                <a:lumMod val="90000"/>
              </a:schemeClr>
            </a:gs>
            <a:gs pos="76000">
              <a:schemeClr val="phClr">
                <a:shade val="100000"/>
              </a:schemeClr>
            </a:gs>
            <a:gs pos="100000">
              <a:schemeClr val="phClr">
                <a:shade val="93000"/>
                <a:alpha val="100000"/>
                <a:satMod val="100000"/>
                <a:lumMod val="93000"/>
              </a:schemeClr>
            </a:gs>
          </a:gsLst>
          <a:path path="circle">
            <a:fillToRect l="15000" t="15000" r="100000" b="100000"/>
          </a:path>
        </a:gradFill>
      </a:fillStyleLst>
      <a:lnStyleLst>
        <a:ln w="15875" cap="flat" cmpd="sng" algn="ctr">
          <a:solidFill>
            <a:schemeClr val="phClr"/>
          </a:solidFill>
          <a:prstDash val="solid"/>
        </a:ln>
        <a:ln w="22225" cap="flat" cmpd="sng" algn="ctr">
          <a:solidFill>
            <a:schemeClr val="phClr"/>
          </a:solidFill>
          <a:prstDash val="solid"/>
        </a:ln>
        <a:ln w="34925" cap="flat" cmpd="sng" algn="ctr">
          <a:solidFill>
            <a:schemeClr val="phClr"/>
          </a:solidFill>
          <a:prstDash val="solid"/>
        </a:ln>
      </a:lnStyleLst>
      <a:effectStyleLst>
        <a:effectStyle>
          <a:effectLst>
            <a:outerShdw blurRad="50800" dist="12700" dir="5280000" rotWithShape="0">
              <a:srgbClr val="000000">
                <a:alpha val="40000"/>
              </a:srgbClr>
            </a:outerShdw>
          </a:effectLst>
        </a:effectStyle>
        <a:effectStyle>
          <a:effectLst>
            <a:outerShdw blurRad="38100" dist="38100" dir="5400000" rotWithShape="0">
              <a:srgbClr val="000000">
                <a:alpha val="35000"/>
              </a:srgbClr>
            </a:outerShdw>
          </a:effectLst>
        </a:effectStyle>
        <a:effectStyle>
          <a:effectLst>
            <a:outerShdw blurRad="38100" dist="38100" dir="5400000" rotWithShape="0">
              <a:srgbClr val="000000">
                <a:alpha val="35000"/>
              </a:srgbClr>
            </a:outerShdw>
          </a:effectLst>
          <a:scene3d>
            <a:camera prst="orthographicFront">
              <a:rot lat="0" lon="0" rev="0"/>
            </a:camera>
            <a:lightRig rig="brightRoom" dir="tl"/>
          </a:scene3d>
          <a:sp3d contourW="12700">
            <a:bevelT w="31750" h="12700"/>
            <a:contourClr>
              <a:schemeClr val="phClr"/>
            </a:contourClr>
          </a:sp3d>
        </a:effectStyle>
      </a:effectStyleLst>
      <a:bgFillStyleLst>
        <a:solidFill>
          <a:schemeClr val="phClr"/>
        </a:solidFill>
        <a:gradFill rotWithShape="1">
          <a:gsLst>
            <a:gs pos="0">
              <a:schemeClr val="phClr">
                <a:tint val="93000"/>
              </a:schemeClr>
            </a:gs>
            <a:gs pos="100000">
              <a:schemeClr val="phClr">
                <a:shade val="55000"/>
              </a:schemeClr>
            </a:gs>
          </a:gsLst>
          <a:lin ang="5400000" scaled="1"/>
        </a:gradFill>
        <a:blipFill rotWithShape="1">
          <a:blip xmlns:r="http://schemas.openxmlformats.org/officeDocument/2006/relationships" r:embed="rId1">
            <a:duotone>
              <a:schemeClr val="phClr">
                <a:shade val="20000"/>
                <a:satMod val="350000"/>
                <a:lumMod val="125000"/>
              </a:schemeClr>
              <a:schemeClr val="phClr">
                <a:tint val="90000"/>
                <a:satMod val="250000"/>
              </a:schemeClr>
            </a:duotone>
          </a:blip>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Newsprint</Template>
  <TotalTime>2969</TotalTime>
  <Words>2435</Words>
  <Application>Microsoft Macintosh PowerPoint</Application>
  <PresentationFormat>On-screen Show (4:3)</PresentationFormat>
  <Paragraphs>212</Paragraphs>
  <Slides>27</Slides>
  <Notes>27</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27</vt:i4>
      </vt:variant>
    </vt:vector>
  </HeadingPairs>
  <TitlesOfParts>
    <vt:vector size="38" baseType="lpstr">
      <vt:lpstr>Berlin Sans FB Demi</vt:lpstr>
      <vt:lpstr>Al Bayan</vt:lpstr>
      <vt:lpstr>Al Bayan Plain</vt:lpstr>
      <vt:lpstr>Arial</vt:lpstr>
      <vt:lpstr>Arial Narrow</vt:lpstr>
      <vt:lpstr>Arial Rounded MT Bold</vt:lpstr>
      <vt:lpstr>Avenir Next Condensed</vt:lpstr>
      <vt:lpstr>Calibri</vt:lpstr>
      <vt:lpstr>Impact</vt:lpstr>
      <vt:lpstr>Times New Roman</vt:lpstr>
      <vt:lpstr>NewsPrint</vt:lpstr>
      <vt:lpstr>19 Inexpensive Decorating Ideas for Sabbath School</vt:lpstr>
      <vt:lpstr>1. Dynamic Doors</vt:lpstr>
      <vt:lpstr>PowerPoint Presentation</vt:lpstr>
      <vt:lpstr>PowerPoint Presentation</vt:lpstr>
      <vt:lpstr>2. Back Pockets</vt:lpstr>
      <vt:lpstr>3. Creative Ceilings</vt:lpstr>
      <vt:lpstr>Ceilings</vt:lpstr>
      <vt:lpstr>Ceiiing decorated with PVC Pipes</vt:lpstr>
      <vt:lpstr>4. Mobiles</vt:lpstr>
      <vt:lpstr>5.  Captivating Walls</vt:lpstr>
      <vt:lpstr>Wall Colors Galore</vt:lpstr>
      <vt:lpstr>6.  Go Dark</vt:lpstr>
      <vt:lpstr>7.  All Aglow</vt:lpstr>
      <vt:lpstr>8.  Sticky Stuff</vt:lpstr>
      <vt:lpstr>9.  Murals </vt:lpstr>
      <vt:lpstr>10.  Winning Windows</vt:lpstr>
      <vt:lpstr>      11.  PVC Surprise</vt:lpstr>
      <vt:lpstr>12.  Stain Glass</vt:lpstr>
      <vt:lpstr>13.  Fantastic Floors</vt:lpstr>
      <vt:lpstr>14.  Remnants and Rugs </vt:lpstr>
      <vt:lpstr>15.  Paint me a Path</vt:lpstr>
      <vt:lpstr>16.  Funky Furniture</vt:lpstr>
      <vt:lpstr> Crates</vt:lpstr>
      <vt:lpstr>Mini Beanbags</vt:lpstr>
      <vt:lpstr>17.  Tables and Chairs</vt:lpstr>
      <vt:lpstr>18.  Puppet Alley</vt:lpstr>
      <vt:lpstr>19. Focal Teaching Point</vt:lpstr>
    </vt:vector>
  </TitlesOfParts>
  <Company>S.D.A. Church World Headquarters</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Muganda, Tanya</dc:creator>
  <cp:lastModifiedBy>Koh, Linda Mei Lin</cp:lastModifiedBy>
  <cp:revision>82</cp:revision>
  <dcterms:created xsi:type="dcterms:W3CDTF">2015-03-09T15:51:30Z</dcterms:created>
  <dcterms:modified xsi:type="dcterms:W3CDTF">2018-09-13T17:34:11Z</dcterms:modified>
</cp:coreProperties>
</file>