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Lst>
  <p:notesMasterIdLst>
    <p:notesMasterId r:id="rId39"/>
  </p:notesMasterIdLst>
  <p:sldIdLst>
    <p:sldId id="257" r:id="rId4"/>
    <p:sldId id="258" r:id="rId5"/>
    <p:sldId id="270" r:id="rId6"/>
    <p:sldId id="274" r:id="rId7"/>
    <p:sldId id="275" r:id="rId8"/>
    <p:sldId id="299" r:id="rId9"/>
    <p:sldId id="271" r:id="rId10"/>
    <p:sldId id="272" r:id="rId11"/>
    <p:sldId id="273" r:id="rId12"/>
    <p:sldId id="269" r:id="rId13"/>
    <p:sldId id="259" r:id="rId14"/>
    <p:sldId id="277" r:id="rId15"/>
    <p:sldId id="278" r:id="rId16"/>
    <p:sldId id="279" r:id="rId17"/>
    <p:sldId id="300"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68"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14" autoAdjust="0"/>
    <p:restoredTop sz="65461" autoAdjust="0"/>
  </p:normalViewPr>
  <p:slideViewPr>
    <p:cSldViewPr>
      <p:cViewPr>
        <p:scale>
          <a:sx n="52" d="100"/>
          <a:sy n="52" d="100"/>
        </p:scale>
        <p:origin x="1712" y="33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notesMaster" Target="notesMasters/notes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D0D484-5FEA-4A2E-92A7-566B968C1E13}" type="datetimeFigureOut">
              <a:rPr lang="en-US" smtClean="0"/>
              <a:t>8/17/17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5E7315-4994-4E96-B23D-A7DDEBC27028}" type="slidenum">
              <a:rPr lang="en-US" smtClean="0"/>
              <a:t>‹#›</a:t>
            </a:fld>
            <a:endParaRPr lang="en-US"/>
          </a:p>
        </p:txBody>
      </p:sp>
    </p:spTree>
    <p:extLst>
      <p:ext uri="{BB962C8B-B14F-4D97-AF65-F5344CB8AC3E}">
        <p14:creationId xmlns:p14="http://schemas.microsoft.com/office/powerpoint/2010/main" val="3878308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How do</a:t>
            </a:r>
            <a:r>
              <a:rPr lang="en-US" baseline="0" dirty="0" smtClean="0"/>
              <a:t> we</a:t>
            </a:r>
            <a:r>
              <a:rPr lang="en-US" dirty="0" smtClean="0"/>
              <a:t> </a:t>
            </a:r>
            <a:r>
              <a:rPr lang="en-US" dirty="0" smtClean="0"/>
              <a:t>keep today’s digital natives from “powering down” the minute they walk into your </a:t>
            </a:r>
            <a:r>
              <a:rPr lang="en-US" dirty="0" smtClean="0"/>
              <a:t>room?</a:t>
            </a:r>
          </a:p>
          <a:p>
            <a:endParaRPr lang="en-US" dirty="0" smtClean="0"/>
          </a:p>
          <a:p>
            <a:r>
              <a:rPr lang="en-US" dirty="0" smtClean="0"/>
              <a:t>Recently </a:t>
            </a:r>
            <a:r>
              <a:rPr lang="en-US" dirty="0" smtClean="0"/>
              <a:t>Children’s Ministry leader, Jennifer Hooks </a:t>
            </a:r>
            <a:r>
              <a:rPr lang="en-US" dirty="0" smtClean="0"/>
              <a:t>casually observed a mixed-age ministry program in a small church </a:t>
            </a:r>
            <a:r>
              <a:rPr lang="en-US" dirty="0" smtClean="0"/>
              <a:t>she </a:t>
            </a:r>
            <a:r>
              <a:rPr lang="en-US" dirty="0" smtClean="0"/>
              <a:t>visited, and something caught </a:t>
            </a:r>
            <a:r>
              <a:rPr lang="en-US" dirty="0" smtClean="0"/>
              <a:t>her </a:t>
            </a:r>
            <a:r>
              <a:rPr lang="en-US" dirty="0" smtClean="0"/>
              <a:t>eye. </a:t>
            </a:r>
            <a:r>
              <a:rPr lang="en-US" dirty="0" smtClean="0"/>
              <a:t>She </a:t>
            </a:r>
            <a:r>
              <a:rPr lang="en-US" dirty="0" smtClean="0"/>
              <a:t>noticed something about the kids that </a:t>
            </a:r>
            <a:r>
              <a:rPr lang="en-US" dirty="0" smtClean="0"/>
              <a:t>she</a:t>
            </a:r>
            <a:r>
              <a:rPr lang="en-US" baseline="0" dirty="0" smtClean="0"/>
              <a:t> </a:t>
            </a:r>
            <a:r>
              <a:rPr lang="en-US" dirty="0" smtClean="0"/>
              <a:t>didn’t </a:t>
            </a:r>
            <a:r>
              <a:rPr lang="en-US" dirty="0" smtClean="0"/>
              <a:t>think </a:t>
            </a:r>
            <a:r>
              <a:rPr lang="en-US" dirty="0" smtClean="0"/>
              <a:t>she’d </a:t>
            </a:r>
            <a:r>
              <a:rPr lang="en-US" dirty="0" smtClean="0"/>
              <a:t>ever really seen before–though </a:t>
            </a:r>
            <a:r>
              <a:rPr lang="en-US" dirty="0" smtClean="0"/>
              <a:t>she</a:t>
            </a:r>
            <a:r>
              <a:rPr lang="en-US" baseline="0" dirty="0" smtClean="0"/>
              <a:t> was</a:t>
            </a:r>
            <a:r>
              <a:rPr lang="en-US" dirty="0" smtClean="0"/>
              <a:t> </a:t>
            </a:r>
            <a:r>
              <a:rPr lang="en-US" dirty="0" smtClean="0"/>
              <a:t>sure </a:t>
            </a:r>
            <a:r>
              <a:rPr lang="en-US" dirty="0" smtClean="0"/>
              <a:t>she’d </a:t>
            </a:r>
            <a:r>
              <a:rPr lang="en-US" dirty="0" smtClean="0"/>
              <a:t>witnessed the same thing previously.</a:t>
            </a:r>
          </a:p>
          <a:p>
            <a:endParaRPr lang="en-US" dirty="0" smtClean="0"/>
          </a:p>
          <a:p>
            <a:r>
              <a:rPr lang="en-US" dirty="0" smtClean="0"/>
              <a:t>Five-year-old Kira followed her teacher around the room, toting a DVD and endlessly imploring the teacher to get the remote so she could watch her favorite Christian video. Eleven-year-old Maria fiddled with her iPhone, playing games, texting friends, and running new apps she’d downloaded, while 8-year-old Jordan played with his dad’s new Flip phone, making goofy videos of the kids and then replaying them for laughs. Two other kids sat huddled together at the room’s lone computer playing a Christian video game and lamenting the lack of an Internet connection so they could play with others online.</a:t>
            </a:r>
          </a:p>
          <a:p>
            <a:endParaRPr lang="en-US" dirty="0" smtClean="0"/>
          </a:p>
          <a:p>
            <a:r>
              <a:rPr lang="en-US" dirty="0" smtClean="0"/>
              <a:t>So what struck </a:t>
            </a:r>
            <a:r>
              <a:rPr lang="en-US" dirty="0" smtClean="0"/>
              <a:t>her </a:t>
            </a:r>
            <a:r>
              <a:rPr lang="en-US" dirty="0" smtClean="0"/>
              <a:t>about this small group of kids? It wasn’t the abundance of media and tech gadgets in a humble ministry. What </a:t>
            </a:r>
            <a:r>
              <a:rPr lang="en-US" dirty="0" smtClean="0"/>
              <a:t>she </a:t>
            </a:r>
            <a:r>
              <a:rPr lang="en-US" dirty="0" smtClean="0"/>
              <a:t>really saw for the first time was how all the kids–from the youngest to the preteen–were naturally integrating all the technology at hand into their casual experiences that evening.</a:t>
            </a:r>
          </a:p>
          <a:p>
            <a:endParaRPr lang="en-US" dirty="0" smtClean="0"/>
          </a:p>
          <a:p>
            <a:r>
              <a:rPr lang="en-US" dirty="0" smtClean="0"/>
              <a:t>We used to say that today’s kids were “wired.” While this is still true, we need to add “wireless” and “unplugged” to the mix. Kids are connected to technology everywhere they are–whether it’s at a home computer or walking down the street texting. Today’s kids are uniquely adept at and equipped for our technological global existence–much more so than many of us adults leading them.</a:t>
            </a:r>
          </a:p>
          <a:p>
            <a:endParaRPr lang="en-US" dirty="0" smtClean="0"/>
          </a:p>
          <a:p>
            <a:r>
              <a:rPr lang="en-US" dirty="0" smtClean="0"/>
              <a:t>A conundrum has been developing in public education that’s left a majority of professional educators truly at a loss: They watch as students, who outside of class quickly master every technological advance unveiled, walk into their classrooms and glaze over, check out, or “power down” because the lecture-based style is so outdated and undeveloped that it’s rendering the classroom experience irrelevant.</a:t>
            </a:r>
          </a:p>
          <a:p>
            <a:endParaRPr lang="en-US" dirty="0" smtClean="0"/>
          </a:p>
          <a:p>
            <a:r>
              <a:rPr lang="en-US" dirty="0" smtClean="0"/>
              <a:t>The common refrain of students who’ve been interviewed about the topic is essentially, “I’m bored stiff when I go to class.” Many say they feel they must turn off their brains when they walk into classes because their teachers don’t understand how they learn best. Students today are rejecting the lecture-based classroom. “My teachers just talk and talk and talk,” kids say. “It’s not Attention Deficit–I’m just not listening” one classic T-shirt reads.</a:t>
            </a:r>
          </a:p>
          <a:p>
            <a:endParaRPr lang="en-US" dirty="0" smtClean="0"/>
          </a:p>
          <a:p>
            <a:r>
              <a:rPr lang="en-US" dirty="0" smtClean="0"/>
              <a:t>So many educators, while loaded with expertise, knowledge, professionalism, and dedication to their calling, are frustrated when it comes to connecting with their students in real and meaningful ways because technology has in essence rewired their students’ brains. This digital divide is a generational issue that’s arisen essentially unforeseen out of the technological age we live in–and it holds implications for our children’s ministries.</a:t>
            </a:r>
          </a:p>
          <a:p>
            <a:endParaRPr lang="en-US" dirty="0" smtClean="0"/>
          </a:p>
          <a:p>
            <a:r>
              <a:rPr lang="en-US" dirty="0" smtClean="0"/>
              <a:t>For those of us navigating the church halls every week seeking to equip our kids with a relational knowledge of God, it’s more important than ever to open our minds–and hearts–to the reality of kids’ unique wiring and capabilities. Even if we ourselves don’t navigate emerging technology with the casual dexterity our kids do, we can learn to become interlopers in their world. A mere willingness and openness to learn, to try, to adapt will help us avoid the “power down” effect with the kids we minister to. Here’s what you need to know.</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extLst>
      <p:ext uri="{BB962C8B-B14F-4D97-AF65-F5344CB8AC3E}">
        <p14:creationId xmlns:p14="http://schemas.microsoft.com/office/powerpoint/2010/main" val="2294885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4. They Seek Integrity and Openness</a:t>
            </a:r>
          </a:p>
          <a:p>
            <a:endParaRPr lang="en-US" dirty="0" smtClean="0"/>
          </a:p>
          <a:p>
            <a:pPr marL="171450" indent="-171450">
              <a:buFont typeface="Arial" panose="020B0604020202020204" pitchFamily="34" charset="0"/>
              <a:buChar char="•"/>
            </a:pPr>
            <a:r>
              <a:rPr lang="en-US" dirty="0" smtClean="0"/>
              <a:t>Kids are also using technology to discern whether the values they find match theirs–whether consciously or subconsciously. </a:t>
            </a:r>
          </a:p>
          <a:p>
            <a:pPr marL="171450" indent="-171450">
              <a:buFont typeface="Arial" panose="020B0604020202020204" pitchFamily="34" charset="0"/>
              <a:buChar char="•"/>
            </a:pPr>
            <a:r>
              <a:rPr lang="en-US" dirty="0" smtClean="0"/>
              <a:t>With ready access to candid reviews by the opinionated masses, there’s little that organizations can effectively hide from consumers about their products, services, and integrity.</a:t>
            </a:r>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en-US" dirty="0" smtClean="0"/>
              <a:t>As they efficiently navigate and scrutinize organizations and products.</a:t>
            </a:r>
            <a:endParaRPr lang="en-US" dirty="0"/>
          </a:p>
        </p:txBody>
      </p:sp>
      <p:sp>
        <p:nvSpPr>
          <p:cNvPr id="4" name="Slide Number Placeholder 3"/>
          <p:cNvSpPr>
            <a:spLocks noGrp="1"/>
          </p:cNvSpPr>
          <p:nvPr>
            <p:ph type="sldNum" sz="quarter" idx="10"/>
          </p:nvPr>
        </p:nvSpPr>
        <p:spPr/>
        <p:txBody>
          <a:bodyPr/>
          <a:lstStyle/>
          <a:p>
            <a:fld id="{7D5E7315-4994-4E96-B23D-A7DDEBC27028}" type="slidenum">
              <a:rPr lang="en-US" smtClean="0"/>
              <a:t>10</a:t>
            </a:fld>
            <a:endParaRPr lang="en-US"/>
          </a:p>
        </p:txBody>
      </p:sp>
    </p:spTree>
    <p:extLst>
      <p:ext uri="{BB962C8B-B14F-4D97-AF65-F5344CB8AC3E}">
        <p14:creationId xmlns:p14="http://schemas.microsoft.com/office/powerpoint/2010/main" val="1581572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5. They want Entertainment in their Education and Social Experiences.</a:t>
            </a:r>
          </a:p>
          <a:p>
            <a:endParaRPr lang="en-US" dirty="0" smtClean="0"/>
          </a:p>
          <a:p>
            <a:pPr marL="171450" indent="-171450">
              <a:buFont typeface="Arial" panose="020B0604020202020204" pitchFamily="34" charset="0"/>
              <a:buChar char="•"/>
            </a:pPr>
            <a:r>
              <a:rPr lang="en-US" dirty="0" smtClean="0"/>
              <a:t>Windsor states that 82 percent of children ages 2 to 17 have regular access to video games, with industry sales exploding</a:t>
            </a:r>
            <a:r>
              <a:rPr lang="en-US" baseline="0" dirty="0" smtClean="0"/>
              <a:t> to over </a:t>
            </a:r>
            <a:r>
              <a:rPr lang="en-US" dirty="0" smtClean="0"/>
              <a:t>$46.5 billion in 2010. </a:t>
            </a:r>
          </a:p>
          <a:p>
            <a:pPr marL="171450" indent="-171450">
              <a:buFont typeface="Arial" panose="020B0604020202020204" pitchFamily="34" charset="0"/>
              <a:buChar char="•"/>
            </a:pPr>
            <a:r>
              <a:rPr lang="en-US" dirty="0" smtClean="0"/>
              <a:t>Play is part of life for kids–whether it’s for education or fun.</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11</a:t>
            </a:fld>
            <a:endParaRPr lang="en-US" dirty="0"/>
          </a:p>
        </p:txBody>
      </p:sp>
    </p:spTree>
    <p:extLst>
      <p:ext uri="{BB962C8B-B14F-4D97-AF65-F5344CB8AC3E}">
        <p14:creationId xmlns:p14="http://schemas.microsoft.com/office/powerpoint/2010/main" val="21661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6. They </a:t>
            </a:r>
            <a:r>
              <a:rPr lang="en-US" b="1" dirty="0" smtClean="0"/>
              <a:t>desire and expect collaboration and relationship.</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Kids everywhere are in constant collaboration–through social media, multiuser video games, file sharing, texting, and more. </a:t>
            </a:r>
          </a:p>
          <a:p>
            <a:pPr marL="171450" indent="-171450">
              <a:buFont typeface="Arial" panose="020B0604020202020204" pitchFamily="34" charset="0"/>
              <a:buChar char="•"/>
            </a:pPr>
            <a:r>
              <a:rPr lang="en-US" dirty="0" smtClean="0"/>
              <a:t>They seek out others’ influence, advice, and experiences–almost on a minute-to-minute basis.</a:t>
            </a:r>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12</a:t>
            </a:fld>
            <a:endParaRPr lang="en-US" dirty="0"/>
          </a:p>
        </p:txBody>
      </p:sp>
    </p:spTree>
    <p:extLst>
      <p:ext uri="{BB962C8B-B14F-4D97-AF65-F5344CB8AC3E}">
        <p14:creationId xmlns:p14="http://schemas.microsoft.com/office/powerpoint/2010/main" val="3490579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7. They Expect and “Need” Speed. </a:t>
            </a:r>
          </a:p>
          <a:p>
            <a:endParaRPr lang="en-US" b="1" dirty="0" smtClean="0"/>
          </a:p>
          <a:p>
            <a:pPr marL="171450" indent="-171450">
              <a:buFont typeface="Arial" panose="020B0604020202020204" pitchFamily="34" charset="0"/>
              <a:buChar char="•"/>
            </a:pPr>
            <a:r>
              <a:rPr lang="en-US" dirty="0" smtClean="0"/>
              <a:t>Perhaps one of the greatest distinguishers of digital natives is their need, or demand, for instant information and rapid communication. </a:t>
            </a:r>
          </a:p>
          <a:p>
            <a:pPr marL="171450" indent="-171450">
              <a:buFont typeface="Arial" panose="020B0604020202020204" pitchFamily="34" charset="0"/>
              <a:buChar char="•"/>
            </a:pPr>
            <a:r>
              <a:rPr lang="en-US" dirty="0" smtClean="0"/>
              <a:t>Slow won’t cut it; they know by experience that instantaneity is possible and they expect nothing less.</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13</a:t>
            </a:fld>
            <a:endParaRPr lang="en-US" dirty="0"/>
          </a:p>
        </p:txBody>
      </p:sp>
    </p:spTree>
    <p:extLst>
      <p:ext uri="{BB962C8B-B14F-4D97-AF65-F5344CB8AC3E}">
        <p14:creationId xmlns:p14="http://schemas.microsoft.com/office/powerpoint/2010/main" val="2127832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8. They Actively</a:t>
            </a:r>
            <a:r>
              <a:rPr lang="en-US" b="1" baseline="0" dirty="0" smtClean="0"/>
              <a:t> Pursue Innovation</a:t>
            </a:r>
          </a:p>
          <a:p>
            <a:endParaRPr lang="en-US" b="1" baseline="0" dirty="0" smtClean="0"/>
          </a:p>
          <a:p>
            <a:pPr marL="171450" indent="-171450">
              <a:buFont typeface="Arial" panose="020B0604020202020204" pitchFamily="34" charset="0"/>
              <a:buChar char="•"/>
            </a:pPr>
            <a:r>
              <a:rPr lang="en-US" dirty="0" smtClean="0"/>
              <a:t>Kids will replace a tech toy such as a phone before it’s worn out – they want new gadgets because they have new features.</a:t>
            </a:r>
          </a:p>
          <a:p>
            <a:pPr marL="171450" indent="-171450">
              <a:buFont typeface="Arial" panose="020B0604020202020204" pitchFamily="34" charset="0"/>
              <a:buChar char="•"/>
            </a:pPr>
            <a:r>
              <a:rPr lang="en-US" dirty="0" smtClean="0"/>
              <a:t>They’re in constant pursuit of innovation because it’s entertaining, helps them collaborate, and let them learn in new ways. </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14</a:t>
            </a:fld>
            <a:endParaRPr lang="en-US" dirty="0"/>
          </a:p>
        </p:txBody>
      </p:sp>
    </p:spTree>
    <p:extLst>
      <p:ext uri="{BB962C8B-B14F-4D97-AF65-F5344CB8AC3E}">
        <p14:creationId xmlns:p14="http://schemas.microsoft.com/office/powerpoint/2010/main" val="1403297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smtClean="0"/>
              <a:t>How Can We Approach</a:t>
            </a:r>
            <a:r>
              <a:rPr lang="en-US" b="1" baseline="0" dirty="0" smtClean="0"/>
              <a:t> These Children in Our Ministry?</a:t>
            </a:r>
          </a:p>
          <a:p>
            <a:pPr marL="0" indent="0">
              <a:buFont typeface="Arial" panose="020B0604020202020204" pitchFamily="34" charset="0"/>
              <a:buNone/>
            </a:pPr>
            <a:endParaRPr lang="en-US" b="1" baseline="0" dirty="0" smtClean="0"/>
          </a:p>
          <a:p>
            <a:pPr marL="0" indent="0">
              <a:buFont typeface="Arial" panose="020B0604020202020204" pitchFamily="34" charset="0"/>
              <a:buNone/>
            </a:pPr>
            <a:r>
              <a:rPr lang="en-US" dirty="0" smtClean="0"/>
              <a:t>Studying these characteristics can help inform how you approach the kids in your ministry to more effectively connect with them.</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D5E7315-4994-4E96-B23D-A7DDEBC27028}" type="slidenum">
              <a:rPr lang="en-US" smtClean="0"/>
              <a:t>15</a:t>
            </a:fld>
            <a:endParaRPr lang="en-US"/>
          </a:p>
        </p:txBody>
      </p:sp>
    </p:spTree>
    <p:extLst>
      <p:ext uri="{BB962C8B-B14F-4D97-AF65-F5344CB8AC3E}">
        <p14:creationId xmlns:p14="http://schemas.microsoft.com/office/powerpoint/2010/main" val="428975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Bridge</a:t>
            </a:r>
            <a:r>
              <a:rPr lang="en-US" b="1" baseline="0" dirty="0" smtClean="0"/>
              <a:t> the Digital Native Divide</a:t>
            </a:r>
            <a:endParaRPr lang="en-US" b="1" dirty="0" smtClean="0"/>
          </a:p>
          <a:p>
            <a:endParaRPr lang="en-US" dirty="0" smtClean="0"/>
          </a:p>
          <a:p>
            <a:pPr marL="171450" indent="-171450">
              <a:buFont typeface="Arial" panose="020B0604020202020204" pitchFamily="34" charset="0"/>
              <a:buChar char="•"/>
            </a:pPr>
            <a:r>
              <a:rPr lang="en-US" dirty="0" smtClean="0"/>
              <a:t>Today’s kids are wired to learn differently than the adults before them. </a:t>
            </a:r>
          </a:p>
          <a:p>
            <a:pPr marL="171450" indent="-171450">
              <a:buFont typeface="Arial" panose="020B0604020202020204" pitchFamily="34" charset="0"/>
              <a:buChar char="•"/>
            </a:pPr>
            <a:r>
              <a:rPr lang="en-US" dirty="0" smtClean="0"/>
              <a:t>Adults who work with kids must embrace this as fact and be willing to learn from those they seek to teach.</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smtClean="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16</a:t>
            </a:fld>
            <a:endParaRPr lang="en-US" dirty="0"/>
          </a:p>
        </p:txBody>
      </p:sp>
    </p:spTree>
    <p:extLst>
      <p:ext uri="{BB962C8B-B14F-4D97-AF65-F5344CB8AC3E}">
        <p14:creationId xmlns:p14="http://schemas.microsoft.com/office/powerpoint/2010/main" val="1759899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t>Allow Kids To Teach You</a:t>
            </a:r>
          </a:p>
          <a:p>
            <a:endParaRPr lang="en-US" sz="1200" b="1" dirty="0" smtClean="0"/>
          </a:p>
          <a:p>
            <a:pPr marL="171450" indent="-171450">
              <a:buFont typeface="Arial" charset="0"/>
              <a:buChar char="•"/>
            </a:pPr>
            <a:r>
              <a:rPr lang="en-US" dirty="0" smtClean="0"/>
              <a:t>Admitting that you’re not savvy on the latest technology will only encourage kids to show you the ropes, demo their cool tech toys, and discover ways to bring new technology and the Word of God together. </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17</a:t>
            </a:fld>
            <a:endParaRPr lang="en-US" dirty="0"/>
          </a:p>
        </p:txBody>
      </p:sp>
    </p:spTree>
    <p:extLst>
      <p:ext uri="{BB962C8B-B14F-4D97-AF65-F5344CB8AC3E}">
        <p14:creationId xmlns:p14="http://schemas.microsoft.com/office/powerpoint/2010/main" val="749525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constant message from experts–those who subscribe to the notion of digital natives and those who don’t–is that: </a:t>
            </a:r>
          </a:p>
          <a:p>
            <a:endParaRPr lang="en-US" dirty="0" smtClean="0"/>
          </a:p>
          <a:p>
            <a:pPr marL="171450" indent="-171450">
              <a:buFont typeface="Arial" panose="020B0604020202020204" pitchFamily="34" charset="0"/>
              <a:buChar char="•"/>
            </a:pPr>
            <a:r>
              <a:rPr lang="en-US" dirty="0" smtClean="0"/>
              <a:t> You may have rules about phone use during your time together (and you should, as long as the rules are mutually agreed upon), but it behooves you to find ways to allow kids to use their tech tools during class in a way that benefits everyone.</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18</a:t>
            </a:fld>
            <a:endParaRPr lang="en-US" dirty="0"/>
          </a:p>
        </p:txBody>
      </p:sp>
    </p:spTree>
    <p:extLst>
      <p:ext uri="{BB962C8B-B14F-4D97-AF65-F5344CB8AC3E}">
        <p14:creationId xmlns:p14="http://schemas.microsoft.com/office/powerpoint/2010/main" val="473554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Let</a:t>
            </a:r>
            <a:r>
              <a:rPr lang="en-US" b="1" baseline="0" dirty="0" smtClean="0"/>
              <a:t> Kids Learn by doing.</a:t>
            </a:r>
          </a:p>
          <a:p>
            <a:endParaRPr lang="en-US" dirty="0" smtClean="0"/>
          </a:p>
          <a:p>
            <a:pPr marL="171450" indent="-171450">
              <a:buFont typeface="Arial" panose="020B0604020202020204" pitchFamily="34" charset="0"/>
              <a:buChar char="•"/>
            </a:pPr>
            <a:r>
              <a:rPr lang="en-US" dirty="0" smtClean="0"/>
              <a:t>Ask questions, pose challenges, give case studies. </a:t>
            </a:r>
          </a:p>
          <a:p>
            <a:pPr marL="171450" indent="-171450">
              <a:buFont typeface="Arial" panose="020B0604020202020204" pitchFamily="34" charset="0"/>
              <a:buChar char="•"/>
            </a:pPr>
            <a:r>
              <a:rPr lang="en-US" dirty="0" smtClean="0"/>
              <a:t>Release kids to collaborate to solve the challenges.</a:t>
            </a:r>
          </a:p>
          <a:p>
            <a:pPr marL="171450" indent="-171450">
              <a:buFont typeface="Arial" panose="020B0604020202020204" pitchFamily="34" charset="0"/>
              <a:buChar char="•"/>
            </a:pPr>
            <a:r>
              <a:rPr lang="en-US" dirty="0" smtClean="0"/>
              <a:t>Become a guide, not an expert.</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en-US" dirty="0" smtClean="0"/>
              <a:t>“The most technology can offer to a lecturer is pictures and video, which is no improvement at all,” laments </a:t>
            </a:r>
            <a:r>
              <a:rPr lang="en-US" dirty="0" err="1" smtClean="0"/>
              <a:t>Prensky</a:t>
            </a:r>
            <a:r>
              <a:rPr lang="en-US" dirty="0" smtClean="0"/>
              <a:t>. Instead, he advocates letting kids learn on their own. </a:t>
            </a:r>
          </a:p>
          <a:p>
            <a:pPr marL="0" indent="0">
              <a:buFont typeface="Arial" panose="020B0604020202020204" pitchFamily="34" charset="0"/>
              <a:buNone/>
            </a:pPr>
            <a:r>
              <a:rPr lang="en-US" dirty="0" smtClean="0"/>
              <a:t>This requires releasing control and becoming a guide, not an expert. </a:t>
            </a:r>
          </a:p>
          <a:p>
            <a:pPr marL="0" indent="0">
              <a:buFont typeface="Arial" panose="020B0604020202020204" pitchFamily="34" charset="0"/>
              <a:buNone/>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19</a:t>
            </a:fld>
            <a:endParaRPr lang="en-US" dirty="0"/>
          </a:p>
        </p:txBody>
      </p:sp>
    </p:spTree>
    <p:extLst>
      <p:ext uri="{BB962C8B-B14F-4D97-AF65-F5344CB8AC3E}">
        <p14:creationId xmlns:p14="http://schemas.microsoft.com/office/powerpoint/2010/main" val="1620675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Meet the Natives</a:t>
            </a:r>
          </a:p>
          <a:p>
            <a:endParaRPr lang="en-US" b="1" dirty="0" smtClean="0"/>
          </a:p>
          <a:p>
            <a:r>
              <a:rPr lang="en-US" dirty="0" smtClean="0"/>
              <a:t>Educational </a:t>
            </a:r>
            <a:r>
              <a:rPr lang="en-US" dirty="0" smtClean="0"/>
              <a:t>researchers and learning experts such as Marc </a:t>
            </a:r>
            <a:r>
              <a:rPr lang="en-US" dirty="0" err="1" smtClean="0"/>
              <a:t>Prensky</a:t>
            </a:r>
            <a:r>
              <a:rPr lang="en-US" dirty="0" smtClean="0"/>
              <a:t> (Teaching Digital Natives), Don </a:t>
            </a:r>
            <a:r>
              <a:rPr lang="en-US" dirty="0" err="1" smtClean="0"/>
              <a:t>Tapscott</a:t>
            </a:r>
            <a:r>
              <a:rPr lang="en-US" dirty="0" smtClean="0"/>
              <a:t> (Grown Up Digital), and Josh Spear (Undercurrent.com) have addressed the issue of a digital divide in education, opening compelling and fascinating conversation among educators at all levels.</a:t>
            </a:r>
          </a:p>
          <a:p>
            <a:endParaRPr lang="en-US" dirty="0" smtClean="0"/>
          </a:p>
          <a:p>
            <a:pPr marL="171450" indent="-171450">
              <a:buFont typeface="Arial" panose="020B0604020202020204" pitchFamily="34" charset="0"/>
              <a:buChar char="•"/>
            </a:pPr>
            <a:r>
              <a:rPr lang="en-US" dirty="0" err="1" smtClean="0"/>
              <a:t>Prensky</a:t>
            </a:r>
            <a:r>
              <a:rPr lang="en-US" dirty="0" smtClean="0"/>
              <a:t> coined the term “digital natives” in a 2001 article, “Digital Natives, Digital Immigrants.”</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a:t>
            </a:fld>
            <a:endParaRPr lang="en-US" dirty="0"/>
          </a:p>
        </p:txBody>
      </p:sp>
    </p:spTree>
    <p:extLst>
      <p:ext uri="{BB962C8B-B14F-4D97-AF65-F5344CB8AC3E}">
        <p14:creationId xmlns:p14="http://schemas.microsoft.com/office/powerpoint/2010/main" val="2380181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Nurture learning 24/7.</a:t>
            </a:r>
            <a:endParaRPr lang="en-US" dirty="0" smtClean="0"/>
          </a:p>
          <a:p>
            <a:endParaRPr lang="en-US" dirty="0" smtClean="0"/>
          </a:p>
          <a:p>
            <a:pPr marL="171450" indent="-171450">
              <a:buFont typeface="Arial" panose="020B0604020202020204" pitchFamily="34" charset="0"/>
              <a:buChar char="•"/>
            </a:pPr>
            <a:r>
              <a:rPr lang="en-US" dirty="0" smtClean="0"/>
              <a:t>If you challenge kids to find as many phone apps related to Moses as they can in one week or to text one person with a faith-related encouragement every day for a month, you let them explore faith in a way that’s natural and interesting to them. </a:t>
            </a:r>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en-US" dirty="0" smtClean="0"/>
              <a:t>Offer kids a challenge that lets them explore and leverage tools and time you may not have in class. </a:t>
            </a:r>
          </a:p>
          <a:p>
            <a:pPr marL="0" indent="0">
              <a:buFont typeface="Arial" panose="020B0604020202020204" pitchFamily="34" charset="0"/>
              <a:buNone/>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20</a:t>
            </a:fld>
            <a:endParaRPr lang="en-US" dirty="0"/>
          </a:p>
        </p:txBody>
      </p:sp>
    </p:spTree>
    <p:extLst>
      <p:ext uri="{BB962C8B-B14F-4D97-AF65-F5344CB8AC3E}">
        <p14:creationId xmlns:p14="http://schemas.microsoft.com/office/powerpoint/2010/main" val="3464070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Change</a:t>
            </a:r>
            <a:r>
              <a:rPr lang="en-US" b="1" baseline="0" dirty="0" smtClean="0"/>
              <a:t> – often.</a:t>
            </a:r>
          </a:p>
          <a:p>
            <a:endParaRPr lang="en-US" dirty="0" smtClean="0"/>
          </a:p>
          <a:p>
            <a:pPr marL="171450" indent="-171450">
              <a:buFont typeface="Arial" panose="020B0604020202020204" pitchFamily="34" charset="0"/>
              <a:buChar char="•"/>
            </a:pPr>
            <a:r>
              <a:rPr lang="en-US" dirty="0" smtClean="0"/>
              <a:t>Kids’ brains are hard-wired for quick change, thanks to technology. </a:t>
            </a:r>
          </a:p>
          <a:p>
            <a:pPr marL="171450" indent="-171450">
              <a:buFont typeface="Arial" panose="020B0604020202020204" pitchFamily="34" charset="0"/>
              <a:buChar char="•"/>
            </a:pPr>
            <a:r>
              <a:rPr lang="en-US" dirty="0" smtClean="0"/>
              <a:t>Don’t expect them to attend to one thing for longer than a few minutes.</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21</a:t>
            </a:fld>
            <a:endParaRPr lang="en-US" dirty="0"/>
          </a:p>
        </p:txBody>
      </p:sp>
    </p:spTree>
    <p:extLst>
      <p:ext uri="{BB962C8B-B14F-4D97-AF65-F5344CB8AC3E}">
        <p14:creationId xmlns:p14="http://schemas.microsoft.com/office/powerpoint/2010/main" val="1137246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Turbocharged</a:t>
            </a:r>
          </a:p>
          <a:p>
            <a:endParaRPr lang="en-US" b="1" dirty="0" smtClean="0"/>
          </a:p>
          <a:p>
            <a:pPr marL="171450" indent="-171450">
              <a:buFont typeface="Arial" panose="020B0604020202020204" pitchFamily="34" charset="0"/>
              <a:buChar char="•"/>
            </a:pPr>
            <a:r>
              <a:rPr lang="en-US" dirty="0" smtClean="0"/>
              <a:t>Dale Hudson, co-author of Turbocharged: 100 Simple Secrets to Successful Children’s Ministry, advises to “design your format in segments that last one to five minutes. </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22</a:t>
            </a:fld>
            <a:endParaRPr lang="en-US" dirty="0"/>
          </a:p>
        </p:txBody>
      </p:sp>
    </p:spTree>
    <p:extLst>
      <p:ext uri="{BB962C8B-B14F-4D97-AF65-F5344CB8AC3E}">
        <p14:creationId xmlns:p14="http://schemas.microsoft.com/office/powerpoint/2010/main" val="2137471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b="1" dirty="0" smtClean="0"/>
              <a:t>Short Segments</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By </a:t>
            </a:r>
            <a:r>
              <a:rPr lang="en-US" dirty="0" smtClean="0"/>
              <a:t>creating short segments, you’re creating multiple starting and stopping points throughout the time. </a:t>
            </a:r>
          </a:p>
          <a:p>
            <a:pPr marL="171450" indent="-171450">
              <a:buFont typeface="Arial" panose="020B0604020202020204" pitchFamily="34" charset="0"/>
              <a:buChar char="•"/>
            </a:pPr>
            <a:r>
              <a:rPr lang="en-US" dirty="0" smtClean="0"/>
              <a:t>Every few minutes you’re resetting kids’ internal attention-span countdown.”</a:t>
            </a:r>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23</a:t>
            </a:fld>
            <a:endParaRPr lang="en-US" dirty="0"/>
          </a:p>
        </p:txBody>
      </p:sp>
    </p:spTree>
    <p:extLst>
      <p:ext uri="{BB962C8B-B14F-4D97-AF65-F5344CB8AC3E}">
        <p14:creationId xmlns:p14="http://schemas.microsoft.com/office/powerpoint/2010/main" val="3754861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Develop a Collaborative Environment</a:t>
            </a:r>
          </a:p>
          <a:p>
            <a:endParaRPr lang="en-US" b="1" dirty="0" smtClean="0"/>
          </a:p>
          <a:p>
            <a:pPr marL="171450" indent="-171450">
              <a:buFont typeface="Arial" panose="020B0604020202020204" pitchFamily="34" charset="0"/>
              <a:buChar char="•"/>
            </a:pPr>
            <a:r>
              <a:rPr lang="en-US" dirty="0" smtClean="0"/>
              <a:t> Your kids likely crave connection with each other. So get kids working in groups or pairs as they learn from God’s Word.  </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24</a:t>
            </a:fld>
            <a:endParaRPr lang="en-US" dirty="0"/>
          </a:p>
        </p:txBody>
      </p:sp>
    </p:spTree>
    <p:extLst>
      <p:ext uri="{BB962C8B-B14F-4D97-AF65-F5344CB8AC3E}">
        <p14:creationId xmlns:p14="http://schemas.microsoft.com/office/powerpoint/2010/main" val="4240388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charset="0"/>
              <a:buChar char="•"/>
            </a:pPr>
            <a:r>
              <a:rPr lang="en-US" dirty="0" smtClean="0"/>
              <a:t>Find social media sources </a:t>
            </a:r>
            <a:r>
              <a:rPr lang="en-US" dirty="0" smtClean="0"/>
              <a:t>that are Adventist where </a:t>
            </a:r>
            <a:r>
              <a:rPr lang="en-US" dirty="0" smtClean="0"/>
              <a:t>kids can form a closed group to chat and interface online. </a:t>
            </a:r>
          </a:p>
          <a:p>
            <a:endParaRPr lang="en-US" dirty="0" smtClean="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25</a:t>
            </a:fld>
            <a:endParaRPr lang="en-US" dirty="0"/>
          </a:p>
        </p:txBody>
      </p:sp>
    </p:spTree>
    <p:extLst>
      <p:ext uri="{BB962C8B-B14F-4D97-AF65-F5344CB8AC3E}">
        <p14:creationId xmlns:p14="http://schemas.microsoft.com/office/powerpoint/2010/main" val="389300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pPr marL="171450" indent="-171450">
              <a:buFont typeface="Arial" panose="020B0604020202020204" pitchFamily="34" charset="0"/>
              <a:buChar char="•"/>
            </a:pPr>
            <a:r>
              <a:rPr lang="en-US" dirty="0" smtClean="0"/>
              <a:t> Post messages on your church website for kids, or allow them to create content for your children’s ministry page.</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26</a:t>
            </a:fld>
            <a:endParaRPr lang="en-US" dirty="0"/>
          </a:p>
        </p:txBody>
      </p:sp>
    </p:spTree>
    <p:extLst>
      <p:ext uri="{BB962C8B-B14F-4D97-AF65-F5344CB8AC3E}">
        <p14:creationId xmlns:p14="http://schemas.microsoft.com/office/powerpoint/2010/main" val="4216920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Interlope</a:t>
            </a:r>
          </a:p>
          <a:p>
            <a:endParaRPr lang="en-US" dirty="0" smtClean="0"/>
          </a:p>
          <a:p>
            <a:pPr marL="171450" indent="-171450">
              <a:buFont typeface="Arial" panose="020B0604020202020204" pitchFamily="34" charset="0"/>
              <a:buChar char="•"/>
            </a:pPr>
            <a:r>
              <a:rPr lang="en-US" dirty="0" smtClean="0"/>
              <a:t>You may not have a computer in your room. You may not own an iPhone. </a:t>
            </a:r>
          </a:p>
          <a:p>
            <a:pPr marL="171450" indent="-171450">
              <a:buFont typeface="Arial" panose="020B0604020202020204" pitchFamily="34" charset="0"/>
              <a:buChar char="•"/>
            </a:pPr>
            <a:r>
              <a:rPr lang="en-US" dirty="0" smtClean="0"/>
              <a:t>You may not know how to text. That’s okay. </a:t>
            </a:r>
          </a:p>
          <a:p>
            <a:pPr marL="171450" indent="-171450">
              <a:buFont typeface="Arial" panose="020B0604020202020204" pitchFamily="34" charset="0"/>
              <a:buChar char="•"/>
            </a:pPr>
            <a:r>
              <a:rPr lang="en-US" dirty="0" smtClean="0"/>
              <a:t>You don’t have to be the expert on everything–there’s no such job requirement.</a:t>
            </a:r>
          </a:p>
          <a:p>
            <a:endParaRPr lang="en-US" dirty="0" smtClean="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27</a:t>
            </a:fld>
            <a:endParaRPr lang="en-US" dirty="0"/>
          </a:p>
        </p:txBody>
      </p:sp>
    </p:spTree>
    <p:extLst>
      <p:ext uri="{BB962C8B-B14F-4D97-AF65-F5344CB8AC3E}">
        <p14:creationId xmlns:p14="http://schemas.microsoft.com/office/powerpoint/2010/main" val="197976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pPr marL="171450" indent="-171450">
              <a:buFont typeface="Arial" panose="020B0604020202020204" pitchFamily="34" charset="0"/>
              <a:buChar char="•"/>
            </a:pPr>
            <a:r>
              <a:rPr lang="en-US" dirty="0" smtClean="0"/>
              <a:t>All you need is willingness to learn–or at least a willingness to peacefully coexist with technology. If you feel so inclined, spend some time discovering available technology.</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28</a:t>
            </a:fld>
            <a:endParaRPr lang="en-US" dirty="0"/>
          </a:p>
        </p:txBody>
      </p:sp>
    </p:spTree>
    <p:extLst>
      <p:ext uri="{BB962C8B-B14F-4D97-AF65-F5344CB8AC3E}">
        <p14:creationId xmlns:p14="http://schemas.microsoft.com/office/powerpoint/2010/main" val="3008009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pPr marL="171450" indent="-171450">
              <a:buFont typeface="Arial" panose="020B0604020202020204" pitchFamily="34" charset="0"/>
              <a:buChar char="•"/>
            </a:pPr>
            <a:r>
              <a:rPr lang="en-US" dirty="0" smtClean="0"/>
              <a:t>If you feel so inclined, spend some time discovering available technology. </a:t>
            </a:r>
          </a:p>
          <a:p>
            <a:pPr marL="171450" indent="-171450">
              <a:buFont typeface="Arial" panose="020B0604020202020204" pitchFamily="34" charset="0"/>
              <a:buChar char="•"/>
            </a:pPr>
            <a:r>
              <a:rPr lang="en-US" dirty="0" smtClean="0"/>
              <a:t>Check out a Flip phone. Set up a Facebook account. </a:t>
            </a:r>
          </a:p>
          <a:p>
            <a:pPr marL="171450" indent="-171450">
              <a:buFont typeface="Arial" panose="020B0604020202020204" pitchFamily="34" charset="0"/>
              <a:buChar char="•"/>
            </a:pPr>
            <a:r>
              <a:rPr lang="en-US" dirty="0" smtClean="0"/>
              <a:t>Investigate upcoming technology. Inform yourself about the world in which kids live. </a:t>
            </a:r>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29</a:t>
            </a:fld>
            <a:endParaRPr lang="en-US" dirty="0"/>
          </a:p>
        </p:txBody>
      </p:sp>
    </p:spTree>
    <p:extLst>
      <p:ext uri="{BB962C8B-B14F-4D97-AF65-F5344CB8AC3E}">
        <p14:creationId xmlns:p14="http://schemas.microsoft.com/office/powerpoint/2010/main" val="1786348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err="1" smtClean="0"/>
              <a:t>Prensky’s</a:t>
            </a:r>
            <a:r>
              <a:rPr lang="en-US" dirty="0" smtClean="0"/>
              <a:t> digital natives are “a new breed of student entering educational establishments”–in other words, today’s children. They’re children to whom a digital world is indigenous and completely natural. </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a:t>
            </a:fld>
            <a:endParaRPr lang="en-US" dirty="0"/>
          </a:p>
        </p:txBody>
      </p:sp>
    </p:spTree>
    <p:extLst>
      <p:ext uri="{BB962C8B-B14F-4D97-AF65-F5344CB8AC3E}">
        <p14:creationId xmlns:p14="http://schemas.microsoft.com/office/powerpoint/2010/main" val="9945204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Engage All Your Kids</a:t>
            </a:r>
          </a:p>
          <a:p>
            <a:endParaRPr lang="en-US" b="1" dirty="0" smtClean="0"/>
          </a:p>
          <a:p>
            <a:pPr marL="171450" indent="-171450">
              <a:buFont typeface="Arial" panose="020B0604020202020204" pitchFamily="34" charset="0"/>
              <a:buChar char="•"/>
            </a:pPr>
            <a:r>
              <a:rPr lang="en-US" dirty="0" smtClean="0"/>
              <a:t>Regardless of the tech-expertise and availability represented in your room, there’s one common denominator to keep in mind: All kids want and need to be engaged.</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30</a:t>
            </a:fld>
            <a:endParaRPr lang="en-US" dirty="0"/>
          </a:p>
        </p:txBody>
      </p:sp>
    </p:spTree>
    <p:extLst>
      <p:ext uri="{BB962C8B-B14F-4D97-AF65-F5344CB8AC3E}">
        <p14:creationId xmlns:p14="http://schemas.microsoft.com/office/powerpoint/2010/main" val="2245890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Hook Them!</a:t>
            </a:r>
          </a:p>
          <a:p>
            <a:endParaRPr lang="en-US" b="1" dirty="0" smtClean="0"/>
          </a:p>
          <a:p>
            <a:pPr marL="171450" indent="-171450">
              <a:buFont typeface="Arial" panose="020B0604020202020204" pitchFamily="34" charset="0"/>
              <a:buChar char="•"/>
            </a:pPr>
            <a:r>
              <a:rPr lang="en-US" dirty="0" smtClean="0"/>
              <a:t>Kids’ brains are hungry for active engagement-that’s how they learn best. </a:t>
            </a:r>
          </a:p>
          <a:p>
            <a:pPr marL="171450" indent="-171450">
              <a:buFont typeface="Arial" panose="020B0604020202020204" pitchFamily="34" charset="0"/>
              <a:buChar char="•"/>
            </a:pPr>
            <a:r>
              <a:rPr lang="en-US" dirty="0" smtClean="0"/>
              <a:t>Go all out to hook kids and keep them on the line–in your curriculum choices, teaching style, experiences, and mission. </a:t>
            </a:r>
          </a:p>
          <a:p>
            <a:pPr marL="0" indent="0">
              <a:buFont typeface="Arial" panose="020B0604020202020204" pitchFamily="34" charset="0"/>
              <a:buNone/>
            </a:pPr>
            <a:endParaRPr lang="en-US" dirty="0" smtClean="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31</a:t>
            </a:fld>
            <a:endParaRPr lang="en-US" dirty="0"/>
          </a:p>
        </p:txBody>
      </p:sp>
    </p:spTree>
    <p:extLst>
      <p:ext uri="{BB962C8B-B14F-4D97-AF65-F5344CB8AC3E}">
        <p14:creationId xmlns:p14="http://schemas.microsoft.com/office/powerpoint/2010/main" val="2693151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There’s No </a:t>
            </a:r>
            <a:r>
              <a:rPr lang="en-US" b="1" dirty="0" smtClean="0"/>
              <a:t>Doubt</a:t>
            </a:r>
          </a:p>
          <a:p>
            <a:endParaRPr lang="en-US" b="1" dirty="0" smtClean="0"/>
          </a:p>
          <a:p>
            <a:pPr marL="171450" indent="-171450">
              <a:buFont typeface="Arial" panose="020B0604020202020204" pitchFamily="34" charset="0"/>
              <a:buChar char="•"/>
            </a:pPr>
            <a:r>
              <a:rPr lang="en-US" dirty="0" smtClean="0"/>
              <a:t>Kids today are mastering technology at the speed of innovation. They’re poised to learn a layer of programming literacy that was unimaginable a few decades ago.</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32</a:t>
            </a:fld>
            <a:endParaRPr lang="en-US" dirty="0"/>
          </a:p>
        </p:txBody>
      </p:sp>
    </p:spTree>
    <p:extLst>
      <p:ext uri="{BB962C8B-B14F-4D97-AF65-F5344CB8AC3E}">
        <p14:creationId xmlns:p14="http://schemas.microsoft.com/office/powerpoint/2010/main" val="20747907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pPr marL="171450" indent="-171450">
              <a:buFont typeface="Arial" panose="020B0604020202020204" pitchFamily="34" charset="0"/>
              <a:buChar char="•"/>
            </a:pPr>
            <a:r>
              <a:rPr lang="en-US" dirty="0" smtClean="0"/>
              <a:t>As their leader, their teacher, go with them–fearlessly venture into this wondrous, rapidly expanding landscape with your kids. </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33</a:t>
            </a:fld>
            <a:endParaRPr lang="en-US" dirty="0"/>
          </a:p>
        </p:txBody>
      </p:sp>
    </p:spTree>
    <p:extLst>
      <p:ext uri="{BB962C8B-B14F-4D97-AF65-F5344CB8AC3E}">
        <p14:creationId xmlns:p14="http://schemas.microsoft.com/office/powerpoint/2010/main" val="5705430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Don’t be afraid to let them lead the way— celebrate when they “power up” as they walk in your door. </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34</a:t>
            </a:fld>
            <a:endParaRPr lang="en-US" dirty="0"/>
          </a:p>
        </p:txBody>
      </p:sp>
    </p:spTree>
    <p:extLst>
      <p:ext uri="{BB962C8B-B14F-4D97-AF65-F5344CB8AC3E}">
        <p14:creationId xmlns:p14="http://schemas.microsoft.com/office/powerpoint/2010/main" val="31737729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35</a:t>
            </a:fld>
            <a:endParaRPr lang="en-US" dirty="0"/>
          </a:p>
        </p:txBody>
      </p:sp>
    </p:spTree>
    <p:extLst>
      <p:ext uri="{BB962C8B-B14F-4D97-AF65-F5344CB8AC3E}">
        <p14:creationId xmlns:p14="http://schemas.microsoft.com/office/powerpoint/2010/main" val="3334577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They’re children to whom a digital world is indigenous and completely natural. </a:t>
            </a:r>
            <a:endParaRPr lang="en-US" dirty="0" smtClean="0"/>
          </a:p>
          <a:p>
            <a:pPr marL="171450" indent="-171450">
              <a:buFont typeface="Arial" charset="0"/>
              <a:buChar char="•"/>
            </a:pPr>
            <a:r>
              <a:rPr lang="en-US" dirty="0" smtClean="0"/>
              <a:t>They </a:t>
            </a:r>
            <a:r>
              <a:rPr lang="en-US" dirty="0" smtClean="0"/>
              <a:t>were born into an existence where technology evolves at an ever-increasing rate. </a:t>
            </a:r>
            <a:endParaRPr lang="en-US" dirty="0" smtClean="0"/>
          </a:p>
          <a:p>
            <a:pPr marL="171450" indent="-171450">
              <a:buFont typeface="Arial" charset="0"/>
              <a:buChar char="•"/>
            </a:pPr>
            <a:r>
              <a:rPr lang="en-US" dirty="0" smtClean="0"/>
              <a:t>They </a:t>
            </a:r>
            <a:r>
              <a:rPr lang="en-US" dirty="0" smtClean="0"/>
              <a:t>interface with one another and with their world through digital means.</a:t>
            </a:r>
            <a:endParaRPr lang="en-US" dirty="0"/>
          </a:p>
        </p:txBody>
      </p:sp>
      <p:sp>
        <p:nvSpPr>
          <p:cNvPr id="4" name="Slide Number Placeholder 3"/>
          <p:cNvSpPr>
            <a:spLocks noGrp="1"/>
          </p:cNvSpPr>
          <p:nvPr>
            <p:ph type="sldNum" sz="quarter" idx="10"/>
          </p:nvPr>
        </p:nvSpPr>
        <p:spPr/>
        <p:txBody>
          <a:bodyPr/>
          <a:lstStyle/>
          <a:p>
            <a:fld id="{7D5E7315-4994-4E96-B23D-A7DDEBC27028}" type="slidenum">
              <a:rPr lang="en-US" smtClean="0"/>
              <a:t>4</a:t>
            </a:fld>
            <a:endParaRPr lang="en-US"/>
          </a:p>
        </p:txBody>
      </p:sp>
    </p:spTree>
    <p:extLst>
      <p:ext uri="{BB962C8B-B14F-4D97-AF65-F5344CB8AC3E}">
        <p14:creationId xmlns:p14="http://schemas.microsoft.com/office/powerpoint/2010/main" val="3954766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smtClean="0"/>
              <a:t>What is a Digital Immigrant?</a:t>
            </a:r>
          </a:p>
          <a:p>
            <a:pPr marL="0" indent="0">
              <a:buFont typeface="Arial" panose="020B0604020202020204" pitchFamily="34" charset="0"/>
              <a:buNone/>
            </a:pPr>
            <a:endParaRPr lang="en-US" b="1" dirty="0" smtClean="0"/>
          </a:p>
          <a:p>
            <a:pPr marL="171450" indent="-171450">
              <a:buFont typeface="Arial" panose="020B0604020202020204" pitchFamily="34" charset="0"/>
              <a:buChar char="•"/>
            </a:pPr>
            <a:r>
              <a:rPr lang="en-US" dirty="0" smtClean="0"/>
              <a:t>A </a:t>
            </a:r>
            <a:r>
              <a:rPr lang="en-US" dirty="0" smtClean="0"/>
              <a:t>digital immigrant is someone who isn’t digital by nature; for instance, one who steadfastly prints hard copies of emails or calls to ensure an email has been received.</a:t>
            </a:r>
          </a:p>
          <a:p>
            <a:endParaRPr lang="en-US" dirty="0" smtClean="0"/>
          </a:p>
          <a:p>
            <a:endParaRPr lang="en-US" dirty="0" smtClean="0"/>
          </a:p>
          <a:p>
            <a:r>
              <a:rPr lang="en-US" dirty="0" err="1" smtClean="0"/>
              <a:t>Prensky</a:t>
            </a:r>
            <a:r>
              <a:rPr lang="en-US" dirty="0" smtClean="0"/>
              <a:t> defines “digital immigrants” as those who weren’t necessarily born into a digital existence but who must adapt and assimilate to function in such a world.</a:t>
            </a:r>
            <a:endParaRPr lang="en-US" dirty="0"/>
          </a:p>
        </p:txBody>
      </p:sp>
      <p:sp>
        <p:nvSpPr>
          <p:cNvPr id="4" name="Slide Number Placeholder 3"/>
          <p:cNvSpPr>
            <a:spLocks noGrp="1"/>
          </p:cNvSpPr>
          <p:nvPr>
            <p:ph type="sldNum" sz="quarter" idx="10"/>
          </p:nvPr>
        </p:nvSpPr>
        <p:spPr/>
        <p:txBody>
          <a:bodyPr/>
          <a:lstStyle/>
          <a:p>
            <a:fld id="{7D5E7315-4994-4E96-B23D-A7DDEBC27028}" type="slidenum">
              <a:rPr lang="en-US" smtClean="0"/>
              <a:t>5</a:t>
            </a:fld>
            <a:endParaRPr lang="en-US"/>
          </a:p>
        </p:txBody>
      </p:sp>
    </p:spTree>
    <p:extLst>
      <p:ext uri="{BB962C8B-B14F-4D97-AF65-F5344CB8AC3E}">
        <p14:creationId xmlns:p14="http://schemas.microsoft.com/office/powerpoint/2010/main" val="3975955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smtClean="0"/>
          </a:p>
          <a:p>
            <a:pPr marL="0" indent="0">
              <a:buFont typeface="Arial" panose="020B0604020202020204" pitchFamily="34" charset="0"/>
              <a:buNone/>
            </a:pPr>
            <a:r>
              <a:rPr lang="en-US" b="1" dirty="0" smtClean="0"/>
              <a:t>8 Characteristics of the Net Generation Norms</a:t>
            </a:r>
          </a:p>
          <a:p>
            <a:pPr marL="0" indent="0">
              <a:buFont typeface="Arial" panose="020B0604020202020204" pitchFamily="34" charset="0"/>
              <a:buNone/>
            </a:pPr>
            <a:endParaRPr lang="en-US" b="1" dirty="0" smtClean="0"/>
          </a:p>
          <a:p>
            <a:pPr marL="0" indent="0">
              <a:buFont typeface="Arial" panose="020B0604020202020204" pitchFamily="34" charset="0"/>
              <a:buNone/>
            </a:pPr>
            <a:r>
              <a:rPr lang="en-US" dirty="0" smtClean="0"/>
              <a:t>Other </a:t>
            </a:r>
            <a:r>
              <a:rPr lang="en-US" dirty="0" smtClean="0"/>
              <a:t>experts agree </a:t>
            </a:r>
            <a:r>
              <a:rPr lang="en-US" dirty="0" smtClean="0"/>
              <a:t>with </a:t>
            </a:r>
            <a:r>
              <a:rPr lang="en-US" dirty="0" err="1" smtClean="0"/>
              <a:t>Prensky</a:t>
            </a:r>
            <a:r>
              <a:rPr lang="en-US" dirty="0" smtClean="0"/>
              <a:t>.  </a:t>
            </a:r>
            <a:r>
              <a:rPr lang="en-US" dirty="0" err="1" smtClean="0"/>
              <a:t>DonTapscott</a:t>
            </a:r>
            <a:r>
              <a:rPr lang="en-US" dirty="0" smtClean="0"/>
              <a:t> </a:t>
            </a:r>
            <a:r>
              <a:rPr lang="en-US" dirty="0" smtClean="0"/>
              <a:t>outlines eight characteristics of today’s youth in what he calls the Net Generation Norms. Here’s a summary of </a:t>
            </a:r>
            <a:r>
              <a:rPr lang="en-US" dirty="0" err="1" smtClean="0"/>
              <a:t>Tapscott’s</a:t>
            </a:r>
            <a:r>
              <a:rPr lang="en-US" dirty="0" smtClean="0"/>
              <a:t> Norms–as applied to children.</a:t>
            </a:r>
          </a:p>
          <a:p>
            <a:pPr marL="171450" indent="-17145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7D5E7315-4994-4E96-B23D-A7DDEBC27028}" type="slidenum">
              <a:rPr lang="en-US" smtClean="0"/>
              <a:t>6</a:t>
            </a:fld>
            <a:endParaRPr lang="en-US"/>
          </a:p>
        </p:txBody>
      </p:sp>
    </p:spTree>
    <p:extLst>
      <p:ext uri="{BB962C8B-B14F-4D97-AF65-F5344CB8AC3E}">
        <p14:creationId xmlns:p14="http://schemas.microsoft.com/office/powerpoint/2010/main" val="1205379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1.  They expect freedom in everything they do.</a:t>
            </a:r>
          </a:p>
          <a:p>
            <a:endParaRPr lang="en-US" b="1" dirty="0" smtClean="0"/>
          </a:p>
          <a:p>
            <a:pPr marL="0" indent="0">
              <a:buFont typeface="Arial" panose="020B0604020202020204" pitchFamily="34" charset="0"/>
              <a:buNone/>
            </a:pPr>
            <a:r>
              <a:rPr lang="en-US" dirty="0" smtClean="0"/>
              <a:t>“Choice is like oxygen to them,” notes Tim Windsor, author of the blog Zero Percent Idle. </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“While older generations feel overwhelmed by the proliferation of sales channels, product types, and brands, [digital natives]take it for granted. </a:t>
            </a:r>
          </a:p>
          <a:p>
            <a:pPr marL="171450" indent="-171450">
              <a:buFont typeface="Arial" panose="020B0604020202020204" pitchFamily="34" charset="0"/>
              <a:buChar char="•"/>
            </a:pPr>
            <a:r>
              <a:rPr lang="en-US" dirty="0" smtClean="0"/>
              <a:t>[Digital natives] leverage technology to cut through the clutter to find the marketing message that fits their need.”</a:t>
            </a:r>
          </a:p>
          <a:p>
            <a:pPr marL="171450" indent="-171450">
              <a:buFont typeface="Arial" panose="020B0604020202020204" pitchFamily="34" charset="0"/>
              <a:buChar char="•"/>
            </a:pPr>
            <a:endParaRPr lang="en-US" dirty="0" smtClean="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7</a:t>
            </a:fld>
            <a:endParaRPr lang="en-US" dirty="0"/>
          </a:p>
        </p:txBody>
      </p:sp>
    </p:spTree>
    <p:extLst>
      <p:ext uri="{BB962C8B-B14F-4D97-AF65-F5344CB8AC3E}">
        <p14:creationId xmlns:p14="http://schemas.microsoft.com/office/powerpoint/2010/main" val="2537405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2.  They enjoy customizing and personalizing.</a:t>
            </a:r>
          </a:p>
          <a:p>
            <a:endParaRPr lang="en-US" dirty="0" smtClean="0"/>
          </a:p>
          <a:p>
            <a:r>
              <a:rPr lang="en-US" dirty="0" smtClean="0"/>
              <a:t>Kids can change the media world they live in–customizing everything from their ring tones to online content they’re creating.</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8</a:t>
            </a:fld>
            <a:endParaRPr lang="en-US" dirty="0"/>
          </a:p>
        </p:txBody>
      </p:sp>
    </p:spTree>
    <p:extLst>
      <p:ext uri="{BB962C8B-B14F-4D97-AF65-F5344CB8AC3E}">
        <p14:creationId xmlns:p14="http://schemas.microsoft.com/office/powerpoint/2010/main" val="292887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3. They Scrutinize by Nature.</a:t>
            </a:r>
          </a:p>
          <a:p>
            <a:endParaRPr lang="en-US" b="1" dirty="0" smtClean="0"/>
          </a:p>
          <a:p>
            <a:pPr marL="171450" indent="-171450">
              <a:buFont typeface="Arial" panose="020B0604020202020204" pitchFamily="34" charset="0"/>
              <a:buChar char="•"/>
            </a:pPr>
            <a:r>
              <a:rPr lang="en-US" dirty="0" smtClean="0"/>
              <a:t>They’re by nature intense scrutinizers of whatever they see online, continually assessing, reviewing, and ultimately expecting more from any provider of online content, resources, or products.</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8/17/17 9:44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9</a:t>
            </a:fld>
            <a:endParaRPr lang="en-US" dirty="0"/>
          </a:p>
        </p:txBody>
      </p:sp>
    </p:spTree>
    <p:extLst>
      <p:ext uri="{BB962C8B-B14F-4D97-AF65-F5344CB8AC3E}">
        <p14:creationId xmlns:p14="http://schemas.microsoft.com/office/powerpoint/2010/main" val="3739887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png"/><Relationship Id="rId1" Type="http://schemas.openxmlformats.org/officeDocument/2006/relationships/slideLayout" Target="../slideLayouts/slideLayout13.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4" Type="http://schemas.microsoft.com/office/2007/relationships/hdphoto" Target="../media/hdphoto1.wdp"/><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microsoft.com/office/2007/relationships/hdphoto" Target="../media/hdphoto2.wdp"/><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1.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7.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5.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2.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5.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6.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1.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0415" y="838200"/>
            <a:ext cx="6934199" cy="3581400"/>
          </a:xfrm>
        </p:spPr>
        <p:txBody>
          <a:bodyPr/>
          <a:lstStyle/>
          <a:p>
            <a:r>
              <a:rPr lang="en-US" sz="8000" dirty="0" smtClean="0"/>
              <a:t>How To Reach Digital Natives With </a:t>
            </a:r>
            <a:r>
              <a:rPr lang="en-US" sz="8000" smtClean="0"/>
              <a:t>The Gospel</a:t>
            </a:r>
            <a:endParaRPr lang="en-US" sz="8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295400"/>
            <a:ext cx="2743199" cy="187487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4089862"/>
            <a:ext cx="4495800" cy="2615738"/>
          </a:xfrm>
          <a:prstGeom prst="roundRect">
            <a:avLst/>
          </a:prstGeom>
        </p:spPr>
      </p:pic>
    </p:spTree>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960"/>
            <a:ext cx="8382000" cy="1495794"/>
          </a:xfrm>
        </p:spPr>
        <p:txBody>
          <a:bodyPr/>
          <a:lstStyle/>
          <a:p>
            <a:r>
              <a:rPr lang="en-US" sz="5400" b="1" dirty="0" smtClean="0"/>
              <a:t>4. They Seek Integrity and 	Openness </a:t>
            </a:r>
            <a:endParaRPr lang="en-US" sz="5400" b="1" dirty="0"/>
          </a:p>
        </p:txBody>
      </p:sp>
      <p:sp>
        <p:nvSpPr>
          <p:cNvPr id="3" name="Text Placeholder 2"/>
          <p:cNvSpPr>
            <a:spLocks noGrp="1"/>
          </p:cNvSpPr>
          <p:nvPr>
            <p:ph type="body" sz="quarter" idx="10"/>
          </p:nvPr>
        </p:nvSpPr>
        <p:spPr>
          <a:xfrm>
            <a:off x="152400" y="3124200"/>
            <a:ext cx="8953500" cy="3988784"/>
          </a:xfrm>
        </p:spPr>
        <p:txBody>
          <a:bodyPr/>
          <a:lstStyle/>
          <a:p>
            <a:pPr>
              <a:spcBef>
                <a:spcPts val="0"/>
              </a:spcBef>
            </a:pPr>
            <a:r>
              <a:rPr lang="en-US" sz="3600" dirty="0">
                <a:effectLst>
                  <a:outerShdw blurRad="50800" dist="76200" dir="13500000" algn="br" rotWithShape="0">
                    <a:prstClr val="black">
                      <a:alpha val="40000"/>
                    </a:prstClr>
                  </a:outerShdw>
                </a:effectLst>
                <a:latin typeface="Arial Narrow" charset="0"/>
                <a:ea typeface="Arial Narrow" charset="0"/>
                <a:cs typeface="Arial Narrow" charset="0"/>
              </a:rPr>
              <a:t>K</a:t>
            </a:r>
            <a:r>
              <a:rPr lang="en-US" sz="3600" dirty="0" smtClean="0">
                <a:effectLst>
                  <a:outerShdw blurRad="50800" dist="76200" dir="13500000" algn="br" rotWithShape="0">
                    <a:prstClr val="black">
                      <a:alpha val="40000"/>
                    </a:prstClr>
                  </a:outerShdw>
                </a:effectLst>
                <a:latin typeface="Arial Narrow" charset="0"/>
                <a:ea typeface="Arial Narrow" charset="0"/>
                <a:cs typeface="Arial Narrow" charset="0"/>
              </a:rPr>
              <a:t>ids </a:t>
            </a:r>
            <a:r>
              <a:rPr lang="en-US" sz="3600" dirty="0">
                <a:effectLst>
                  <a:outerShdw blurRad="50800" dist="76200" dir="13500000" algn="br" rotWithShape="0">
                    <a:prstClr val="black">
                      <a:alpha val="40000"/>
                    </a:prstClr>
                  </a:outerShdw>
                </a:effectLst>
                <a:latin typeface="Arial Narrow" charset="0"/>
                <a:ea typeface="Arial Narrow" charset="0"/>
                <a:cs typeface="Arial Narrow" charset="0"/>
              </a:rPr>
              <a:t>are also using technology to discern whether the values they find match theirs–whether consciously or subconsciously. </a:t>
            </a:r>
            <a:endParaRPr lang="en-US" sz="3600" dirty="0" smtClean="0">
              <a:effectLst>
                <a:outerShdw blurRad="50800" dist="76200" dir="13500000" algn="br" rotWithShape="0">
                  <a:prstClr val="black">
                    <a:alpha val="40000"/>
                  </a:prstClr>
                </a:outerShdw>
              </a:effectLst>
              <a:latin typeface="Arial Narrow" charset="0"/>
              <a:ea typeface="Arial Narrow" charset="0"/>
              <a:cs typeface="Arial Narrow" charset="0"/>
            </a:endParaRPr>
          </a:p>
          <a:p>
            <a:pPr>
              <a:spcBef>
                <a:spcPts val="0"/>
              </a:spcBef>
            </a:pPr>
            <a:r>
              <a:rPr lang="en-US" sz="3600" dirty="0" smtClean="0">
                <a:effectLst>
                  <a:outerShdw blurRad="50800" dist="76200" dir="13500000" algn="br" rotWithShape="0">
                    <a:prstClr val="black">
                      <a:alpha val="40000"/>
                    </a:prstClr>
                  </a:outerShdw>
                </a:effectLst>
                <a:latin typeface="Arial Narrow" charset="0"/>
                <a:ea typeface="Arial Narrow" charset="0"/>
                <a:cs typeface="Arial Narrow" charset="0"/>
              </a:rPr>
              <a:t>With </a:t>
            </a:r>
            <a:r>
              <a:rPr lang="en-US" sz="3600" dirty="0">
                <a:effectLst>
                  <a:outerShdw blurRad="50800" dist="76200" dir="13500000" algn="br" rotWithShape="0">
                    <a:prstClr val="black">
                      <a:alpha val="40000"/>
                    </a:prstClr>
                  </a:outerShdw>
                </a:effectLst>
                <a:latin typeface="Arial Narrow" charset="0"/>
                <a:ea typeface="Arial Narrow" charset="0"/>
                <a:cs typeface="Arial Narrow" charset="0"/>
              </a:rPr>
              <a:t>ready access to candid reviews by the opinionated masses, there’s little that organizations can effectively hide from consumers about their products, services, and integrity.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066800"/>
            <a:ext cx="3276600" cy="2057401"/>
          </a:xfrm>
          <a:prstGeom prst="roundRect">
            <a:avLst/>
          </a:prstGeom>
        </p:spPr>
      </p:pic>
    </p:spTree>
    <p:extLst>
      <p:ext uri="{BB962C8B-B14F-4D97-AF65-F5344CB8AC3E}">
        <p14:creationId xmlns:p14="http://schemas.microsoft.com/office/powerpoint/2010/main" val="24652695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rotWithShape="1">
          <a:blip r:embed="rId3"/>
          <a:srcRect l="14308" r="8026"/>
          <a:stretch/>
        </p:blipFill>
        <p:spPr>
          <a:xfrm>
            <a:off x="5334000" y="2667000"/>
            <a:ext cx="3777343" cy="2914366"/>
          </a:xfrm>
          <a:prstGeom prst="rect">
            <a:avLst/>
          </a:prstGeom>
          <a:ln>
            <a:noFill/>
          </a:ln>
          <a:effectLst>
            <a:softEdge rad="112500"/>
          </a:effectLst>
        </p:spPr>
      </p:pic>
      <p:sp>
        <p:nvSpPr>
          <p:cNvPr id="2" name="Title 1"/>
          <p:cNvSpPr>
            <a:spLocks noGrp="1"/>
          </p:cNvSpPr>
          <p:nvPr>
            <p:ph type="title"/>
          </p:nvPr>
        </p:nvSpPr>
        <p:spPr>
          <a:xfrm>
            <a:off x="457200" y="228600"/>
            <a:ext cx="8654143" cy="664797"/>
          </a:xfrm>
        </p:spPr>
        <p:txBody>
          <a:bodyPr>
            <a:noAutofit/>
          </a:bodyPr>
          <a:lstStyle/>
          <a:p>
            <a:r>
              <a:rPr lang="en-US" sz="4400" b="1" dirty="0" smtClean="0">
                <a:solidFill>
                  <a:srgbClr val="FFFF00"/>
                </a:solidFill>
              </a:rPr>
              <a:t>5</a:t>
            </a:r>
            <a:r>
              <a:rPr lang="en-US" sz="4400" b="1" smtClean="0">
                <a:solidFill>
                  <a:srgbClr val="FFFF00"/>
                </a:solidFill>
              </a:rPr>
              <a:t>.  </a:t>
            </a:r>
            <a:r>
              <a:rPr lang="en-US" sz="4400" b="1" dirty="0" smtClean="0">
                <a:solidFill>
                  <a:srgbClr val="FFFF00"/>
                </a:solidFill>
              </a:rPr>
              <a:t>They Want Entertainment in Their      </a:t>
            </a:r>
            <a:br>
              <a:rPr lang="en-US" sz="4400" b="1" dirty="0" smtClean="0">
                <a:solidFill>
                  <a:srgbClr val="FFFF00"/>
                </a:solidFill>
              </a:rPr>
            </a:br>
            <a:r>
              <a:rPr lang="en-US" sz="4400" b="1" dirty="0">
                <a:solidFill>
                  <a:srgbClr val="FFFF00"/>
                </a:solidFill>
              </a:rPr>
              <a:t> </a:t>
            </a:r>
            <a:r>
              <a:rPr lang="en-US" sz="4400" b="1" dirty="0" smtClean="0">
                <a:solidFill>
                  <a:srgbClr val="FFFF00"/>
                </a:solidFill>
              </a:rPr>
              <a:t>  Education and Social Experiences</a:t>
            </a:r>
            <a:endParaRPr lang="en-US" sz="4400" b="1" dirty="0">
              <a:solidFill>
                <a:srgbClr val="FFFF00"/>
              </a:solidFill>
            </a:endParaRPr>
          </a:p>
        </p:txBody>
      </p:sp>
      <p:sp>
        <p:nvSpPr>
          <p:cNvPr id="3" name="Text Placeholder 2"/>
          <p:cNvSpPr>
            <a:spLocks noGrp="1"/>
          </p:cNvSpPr>
          <p:nvPr>
            <p:ph sz="half" idx="1"/>
          </p:nvPr>
        </p:nvSpPr>
        <p:spPr>
          <a:xfrm>
            <a:off x="228600" y="1901410"/>
            <a:ext cx="5334000" cy="4989247"/>
          </a:xfrm>
        </p:spPr>
        <p:txBody>
          <a:bodyPr>
            <a:noAutofit/>
          </a:bodyPr>
          <a:lstStyle/>
          <a:p>
            <a:r>
              <a:rPr lang="en-US" sz="3600" dirty="0"/>
              <a:t>Windsor states that 82 percent of children ages </a:t>
            </a:r>
            <a:r>
              <a:rPr lang="en-US" sz="3600" dirty="0" smtClean="0"/>
              <a:t>2-17 </a:t>
            </a:r>
            <a:r>
              <a:rPr lang="en-US" sz="3600" dirty="0"/>
              <a:t>have regular access to video games, with industry sales exploding </a:t>
            </a:r>
            <a:r>
              <a:rPr lang="en-US" sz="3600" dirty="0" smtClean="0"/>
              <a:t>to over $46.5 </a:t>
            </a:r>
            <a:r>
              <a:rPr lang="en-US" sz="3600" dirty="0"/>
              <a:t>billion in </a:t>
            </a:r>
            <a:r>
              <a:rPr lang="en-US" sz="3600" dirty="0" smtClean="0"/>
              <a:t>2010. </a:t>
            </a:r>
          </a:p>
          <a:p>
            <a:r>
              <a:rPr lang="en-US" sz="3600" dirty="0" smtClean="0"/>
              <a:t>Play </a:t>
            </a:r>
            <a:r>
              <a:rPr lang="en-US" sz="3600" dirty="0"/>
              <a:t>is part of life for kids–whether it’s for education or fun.</a:t>
            </a:r>
            <a:endParaRPr lang="en-US" sz="3600" dirty="0" smtClean="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991600" cy="1495794"/>
          </a:xfrm>
        </p:spPr>
        <p:txBody>
          <a:bodyPr/>
          <a:lstStyle/>
          <a:p>
            <a:r>
              <a:rPr lang="en-US" sz="5400" b="1" dirty="0"/>
              <a:t> </a:t>
            </a:r>
            <a:r>
              <a:rPr lang="en-US" sz="5400" b="1" dirty="0" smtClean="0"/>
              <a:t>   6. They Desire and Expect Collaboration and Relationship</a:t>
            </a:r>
            <a:endParaRPr lang="en-US" sz="5400" b="1" dirty="0"/>
          </a:p>
        </p:txBody>
      </p:sp>
      <p:sp>
        <p:nvSpPr>
          <p:cNvPr id="6" name="Rounded Rectangle 5"/>
          <p:cNvSpPr/>
          <p:nvPr/>
        </p:nvSpPr>
        <p:spPr bwMode="auto">
          <a:xfrm>
            <a:off x="-190500" y="3809999"/>
            <a:ext cx="9525000" cy="3048001"/>
          </a:xfrm>
          <a:prstGeom prst="roundRect">
            <a:avLst>
              <a:gd name="adj" fmla="val 9033"/>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342900" indent="-342900" defTabSz="914099">
              <a:buFont typeface="Arial" panose="020B0604020202020204" pitchFamily="34" charset="0"/>
              <a:buChar char="•"/>
            </a:pPr>
            <a:r>
              <a:rPr lang="en-US" sz="3600" b="1" dirty="0">
                <a:solidFill>
                  <a:schemeClr val="bg1"/>
                </a:solidFill>
                <a:latin typeface="Arial Narrow" charset="0"/>
                <a:ea typeface="Arial Narrow" charset="0"/>
                <a:cs typeface="Arial Narrow" charset="0"/>
              </a:rPr>
              <a:t>Kids everywhere are in constant collaboration–through social media, multiuser video games, file sharing, texting, and more. </a:t>
            </a:r>
            <a:endParaRPr lang="en-US" sz="3600" b="1" dirty="0" smtClean="0">
              <a:solidFill>
                <a:schemeClr val="bg1"/>
              </a:solidFill>
              <a:latin typeface="Arial Narrow" charset="0"/>
              <a:ea typeface="Arial Narrow" charset="0"/>
              <a:cs typeface="Arial Narrow" charset="0"/>
            </a:endParaRPr>
          </a:p>
          <a:p>
            <a:pPr marL="342900" indent="-342900" defTabSz="914099">
              <a:buFont typeface="Arial" panose="020B0604020202020204" pitchFamily="34" charset="0"/>
              <a:buChar char="•"/>
            </a:pPr>
            <a:r>
              <a:rPr lang="en-US" sz="3600" b="1" dirty="0" smtClean="0">
                <a:solidFill>
                  <a:schemeClr val="bg1"/>
                </a:solidFill>
                <a:latin typeface="Arial Narrow" charset="0"/>
                <a:ea typeface="Arial Narrow" charset="0"/>
                <a:cs typeface="Arial Narrow" charset="0"/>
              </a:rPr>
              <a:t>They </a:t>
            </a:r>
            <a:r>
              <a:rPr lang="en-US" sz="3600" b="1" dirty="0">
                <a:solidFill>
                  <a:schemeClr val="bg1"/>
                </a:solidFill>
                <a:latin typeface="Arial Narrow" charset="0"/>
                <a:ea typeface="Arial Narrow" charset="0"/>
                <a:cs typeface="Arial Narrow" charset="0"/>
              </a:rPr>
              <a:t>seek out others’ influence, advice, and experiences–almost on a minute-to-minute basis.</a:t>
            </a:r>
            <a:endParaRPr lang="en-US" sz="3600" b="1" dirty="0" smtClean="0">
              <a:solidFill>
                <a:schemeClr val="bg1"/>
              </a:solidFill>
              <a:latin typeface="Arial Narrow" charset="0"/>
              <a:ea typeface="Arial Narrow" charset="0"/>
              <a:cs typeface="Arial Narrow"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971800" y="1793956"/>
            <a:ext cx="3200400" cy="2037814"/>
          </a:xfrm>
          <a:prstGeom prst="roundRect">
            <a:avLst/>
          </a:prstGeom>
        </p:spPr>
      </p:pic>
    </p:spTree>
    <p:extLst>
      <p:ext uri="{BB962C8B-B14F-4D97-AF65-F5344CB8AC3E}">
        <p14:creationId xmlns:p14="http://schemas.microsoft.com/office/powerpoint/2010/main" val="3960836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763000" cy="1661993"/>
          </a:xfrm>
        </p:spPr>
        <p:txBody>
          <a:bodyPr/>
          <a:lstStyle/>
          <a:p>
            <a:pPr algn="ctr"/>
            <a:r>
              <a:rPr lang="en-US" sz="6000" b="1" dirty="0" smtClean="0"/>
              <a:t>7. They Expect And “Need” Speed </a:t>
            </a:r>
            <a:endParaRPr lang="en-US" sz="6000" b="1" dirty="0"/>
          </a:p>
        </p:txBody>
      </p:sp>
      <p:sp>
        <p:nvSpPr>
          <p:cNvPr id="6" name="Rounded Rectangle 5"/>
          <p:cNvSpPr/>
          <p:nvPr/>
        </p:nvSpPr>
        <p:spPr bwMode="auto">
          <a:xfrm>
            <a:off x="304800" y="3623463"/>
            <a:ext cx="8458200" cy="3044648"/>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342900" indent="-342900" defTabSz="914099">
              <a:buFont typeface="Arial" panose="020B0604020202020204" pitchFamily="34" charset="0"/>
              <a:buChar char="•"/>
            </a:pPr>
            <a:r>
              <a:rPr lang="en-US" sz="4000" b="1" dirty="0">
                <a:solidFill>
                  <a:srgbClr val="FFFFFF"/>
                </a:solidFill>
                <a:effectLst>
                  <a:outerShdw blurRad="50800" dist="76200" dir="13500000" algn="br" rotWithShape="0">
                    <a:prstClr val="black">
                      <a:alpha val="40000"/>
                    </a:prstClr>
                  </a:outerShdw>
                </a:effectLst>
              </a:rPr>
              <a:t>O</a:t>
            </a:r>
            <a:r>
              <a:rPr lang="en-US" sz="4000" b="1" dirty="0" smtClean="0">
                <a:solidFill>
                  <a:srgbClr val="FFFFFF"/>
                </a:solidFill>
                <a:effectLst>
                  <a:outerShdw blurRad="50800" dist="76200" dir="13500000" algn="br" rotWithShape="0">
                    <a:prstClr val="black">
                      <a:alpha val="40000"/>
                    </a:prstClr>
                  </a:outerShdw>
                </a:effectLst>
              </a:rPr>
              <a:t>ne </a:t>
            </a:r>
            <a:r>
              <a:rPr lang="en-US" sz="4000" b="1" dirty="0">
                <a:solidFill>
                  <a:srgbClr val="FFFFFF"/>
                </a:solidFill>
                <a:effectLst>
                  <a:outerShdw blurRad="50800" dist="76200" dir="13500000" algn="br" rotWithShape="0">
                    <a:prstClr val="black">
                      <a:alpha val="40000"/>
                    </a:prstClr>
                  </a:outerShdw>
                </a:effectLst>
              </a:rPr>
              <a:t>of the greatest distinguishers of digital natives is their need, or demand, for instant information </a:t>
            </a:r>
            <a:r>
              <a:rPr lang="en-US" sz="4000" b="1" dirty="0" smtClean="0">
                <a:solidFill>
                  <a:srgbClr val="FFFFFF"/>
                </a:solidFill>
                <a:effectLst>
                  <a:outerShdw blurRad="50800" dist="76200" dir="13500000" algn="br" rotWithShape="0">
                    <a:prstClr val="black">
                      <a:alpha val="40000"/>
                    </a:prstClr>
                  </a:outerShdw>
                </a:effectLst>
              </a:rPr>
              <a:t>&amp; rapid </a:t>
            </a:r>
            <a:r>
              <a:rPr lang="en-US" sz="4000" b="1" dirty="0">
                <a:solidFill>
                  <a:srgbClr val="FFFFFF"/>
                </a:solidFill>
                <a:effectLst>
                  <a:outerShdw blurRad="50800" dist="76200" dir="13500000" algn="br" rotWithShape="0">
                    <a:prstClr val="black">
                      <a:alpha val="40000"/>
                    </a:prstClr>
                  </a:outerShdw>
                </a:effectLst>
              </a:rPr>
              <a:t>communication. </a:t>
            </a:r>
            <a:endParaRPr lang="en-US" sz="4000" b="1" dirty="0" smtClean="0">
              <a:solidFill>
                <a:srgbClr val="FFFFFF"/>
              </a:solidFill>
              <a:effectLst>
                <a:outerShdw blurRad="50800" dist="76200" dir="13500000" algn="br" rotWithShape="0">
                  <a:prstClr val="black">
                    <a:alpha val="40000"/>
                  </a:prstClr>
                </a:outerShdw>
              </a:effectLst>
            </a:endParaRPr>
          </a:p>
          <a:p>
            <a:pPr marL="342900" indent="-342900" defTabSz="914099">
              <a:buFont typeface="Arial" panose="020B0604020202020204" pitchFamily="34" charset="0"/>
              <a:buChar char="•"/>
            </a:pPr>
            <a:r>
              <a:rPr lang="en-US" sz="4000" b="1" dirty="0" smtClean="0">
                <a:solidFill>
                  <a:srgbClr val="FFFFFF"/>
                </a:solidFill>
                <a:effectLst>
                  <a:outerShdw blurRad="50800" dist="76200" dir="13500000" algn="br" rotWithShape="0">
                    <a:prstClr val="black">
                      <a:alpha val="40000"/>
                    </a:prstClr>
                  </a:outerShdw>
                </a:effectLst>
              </a:rPr>
              <a:t>Slow won’t cut it.  Instantaneity!</a:t>
            </a: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0000" r="95864"/>
                    </a14:imgEffect>
                  </a14:imgLayer>
                </a14:imgProps>
              </a:ext>
              <a:ext uri="{28A0092B-C50C-407E-A947-70E740481C1C}">
                <a14:useLocalDpi xmlns:a14="http://schemas.microsoft.com/office/drawing/2010/main" val="0"/>
              </a:ext>
            </a:extLst>
          </a:blip>
          <a:stretch>
            <a:fillRect/>
          </a:stretch>
        </p:blipFill>
        <p:spPr>
          <a:xfrm>
            <a:off x="4381500" y="1219185"/>
            <a:ext cx="3924300" cy="2616723"/>
          </a:xfrm>
          <a:prstGeom prst="rect">
            <a:avLst/>
          </a:prstGeom>
        </p:spPr>
      </p:pic>
    </p:spTree>
    <p:extLst>
      <p:ext uri="{BB962C8B-B14F-4D97-AF65-F5344CB8AC3E}">
        <p14:creationId xmlns:p14="http://schemas.microsoft.com/office/powerpoint/2010/main" val="191172104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40657"/>
            <a:ext cx="8382000" cy="1661993"/>
          </a:xfrm>
        </p:spPr>
        <p:txBody>
          <a:bodyPr/>
          <a:lstStyle/>
          <a:p>
            <a:r>
              <a:rPr lang="en-US" sz="6000" b="1" dirty="0" smtClean="0"/>
              <a:t>8. They Actively Pursue 				Innovation</a:t>
            </a:r>
            <a:endParaRPr lang="en-US" sz="6000" b="1" dirty="0"/>
          </a:p>
        </p:txBody>
      </p:sp>
      <p:sp>
        <p:nvSpPr>
          <p:cNvPr id="6" name="Rounded Rectangle 5"/>
          <p:cNvSpPr/>
          <p:nvPr/>
        </p:nvSpPr>
        <p:spPr bwMode="auto">
          <a:xfrm>
            <a:off x="76200" y="2913556"/>
            <a:ext cx="8991600" cy="3944444"/>
          </a:xfrm>
          <a:prstGeom prst="roundRect">
            <a:avLst>
              <a:gd name="adj" fmla="val 9033"/>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marL="342900" indent="-342900" defTabSz="914099">
              <a:buFont typeface="Arial" panose="020B0604020202020204" pitchFamily="34" charset="0"/>
              <a:buChar char="•"/>
            </a:pPr>
            <a:endParaRPr lang="en-US" sz="2400" dirty="0" smtClean="0">
              <a:solidFill>
                <a:srgbClr val="FFFFFF"/>
              </a:solidFill>
              <a:effectLst>
                <a:outerShdw blurRad="38100" dist="38100" dir="2700000" algn="tl">
                  <a:srgbClr val="000000">
                    <a:alpha val="43137"/>
                  </a:srgbClr>
                </a:outerShdw>
              </a:effectLst>
            </a:endParaRPr>
          </a:p>
        </p:txBody>
      </p:sp>
      <p:sp>
        <p:nvSpPr>
          <p:cNvPr id="3" name="TextBox 2"/>
          <p:cNvSpPr txBox="1"/>
          <p:nvPr/>
        </p:nvSpPr>
        <p:spPr>
          <a:xfrm>
            <a:off x="32657" y="3023099"/>
            <a:ext cx="8958943" cy="3416320"/>
          </a:xfrm>
          <a:prstGeom prst="rect">
            <a:avLst/>
          </a:prstGeom>
          <a:noFill/>
        </p:spPr>
        <p:txBody>
          <a:bodyPr wrap="square" rtlCol="0">
            <a:spAutoFit/>
          </a:bodyPr>
          <a:lstStyle/>
          <a:p>
            <a:pPr marL="571500" indent="-571500">
              <a:buFont typeface="Arial" charset="0"/>
              <a:buChar char="•"/>
            </a:pPr>
            <a:r>
              <a:rPr lang="en-US" sz="3600" dirty="0" smtClean="0">
                <a:effectLst>
                  <a:outerShdw blurRad="50800" dist="76200" dir="13500000" algn="br" rotWithShape="0">
                    <a:prstClr val="black">
                      <a:alpha val="40000"/>
                    </a:prstClr>
                  </a:outerShdw>
                </a:effectLst>
              </a:rPr>
              <a:t>Kids will replace a tech toy such as a phone before it’s worn out – they want new gadgets because they have new features.</a:t>
            </a:r>
          </a:p>
          <a:p>
            <a:pPr marL="571500" indent="-571500">
              <a:buFont typeface="Arial" charset="0"/>
              <a:buChar char="•"/>
            </a:pPr>
            <a:r>
              <a:rPr lang="en-US" sz="3600" dirty="0" smtClean="0">
                <a:effectLst>
                  <a:outerShdw blurRad="50800" dist="76200" dir="13500000" algn="br" rotWithShape="0">
                    <a:prstClr val="black">
                      <a:alpha val="40000"/>
                    </a:prstClr>
                  </a:outerShdw>
                </a:effectLst>
              </a:rPr>
              <a:t>They’re in constant pursuit of innovation because it’s entertaining, helps them collaborate, and let them learn in new ways. </a:t>
            </a:r>
            <a:endParaRPr lang="en-US" sz="3600" dirty="0">
              <a:effectLst>
                <a:outerShdw blurRad="50800" dist="76200" dir="13500000" algn="br" rotWithShape="0">
                  <a:prstClr val="black">
                    <a:alpha val="40000"/>
                  </a:prstClr>
                </a:outerShdw>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8192" y="451931"/>
            <a:ext cx="2319608" cy="2172425"/>
          </a:xfrm>
          <a:prstGeom prst="rect">
            <a:avLst/>
          </a:prstGeom>
        </p:spPr>
      </p:pic>
    </p:spTree>
    <p:extLst>
      <p:ext uri="{BB962C8B-B14F-4D97-AF65-F5344CB8AC3E}">
        <p14:creationId xmlns:p14="http://schemas.microsoft.com/office/powerpoint/2010/main" val="20950402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04800"/>
            <a:ext cx="8991600" cy="2742289"/>
          </a:xfrm>
        </p:spPr>
        <p:txBody>
          <a:bodyPr/>
          <a:lstStyle/>
          <a:p>
            <a:r>
              <a:rPr lang="en-US" sz="6600" b="1" dirty="0" smtClean="0"/>
              <a:t>How Can We Approach  </a:t>
            </a:r>
            <a:br>
              <a:rPr lang="en-US" sz="6600" b="1" dirty="0" smtClean="0"/>
            </a:br>
            <a:r>
              <a:rPr lang="en-US" sz="6600" b="1" dirty="0"/>
              <a:t> </a:t>
            </a:r>
            <a:r>
              <a:rPr lang="en-US" sz="6600" b="1" dirty="0" smtClean="0"/>
              <a:t>These Children in Our 			   Ministry?</a:t>
            </a:r>
            <a:endParaRPr lang="en-US" sz="6600" b="1" dirty="0"/>
          </a:p>
        </p:txBody>
      </p:sp>
      <p:pic>
        <p:nvPicPr>
          <p:cNvPr id="8" name="Content Placeholder 7"/>
          <p:cNvPicPr>
            <a:picLocks noGrp="1" noChangeAspect="1"/>
          </p:cNvPicPr>
          <p:nvPr>
            <p:ph sz="half" idx="1"/>
          </p:nvPr>
        </p:nvPicPr>
        <p:blipFill rotWithShape="1">
          <a:blip r:embed="rId3"/>
          <a:srcRect b="8867"/>
          <a:stretch/>
        </p:blipFill>
        <p:spPr>
          <a:xfrm>
            <a:off x="1371600" y="3200400"/>
            <a:ext cx="6172200" cy="3185106"/>
          </a:xfrm>
          <a:prstGeom prst="rect">
            <a:avLst/>
          </a:prstGeom>
        </p:spPr>
      </p:pic>
    </p:spTree>
    <p:extLst>
      <p:ext uri="{BB962C8B-B14F-4D97-AF65-F5344CB8AC3E}">
        <p14:creationId xmlns:p14="http://schemas.microsoft.com/office/powerpoint/2010/main" val="270649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64797"/>
          </a:xfrm>
        </p:spPr>
        <p:txBody>
          <a:bodyPr/>
          <a:lstStyle/>
          <a:p>
            <a:r>
              <a:rPr lang="en-US" b="1" dirty="0" smtClean="0"/>
              <a:t>Bridge the Digital Native Divide</a:t>
            </a:r>
            <a:endParaRPr lang="en-US" b="1" dirty="0"/>
          </a:p>
        </p:txBody>
      </p:sp>
      <p:sp>
        <p:nvSpPr>
          <p:cNvPr id="6" name="Rounded Rectangle 5"/>
          <p:cNvSpPr/>
          <p:nvPr/>
        </p:nvSpPr>
        <p:spPr bwMode="auto">
          <a:xfrm>
            <a:off x="190500" y="3200400"/>
            <a:ext cx="8763000" cy="3429000"/>
          </a:xfrm>
          <a:prstGeom prst="roundRect">
            <a:avLst>
              <a:gd name="adj" fmla="val 9033"/>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342900" indent="-342900" defTabSz="914099">
              <a:buFont typeface="Arial" panose="020B0604020202020204" pitchFamily="34" charset="0"/>
              <a:buChar char="•"/>
            </a:pPr>
            <a:r>
              <a:rPr lang="en-US" sz="4000" dirty="0">
                <a:solidFill>
                  <a:srgbClr val="FFFFFF"/>
                </a:solidFill>
                <a:effectLst>
                  <a:outerShdw blurRad="50800" dist="76200" dir="13500000" algn="br" rotWithShape="0">
                    <a:prstClr val="black">
                      <a:alpha val="40000"/>
                    </a:prstClr>
                  </a:outerShdw>
                </a:effectLst>
                <a:latin typeface="Arial Narrow" charset="0"/>
                <a:ea typeface="Arial Narrow" charset="0"/>
                <a:cs typeface="Arial Narrow" charset="0"/>
              </a:rPr>
              <a:t>T</a:t>
            </a:r>
            <a:r>
              <a:rPr lang="en-US" sz="4000" dirty="0" smtClean="0">
                <a:solidFill>
                  <a:srgbClr val="FFFFFF"/>
                </a:solidFill>
                <a:effectLst>
                  <a:outerShdw blurRad="50800" dist="76200" dir="13500000" algn="br" rotWithShape="0">
                    <a:prstClr val="black">
                      <a:alpha val="40000"/>
                    </a:prstClr>
                  </a:outerShdw>
                </a:effectLst>
                <a:latin typeface="Arial Narrow" charset="0"/>
                <a:ea typeface="Arial Narrow" charset="0"/>
                <a:cs typeface="Arial Narrow" charset="0"/>
              </a:rPr>
              <a:t>oday’s </a:t>
            </a:r>
            <a:r>
              <a:rPr lang="en-US" sz="4000" dirty="0">
                <a:solidFill>
                  <a:srgbClr val="FFFFFF"/>
                </a:solidFill>
                <a:effectLst>
                  <a:outerShdw blurRad="50800" dist="76200" dir="13500000" algn="br" rotWithShape="0">
                    <a:prstClr val="black">
                      <a:alpha val="40000"/>
                    </a:prstClr>
                  </a:outerShdw>
                </a:effectLst>
                <a:latin typeface="Arial Narrow" charset="0"/>
                <a:ea typeface="Arial Narrow" charset="0"/>
                <a:cs typeface="Arial Narrow" charset="0"/>
              </a:rPr>
              <a:t>kids are wired to learn differently than the adults before them. </a:t>
            </a:r>
            <a:endParaRPr lang="en-US" sz="4000" dirty="0" smtClean="0">
              <a:solidFill>
                <a:srgbClr val="FFFFFF"/>
              </a:solidFill>
              <a:effectLst>
                <a:outerShdw blurRad="50800" dist="76200" dir="13500000" algn="br" rotWithShape="0">
                  <a:prstClr val="black">
                    <a:alpha val="40000"/>
                  </a:prstClr>
                </a:outerShdw>
              </a:effectLst>
              <a:latin typeface="Arial Narrow" charset="0"/>
              <a:ea typeface="Arial Narrow" charset="0"/>
              <a:cs typeface="Arial Narrow" charset="0"/>
            </a:endParaRPr>
          </a:p>
          <a:p>
            <a:pPr marL="342900" indent="-342900" defTabSz="914099">
              <a:buFont typeface="Arial" panose="020B0604020202020204" pitchFamily="34" charset="0"/>
              <a:buChar char="•"/>
            </a:pPr>
            <a:r>
              <a:rPr lang="en-US" sz="4000" dirty="0">
                <a:solidFill>
                  <a:srgbClr val="FFFFFF"/>
                </a:solidFill>
                <a:effectLst>
                  <a:outerShdw blurRad="50800" dist="76200" dir="13500000" algn="br" rotWithShape="0">
                    <a:prstClr val="black">
                      <a:alpha val="40000"/>
                    </a:prstClr>
                  </a:outerShdw>
                </a:effectLst>
                <a:latin typeface="Arial Narrow" charset="0"/>
                <a:ea typeface="Arial Narrow" charset="0"/>
                <a:cs typeface="Arial Narrow" charset="0"/>
              </a:rPr>
              <a:t>A</a:t>
            </a:r>
            <a:r>
              <a:rPr lang="en-US" sz="4000" dirty="0" smtClean="0">
                <a:solidFill>
                  <a:srgbClr val="FFFFFF"/>
                </a:solidFill>
                <a:effectLst>
                  <a:outerShdw blurRad="50800" dist="76200" dir="13500000" algn="br" rotWithShape="0">
                    <a:prstClr val="black">
                      <a:alpha val="40000"/>
                    </a:prstClr>
                  </a:outerShdw>
                </a:effectLst>
                <a:latin typeface="Arial Narrow" charset="0"/>
                <a:ea typeface="Arial Narrow" charset="0"/>
                <a:cs typeface="Arial Narrow" charset="0"/>
              </a:rPr>
              <a:t>dults </a:t>
            </a:r>
            <a:r>
              <a:rPr lang="en-US" sz="4000" dirty="0">
                <a:solidFill>
                  <a:srgbClr val="FFFFFF"/>
                </a:solidFill>
                <a:effectLst>
                  <a:outerShdw blurRad="50800" dist="76200" dir="13500000" algn="br" rotWithShape="0">
                    <a:prstClr val="black">
                      <a:alpha val="40000"/>
                    </a:prstClr>
                  </a:outerShdw>
                </a:effectLst>
                <a:latin typeface="Arial Narrow" charset="0"/>
                <a:ea typeface="Arial Narrow" charset="0"/>
                <a:cs typeface="Arial Narrow" charset="0"/>
              </a:rPr>
              <a:t>who work with kids must embrace this as fact and be willing to learn from those they seek to teach.</a:t>
            </a:r>
            <a:endParaRPr lang="en-US" sz="4000" dirty="0" smtClean="0">
              <a:solidFill>
                <a:srgbClr val="FFFFFF"/>
              </a:solidFill>
              <a:effectLst>
                <a:outerShdw blurRad="50800" dist="76200" dir="13500000" algn="br" rotWithShape="0">
                  <a:prstClr val="black">
                    <a:alpha val="40000"/>
                  </a:prstClr>
                </a:outerShdw>
              </a:effectLst>
              <a:latin typeface="Arial Narrow" charset="0"/>
              <a:ea typeface="Arial Narrow" charset="0"/>
              <a:cs typeface="Arial Narrow" charset="0"/>
            </a:endParaRPr>
          </a:p>
        </p:txBody>
      </p:sp>
      <p:pic>
        <p:nvPicPr>
          <p:cNvPr id="3" name="Picture 2"/>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429000" y="381000"/>
            <a:ext cx="5100638" cy="3168314"/>
          </a:xfrm>
          <a:prstGeom prst="rect">
            <a:avLst/>
          </a:prstGeom>
        </p:spPr>
      </p:pic>
    </p:spTree>
    <p:extLst>
      <p:ext uri="{BB962C8B-B14F-4D97-AF65-F5344CB8AC3E}">
        <p14:creationId xmlns:p14="http://schemas.microsoft.com/office/powerpoint/2010/main" val="94806821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82000" cy="830997"/>
          </a:xfrm>
        </p:spPr>
        <p:txBody>
          <a:bodyPr/>
          <a:lstStyle/>
          <a:p>
            <a:pPr algn="ctr"/>
            <a:r>
              <a:rPr lang="en-US" sz="6000" b="1" dirty="0" smtClean="0"/>
              <a:t>Allow Kids To Teach You</a:t>
            </a:r>
            <a:endParaRPr lang="en-US" sz="6000" b="1" dirty="0"/>
          </a:p>
        </p:txBody>
      </p:sp>
      <p:sp>
        <p:nvSpPr>
          <p:cNvPr id="6" name="Rounded Rectangle 5"/>
          <p:cNvSpPr/>
          <p:nvPr/>
        </p:nvSpPr>
        <p:spPr bwMode="auto">
          <a:xfrm>
            <a:off x="228600" y="3282544"/>
            <a:ext cx="8610600" cy="3309367"/>
          </a:xfrm>
          <a:prstGeom prst="roundRect">
            <a:avLst>
              <a:gd name="adj" fmla="val 9033"/>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342900" indent="-342900" defTabSz="914099">
              <a:buFont typeface="Arial" panose="020B0604020202020204" pitchFamily="34" charset="0"/>
              <a:buChar char="•"/>
            </a:pPr>
            <a:r>
              <a:rPr lang="en-US" sz="3600" dirty="0" smtClean="0">
                <a:solidFill>
                  <a:srgbClr val="FFFFFF"/>
                </a:solidFill>
                <a:effectLst>
                  <a:outerShdw blurRad="50800" dist="76200" dir="13500000" algn="br" rotWithShape="0">
                    <a:prstClr val="black">
                      <a:alpha val="40000"/>
                    </a:prstClr>
                  </a:outerShdw>
                </a:effectLst>
              </a:rPr>
              <a:t>Admitting that you’re not savvy on the latest technology will only encourage kids to show you the ropes, demo their cool tech toys, and discover ways to bring new technology and the Word of God together.</a:t>
            </a:r>
          </a:p>
          <a:p>
            <a:pPr marL="342900" indent="-342900" defTabSz="914099">
              <a:buFont typeface="Arial" panose="020B0604020202020204" pitchFamily="34" charset="0"/>
              <a:buChar char="•"/>
            </a:pPr>
            <a:endParaRPr lang="en-US" sz="2800" dirty="0" smtClean="0">
              <a:solidFill>
                <a:srgbClr val="FFFFFF"/>
              </a:solidFill>
              <a:effectLst>
                <a:outerShdw blurRad="50800" dist="76200" dir="13500000" algn="br" rotWithShape="0">
                  <a:prstClr val="black">
                    <a:alpha val="40000"/>
                  </a:prstClr>
                </a:outerShdw>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6500" y="1095856"/>
            <a:ext cx="4114800" cy="2291944"/>
          </a:xfrm>
          <a:prstGeom prst="rect">
            <a:avLst/>
          </a:prstGeom>
        </p:spPr>
      </p:pic>
    </p:spTree>
    <p:extLst>
      <p:ext uri="{BB962C8B-B14F-4D97-AF65-F5344CB8AC3E}">
        <p14:creationId xmlns:p14="http://schemas.microsoft.com/office/powerpoint/2010/main" val="1243878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228600" y="2895600"/>
            <a:ext cx="8763000" cy="3848711"/>
          </a:xfrm>
          <a:prstGeom prst="roundRect">
            <a:avLst>
              <a:gd name="adj" fmla="val 9033"/>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342900" indent="-342900" defTabSz="914099">
              <a:buFont typeface="Arial" panose="020B0604020202020204" pitchFamily="34" charset="0"/>
              <a:buChar char="•"/>
            </a:pPr>
            <a:r>
              <a:rPr lang="en-US" sz="3600" dirty="0">
                <a:solidFill>
                  <a:srgbClr val="FFFFFF"/>
                </a:solidFill>
                <a:effectLst>
                  <a:outerShdw blurRad="50800" dist="76200" dir="13500000" algn="br" rotWithShape="0">
                    <a:prstClr val="black">
                      <a:alpha val="40000"/>
                    </a:prstClr>
                  </a:outerShdw>
                </a:effectLst>
              </a:rPr>
              <a:t>You may have rules about phone use during your time together (and you should, as long as the rules are mutually agreed upon), but it behooves you to find ways to allow kids to use their tech tools during class in a way that benefits everyone.</a:t>
            </a:r>
            <a:endParaRPr lang="en-US" sz="3600" dirty="0" smtClean="0">
              <a:solidFill>
                <a:srgbClr val="FFFFFF"/>
              </a:solidFill>
              <a:effectLst>
                <a:outerShdw blurRad="50800" dist="76200" dir="13500000" algn="br" rotWithShape="0">
                  <a:prstClr val="black">
                    <a:alpha val="40000"/>
                  </a:prstClr>
                </a:out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52400"/>
            <a:ext cx="4495800" cy="29854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892979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830997"/>
          </a:xfrm>
        </p:spPr>
        <p:txBody>
          <a:bodyPr/>
          <a:lstStyle/>
          <a:p>
            <a:pPr algn="ctr"/>
            <a:r>
              <a:rPr lang="en-US" sz="6000" b="1" dirty="0" smtClean="0"/>
              <a:t>Let Kids Learn By Doing</a:t>
            </a:r>
            <a:endParaRPr lang="en-US" sz="6000" b="1" dirty="0"/>
          </a:p>
        </p:txBody>
      </p:sp>
      <p:sp>
        <p:nvSpPr>
          <p:cNvPr id="6" name="Rounded Rectangle 5"/>
          <p:cNvSpPr/>
          <p:nvPr/>
        </p:nvSpPr>
        <p:spPr bwMode="auto">
          <a:xfrm>
            <a:off x="370114" y="3444718"/>
            <a:ext cx="8534400" cy="3391511"/>
          </a:xfrm>
          <a:prstGeom prst="roundRect">
            <a:avLst>
              <a:gd name="adj" fmla="val 9033"/>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342900" indent="-342900" defTabSz="914099">
              <a:buFont typeface="Arial" panose="020B0604020202020204" pitchFamily="34" charset="0"/>
              <a:buChar char="•"/>
            </a:pPr>
            <a:r>
              <a:rPr lang="en-US" sz="4000" dirty="0" smtClean="0">
                <a:effectLst>
                  <a:outerShdw blurRad="50800" dist="76200" dir="13500000" algn="br" rotWithShape="0">
                    <a:prstClr val="black">
                      <a:alpha val="40000"/>
                    </a:prstClr>
                  </a:outerShdw>
                </a:effectLst>
              </a:rPr>
              <a:t>Ask </a:t>
            </a:r>
            <a:r>
              <a:rPr lang="en-US" sz="4000" dirty="0">
                <a:effectLst>
                  <a:outerShdw blurRad="50800" dist="76200" dir="13500000" algn="br" rotWithShape="0">
                    <a:prstClr val="black">
                      <a:alpha val="40000"/>
                    </a:prstClr>
                  </a:outerShdw>
                </a:effectLst>
              </a:rPr>
              <a:t>questions, pose challenges, give case studies. </a:t>
            </a:r>
          </a:p>
          <a:p>
            <a:pPr marL="342900" indent="-342900" defTabSz="914099">
              <a:buFont typeface="Arial" panose="020B0604020202020204" pitchFamily="34" charset="0"/>
              <a:buChar char="•"/>
            </a:pPr>
            <a:r>
              <a:rPr lang="en-US" sz="4000" dirty="0">
                <a:effectLst>
                  <a:outerShdw blurRad="50800" dist="76200" dir="13500000" algn="br" rotWithShape="0">
                    <a:prstClr val="black">
                      <a:alpha val="40000"/>
                    </a:prstClr>
                  </a:outerShdw>
                </a:effectLst>
              </a:rPr>
              <a:t>R</a:t>
            </a:r>
            <a:r>
              <a:rPr lang="en-US" sz="4000" dirty="0" smtClean="0">
                <a:effectLst>
                  <a:outerShdw blurRad="50800" dist="76200" dir="13500000" algn="br" rotWithShape="0">
                    <a:prstClr val="black">
                      <a:alpha val="40000"/>
                    </a:prstClr>
                  </a:outerShdw>
                </a:effectLst>
              </a:rPr>
              <a:t>elease </a:t>
            </a:r>
            <a:r>
              <a:rPr lang="en-US" sz="4000" dirty="0">
                <a:effectLst>
                  <a:outerShdw blurRad="50800" dist="76200" dir="13500000" algn="br" rotWithShape="0">
                    <a:prstClr val="black">
                      <a:alpha val="40000"/>
                    </a:prstClr>
                  </a:outerShdw>
                </a:effectLst>
              </a:rPr>
              <a:t>kids to collaborate to solve the challenges</a:t>
            </a:r>
            <a:r>
              <a:rPr lang="en-US" sz="4000" dirty="0" smtClean="0">
                <a:effectLst>
                  <a:outerShdw blurRad="50800" dist="76200" dir="13500000" algn="br" rotWithShape="0">
                    <a:prstClr val="black">
                      <a:alpha val="40000"/>
                    </a:prstClr>
                  </a:outerShdw>
                </a:effectLst>
              </a:rPr>
              <a:t>.</a:t>
            </a:r>
          </a:p>
          <a:p>
            <a:pPr marL="342900" indent="-342900" defTabSz="914099">
              <a:buFont typeface="Arial" panose="020B0604020202020204" pitchFamily="34" charset="0"/>
              <a:buChar char="•"/>
            </a:pPr>
            <a:r>
              <a:rPr lang="en-US" sz="4000" dirty="0">
                <a:solidFill>
                  <a:srgbClr val="FFFFFF"/>
                </a:solidFill>
                <a:effectLst>
                  <a:outerShdw blurRad="50800" dist="76200" dir="13500000" algn="br" rotWithShape="0">
                    <a:prstClr val="black">
                      <a:alpha val="40000"/>
                    </a:prstClr>
                  </a:outerShdw>
                </a:effectLst>
              </a:rPr>
              <a:t>B</a:t>
            </a:r>
            <a:r>
              <a:rPr lang="en-US" sz="4000" dirty="0" smtClean="0">
                <a:solidFill>
                  <a:srgbClr val="FFFFFF"/>
                </a:solidFill>
                <a:effectLst>
                  <a:outerShdw blurRad="50800" dist="76200" dir="13500000" algn="br" rotWithShape="0">
                    <a:prstClr val="black">
                      <a:alpha val="40000"/>
                    </a:prstClr>
                  </a:outerShdw>
                </a:effectLst>
              </a:rPr>
              <a:t>ecome a guide, not an expert.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733" y="810299"/>
            <a:ext cx="5032667" cy="274086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9987267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trips(down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p:cTn id="19"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1" dur="500" fill="hold"/>
                                        <p:tgtEl>
                                          <p:spTgt spid="6">
                                            <p:txEl>
                                              <p:pRg st="2" end="2"/>
                                            </p:txEl>
                                          </p:spTgt>
                                        </p:tgtEl>
                                        <p:attrNameLst>
                                          <p:attrName>style.rotation</p:attrName>
                                        </p:attrNameLst>
                                      </p:cBhvr>
                                      <p:tavLst>
                                        <p:tav tm="0">
                                          <p:val>
                                            <p:fltVal val="360"/>
                                          </p:val>
                                        </p:tav>
                                        <p:tav tm="100000">
                                          <p:val>
                                            <p:fltVal val="0"/>
                                          </p:val>
                                        </p:tav>
                                      </p:tavLst>
                                    </p:anim>
                                    <p:animEffect transition="in" filter="fade">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2073"/>
            <a:ext cx="8382000" cy="914096"/>
          </a:xfrm>
        </p:spPr>
        <p:txBody>
          <a:bodyPr/>
          <a:lstStyle/>
          <a:p>
            <a:r>
              <a:rPr lang="en-US" sz="6600" b="1" dirty="0" smtClean="0"/>
              <a:t>Meet The Natives</a:t>
            </a:r>
            <a:endParaRPr lang="en-US" sz="6600" b="1" dirty="0"/>
          </a:p>
        </p:txBody>
      </p:sp>
      <p:sp>
        <p:nvSpPr>
          <p:cNvPr id="3" name="Text Placeholder 2"/>
          <p:cNvSpPr>
            <a:spLocks noGrp="1"/>
          </p:cNvSpPr>
          <p:nvPr>
            <p:ph sz="half" idx="1"/>
          </p:nvPr>
        </p:nvSpPr>
        <p:spPr>
          <a:xfrm>
            <a:off x="381000" y="1600200"/>
            <a:ext cx="5334000" cy="4487382"/>
          </a:xfrm>
        </p:spPr>
        <p:txBody>
          <a:bodyPr/>
          <a:lstStyle/>
          <a:p>
            <a:r>
              <a:rPr lang="en-US" sz="5400" dirty="0" err="1" smtClean="0"/>
              <a:t>Prensky</a:t>
            </a:r>
            <a:r>
              <a:rPr lang="en-US" sz="5400" dirty="0" smtClean="0"/>
              <a:t> coined the term “digital natives” in a 2001 article, “Digital Natives, Digital Immigrants.”</a:t>
            </a:r>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5682342" y="3342358"/>
            <a:ext cx="3309257" cy="29266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830997"/>
          </a:xfrm>
        </p:spPr>
        <p:txBody>
          <a:bodyPr/>
          <a:lstStyle/>
          <a:p>
            <a:pPr algn="ctr"/>
            <a:r>
              <a:rPr lang="en-US" sz="6000" b="1" dirty="0" smtClean="0"/>
              <a:t>Nurture </a:t>
            </a:r>
            <a:r>
              <a:rPr lang="en-US" sz="6000" b="1" smtClean="0"/>
              <a:t>Learning 24/7</a:t>
            </a:r>
            <a:endParaRPr lang="en-US" sz="6000" dirty="0"/>
          </a:p>
        </p:txBody>
      </p:sp>
      <p:sp>
        <p:nvSpPr>
          <p:cNvPr id="6" name="Rounded Rectangle 5"/>
          <p:cNvSpPr/>
          <p:nvPr/>
        </p:nvSpPr>
        <p:spPr bwMode="auto">
          <a:xfrm>
            <a:off x="152400" y="3352800"/>
            <a:ext cx="8839200" cy="3505200"/>
          </a:xfrm>
          <a:prstGeom prst="roundRect">
            <a:avLst>
              <a:gd name="adj" fmla="val 9033"/>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342900" indent="-342900" defTabSz="914099">
              <a:buFont typeface="Arial" panose="020B0604020202020204" pitchFamily="34" charset="0"/>
              <a:buChar char="•"/>
            </a:pPr>
            <a:r>
              <a:rPr lang="en-US" sz="3600" dirty="0" smtClean="0">
                <a:effectLst>
                  <a:outerShdw blurRad="50800" dist="76200" dir="13500000" algn="br" rotWithShape="0">
                    <a:prstClr val="black">
                      <a:alpha val="40000"/>
                    </a:prstClr>
                  </a:outerShdw>
                </a:effectLst>
              </a:rPr>
              <a:t>If </a:t>
            </a:r>
            <a:r>
              <a:rPr lang="en-US" sz="3600" dirty="0">
                <a:effectLst>
                  <a:outerShdw blurRad="50800" dist="76200" dir="13500000" algn="br" rotWithShape="0">
                    <a:prstClr val="black">
                      <a:alpha val="40000"/>
                    </a:prstClr>
                  </a:outerShdw>
                </a:effectLst>
              </a:rPr>
              <a:t>you challenge kids to find as many phone apps related to Moses as they can in one week or to text one person with a faith-related encouragement every day for a month, you let them explore faith in a way that’s natural and interesting to them.</a:t>
            </a:r>
            <a:endParaRPr lang="en-US" sz="3600" dirty="0" smtClean="0">
              <a:solidFill>
                <a:srgbClr val="FFFFFF"/>
              </a:solidFill>
              <a:effectLst>
                <a:outerShdw blurRad="50800" dist="76200" dir="13500000" algn="br" rotWithShape="0">
                  <a:prstClr val="black">
                    <a:alpha val="40000"/>
                  </a:prst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2150" y="907293"/>
            <a:ext cx="2875250" cy="2216907"/>
          </a:xfrm>
          <a:prstGeom prst="rect">
            <a:avLst/>
          </a:prstGeom>
        </p:spPr>
      </p:pic>
    </p:spTree>
    <p:extLst>
      <p:ext uri="{BB962C8B-B14F-4D97-AF65-F5344CB8AC3E}">
        <p14:creationId xmlns:p14="http://schemas.microsoft.com/office/powerpoint/2010/main" val="22543935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066800"/>
          </a:xfrm>
        </p:spPr>
        <p:txBody>
          <a:bodyPr/>
          <a:lstStyle/>
          <a:p>
            <a:pPr algn="ctr"/>
            <a:r>
              <a:rPr lang="en-US" sz="6600" b="1" dirty="0" smtClean="0"/>
              <a:t>Change - often</a:t>
            </a:r>
            <a:endParaRPr lang="en-US" sz="6600" b="1" dirty="0"/>
          </a:p>
        </p:txBody>
      </p:sp>
      <p:sp>
        <p:nvSpPr>
          <p:cNvPr id="6" name="Rounded Rectangle 5"/>
          <p:cNvSpPr/>
          <p:nvPr/>
        </p:nvSpPr>
        <p:spPr bwMode="auto">
          <a:xfrm>
            <a:off x="304800" y="3330020"/>
            <a:ext cx="8610600" cy="3299379"/>
          </a:xfrm>
          <a:prstGeom prst="roundRect">
            <a:avLst>
              <a:gd name="adj" fmla="val 9033"/>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342900" indent="-342900" defTabSz="914099">
              <a:buFont typeface="Arial" panose="020B0604020202020204" pitchFamily="34" charset="0"/>
              <a:buChar char="•"/>
            </a:pPr>
            <a:r>
              <a:rPr lang="en-US" sz="4000" b="1" spc="50" dirty="0">
                <a:ln w="0"/>
                <a:solidFill>
                  <a:schemeClr val="bg1"/>
                </a:solidFill>
                <a:effectLst>
                  <a:innerShdw blurRad="63500" dist="50800" dir="13500000">
                    <a:srgbClr val="000000">
                      <a:alpha val="50000"/>
                    </a:srgbClr>
                  </a:innerShdw>
                </a:effectLst>
              </a:rPr>
              <a:t>Kids’ brains are hard-wired for quick change, thanks to </a:t>
            </a:r>
            <a:r>
              <a:rPr lang="en-US" sz="4000" b="1" spc="50" dirty="0" smtClean="0">
                <a:ln w="0"/>
                <a:solidFill>
                  <a:schemeClr val="bg1"/>
                </a:solidFill>
                <a:effectLst>
                  <a:innerShdw blurRad="63500" dist="50800" dir="13500000">
                    <a:srgbClr val="000000">
                      <a:alpha val="50000"/>
                    </a:srgbClr>
                  </a:innerShdw>
                </a:effectLst>
              </a:rPr>
              <a:t>technology.</a:t>
            </a:r>
          </a:p>
          <a:p>
            <a:pPr marL="342900" indent="-342900" defTabSz="914099">
              <a:buFont typeface="Arial" panose="020B0604020202020204" pitchFamily="34" charset="0"/>
              <a:buChar char="•"/>
            </a:pPr>
            <a:r>
              <a:rPr lang="en-US" sz="4000" b="1" spc="50" dirty="0">
                <a:ln w="0"/>
                <a:solidFill>
                  <a:schemeClr val="bg1"/>
                </a:solidFill>
                <a:effectLst>
                  <a:innerShdw blurRad="63500" dist="50800" dir="13500000">
                    <a:srgbClr val="000000">
                      <a:alpha val="50000"/>
                    </a:srgbClr>
                  </a:innerShdw>
                </a:effectLst>
              </a:rPr>
              <a:t>D</a:t>
            </a:r>
            <a:r>
              <a:rPr lang="en-US" sz="4000" b="1" spc="50" dirty="0" smtClean="0">
                <a:ln w="0"/>
                <a:solidFill>
                  <a:schemeClr val="bg1"/>
                </a:solidFill>
                <a:effectLst>
                  <a:innerShdw blurRad="63500" dist="50800" dir="13500000">
                    <a:srgbClr val="000000">
                      <a:alpha val="50000"/>
                    </a:srgbClr>
                  </a:innerShdw>
                </a:effectLst>
              </a:rPr>
              <a:t>on’t </a:t>
            </a:r>
            <a:r>
              <a:rPr lang="en-US" sz="4000" b="1" spc="50" dirty="0">
                <a:ln w="0"/>
                <a:solidFill>
                  <a:schemeClr val="bg1"/>
                </a:solidFill>
                <a:effectLst>
                  <a:innerShdw blurRad="63500" dist="50800" dir="13500000">
                    <a:srgbClr val="000000">
                      <a:alpha val="50000"/>
                    </a:srgbClr>
                  </a:innerShdw>
                </a:effectLst>
              </a:rPr>
              <a:t>expect them to attend to one thing for longer than a few minutes. </a:t>
            </a:r>
            <a:endParaRPr lang="en-US" sz="4000" b="1" spc="50" dirty="0" smtClean="0">
              <a:ln w="0"/>
              <a:solidFill>
                <a:schemeClr val="bg1"/>
              </a:solidFill>
              <a:effectLst>
                <a:innerShdw blurRad="63500" dist="50800" dir="13500000">
                  <a:srgbClr val="000000">
                    <a:alpha val="50000"/>
                  </a:srgbClr>
                </a:innerShdw>
              </a:effectLst>
            </a:endParaRPr>
          </a:p>
        </p:txBody>
      </p:sp>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81300" y="1295400"/>
            <a:ext cx="3429000" cy="2263221"/>
          </a:xfrm>
          <a:prstGeom prst="rect">
            <a:avLst/>
          </a:prstGeom>
        </p:spPr>
      </p:pic>
    </p:spTree>
    <p:extLst>
      <p:ext uri="{BB962C8B-B14F-4D97-AF65-F5344CB8AC3E}">
        <p14:creationId xmlns:p14="http://schemas.microsoft.com/office/powerpoint/2010/main" val="3957582848"/>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152400" y="3216068"/>
            <a:ext cx="8610600" cy="3467711"/>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342900" indent="-342900" defTabSz="914099">
              <a:buFont typeface="Arial" panose="020B0604020202020204" pitchFamily="34" charset="0"/>
              <a:buChar char="•"/>
            </a:pPr>
            <a:r>
              <a:rPr lang="en-US" sz="3600" b="1" dirty="0">
                <a:solidFill>
                  <a:srgbClr val="FFFFFF"/>
                </a:solidFill>
                <a:effectLst>
                  <a:outerShdw blurRad="50800" dist="76200" dir="13500000" algn="br" rotWithShape="0">
                    <a:prstClr val="black">
                      <a:alpha val="40000"/>
                    </a:prstClr>
                  </a:outerShdw>
                </a:effectLst>
              </a:rPr>
              <a:t>Dale Hudson, co-author of Turbocharged: 100 Simple Secrets to Successful Children’s Ministry, advises to “design your format in segments that last one to five minutes</a:t>
            </a:r>
            <a:r>
              <a:rPr lang="en-US" sz="3600" b="1" dirty="0" smtClean="0">
                <a:solidFill>
                  <a:srgbClr val="FFFFFF"/>
                </a:solidFill>
                <a:effectLst>
                  <a:outerShdw blurRad="50800" dist="76200" dir="13500000" algn="br" rotWithShape="0">
                    <a:prstClr val="black">
                      <a:alpha val="40000"/>
                    </a:prstClr>
                  </a:outerShdw>
                </a:effectLst>
              </a:rPr>
              <a:t>.” </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578" t="15095" r="19497"/>
          <a:stretch/>
        </p:blipFill>
        <p:spPr>
          <a:xfrm>
            <a:off x="2971800" y="0"/>
            <a:ext cx="3048000" cy="3524250"/>
          </a:xfrm>
          <a:prstGeom prst="rect">
            <a:avLst/>
          </a:prstGeom>
        </p:spPr>
      </p:pic>
    </p:spTree>
    <p:extLst>
      <p:ext uri="{BB962C8B-B14F-4D97-AF65-F5344CB8AC3E}">
        <p14:creationId xmlns:p14="http://schemas.microsoft.com/office/powerpoint/2010/main" val="2416172834"/>
      </p:ext>
    </p:extLst>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4876800" cy="747897"/>
          </a:xfrm>
        </p:spPr>
        <p:txBody>
          <a:bodyPr/>
          <a:lstStyle/>
          <a:p>
            <a:r>
              <a:rPr lang="en-US" sz="5400" b="1" dirty="0" smtClean="0"/>
              <a:t>Short Segments</a:t>
            </a:r>
            <a:endParaRPr lang="en-US" sz="5400" b="1" dirty="0"/>
          </a:p>
        </p:txBody>
      </p:sp>
      <p:sp>
        <p:nvSpPr>
          <p:cNvPr id="6" name="Rounded Rectangle 5"/>
          <p:cNvSpPr/>
          <p:nvPr/>
        </p:nvSpPr>
        <p:spPr bwMode="auto">
          <a:xfrm>
            <a:off x="457200" y="2895600"/>
            <a:ext cx="7962900" cy="3772511"/>
          </a:xfrm>
          <a:prstGeom prst="roundRect">
            <a:avLst>
              <a:gd name="adj" fmla="val 9033"/>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342900" indent="-342900" defTabSz="914099">
              <a:buFont typeface="Arial" panose="020B0604020202020204" pitchFamily="34" charset="0"/>
              <a:buChar char="•"/>
            </a:pPr>
            <a:r>
              <a:rPr lang="en-US" sz="3600" dirty="0">
                <a:solidFill>
                  <a:srgbClr val="FFFFFF"/>
                </a:solidFill>
                <a:effectLst>
                  <a:outerShdw blurRad="50800" dist="76200" dir="13500000" algn="br" rotWithShape="0">
                    <a:prstClr val="black">
                      <a:alpha val="40000"/>
                    </a:prstClr>
                  </a:outerShdw>
                </a:effectLst>
              </a:rPr>
              <a:t>By creating short segments, you’re creating multiple starting and stopping points throughout the time. </a:t>
            </a:r>
            <a:endParaRPr lang="en-US" sz="3600" dirty="0" smtClean="0">
              <a:solidFill>
                <a:srgbClr val="FFFFFF"/>
              </a:solidFill>
              <a:effectLst>
                <a:outerShdw blurRad="50800" dist="76200" dir="13500000" algn="br" rotWithShape="0">
                  <a:prstClr val="black">
                    <a:alpha val="40000"/>
                  </a:prstClr>
                </a:outerShdw>
              </a:effectLst>
            </a:endParaRPr>
          </a:p>
          <a:p>
            <a:pPr marL="342900" indent="-342900" defTabSz="914099">
              <a:buFont typeface="Arial" panose="020B0604020202020204" pitchFamily="34" charset="0"/>
              <a:buChar char="•"/>
            </a:pPr>
            <a:r>
              <a:rPr lang="en-US" sz="3600" dirty="0" smtClean="0">
                <a:solidFill>
                  <a:srgbClr val="FFFFFF"/>
                </a:solidFill>
                <a:effectLst>
                  <a:outerShdw blurRad="50800" dist="76200" dir="13500000" algn="br" rotWithShape="0">
                    <a:prstClr val="black">
                      <a:alpha val="40000"/>
                    </a:prstClr>
                  </a:outerShdw>
                </a:effectLst>
              </a:rPr>
              <a:t>Every </a:t>
            </a:r>
            <a:r>
              <a:rPr lang="en-US" sz="3600" dirty="0">
                <a:solidFill>
                  <a:srgbClr val="FFFFFF"/>
                </a:solidFill>
                <a:effectLst>
                  <a:outerShdw blurRad="50800" dist="76200" dir="13500000" algn="br" rotWithShape="0">
                    <a:prstClr val="black">
                      <a:alpha val="40000"/>
                    </a:prstClr>
                  </a:outerShdw>
                </a:effectLst>
              </a:rPr>
              <a:t>few minutes you’re resetting kids’ internal attention-span countdown</a:t>
            </a:r>
            <a:r>
              <a:rPr lang="en-US" sz="3600" dirty="0" smtClean="0">
                <a:solidFill>
                  <a:srgbClr val="FFFFFF"/>
                </a:solidFill>
                <a:effectLst>
                  <a:outerShdw blurRad="50800" dist="76200" dir="13500000" algn="br" rotWithShape="0">
                    <a:prstClr val="black">
                      <a:alpha val="40000"/>
                    </a:prstClr>
                  </a:outerShdw>
                </a:effectLst>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89814" y="228600"/>
            <a:ext cx="2819400" cy="281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021078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30189"/>
            <a:ext cx="8763000" cy="1495794"/>
          </a:xfrm>
        </p:spPr>
        <p:txBody>
          <a:bodyPr/>
          <a:lstStyle/>
          <a:p>
            <a:pPr algn="ctr"/>
            <a:r>
              <a:rPr lang="en-US" sz="5400" b="1" dirty="0" smtClean="0"/>
              <a:t>Develop A Collaborative Environment</a:t>
            </a:r>
            <a:endParaRPr lang="en-US" sz="5400" b="1" dirty="0"/>
          </a:p>
        </p:txBody>
      </p:sp>
      <p:sp>
        <p:nvSpPr>
          <p:cNvPr id="6" name="Rounded Rectangle 5"/>
          <p:cNvSpPr/>
          <p:nvPr/>
        </p:nvSpPr>
        <p:spPr bwMode="auto">
          <a:xfrm>
            <a:off x="152400" y="4038600"/>
            <a:ext cx="8839200" cy="2705711"/>
          </a:xfrm>
          <a:prstGeom prst="roundRect">
            <a:avLst>
              <a:gd name="adj" fmla="val 9033"/>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342900" indent="-342900" defTabSz="914099">
              <a:buFont typeface="Arial" panose="020B0604020202020204" pitchFamily="34" charset="0"/>
              <a:buChar char="•"/>
            </a:pPr>
            <a:r>
              <a:rPr lang="en-US" sz="4400" dirty="0">
                <a:solidFill>
                  <a:srgbClr val="FFFFFF"/>
                </a:solidFill>
                <a:effectLst>
                  <a:outerShdw blurRad="50800" dist="76200" dir="13500000" algn="br" rotWithShape="0">
                    <a:prstClr val="black">
                      <a:alpha val="40000"/>
                    </a:prstClr>
                  </a:outerShdw>
                </a:effectLst>
              </a:rPr>
              <a:t>Your kids likely crave connection with each other. So get kids working in groups or pairs as they learn from God’s Word.</a:t>
            </a:r>
            <a:endParaRPr lang="en-US" sz="4400" dirty="0" smtClean="0">
              <a:solidFill>
                <a:srgbClr val="FFFFFF"/>
              </a:solidFill>
              <a:effectLst>
                <a:outerShdw blurRad="50800" dist="76200" dir="13500000" algn="br" rotWithShape="0">
                  <a:prstClr val="black">
                    <a:alpha val="40000"/>
                  </a:prstClr>
                </a:out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725983"/>
            <a:ext cx="3429000" cy="23126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53403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64797"/>
          </a:xfrm>
        </p:spPr>
        <p:txBody>
          <a:bodyPr/>
          <a:lstStyle/>
          <a:p>
            <a:endParaRPr lang="en-US" dirty="0"/>
          </a:p>
        </p:txBody>
      </p:sp>
      <p:sp>
        <p:nvSpPr>
          <p:cNvPr id="6" name="Rounded Rectangle 5"/>
          <p:cNvSpPr/>
          <p:nvPr/>
        </p:nvSpPr>
        <p:spPr bwMode="auto">
          <a:xfrm>
            <a:off x="381000" y="2895600"/>
            <a:ext cx="8305800" cy="3581400"/>
          </a:xfrm>
          <a:prstGeom prst="roundRect">
            <a:avLst>
              <a:gd name="adj" fmla="val 9033"/>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marL="342900" indent="-342900" defTabSz="914099">
              <a:buFont typeface="Arial" panose="020B0604020202020204" pitchFamily="34" charset="0"/>
              <a:buChar char="•"/>
            </a:pPr>
            <a:r>
              <a:rPr lang="en-US" sz="4400" dirty="0">
                <a:solidFill>
                  <a:srgbClr val="FFFFFF"/>
                </a:solidFill>
                <a:effectLst>
                  <a:outerShdw blurRad="38100" dist="38100" dir="2700000" algn="tl">
                    <a:srgbClr val="000000">
                      <a:alpha val="43137"/>
                    </a:srgbClr>
                  </a:outerShdw>
                </a:effectLst>
              </a:rPr>
              <a:t>Find social media sources </a:t>
            </a:r>
            <a:r>
              <a:rPr lang="en-US" sz="4400" dirty="0" smtClean="0">
                <a:solidFill>
                  <a:srgbClr val="FFFFFF"/>
                </a:solidFill>
                <a:effectLst>
                  <a:outerShdw blurRad="38100" dist="38100" dir="2700000" algn="tl">
                    <a:srgbClr val="000000">
                      <a:alpha val="43137"/>
                    </a:srgbClr>
                  </a:outerShdw>
                </a:effectLst>
              </a:rPr>
              <a:t>that are Adventist </a:t>
            </a:r>
            <a:r>
              <a:rPr lang="en-US" sz="4400" dirty="0" smtClean="0">
                <a:solidFill>
                  <a:srgbClr val="FFFFFF"/>
                </a:solidFill>
                <a:effectLst>
                  <a:outerShdw blurRad="38100" dist="38100" dir="2700000" algn="tl">
                    <a:srgbClr val="000000">
                      <a:alpha val="43137"/>
                    </a:srgbClr>
                  </a:outerShdw>
                </a:effectLst>
              </a:rPr>
              <a:t>where </a:t>
            </a:r>
            <a:r>
              <a:rPr lang="en-US" sz="4400" dirty="0">
                <a:solidFill>
                  <a:srgbClr val="FFFFFF"/>
                </a:solidFill>
                <a:effectLst>
                  <a:outerShdw blurRad="38100" dist="38100" dir="2700000" algn="tl">
                    <a:srgbClr val="000000">
                      <a:alpha val="43137"/>
                    </a:srgbClr>
                  </a:outerShdw>
                </a:effectLst>
              </a:rPr>
              <a:t>kids can form a closed group to chat and interface online. </a:t>
            </a:r>
            <a:endParaRPr lang="en-US" sz="4400" dirty="0" smtClean="0">
              <a:solidFill>
                <a:srgbClr val="FFFFFF"/>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7086600" cy="3327500"/>
          </a:xfrm>
          <a:prstGeom prst="rect">
            <a:avLst/>
          </a:prstGeom>
        </p:spPr>
      </p:pic>
    </p:spTree>
    <p:extLst>
      <p:ext uri="{BB962C8B-B14F-4D97-AF65-F5344CB8AC3E}">
        <p14:creationId xmlns:p14="http://schemas.microsoft.com/office/powerpoint/2010/main" val="992212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64797"/>
          </a:xfrm>
        </p:spPr>
        <p:txBody>
          <a:bodyPr/>
          <a:lstStyle/>
          <a:p>
            <a:endParaRPr lang="en-US" dirty="0"/>
          </a:p>
        </p:txBody>
      </p:sp>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222887"/>
            <a:ext cx="8991600" cy="7080887"/>
          </a:xfrm>
          <a:prstGeom prst="rect">
            <a:avLst/>
          </a:prstGeom>
        </p:spPr>
      </p:pic>
      <p:sp>
        <p:nvSpPr>
          <p:cNvPr id="5" name="TextBox 4"/>
          <p:cNvSpPr txBox="1"/>
          <p:nvPr/>
        </p:nvSpPr>
        <p:spPr>
          <a:xfrm>
            <a:off x="2286000" y="2286000"/>
            <a:ext cx="4495800" cy="34163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dirty="0" smtClean="0"/>
              <a:t>Post messages of your church website for kids, or allow them to create content for your children’s ministry page.</a:t>
            </a:r>
            <a:endParaRPr lang="en-US" sz="3600" dirty="0"/>
          </a:p>
        </p:txBody>
      </p:sp>
    </p:spTree>
    <p:extLst>
      <p:ext uri="{BB962C8B-B14F-4D97-AF65-F5344CB8AC3E}">
        <p14:creationId xmlns:p14="http://schemas.microsoft.com/office/powerpoint/2010/main" val="88971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40490"/>
            <a:ext cx="5018314" cy="997196"/>
          </a:xfrm>
        </p:spPr>
        <p:txBody>
          <a:bodyPr/>
          <a:lstStyle/>
          <a:p>
            <a:pPr algn="ctr"/>
            <a:r>
              <a:rPr lang="en-US" sz="7200" b="1" dirty="0" smtClean="0"/>
              <a:t>Interlope</a:t>
            </a:r>
            <a:endParaRPr lang="en-US" sz="7200" b="1" dirty="0"/>
          </a:p>
        </p:txBody>
      </p:sp>
      <p:sp>
        <p:nvSpPr>
          <p:cNvPr id="6" name="Rounded Rectangle 5"/>
          <p:cNvSpPr/>
          <p:nvPr/>
        </p:nvSpPr>
        <p:spPr bwMode="auto">
          <a:xfrm>
            <a:off x="0" y="3276600"/>
            <a:ext cx="9144000" cy="3429000"/>
          </a:xfrm>
          <a:prstGeom prst="roundRect">
            <a:avLst>
              <a:gd name="adj" fmla="val 9033"/>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marL="342900" indent="-342900" defTabSz="914099">
              <a:buFont typeface="Arial" panose="020B0604020202020204" pitchFamily="34" charset="0"/>
              <a:buChar char="•"/>
            </a:pPr>
            <a:r>
              <a:rPr lang="en-US" sz="3600" dirty="0">
                <a:solidFill>
                  <a:srgbClr val="FFFFFF"/>
                </a:solidFill>
                <a:effectLst>
                  <a:outerShdw blurRad="38100" dist="38100" dir="2700000" algn="tl">
                    <a:srgbClr val="000000">
                      <a:alpha val="43137"/>
                    </a:srgbClr>
                  </a:outerShdw>
                </a:effectLst>
              </a:rPr>
              <a:t>You may not have a computer in your room. You may not own an iPhone. </a:t>
            </a:r>
            <a:endParaRPr lang="en-US" sz="3600" dirty="0" smtClean="0">
              <a:solidFill>
                <a:srgbClr val="FFFFFF"/>
              </a:solidFill>
              <a:effectLst>
                <a:outerShdw blurRad="38100" dist="38100" dir="2700000" algn="tl">
                  <a:srgbClr val="000000">
                    <a:alpha val="43137"/>
                  </a:srgbClr>
                </a:outerShdw>
              </a:effectLst>
            </a:endParaRPr>
          </a:p>
          <a:p>
            <a:pPr marL="342900" indent="-342900" defTabSz="914099">
              <a:buFont typeface="Arial" panose="020B0604020202020204" pitchFamily="34" charset="0"/>
              <a:buChar char="•"/>
            </a:pPr>
            <a:r>
              <a:rPr lang="en-US" sz="3600" dirty="0" smtClean="0">
                <a:solidFill>
                  <a:srgbClr val="FFFFFF"/>
                </a:solidFill>
                <a:effectLst>
                  <a:outerShdw blurRad="38100" dist="38100" dir="2700000" algn="tl">
                    <a:srgbClr val="000000">
                      <a:alpha val="43137"/>
                    </a:srgbClr>
                  </a:outerShdw>
                </a:effectLst>
              </a:rPr>
              <a:t>You </a:t>
            </a:r>
            <a:r>
              <a:rPr lang="en-US" sz="3600" dirty="0">
                <a:solidFill>
                  <a:srgbClr val="FFFFFF"/>
                </a:solidFill>
                <a:effectLst>
                  <a:outerShdw blurRad="38100" dist="38100" dir="2700000" algn="tl">
                    <a:srgbClr val="000000">
                      <a:alpha val="43137"/>
                    </a:srgbClr>
                  </a:outerShdw>
                </a:effectLst>
              </a:rPr>
              <a:t>may not know how to text. That’s okay. </a:t>
            </a:r>
            <a:endParaRPr lang="en-US" sz="3600" dirty="0" smtClean="0">
              <a:solidFill>
                <a:srgbClr val="FFFFFF"/>
              </a:solidFill>
              <a:effectLst>
                <a:outerShdw blurRad="38100" dist="38100" dir="2700000" algn="tl">
                  <a:srgbClr val="000000">
                    <a:alpha val="43137"/>
                  </a:srgbClr>
                </a:outerShdw>
              </a:effectLst>
            </a:endParaRPr>
          </a:p>
          <a:p>
            <a:pPr marL="342900" indent="-342900" defTabSz="914099">
              <a:buFont typeface="Arial" panose="020B0604020202020204" pitchFamily="34" charset="0"/>
              <a:buChar char="•"/>
            </a:pPr>
            <a:r>
              <a:rPr lang="en-US" sz="3600" dirty="0" smtClean="0">
                <a:solidFill>
                  <a:srgbClr val="FFFFFF"/>
                </a:solidFill>
                <a:effectLst>
                  <a:outerShdw blurRad="38100" dist="38100" dir="2700000" algn="tl">
                    <a:srgbClr val="000000">
                      <a:alpha val="43137"/>
                    </a:srgbClr>
                  </a:outerShdw>
                </a:effectLst>
              </a:rPr>
              <a:t>You </a:t>
            </a:r>
            <a:r>
              <a:rPr lang="en-US" sz="3600" dirty="0">
                <a:solidFill>
                  <a:srgbClr val="FFFFFF"/>
                </a:solidFill>
                <a:effectLst>
                  <a:outerShdw blurRad="38100" dist="38100" dir="2700000" algn="tl">
                    <a:srgbClr val="000000">
                      <a:alpha val="43137"/>
                    </a:srgbClr>
                  </a:outerShdw>
                </a:effectLst>
              </a:rPr>
              <a:t>don’t have to be the expert on everything–there’s no such job requirement.</a:t>
            </a:r>
            <a:endParaRPr lang="en-US" sz="3600" dirty="0" smtClean="0">
              <a:solidFill>
                <a:srgbClr val="FFFFFF"/>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33800" y="453635"/>
            <a:ext cx="4800600" cy="2529052"/>
          </a:xfrm>
          <a:prstGeom prst="rect">
            <a:avLst/>
          </a:prstGeom>
        </p:spPr>
      </p:pic>
    </p:spTree>
    <p:extLst>
      <p:ext uri="{BB962C8B-B14F-4D97-AF65-F5344CB8AC3E}">
        <p14:creationId xmlns:p14="http://schemas.microsoft.com/office/powerpoint/2010/main" val="565219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381000" y="3376961"/>
            <a:ext cx="8305800" cy="3214950"/>
          </a:xfrm>
          <a:prstGeom prst="roundRect">
            <a:avLst>
              <a:gd name="adj" fmla="val 9033"/>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342900" indent="-342900" defTabSz="914099">
              <a:buFont typeface="Arial" panose="020B0604020202020204" pitchFamily="34" charset="0"/>
              <a:buChar char="•"/>
            </a:pPr>
            <a:r>
              <a:rPr lang="en-US" sz="4000" dirty="0">
                <a:solidFill>
                  <a:srgbClr val="FFFFFF"/>
                </a:solidFill>
                <a:effectLst>
                  <a:outerShdw blurRad="50800" dist="76200" dir="13500000" algn="br" rotWithShape="0">
                    <a:prstClr val="black">
                      <a:alpha val="40000"/>
                    </a:prstClr>
                  </a:outerShdw>
                </a:effectLst>
              </a:rPr>
              <a:t>All you need is willingness to learn–or at least a willingness to peacefully coexist with technology. If you feel so inclined, spend some time discovering available technology.</a:t>
            </a:r>
            <a:endParaRPr lang="en-US" sz="4000" dirty="0" smtClean="0">
              <a:solidFill>
                <a:srgbClr val="FFFFFF"/>
              </a:solidFill>
              <a:effectLst>
                <a:outerShdw blurRad="50800" dist="76200" dir="13500000" algn="br" rotWithShape="0">
                  <a:prstClr val="black">
                    <a:alpha val="40000"/>
                  </a:prstClr>
                </a:outerShdw>
              </a:effectLst>
            </a:endParaRPr>
          </a:p>
        </p:txBody>
      </p:sp>
      <p:pic>
        <p:nvPicPr>
          <p:cNvPr id="4" name="Picture 3"/>
          <p:cNvPicPr>
            <a:picLocks noChangeAspect="1"/>
          </p:cNvPicPr>
          <p:nvPr/>
        </p:nvPicPr>
        <p:blipFill rotWithShape="1">
          <a:blip r:embed="rId3"/>
          <a:srcRect l="10322" t="16129" r="10322"/>
          <a:stretch/>
        </p:blipFill>
        <p:spPr>
          <a:xfrm>
            <a:off x="2286000" y="228600"/>
            <a:ext cx="4876800" cy="2995961"/>
          </a:xfrm>
          <a:prstGeom prst="rect">
            <a:avLst/>
          </a:prstGeom>
        </p:spPr>
      </p:pic>
    </p:spTree>
    <p:extLst>
      <p:ext uri="{BB962C8B-B14F-4D97-AF65-F5344CB8AC3E}">
        <p14:creationId xmlns:p14="http://schemas.microsoft.com/office/powerpoint/2010/main" val="2266573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152400" y="3238500"/>
            <a:ext cx="8839200" cy="3390900"/>
          </a:xfrm>
          <a:prstGeom prst="roundRect">
            <a:avLst>
              <a:gd name="adj" fmla="val 9033"/>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342900" indent="-342900" defTabSz="914099">
              <a:buFont typeface="Arial" panose="020B0604020202020204" pitchFamily="34" charset="0"/>
              <a:buChar char="•"/>
            </a:pPr>
            <a:r>
              <a:rPr lang="en-US" sz="3600" dirty="0">
                <a:solidFill>
                  <a:srgbClr val="FFFFFF"/>
                </a:solidFill>
                <a:effectLst>
                  <a:outerShdw blurRad="50800" dist="76200" dir="13500000" algn="br" rotWithShape="0">
                    <a:prstClr val="black">
                      <a:alpha val="40000"/>
                    </a:prstClr>
                  </a:outerShdw>
                </a:effectLst>
                <a:latin typeface="+mj-lt"/>
                <a:cs typeface="Aharoni" panose="02010803020104030203" pitchFamily="2" charset="-79"/>
              </a:rPr>
              <a:t>If you feel so inclined, spend some time discovering available technology. </a:t>
            </a:r>
            <a:endParaRPr lang="en-US" sz="3600" dirty="0" smtClean="0">
              <a:solidFill>
                <a:srgbClr val="FFFFFF"/>
              </a:solidFill>
              <a:effectLst>
                <a:outerShdw blurRad="50800" dist="76200" dir="13500000" algn="br" rotWithShape="0">
                  <a:prstClr val="black">
                    <a:alpha val="40000"/>
                  </a:prstClr>
                </a:outerShdw>
              </a:effectLst>
              <a:latin typeface="+mj-lt"/>
              <a:cs typeface="Aharoni" panose="02010803020104030203" pitchFamily="2" charset="-79"/>
            </a:endParaRPr>
          </a:p>
          <a:p>
            <a:pPr marL="342900" indent="-342900" defTabSz="914099">
              <a:buFont typeface="Arial" panose="020B0604020202020204" pitchFamily="34" charset="0"/>
              <a:buChar char="•"/>
            </a:pPr>
            <a:r>
              <a:rPr lang="en-US" sz="3600" dirty="0" smtClean="0">
                <a:solidFill>
                  <a:srgbClr val="FFFFFF"/>
                </a:solidFill>
                <a:effectLst>
                  <a:outerShdw blurRad="50800" dist="76200" dir="13500000" algn="br" rotWithShape="0">
                    <a:prstClr val="black">
                      <a:alpha val="40000"/>
                    </a:prstClr>
                  </a:outerShdw>
                </a:effectLst>
                <a:latin typeface="+mj-lt"/>
                <a:cs typeface="Aharoni" panose="02010803020104030203" pitchFamily="2" charset="-79"/>
              </a:rPr>
              <a:t>Check </a:t>
            </a:r>
            <a:r>
              <a:rPr lang="en-US" sz="3600" dirty="0">
                <a:solidFill>
                  <a:srgbClr val="FFFFFF"/>
                </a:solidFill>
                <a:effectLst>
                  <a:outerShdw blurRad="50800" dist="76200" dir="13500000" algn="br" rotWithShape="0">
                    <a:prstClr val="black">
                      <a:alpha val="40000"/>
                    </a:prstClr>
                  </a:outerShdw>
                </a:effectLst>
                <a:latin typeface="+mj-lt"/>
                <a:cs typeface="Aharoni" panose="02010803020104030203" pitchFamily="2" charset="-79"/>
              </a:rPr>
              <a:t>out a Flip phone. Set up a Facebook account. </a:t>
            </a:r>
            <a:endParaRPr lang="en-US" sz="3600" dirty="0" smtClean="0">
              <a:solidFill>
                <a:srgbClr val="FFFFFF"/>
              </a:solidFill>
              <a:effectLst>
                <a:outerShdw blurRad="50800" dist="76200" dir="13500000" algn="br" rotWithShape="0">
                  <a:prstClr val="black">
                    <a:alpha val="40000"/>
                  </a:prstClr>
                </a:outerShdw>
              </a:effectLst>
              <a:latin typeface="+mj-lt"/>
              <a:cs typeface="Aharoni" panose="02010803020104030203" pitchFamily="2" charset="-79"/>
            </a:endParaRPr>
          </a:p>
          <a:p>
            <a:pPr marL="342900" indent="-342900" defTabSz="914099">
              <a:buFont typeface="Arial" panose="020B0604020202020204" pitchFamily="34" charset="0"/>
              <a:buChar char="•"/>
            </a:pPr>
            <a:r>
              <a:rPr lang="en-US" sz="3600" dirty="0" smtClean="0">
                <a:solidFill>
                  <a:srgbClr val="FFFFFF"/>
                </a:solidFill>
                <a:effectLst>
                  <a:outerShdw blurRad="50800" dist="76200" dir="13500000" algn="br" rotWithShape="0">
                    <a:prstClr val="black">
                      <a:alpha val="40000"/>
                    </a:prstClr>
                  </a:outerShdw>
                </a:effectLst>
                <a:latin typeface="+mj-lt"/>
                <a:cs typeface="Aharoni" panose="02010803020104030203" pitchFamily="2" charset="-79"/>
              </a:rPr>
              <a:t>Investigate </a:t>
            </a:r>
            <a:r>
              <a:rPr lang="en-US" sz="3600" dirty="0">
                <a:solidFill>
                  <a:srgbClr val="FFFFFF"/>
                </a:solidFill>
                <a:effectLst>
                  <a:outerShdw blurRad="50800" dist="76200" dir="13500000" algn="br" rotWithShape="0">
                    <a:prstClr val="black">
                      <a:alpha val="40000"/>
                    </a:prstClr>
                  </a:outerShdw>
                </a:effectLst>
                <a:latin typeface="+mj-lt"/>
                <a:cs typeface="Aharoni" panose="02010803020104030203" pitchFamily="2" charset="-79"/>
              </a:rPr>
              <a:t>upcoming technology. Inform yourself about the world in which kids live.</a:t>
            </a:r>
            <a:endParaRPr lang="en-US" sz="3600" dirty="0" smtClean="0">
              <a:solidFill>
                <a:srgbClr val="FFFFFF"/>
              </a:solidFill>
              <a:effectLst>
                <a:outerShdw blurRad="50800" dist="76200" dir="13500000" algn="br" rotWithShape="0">
                  <a:prstClr val="black">
                    <a:alpha val="40000"/>
                  </a:prstClr>
                </a:outerShdw>
              </a:effectLst>
              <a:latin typeface="+mj-lt"/>
              <a:cs typeface="Aharoni" panose="02010803020104030203" pitchFamily="2" charset="-79"/>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76200"/>
            <a:ext cx="3162300" cy="3162300"/>
          </a:xfrm>
          <a:prstGeom prst="rect">
            <a:avLst/>
          </a:prstGeom>
        </p:spPr>
      </p:pic>
    </p:spTree>
    <p:extLst>
      <p:ext uri="{BB962C8B-B14F-4D97-AF65-F5344CB8AC3E}">
        <p14:creationId xmlns:p14="http://schemas.microsoft.com/office/powerpoint/2010/main" val="40101790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half" idx="1"/>
          </p:nvPr>
        </p:nvSpPr>
        <p:spPr>
          <a:xfrm>
            <a:off x="359229" y="423025"/>
            <a:ext cx="5334000" cy="5983176"/>
          </a:xfrm>
        </p:spPr>
        <p:txBody>
          <a:bodyPr/>
          <a:lstStyle/>
          <a:p>
            <a:r>
              <a:rPr lang="en-US" sz="5400" dirty="0" err="1" smtClean="0"/>
              <a:t>Prensky’s</a:t>
            </a:r>
            <a:r>
              <a:rPr lang="en-US" sz="5400" dirty="0" smtClean="0"/>
              <a:t> </a:t>
            </a:r>
            <a:r>
              <a:rPr lang="en-US" sz="5400" dirty="0"/>
              <a:t>digital natives are “a new breed of student entering educational establishments</a:t>
            </a:r>
            <a:r>
              <a:rPr lang="en-US" sz="5400" dirty="0" smtClean="0"/>
              <a:t>”– in </a:t>
            </a:r>
            <a:r>
              <a:rPr lang="en-US" sz="5400" dirty="0"/>
              <a:t>other words, today’s children. </a:t>
            </a:r>
            <a:endParaRPr lang="en-US" sz="5400" dirty="0" smtClean="0"/>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93229" y="1524001"/>
            <a:ext cx="3285326" cy="4343400"/>
          </a:xfrm>
          <a:prstGeom prst="roundRect">
            <a:avLst/>
          </a:prstGeom>
        </p:spPr>
      </p:pic>
    </p:spTree>
    <p:extLst>
      <p:ext uri="{BB962C8B-B14F-4D97-AF65-F5344CB8AC3E}">
        <p14:creationId xmlns:p14="http://schemas.microsoft.com/office/powerpoint/2010/main" val="728174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664797"/>
          </a:xfrm>
        </p:spPr>
        <p:txBody>
          <a:bodyPr/>
          <a:lstStyle/>
          <a:p>
            <a:pPr algn="ctr"/>
            <a:r>
              <a:rPr lang="en-US" b="1" dirty="0" smtClean="0"/>
              <a:t>Engage All Your Kids.</a:t>
            </a:r>
            <a:endParaRPr lang="en-US" b="1" dirty="0"/>
          </a:p>
        </p:txBody>
      </p:sp>
      <p:sp>
        <p:nvSpPr>
          <p:cNvPr id="6" name="Rounded Rectangle 5"/>
          <p:cNvSpPr/>
          <p:nvPr/>
        </p:nvSpPr>
        <p:spPr bwMode="auto">
          <a:xfrm>
            <a:off x="228600" y="3429000"/>
            <a:ext cx="8763000" cy="3239111"/>
          </a:xfrm>
          <a:prstGeom prst="roundRect">
            <a:avLst>
              <a:gd name="adj" fmla="val 9033"/>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marL="342900" indent="-342900" defTabSz="914099">
              <a:buFont typeface="Arial" panose="020B0604020202020204" pitchFamily="34" charset="0"/>
              <a:buChar char="•"/>
            </a:pPr>
            <a:r>
              <a:rPr lang="en-US" sz="4000" dirty="0">
                <a:solidFill>
                  <a:srgbClr val="FFFFFF"/>
                </a:solidFill>
                <a:effectLst>
                  <a:outerShdw blurRad="38100" dist="38100" dir="2700000" algn="tl">
                    <a:srgbClr val="000000">
                      <a:alpha val="43137"/>
                    </a:srgbClr>
                  </a:outerShdw>
                </a:effectLst>
              </a:rPr>
              <a:t>Regardless of the tech-expertise and availability represented in your room, there’s one common denominator to keep in mind: </a:t>
            </a:r>
            <a:r>
              <a:rPr lang="en-US" sz="4000" dirty="0">
                <a:solidFill>
                  <a:srgbClr val="FFFF00"/>
                </a:solidFill>
                <a:effectLst>
                  <a:outerShdw blurRad="38100" dist="38100" dir="2700000" algn="tl">
                    <a:srgbClr val="000000">
                      <a:alpha val="43137"/>
                    </a:srgbClr>
                  </a:outerShdw>
                </a:effectLst>
              </a:rPr>
              <a:t>All kids want and need to be engaged.</a:t>
            </a:r>
            <a:endParaRPr lang="en-US" sz="4000" dirty="0" smtClean="0">
              <a:solidFill>
                <a:srgbClr val="FFFF00"/>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 y="920281"/>
            <a:ext cx="5867400" cy="24056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00427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7" y="491544"/>
            <a:ext cx="8382000" cy="747897"/>
          </a:xfrm>
        </p:spPr>
        <p:txBody>
          <a:bodyPr/>
          <a:lstStyle/>
          <a:p>
            <a:r>
              <a:rPr lang="en-US" sz="5400" b="1" dirty="0" smtClean="0"/>
              <a:t>Hook Them!</a:t>
            </a:r>
            <a:endParaRPr lang="en-US" sz="5400" b="1" dirty="0"/>
          </a:p>
        </p:txBody>
      </p:sp>
      <p:sp>
        <p:nvSpPr>
          <p:cNvPr id="6" name="Rounded Rectangle 5"/>
          <p:cNvSpPr/>
          <p:nvPr/>
        </p:nvSpPr>
        <p:spPr bwMode="auto">
          <a:xfrm>
            <a:off x="-43543" y="3429000"/>
            <a:ext cx="9220200" cy="3429000"/>
          </a:xfrm>
          <a:prstGeom prst="roundRect">
            <a:avLst>
              <a:gd name="adj" fmla="val 9033"/>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342900" indent="-342900" defTabSz="914099">
              <a:buFont typeface="Arial" panose="020B0604020202020204" pitchFamily="34" charset="0"/>
              <a:buChar char="•"/>
            </a:pPr>
            <a:r>
              <a:rPr lang="en-US" sz="4000" b="1" dirty="0" smtClean="0">
                <a:solidFill>
                  <a:schemeClr val="bg1"/>
                </a:solidFill>
                <a:latin typeface="Arial Narrow" charset="0"/>
                <a:ea typeface="Arial Narrow" charset="0"/>
                <a:cs typeface="Arial Narrow" charset="0"/>
              </a:rPr>
              <a:t>Kids</a:t>
            </a:r>
            <a:r>
              <a:rPr lang="en-US" sz="4000" b="1" dirty="0">
                <a:solidFill>
                  <a:schemeClr val="bg1"/>
                </a:solidFill>
                <a:latin typeface="Arial Narrow" charset="0"/>
                <a:ea typeface="Arial Narrow" charset="0"/>
                <a:cs typeface="Arial Narrow" charset="0"/>
              </a:rPr>
              <a:t>’ brains are hungry for active engagement-that’s how they learn best. </a:t>
            </a:r>
            <a:endParaRPr lang="en-US" sz="4000" b="1" dirty="0" smtClean="0">
              <a:solidFill>
                <a:schemeClr val="bg1"/>
              </a:solidFill>
              <a:latin typeface="Arial Narrow" charset="0"/>
              <a:ea typeface="Arial Narrow" charset="0"/>
              <a:cs typeface="Arial Narrow" charset="0"/>
            </a:endParaRPr>
          </a:p>
          <a:p>
            <a:pPr marL="342900" indent="-342900" defTabSz="914099">
              <a:buFont typeface="Arial" panose="020B0604020202020204" pitchFamily="34" charset="0"/>
              <a:buChar char="•"/>
            </a:pPr>
            <a:r>
              <a:rPr lang="en-US" sz="4000" b="1" dirty="0">
                <a:solidFill>
                  <a:schemeClr val="bg1"/>
                </a:solidFill>
                <a:latin typeface="Arial Narrow" charset="0"/>
                <a:ea typeface="Arial Narrow" charset="0"/>
                <a:cs typeface="Arial Narrow" charset="0"/>
              </a:rPr>
              <a:t>G</a:t>
            </a:r>
            <a:r>
              <a:rPr lang="en-US" sz="4000" b="1" dirty="0" smtClean="0">
                <a:solidFill>
                  <a:schemeClr val="bg1"/>
                </a:solidFill>
                <a:latin typeface="Arial Narrow" charset="0"/>
                <a:ea typeface="Arial Narrow" charset="0"/>
                <a:cs typeface="Arial Narrow" charset="0"/>
              </a:rPr>
              <a:t>o </a:t>
            </a:r>
            <a:r>
              <a:rPr lang="en-US" sz="4000" b="1" dirty="0">
                <a:solidFill>
                  <a:schemeClr val="bg1"/>
                </a:solidFill>
                <a:latin typeface="Arial Narrow" charset="0"/>
                <a:ea typeface="Arial Narrow" charset="0"/>
                <a:cs typeface="Arial Narrow" charset="0"/>
              </a:rPr>
              <a:t>all out to hook kids and keep them on the line–in your curriculum choices, teaching style, experiences, and mission. </a:t>
            </a:r>
            <a:endParaRPr lang="en-US" sz="4000" b="1" dirty="0" smtClean="0">
              <a:solidFill>
                <a:schemeClr val="bg1"/>
              </a:solidFill>
              <a:latin typeface="Arial Narrow" charset="0"/>
              <a:ea typeface="Arial Narrow" charset="0"/>
              <a:cs typeface="Arial Narrow" charset="0"/>
            </a:endParaRPr>
          </a:p>
        </p:txBody>
      </p:sp>
      <p:pic>
        <p:nvPicPr>
          <p:cNvPr id="3" name="Picture 2"/>
          <p:cNvPicPr>
            <a:picLocks noChangeAspect="1"/>
          </p:cNvPicPr>
          <p:nvPr/>
        </p:nvPicPr>
        <p:blipFill>
          <a:blip r:embed="rId3">
            <a:clrChange>
              <a:clrFrom>
                <a:srgbClr val="FEFFFC"/>
              </a:clrFrom>
              <a:clrTo>
                <a:srgbClr val="FEFFFC">
                  <a:alpha val="0"/>
                </a:srgbClr>
              </a:clrTo>
            </a:clrChange>
            <a:extLst>
              <a:ext uri="{28A0092B-C50C-407E-A947-70E740481C1C}">
                <a14:useLocalDpi xmlns:a14="http://schemas.microsoft.com/office/drawing/2010/main" val="0"/>
              </a:ext>
            </a:extLst>
          </a:blip>
          <a:stretch>
            <a:fillRect/>
          </a:stretch>
        </p:blipFill>
        <p:spPr>
          <a:xfrm>
            <a:off x="3733800" y="491544"/>
            <a:ext cx="2590800" cy="2937456"/>
          </a:xfrm>
          <a:prstGeom prst="rect">
            <a:avLst/>
          </a:prstGeom>
        </p:spPr>
      </p:pic>
    </p:spTree>
    <p:extLst>
      <p:ext uri="{BB962C8B-B14F-4D97-AF65-F5344CB8AC3E}">
        <p14:creationId xmlns:p14="http://schemas.microsoft.com/office/powerpoint/2010/main" val="412850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722" y="192097"/>
            <a:ext cx="8382000" cy="664797"/>
          </a:xfrm>
        </p:spPr>
        <p:txBody>
          <a:bodyPr/>
          <a:lstStyle/>
          <a:p>
            <a:pPr algn="ctr"/>
            <a:r>
              <a:rPr lang="en-US" b="1" dirty="0" smtClean="0"/>
              <a:t>There’s No Doubt</a:t>
            </a:r>
            <a:endParaRPr lang="en-US" b="1" dirty="0"/>
          </a:p>
        </p:txBody>
      </p:sp>
      <p:sp>
        <p:nvSpPr>
          <p:cNvPr id="6" name="Rounded Rectangle 5"/>
          <p:cNvSpPr/>
          <p:nvPr/>
        </p:nvSpPr>
        <p:spPr bwMode="auto">
          <a:xfrm>
            <a:off x="208722" y="3200400"/>
            <a:ext cx="8782878" cy="3467711"/>
          </a:xfrm>
          <a:prstGeom prst="roundRect">
            <a:avLst>
              <a:gd name="adj" fmla="val 9033"/>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342900" indent="-342900" defTabSz="914099">
              <a:buFont typeface="Arial" panose="020B0604020202020204" pitchFamily="34" charset="0"/>
              <a:buChar char="•"/>
            </a:pPr>
            <a:r>
              <a:rPr lang="en-US" sz="3600" b="1"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Kids today are mastering technology at the speed of innovation. They’re poised to learn a layer of programming literacy that was unimaginable a few decades ago.</a:t>
            </a:r>
            <a:endParaRPr lang="en-US" sz="3600" b="1" dirty="0" smtClean="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8999" y="856894"/>
            <a:ext cx="2209801" cy="2732894"/>
          </a:xfrm>
          <a:prstGeom prst="rect">
            <a:avLst/>
          </a:prstGeom>
        </p:spPr>
      </p:pic>
    </p:spTree>
    <p:extLst>
      <p:ext uri="{BB962C8B-B14F-4D97-AF65-F5344CB8AC3E}">
        <p14:creationId xmlns:p14="http://schemas.microsoft.com/office/powerpoint/2010/main" val="28063238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228600" y="3276600"/>
            <a:ext cx="8665029" cy="34290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342900" indent="-342900" defTabSz="914099">
              <a:buFont typeface="Arial" panose="020B0604020202020204" pitchFamily="34" charset="0"/>
              <a:buChar char="•"/>
            </a:pPr>
            <a:r>
              <a:rPr lang="en-US" sz="4400" b="1" dirty="0">
                <a:solidFill>
                  <a:srgbClr val="FFFFFF"/>
                </a:solidFill>
                <a:effectLst>
                  <a:outerShdw blurRad="50800" dist="76200" dir="13500000" algn="br" rotWithShape="0">
                    <a:prstClr val="black">
                      <a:alpha val="40000"/>
                    </a:prstClr>
                  </a:outerShdw>
                </a:effectLst>
                <a:latin typeface="Aharoni" panose="02010803020104030203" pitchFamily="2" charset="-79"/>
                <a:cs typeface="Aharoni" panose="02010803020104030203" pitchFamily="2" charset="-79"/>
              </a:rPr>
              <a:t>As their leader, their teacher, go with them–fearlessly venture into this wondrous, rapidly expanding landscape with your kids. </a:t>
            </a:r>
            <a:endParaRPr lang="en-US" sz="4400" b="1" dirty="0" smtClean="0">
              <a:solidFill>
                <a:srgbClr val="FFFFFF"/>
              </a:solidFill>
              <a:effectLst>
                <a:outerShdw blurRad="50800" dist="76200" dir="13500000" algn="br" rotWithShape="0">
                  <a:prstClr val="black">
                    <a:alpha val="40000"/>
                  </a:prstClr>
                </a:outerShdw>
              </a:effectLst>
              <a:latin typeface="Aharoni" panose="02010803020104030203" pitchFamily="2" charset="-79"/>
              <a:cs typeface="Aharoni" panose="02010803020104030203" pitchFamily="2" charset="-79"/>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74074">
            <a:off x="2837954" y="308139"/>
            <a:ext cx="3914775" cy="2840926"/>
          </a:xfrm>
          <a:prstGeom prst="roundRect">
            <a:avLst/>
          </a:prstGeom>
        </p:spPr>
      </p:pic>
    </p:spTree>
    <p:extLst>
      <p:ext uri="{BB962C8B-B14F-4D97-AF65-F5344CB8AC3E}">
        <p14:creationId xmlns:p14="http://schemas.microsoft.com/office/powerpoint/2010/main" val="3041196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228600" y="3048000"/>
            <a:ext cx="8686800" cy="3543911"/>
          </a:xfrm>
          <a:prstGeom prst="roundRect">
            <a:avLst>
              <a:gd name="adj" fmla="val 9033"/>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marL="342900" indent="-342900" defTabSz="914099">
              <a:buFont typeface="Arial" panose="020B0604020202020204" pitchFamily="34" charset="0"/>
              <a:buChar char="•"/>
            </a:pPr>
            <a:r>
              <a:rPr lang="en-US" sz="4400" b="1" dirty="0">
                <a:solidFill>
                  <a:srgbClr val="FFFFFF"/>
                </a:solidFill>
                <a:effectLst>
                  <a:outerShdw blurRad="50800" dist="76200" dir="13500000" algn="br" rotWithShape="0">
                    <a:prstClr val="black">
                      <a:alpha val="40000"/>
                    </a:prstClr>
                  </a:outerShdw>
                </a:effectLst>
                <a:latin typeface="Aharoni" panose="02010803020104030203" pitchFamily="2" charset="-79"/>
                <a:cs typeface="Aharoni" panose="02010803020104030203" pitchFamily="2" charset="-79"/>
              </a:rPr>
              <a:t>Don’t be afraid to let them lead the way— celebrate when they “power up” as they walk in your door. </a:t>
            </a:r>
            <a:endParaRPr lang="en-US" sz="4400" b="1" dirty="0" smtClean="0">
              <a:solidFill>
                <a:srgbClr val="FFFFFF"/>
              </a:solidFill>
              <a:effectLst>
                <a:outerShdw blurRad="50800" dist="76200" dir="13500000" algn="br" rotWithShape="0">
                  <a:prstClr val="black">
                    <a:alpha val="40000"/>
                  </a:prstClr>
                </a:outerShdw>
              </a:effectLst>
              <a:latin typeface="Aharoni" panose="02010803020104030203" pitchFamily="2" charset="-79"/>
              <a:cs typeface="Aharoni" panose="02010803020104030203" pitchFamily="2" charset="-79"/>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977" y="144350"/>
            <a:ext cx="4698045" cy="312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21004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62000" y="1066800"/>
            <a:ext cx="7690114" cy="1384994"/>
          </a:xfrm>
        </p:spPr>
        <p:txBody>
          <a:bodyPr/>
          <a:lstStyle/>
          <a:p>
            <a:pPr algn="ctr"/>
            <a:r>
              <a:rPr lang="en-US" sz="5400" dirty="0" smtClean="0"/>
              <a:t>How To Reach Digital Natives With The Gospel</a:t>
            </a:r>
          </a:p>
          <a:p>
            <a:pPr algn="ctr"/>
            <a:r>
              <a:rPr lang="en-US" sz="5400" dirty="0" smtClean="0"/>
              <a:t>By</a:t>
            </a:r>
          </a:p>
          <a:p>
            <a:pPr algn="ctr"/>
            <a:r>
              <a:rPr lang="en-US" sz="5400" dirty="0" smtClean="0"/>
              <a:t>Jennifer Hooks </a:t>
            </a:r>
          </a:p>
          <a:p>
            <a:pPr algn="ctr"/>
            <a:r>
              <a:rPr lang="en-US" sz="5400" dirty="0" smtClean="0"/>
              <a:t>June 3,  2016</a:t>
            </a:r>
          </a:p>
          <a:p>
            <a:pPr algn="ctr"/>
            <a:r>
              <a:rPr lang="en-US" sz="5400" dirty="0" smtClean="0"/>
              <a:t>Children’s  Ministry Magazine </a:t>
            </a:r>
          </a:p>
          <a:p>
            <a:endParaRPr lang="en-US"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half" idx="1"/>
          </p:nvPr>
        </p:nvSpPr>
        <p:spPr>
          <a:xfrm>
            <a:off x="304800" y="435148"/>
            <a:ext cx="5410200" cy="6081665"/>
          </a:xfrm>
        </p:spPr>
        <p:txBody>
          <a:bodyPr/>
          <a:lstStyle/>
          <a:p>
            <a:pPr>
              <a:spcBef>
                <a:spcPts val="0"/>
              </a:spcBef>
            </a:pPr>
            <a:r>
              <a:rPr lang="en-US" sz="4000" dirty="0">
                <a:latin typeface="Arial Narrow" charset="0"/>
                <a:ea typeface="Arial Narrow" charset="0"/>
                <a:cs typeface="Arial Narrow" charset="0"/>
              </a:rPr>
              <a:t>They’re children to whom a digital world is indigenous and completely natural. </a:t>
            </a:r>
            <a:endParaRPr lang="en-US" sz="4000" dirty="0" smtClean="0">
              <a:latin typeface="Arial Narrow" charset="0"/>
              <a:ea typeface="Arial Narrow" charset="0"/>
              <a:cs typeface="Arial Narrow" charset="0"/>
            </a:endParaRPr>
          </a:p>
          <a:p>
            <a:pPr>
              <a:spcBef>
                <a:spcPts val="0"/>
              </a:spcBef>
            </a:pPr>
            <a:r>
              <a:rPr lang="en-US" sz="4000" dirty="0" smtClean="0">
                <a:latin typeface="Arial Narrow" charset="0"/>
                <a:ea typeface="Arial Narrow" charset="0"/>
                <a:cs typeface="Arial Narrow" charset="0"/>
              </a:rPr>
              <a:t>They </a:t>
            </a:r>
            <a:r>
              <a:rPr lang="en-US" sz="4000" dirty="0">
                <a:latin typeface="Arial Narrow" charset="0"/>
                <a:ea typeface="Arial Narrow" charset="0"/>
                <a:cs typeface="Arial Narrow" charset="0"/>
              </a:rPr>
              <a:t>were born into an existence where technology evolves at an ever-increasing rate. </a:t>
            </a:r>
            <a:endParaRPr lang="en-US" sz="4000" dirty="0" smtClean="0">
              <a:latin typeface="Arial Narrow" charset="0"/>
              <a:ea typeface="Arial Narrow" charset="0"/>
              <a:cs typeface="Arial Narrow" charset="0"/>
            </a:endParaRPr>
          </a:p>
          <a:p>
            <a:pPr>
              <a:spcBef>
                <a:spcPts val="0"/>
              </a:spcBef>
            </a:pPr>
            <a:r>
              <a:rPr lang="en-US" sz="4000" dirty="0" smtClean="0">
                <a:latin typeface="Arial Narrow" charset="0"/>
                <a:ea typeface="Arial Narrow" charset="0"/>
                <a:cs typeface="Arial Narrow" charset="0"/>
              </a:rPr>
              <a:t>They </a:t>
            </a:r>
            <a:r>
              <a:rPr lang="en-US" sz="4000" dirty="0">
                <a:latin typeface="Arial Narrow" charset="0"/>
                <a:ea typeface="Arial Narrow" charset="0"/>
                <a:cs typeface="Arial Narrow" charset="0"/>
              </a:rPr>
              <a:t>interface with one another and with their world through digital means.</a:t>
            </a:r>
          </a:p>
          <a:p>
            <a:endParaRPr lang="en-US" sz="3200" dirty="0"/>
          </a:p>
        </p:txBody>
      </p:sp>
      <p:pic>
        <p:nvPicPr>
          <p:cNvPr id="2" name="Content Placeholder 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34000" y="1266180"/>
            <a:ext cx="3657600" cy="4419600"/>
          </a:xfrm>
        </p:spPr>
      </p:pic>
    </p:spTree>
    <p:extLst>
      <p:ext uri="{BB962C8B-B14F-4D97-AF65-F5344CB8AC3E}">
        <p14:creationId xmlns:p14="http://schemas.microsoft.com/office/powerpoint/2010/main" val="2424372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742850" cy="1495794"/>
          </a:xfrm>
        </p:spPr>
        <p:txBody>
          <a:bodyPr/>
          <a:lstStyle/>
          <a:p>
            <a:r>
              <a:rPr lang="en-US" sz="5400" b="1" dirty="0" smtClean="0">
                <a:latin typeface="Arial Rounded MT Bold" charset="0"/>
                <a:ea typeface="Arial Rounded MT Bold" charset="0"/>
                <a:cs typeface="Arial Rounded MT Bold" charset="0"/>
              </a:rPr>
              <a:t>What is a </a:t>
            </a:r>
            <a:r>
              <a:rPr lang="en-US" sz="5400" b="1" smtClean="0">
                <a:latin typeface="Arial Rounded MT Bold" charset="0"/>
                <a:ea typeface="Arial Rounded MT Bold" charset="0"/>
                <a:cs typeface="Arial Rounded MT Bold" charset="0"/>
              </a:rPr>
              <a:t>Digital Immigrant?</a:t>
            </a:r>
            <a:endParaRPr lang="en-US" sz="5400" b="1">
              <a:latin typeface="Arial Rounded MT Bold" charset="0"/>
              <a:ea typeface="Arial Rounded MT Bold" charset="0"/>
              <a:cs typeface="Arial Rounded MT Bold" charset="0"/>
            </a:endParaRPr>
          </a:p>
        </p:txBody>
      </p:sp>
      <p:sp>
        <p:nvSpPr>
          <p:cNvPr id="3" name="Content Placeholder 2"/>
          <p:cNvSpPr>
            <a:spLocks noGrp="1"/>
          </p:cNvSpPr>
          <p:nvPr>
            <p:ph sz="half" idx="1"/>
          </p:nvPr>
        </p:nvSpPr>
        <p:spPr>
          <a:xfrm>
            <a:off x="342900" y="1477079"/>
            <a:ext cx="4724400" cy="4985980"/>
          </a:xfrm>
        </p:spPr>
        <p:txBody>
          <a:bodyPr/>
          <a:lstStyle/>
          <a:p>
            <a:r>
              <a:rPr lang="en-US" sz="4000" dirty="0" smtClean="0"/>
              <a:t>A </a:t>
            </a:r>
            <a:r>
              <a:rPr lang="en-US" sz="4000" dirty="0"/>
              <a:t>digital immigrant is someone who isn’t digital by nature; for instance, one who steadfastly prints hard copies of emails or calls to ensure an email has been received.</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57800" y="1676401"/>
            <a:ext cx="3637450" cy="4419600"/>
          </a:xfrm>
          <a:prstGeom prst="roundRect">
            <a:avLst/>
          </a:prstGeom>
        </p:spPr>
      </p:pic>
    </p:spTree>
    <p:extLst>
      <p:ext uri="{BB962C8B-B14F-4D97-AF65-F5344CB8AC3E}">
        <p14:creationId xmlns:p14="http://schemas.microsoft.com/office/powerpoint/2010/main" val="2363017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533400"/>
            <a:ext cx="7620000" cy="1828193"/>
          </a:xfrm>
        </p:spPr>
        <p:txBody>
          <a:bodyPr/>
          <a:lstStyle/>
          <a:p>
            <a:r>
              <a:rPr lang="en-US" sz="6600" b="1" dirty="0" smtClean="0"/>
              <a:t>8 Characteristics of the Net Generation Norms</a:t>
            </a:r>
            <a:endParaRPr lang="en-US" sz="6600" b="1" dirty="0"/>
          </a:p>
        </p:txBody>
      </p:sp>
      <p:pic>
        <p:nvPicPr>
          <p:cNvPr id="8" name="Content Placeholder 7"/>
          <p:cNvPicPr>
            <a:picLocks noGrp="1" noChangeAspect="1"/>
          </p:cNvPicPr>
          <p:nvPr>
            <p:ph sz="half" idx="1"/>
          </p:nvPr>
        </p:nvPicPr>
        <p:blipFill rotWithShape="1">
          <a:blip r:embed="rId3"/>
          <a:srcRect b="8867"/>
          <a:stretch/>
        </p:blipFill>
        <p:spPr>
          <a:xfrm>
            <a:off x="1600200" y="2743200"/>
            <a:ext cx="5791200" cy="3566106"/>
          </a:xfrm>
          <a:prstGeom prst="rect">
            <a:avLst/>
          </a:prstGeom>
        </p:spPr>
      </p:pic>
    </p:spTree>
    <p:extLst>
      <p:ext uri="{BB962C8B-B14F-4D97-AF65-F5344CB8AC3E}">
        <p14:creationId xmlns:p14="http://schemas.microsoft.com/office/powerpoint/2010/main" val="19050341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090" y="228600"/>
            <a:ext cx="8382000" cy="1329595"/>
          </a:xfrm>
        </p:spPr>
        <p:txBody>
          <a:bodyPr/>
          <a:lstStyle/>
          <a:p>
            <a:r>
              <a:rPr lang="en-US" b="1" dirty="0" smtClean="0"/>
              <a:t>       1. They Expect Freedom In Everything				</a:t>
            </a:r>
            <a:r>
              <a:rPr lang="en-US" b="1" dirty="0"/>
              <a:t> </a:t>
            </a:r>
            <a:r>
              <a:rPr lang="en-US" b="1" dirty="0" smtClean="0"/>
              <a:t>    They Do</a:t>
            </a:r>
            <a:endParaRPr lang="en-US" b="1" dirty="0"/>
          </a:p>
        </p:txBody>
      </p:sp>
      <p:sp>
        <p:nvSpPr>
          <p:cNvPr id="6" name="Rounded Rectangle 5"/>
          <p:cNvSpPr/>
          <p:nvPr/>
        </p:nvSpPr>
        <p:spPr bwMode="auto">
          <a:xfrm>
            <a:off x="152400" y="3048000"/>
            <a:ext cx="8889380" cy="3607923"/>
          </a:xfrm>
          <a:prstGeom prst="roundRect">
            <a:avLst>
              <a:gd name="adj" fmla="val 9033"/>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342900" indent="-342900" defTabSz="914099">
              <a:buFont typeface="Arial" panose="020B0604020202020204" pitchFamily="34" charset="0"/>
              <a:buChar char="•"/>
            </a:pPr>
            <a:r>
              <a:rPr lang="en-US" sz="3600" dirty="0" smtClean="0">
                <a:solidFill>
                  <a:schemeClr val="bg1"/>
                </a:solidFill>
                <a:effectLst>
                  <a:outerShdw blurRad="38100" dist="38100" dir="2700000" algn="tl">
                    <a:srgbClr val="000000">
                      <a:alpha val="43137"/>
                    </a:srgbClr>
                  </a:outerShdw>
                </a:effectLst>
                <a:latin typeface="Arial Narrow" charset="0"/>
                <a:ea typeface="Arial Narrow" charset="0"/>
                <a:cs typeface="Arial Narrow" charset="0"/>
              </a:rPr>
              <a:t>“</a:t>
            </a:r>
            <a:r>
              <a:rPr lang="en-US" sz="3600" dirty="0">
                <a:solidFill>
                  <a:schemeClr val="bg1"/>
                </a:solidFill>
                <a:effectLst>
                  <a:outerShdw blurRad="38100" dist="38100" dir="2700000" algn="tl">
                    <a:srgbClr val="000000">
                      <a:alpha val="43137"/>
                    </a:srgbClr>
                  </a:outerShdw>
                </a:effectLst>
                <a:latin typeface="Arial Narrow" charset="0"/>
                <a:ea typeface="Arial Narrow" charset="0"/>
                <a:cs typeface="Arial Narrow" charset="0"/>
              </a:rPr>
              <a:t>While older generations feel overwhelmed by the proliferation of sales channels, product types, and brands, [digital natives]take it for granted. </a:t>
            </a:r>
          </a:p>
          <a:p>
            <a:pPr marL="342900" indent="-342900" defTabSz="914099">
              <a:buFont typeface="Arial" panose="020B0604020202020204" pitchFamily="34" charset="0"/>
              <a:buChar char="•"/>
            </a:pPr>
            <a:r>
              <a:rPr lang="en-US" sz="3600" dirty="0" smtClean="0">
                <a:solidFill>
                  <a:schemeClr val="bg1"/>
                </a:solidFill>
                <a:effectLst>
                  <a:outerShdw blurRad="38100" dist="38100" dir="2700000" algn="tl">
                    <a:srgbClr val="000000">
                      <a:alpha val="43137"/>
                    </a:srgbClr>
                  </a:outerShdw>
                </a:effectLst>
                <a:latin typeface="Arial Narrow" charset="0"/>
                <a:ea typeface="Arial Narrow" charset="0"/>
                <a:cs typeface="Arial Narrow" charset="0"/>
              </a:rPr>
              <a:t>[</a:t>
            </a:r>
            <a:r>
              <a:rPr lang="en-US" sz="3600" dirty="0">
                <a:solidFill>
                  <a:schemeClr val="bg1"/>
                </a:solidFill>
                <a:effectLst>
                  <a:outerShdw blurRad="38100" dist="38100" dir="2700000" algn="tl">
                    <a:srgbClr val="000000">
                      <a:alpha val="43137"/>
                    </a:srgbClr>
                  </a:outerShdw>
                </a:effectLst>
                <a:latin typeface="Arial Narrow" charset="0"/>
                <a:ea typeface="Arial Narrow" charset="0"/>
                <a:cs typeface="Arial Narrow" charset="0"/>
              </a:rPr>
              <a:t>Digital natives] leverage technology to cut through the clutter to find the marketing message that fits their need.”</a:t>
            </a:r>
            <a:endParaRPr lang="en-US" sz="3600" dirty="0" smtClean="0">
              <a:solidFill>
                <a:schemeClr val="bg1"/>
              </a:solidFill>
              <a:effectLst>
                <a:outerShdw blurRad="38100" dist="38100" dir="2700000" algn="tl">
                  <a:srgbClr val="000000">
                    <a:alpha val="43137"/>
                  </a:srgbClr>
                </a:outerShdw>
              </a:effectLst>
              <a:latin typeface="Arial Narrow" charset="0"/>
              <a:ea typeface="Arial Narrow" charset="0"/>
              <a:cs typeface="Arial Narrow"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762000"/>
            <a:ext cx="3429000" cy="2286000"/>
          </a:xfrm>
          <a:prstGeom prst="rect">
            <a:avLst/>
          </a:prstGeom>
          <a:ln>
            <a:noFill/>
          </a:ln>
          <a:effectLst>
            <a:softEdge rad="112500"/>
          </a:effectLst>
        </p:spPr>
      </p:pic>
    </p:spTree>
    <p:extLst>
      <p:ext uri="{BB962C8B-B14F-4D97-AF65-F5344CB8AC3E}">
        <p14:creationId xmlns:p14="http://schemas.microsoft.com/office/powerpoint/2010/main" val="3916835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228600"/>
            <a:ext cx="8382000" cy="1554874"/>
          </a:xfrm>
        </p:spPr>
        <p:txBody>
          <a:bodyPr/>
          <a:lstStyle/>
          <a:p>
            <a:r>
              <a:rPr lang="en-US" sz="5400" b="1" dirty="0" smtClean="0"/>
              <a:t>2. They Enjoy Customizing </a:t>
            </a:r>
            <a:r>
              <a:rPr lang="en-US" sz="5400" b="1" dirty="0"/>
              <a:t>a</a:t>
            </a:r>
            <a:r>
              <a:rPr lang="en-US" sz="5400" b="1" dirty="0" smtClean="0"/>
              <a:t>nd 	Personalizing</a:t>
            </a:r>
            <a:endParaRPr lang="en-US" sz="5400" b="1" dirty="0"/>
          </a:p>
        </p:txBody>
      </p:sp>
      <p:sp>
        <p:nvSpPr>
          <p:cNvPr id="5" name="Rounded Rectangle 4"/>
          <p:cNvSpPr/>
          <p:nvPr/>
        </p:nvSpPr>
        <p:spPr bwMode="auto">
          <a:xfrm>
            <a:off x="190500" y="2743200"/>
            <a:ext cx="8763000" cy="3962400"/>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4800" dirty="0">
                <a:solidFill>
                  <a:srgbClr val="FFFFFF"/>
                </a:solidFill>
                <a:effectLst>
                  <a:outerShdw blurRad="50800" dist="76200" dir="13500000" algn="br" rotWithShape="0">
                    <a:prstClr val="black">
                      <a:alpha val="40000"/>
                    </a:prstClr>
                  </a:outerShdw>
                </a:effectLst>
                <a:latin typeface="Arial Narrow" charset="0"/>
                <a:ea typeface="Arial Narrow" charset="0"/>
                <a:cs typeface="Arial Narrow" charset="0"/>
              </a:rPr>
              <a:t>Kids can change the media world they live in–customizing everything from their ring tones to online content they’re creating</a:t>
            </a:r>
            <a:r>
              <a:rPr lang="en-US" sz="4800" dirty="0">
                <a:solidFill>
                  <a:srgbClr val="FFFFFF"/>
                </a:solidFill>
                <a:effectLst>
                  <a:outerShdw blurRad="38100" dist="38100" dir="2700000" algn="tl">
                    <a:srgbClr val="000000">
                      <a:alpha val="43137"/>
                    </a:srgbClr>
                  </a:outerShdw>
                </a:effectLst>
                <a:latin typeface="Arial Narrow" charset="0"/>
                <a:ea typeface="Arial Narrow" charset="0"/>
                <a:cs typeface="Arial Narrow" charset="0"/>
              </a:rPr>
              <a:t>.</a:t>
            </a:r>
            <a:endParaRPr lang="en-US" sz="4800" dirty="0" smtClean="0">
              <a:solidFill>
                <a:srgbClr val="FFFFFF"/>
              </a:solidFill>
              <a:effectLst>
                <a:outerShdw blurRad="38100" dist="38100" dir="2700000" algn="tl">
                  <a:srgbClr val="000000">
                    <a:alpha val="43137"/>
                  </a:srgbClr>
                </a:outerShdw>
              </a:effectLst>
              <a:latin typeface="Arial Narrow" charset="0"/>
              <a:ea typeface="Arial Narrow" charset="0"/>
              <a:cs typeface="Arial Narrow"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5191" y="895788"/>
            <a:ext cx="3482009" cy="2523814"/>
          </a:xfrm>
          <a:prstGeom prst="rect">
            <a:avLst/>
          </a:prstGeom>
        </p:spPr>
      </p:pic>
    </p:spTree>
    <p:extLst>
      <p:ext uri="{BB962C8B-B14F-4D97-AF65-F5344CB8AC3E}">
        <p14:creationId xmlns:p14="http://schemas.microsoft.com/office/powerpoint/2010/main" val="1036906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747897"/>
          </a:xfrm>
        </p:spPr>
        <p:txBody>
          <a:bodyPr/>
          <a:lstStyle/>
          <a:p>
            <a:pPr algn="ctr"/>
            <a:r>
              <a:rPr lang="en-US" sz="5400" b="1" dirty="0" smtClean="0"/>
              <a:t>3. They Scrutinize By Nature</a:t>
            </a:r>
            <a:endParaRPr lang="en-US" sz="5400" b="1" dirty="0"/>
          </a:p>
        </p:txBody>
      </p:sp>
      <p:sp>
        <p:nvSpPr>
          <p:cNvPr id="4" name="Rounded Rectangle 3"/>
          <p:cNvSpPr/>
          <p:nvPr/>
        </p:nvSpPr>
        <p:spPr bwMode="auto">
          <a:xfrm>
            <a:off x="0" y="3124200"/>
            <a:ext cx="9144000" cy="3733800"/>
          </a:xfrm>
          <a:prstGeom prst="roundRect">
            <a:avLst>
              <a:gd name="adj" fmla="val 9033"/>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571500" indent="-571500" defTabSz="914099" fontAlgn="base">
              <a:spcBef>
                <a:spcPct val="0"/>
              </a:spcBef>
              <a:spcAft>
                <a:spcPct val="0"/>
              </a:spcAft>
              <a:buFont typeface="Arial" panose="020B0604020202020204" pitchFamily="34" charset="0"/>
              <a:buChar char="•"/>
            </a:pPr>
            <a:r>
              <a:rPr lang="en-US" sz="4000" dirty="0" smtClean="0">
                <a:solidFill>
                  <a:srgbClr val="FFFFFF"/>
                </a:solidFill>
                <a:effectLst>
                  <a:outerShdw blurRad="50800" dist="76200" dir="13500000" algn="br" rotWithShape="0">
                    <a:prstClr val="black">
                      <a:alpha val="40000"/>
                    </a:prstClr>
                  </a:outerShdw>
                </a:effectLst>
              </a:rPr>
              <a:t>They’re </a:t>
            </a:r>
            <a:r>
              <a:rPr lang="en-US" sz="4000" dirty="0">
                <a:solidFill>
                  <a:srgbClr val="FFFFFF"/>
                </a:solidFill>
                <a:effectLst>
                  <a:outerShdw blurRad="50800" dist="76200" dir="13500000" algn="br" rotWithShape="0">
                    <a:prstClr val="black">
                      <a:alpha val="40000"/>
                    </a:prstClr>
                  </a:outerShdw>
                </a:effectLst>
              </a:rPr>
              <a:t>by nature intense scrutinizers of whatever they see online, continually assessing, reviewing, and ultimately expecting more from any provider of online content, resources, or products.</a:t>
            </a:r>
            <a:endParaRPr lang="en-US" sz="4000" dirty="0" smtClean="0">
              <a:solidFill>
                <a:srgbClr val="FFFFFF"/>
              </a:solidFill>
              <a:effectLst>
                <a:outerShdw blurRad="50800" dist="76200" dir="13500000" algn="br" rotWithShape="0">
                  <a:prstClr val="black">
                    <a:alpha val="40000"/>
                  </a:prstClr>
                </a:outerShdw>
              </a:effectLst>
            </a:endParaRPr>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2438400" y="771708"/>
            <a:ext cx="4724400" cy="2558869"/>
          </a:xfrm>
          <a:prstGeom prst="rect">
            <a:avLst/>
          </a:prstGeom>
        </p:spPr>
      </p:pic>
    </p:spTree>
    <p:extLst>
      <p:ext uri="{BB962C8B-B14F-4D97-AF65-F5344CB8AC3E}">
        <p14:creationId xmlns:p14="http://schemas.microsoft.com/office/powerpoint/2010/main" val="298846045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Purple Segoe 4-3 template-template_April-17-2007">
  <a:themeElements>
    <a:clrScheme name="Purple Template-Template">
      <a:dk1>
        <a:srgbClr val="000000"/>
      </a:dk1>
      <a:lt1>
        <a:srgbClr val="FFFFFF"/>
      </a:lt1>
      <a:dk2>
        <a:srgbClr val="663474"/>
      </a:dk2>
      <a:lt2>
        <a:srgbClr val="DBB7FF"/>
      </a:lt2>
      <a:accent1>
        <a:srgbClr val="FFC000"/>
      </a:accent1>
      <a:accent2>
        <a:srgbClr val="3497AE"/>
      </a:accent2>
      <a:accent3>
        <a:srgbClr val="DF8045"/>
      </a:accent3>
      <a:accent4>
        <a:srgbClr val="7DCC2E"/>
      </a:accent4>
      <a:accent5>
        <a:srgbClr val="FF9929"/>
      </a:accent5>
      <a:accent6>
        <a:srgbClr val="2681E6"/>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0C9270F-6167-4482-A7FC-AECA6C7510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Sample presentation slides (Stipple purple design)</Template>
  <TotalTime>3747</TotalTime>
  <Words>5659</Words>
  <Application>Microsoft Macintosh PowerPoint</Application>
  <PresentationFormat>On-screen Show (4:3)</PresentationFormat>
  <Paragraphs>342</Paragraphs>
  <Slides>35</Slides>
  <Notes>35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Aharoni</vt:lpstr>
      <vt:lpstr>Arial Narrow</vt:lpstr>
      <vt:lpstr>Calibri</vt:lpstr>
      <vt:lpstr>Courier New</vt:lpstr>
      <vt:lpstr>Wingdings</vt:lpstr>
      <vt:lpstr>Arial</vt:lpstr>
      <vt:lpstr>Arial Rounded MT Bold</vt:lpstr>
      <vt:lpstr>Purple Segoe 4-3 template-template_April-17-2007</vt:lpstr>
      <vt:lpstr>White with Courier font for code slides</vt:lpstr>
      <vt:lpstr>How To Reach Digital Natives With The Gospel</vt:lpstr>
      <vt:lpstr>Meet The Natives</vt:lpstr>
      <vt:lpstr>PowerPoint Presentation</vt:lpstr>
      <vt:lpstr>PowerPoint Presentation</vt:lpstr>
      <vt:lpstr>What is a Digital Immigrant?</vt:lpstr>
      <vt:lpstr>8 Characteristics of the Net Generation Norms</vt:lpstr>
      <vt:lpstr>       1. They Expect Freedom In Everything         They Do</vt:lpstr>
      <vt:lpstr>2. They Enjoy Customizing and  Personalizing</vt:lpstr>
      <vt:lpstr>3. They Scrutinize By Nature</vt:lpstr>
      <vt:lpstr>4. They Seek Integrity and  Openness </vt:lpstr>
      <vt:lpstr>5.  They Want Entertainment in Their          Education and Social Experiences</vt:lpstr>
      <vt:lpstr>    6. They Desire and Expect Collaboration and Relationship</vt:lpstr>
      <vt:lpstr>7. They Expect And “Need” Speed </vt:lpstr>
      <vt:lpstr>8. They Actively Pursue     Innovation</vt:lpstr>
      <vt:lpstr>How Can We Approach    These Children in Our       Ministry?</vt:lpstr>
      <vt:lpstr>Bridge the Digital Native Divide</vt:lpstr>
      <vt:lpstr>Allow Kids To Teach You</vt:lpstr>
      <vt:lpstr>PowerPoint Presentation</vt:lpstr>
      <vt:lpstr>Let Kids Learn By Doing</vt:lpstr>
      <vt:lpstr>Nurture Learning 24/7</vt:lpstr>
      <vt:lpstr>Change - often</vt:lpstr>
      <vt:lpstr>PowerPoint Presentation</vt:lpstr>
      <vt:lpstr>Short Segments</vt:lpstr>
      <vt:lpstr>Develop A Collaborative Environment</vt:lpstr>
      <vt:lpstr>PowerPoint Presentation</vt:lpstr>
      <vt:lpstr>PowerPoint Presentation</vt:lpstr>
      <vt:lpstr>Interlope</vt:lpstr>
      <vt:lpstr>PowerPoint Presentation</vt:lpstr>
      <vt:lpstr>PowerPoint Presentation</vt:lpstr>
      <vt:lpstr>Engage All Your Kids.</vt:lpstr>
      <vt:lpstr>Hook Them!</vt:lpstr>
      <vt:lpstr>There’s No Doubt</vt:lpstr>
      <vt:lpstr>PowerPoint Presentation</vt:lpstr>
      <vt:lpstr>PowerPoint Presentation</vt:lpstr>
      <vt:lpstr>PowerPoint Presentation</vt:lpstr>
    </vt:vector>
  </TitlesOfParts>
  <Company>GC</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Reach Digital Natives with the Gospel.</dc:title>
  <dc:creator>Muganda, Tanya</dc:creator>
  <cp:keywords/>
  <cp:lastModifiedBy>Koh, Linda Mei Lin</cp:lastModifiedBy>
  <cp:revision>74</cp:revision>
  <dcterms:created xsi:type="dcterms:W3CDTF">2017-03-07T22:27:55Z</dcterms:created>
  <dcterms:modified xsi:type="dcterms:W3CDTF">2017-08-17T18:36:06Z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TC102867779990</vt:lpwstr>
  </property>
</Properties>
</file>