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54"/>
    <p:restoredTop sz="72566"/>
  </p:normalViewPr>
  <p:slideViewPr>
    <p:cSldViewPr snapToGrid="0" snapToObjects="1">
      <p:cViewPr>
        <p:scale>
          <a:sx n="56" d="100"/>
          <a:sy n="56" d="100"/>
        </p:scale>
        <p:origin x="112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6C458-7133-4946-B688-9ED57230FE95}" type="datetimeFigureOut">
              <a:rPr lang="en-US" smtClean="0"/>
              <a:t>10/1/17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F12F9-6353-A947-924F-58B48B96245C}" type="slidenum">
              <a:rPr lang="en-US" smtClean="0"/>
              <a:t>‹#›</a:t>
            </a:fld>
            <a:endParaRPr lang="en-US"/>
          </a:p>
        </p:txBody>
      </p:sp>
    </p:spTree>
    <p:extLst>
      <p:ext uri="{BB962C8B-B14F-4D97-AF65-F5344CB8AC3E}">
        <p14:creationId xmlns:p14="http://schemas.microsoft.com/office/powerpoint/2010/main" val="673798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INS</a:t>
            </a:r>
            <a:r>
              <a:rPr lang="en-US" b="1" baseline="0" dirty="0" smtClean="0"/>
              <a:t> AND OUTS OF ADOLESCENT BRAIN DEVELOPMENT</a:t>
            </a:r>
          </a:p>
          <a:p>
            <a:endParaRPr lang="en-US" b="1" baseline="0" dirty="0" smtClean="0"/>
          </a:p>
          <a:p>
            <a:r>
              <a:rPr lang="en-US" b="0" baseline="0" dirty="0" smtClean="0"/>
              <a:t>Brain development affects teen behavior (including risk taking) behavior).  It is important for parents and teachers to understand adolescent brain development and to find ways to help teens develop good decision-making skills that can support healthy adolescent brain development.</a:t>
            </a:r>
            <a:endParaRPr lang="en-US" b="0" dirty="0"/>
          </a:p>
        </p:txBody>
      </p:sp>
      <p:sp>
        <p:nvSpPr>
          <p:cNvPr id="4" name="Slide Number Placeholder 3"/>
          <p:cNvSpPr>
            <a:spLocks noGrp="1"/>
          </p:cNvSpPr>
          <p:nvPr>
            <p:ph type="sldNum" sz="quarter" idx="10"/>
          </p:nvPr>
        </p:nvSpPr>
        <p:spPr/>
        <p:txBody>
          <a:bodyPr/>
          <a:lstStyle/>
          <a:p>
            <a:fld id="{3F6F12F9-6353-A947-924F-58B48B96245C}" type="slidenum">
              <a:rPr lang="en-US" smtClean="0"/>
              <a:t>1</a:t>
            </a:fld>
            <a:endParaRPr lang="en-US"/>
          </a:p>
        </p:txBody>
      </p:sp>
    </p:spTree>
    <p:extLst>
      <p:ext uri="{BB962C8B-B14F-4D97-AF65-F5344CB8AC3E}">
        <p14:creationId xmlns:p14="http://schemas.microsoft.com/office/powerpoint/2010/main" val="1764682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Respond appropriately to risk-taking</a:t>
            </a:r>
          </a:p>
          <a:p>
            <a:pPr marL="171450" indent="-171450">
              <a:buFont typeface="Arial" charset="0"/>
              <a:buChar char="•"/>
            </a:pPr>
            <a:r>
              <a:rPr lang="en-US" u="none" dirty="0" smtClean="0"/>
              <a:t>Follow through on safety plans</a:t>
            </a:r>
          </a:p>
          <a:p>
            <a:pPr marL="171450" indent="-171450">
              <a:buFont typeface="Arial" charset="0"/>
              <a:buChar char="•"/>
            </a:pPr>
            <a:r>
              <a:rPr lang="en-US" u="none" dirty="0" smtClean="0"/>
              <a:t>Use consequences of decision-making as teaching opportunities</a:t>
            </a:r>
          </a:p>
          <a:p>
            <a:pPr marL="171450" indent="-171450">
              <a:buFont typeface="Arial" charset="0"/>
              <a:buChar char="•"/>
            </a:pPr>
            <a:r>
              <a:rPr lang="en-US" u="none" dirty="0" smtClean="0"/>
              <a:t>Don’t “rescue” teens from every case of bad judgment</a:t>
            </a:r>
          </a:p>
          <a:p>
            <a:pPr marL="171450" indent="-171450">
              <a:buFont typeface="Arial" charset="0"/>
              <a:buChar char="•"/>
            </a:pPr>
            <a:r>
              <a:rPr lang="en-US" u="none" dirty="0" smtClean="0"/>
              <a:t>Continue</a:t>
            </a:r>
            <a:r>
              <a:rPr lang="en-US" u="none" baseline="0" dirty="0" smtClean="0"/>
              <a:t> to provide support</a:t>
            </a:r>
          </a:p>
          <a:p>
            <a:pPr marL="171450" indent="-171450">
              <a:buFont typeface="Arial" charset="0"/>
              <a:buChar char="•"/>
            </a:pPr>
            <a:r>
              <a:rPr lang="en-US" u="none" baseline="0" dirty="0" smtClean="0"/>
              <a:t>Be patient </a:t>
            </a:r>
            <a:r>
              <a:rPr lang="mr-IN" u="none" baseline="0" dirty="0" smtClean="0"/>
              <a:t>–</a:t>
            </a:r>
            <a:r>
              <a:rPr lang="en-US" u="none" baseline="0" dirty="0" smtClean="0"/>
              <a:t> recognize that the brain is still developing!</a:t>
            </a:r>
            <a:endParaRPr lang="en-US" u="none" dirty="0"/>
          </a:p>
        </p:txBody>
      </p:sp>
      <p:sp>
        <p:nvSpPr>
          <p:cNvPr id="4" name="Slide Number Placeholder 3"/>
          <p:cNvSpPr>
            <a:spLocks noGrp="1"/>
          </p:cNvSpPr>
          <p:nvPr>
            <p:ph type="sldNum" sz="quarter" idx="10"/>
          </p:nvPr>
        </p:nvSpPr>
        <p:spPr/>
        <p:txBody>
          <a:bodyPr/>
          <a:lstStyle/>
          <a:p>
            <a:fld id="{3F6F12F9-6353-A947-924F-58B48B96245C}" type="slidenum">
              <a:rPr lang="en-US" smtClean="0"/>
              <a:t>19</a:t>
            </a:fld>
            <a:endParaRPr lang="en-US"/>
          </a:p>
        </p:txBody>
      </p:sp>
    </p:spTree>
    <p:extLst>
      <p:ext uri="{BB962C8B-B14F-4D97-AF65-F5344CB8AC3E}">
        <p14:creationId xmlns:p14="http://schemas.microsoft.com/office/powerpoint/2010/main" val="1257504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SOME RESOURCES ON ADOLESCENT BRAIN</a:t>
            </a:r>
          </a:p>
          <a:p>
            <a:endParaRPr lang="en-US" b="1" dirty="0" smtClean="0"/>
          </a:p>
          <a:p>
            <a:pPr marL="171450" indent="-171450">
              <a:buFont typeface="Arial" charset="0"/>
              <a:buChar char="•"/>
            </a:pPr>
            <a:r>
              <a:rPr lang="en-US" b="0" i="1" dirty="0" smtClean="0"/>
              <a:t>Key</a:t>
            </a:r>
            <a:r>
              <a:rPr lang="en-US" b="0" i="1" baseline="0" dirty="0" smtClean="0"/>
              <a:t> Concepts; Executive Function: </a:t>
            </a:r>
            <a:r>
              <a:rPr lang="en-US" b="0" i="0" baseline="0" dirty="0" smtClean="0"/>
              <a:t>Harvard Center on the Developing Child </a:t>
            </a:r>
            <a:r>
              <a:rPr lang="mr-IN" b="0" i="0" baseline="0" dirty="0" smtClean="0"/>
              <a:t>–</a:t>
            </a:r>
            <a:r>
              <a:rPr lang="en-US" b="0" i="0" baseline="0" dirty="0" smtClean="0"/>
              <a:t> </a:t>
            </a:r>
            <a:r>
              <a:rPr lang="en-US" b="0" i="0" u="none" baseline="0" dirty="0" smtClean="0"/>
              <a:t>http://</a:t>
            </a:r>
            <a:r>
              <a:rPr lang="en-US" b="0" i="0" u="none" baseline="0" dirty="0" err="1" smtClean="0"/>
              <a:t>bit.ly</a:t>
            </a:r>
            <a:r>
              <a:rPr lang="en-US" b="0" i="0" u="none" baseline="0" dirty="0" smtClean="0"/>
              <a:t>/</a:t>
            </a:r>
            <a:r>
              <a:rPr lang="en-US" b="0" i="0" u="none" baseline="0" dirty="0" err="1" smtClean="0"/>
              <a:t>execfunction</a:t>
            </a:r>
            <a:endParaRPr lang="en-US" b="0" i="0" u="none" baseline="0" dirty="0" smtClean="0"/>
          </a:p>
          <a:p>
            <a:pPr marL="171450" indent="-171450">
              <a:buFont typeface="Arial" charset="0"/>
              <a:buChar char="•"/>
            </a:pPr>
            <a:r>
              <a:rPr lang="en-US" b="0" i="1" u="none" baseline="0" dirty="0" smtClean="0"/>
              <a:t>Building the Brain’s “Air Traffic Control” System: How Early Experiences Shape the Development of Executive Function:  </a:t>
            </a:r>
            <a:r>
              <a:rPr lang="en-US" b="0" i="0" u="none" baseline="0" dirty="0" smtClean="0"/>
              <a:t>Harvard Center on the Developing Child </a:t>
            </a:r>
            <a:r>
              <a:rPr lang="mr-IN" b="0" i="0" u="none" baseline="0" dirty="0" smtClean="0"/>
              <a:t>–</a:t>
            </a:r>
            <a:r>
              <a:rPr lang="en-US" b="0" i="0" u="none" baseline="0" dirty="0" smtClean="0"/>
              <a:t> http://</a:t>
            </a:r>
            <a:r>
              <a:rPr lang="en-US" b="0" i="0" u="none" baseline="0" dirty="0" err="1" smtClean="0"/>
              <a:t>bit.ly</a:t>
            </a:r>
            <a:r>
              <a:rPr lang="en-US" b="0" i="0" u="none" baseline="0" dirty="0" smtClean="0"/>
              <a:t>/VG7Q3T</a:t>
            </a:r>
          </a:p>
          <a:p>
            <a:pPr marL="171450" indent="-171450">
              <a:buFont typeface="Arial" charset="0"/>
              <a:buChar char="•"/>
            </a:pPr>
            <a:r>
              <a:rPr lang="en-US" b="0" i="1" u="none" baseline="0" dirty="0" smtClean="0"/>
              <a:t>Adolescent Brain Development: Unlocking the Potential of Georgia’s Youth </a:t>
            </a:r>
            <a:r>
              <a:rPr lang="mr-IN" b="0" i="0" u="none" baseline="0" dirty="0" smtClean="0"/>
              <a:t>–</a:t>
            </a:r>
            <a:r>
              <a:rPr lang="en-US" b="0" i="0" u="none" baseline="0" dirty="0" smtClean="0"/>
              <a:t> http://</a:t>
            </a:r>
            <a:r>
              <a:rPr lang="en-US" b="0" i="0" u="none" baseline="0" dirty="0" err="1" smtClean="0"/>
              <a:t>bit.ly</a:t>
            </a:r>
            <a:r>
              <a:rPr lang="en-US" b="0" i="0" u="none" baseline="0" dirty="0" smtClean="0"/>
              <a:t>/</a:t>
            </a:r>
            <a:r>
              <a:rPr lang="en-US" b="0" i="0" u="none" baseline="0" dirty="0" err="1" smtClean="0"/>
              <a:t>BBBadolbrainbrief</a:t>
            </a:r>
            <a:endParaRPr lang="en-US" b="0" i="1" u="none" baseline="0" dirty="0" smtClean="0"/>
          </a:p>
          <a:p>
            <a:pPr marL="171450" indent="-171450">
              <a:buFont typeface="Arial" charset="0"/>
              <a:buChar char="•"/>
            </a:pPr>
            <a:endParaRPr lang="en-US" b="0" i="1" dirty="0"/>
          </a:p>
        </p:txBody>
      </p:sp>
      <p:sp>
        <p:nvSpPr>
          <p:cNvPr id="4" name="Slide Number Placeholder 3"/>
          <p:cNvSpPr>
            <a:spLocks noGrp="1"/>
          </p:cNvSpPr>
          <p:nvPr>
            <p:ph type="sldNum" sz="quarter" idx="10"/>
          </p:nvPr>
        </p:nvSpPr>
        <p:spPr/>
        <p:txBody>
          <a:bodyPr/>
          <a:lstStyle/>
          <a:p>
            <a:fld id="{3F6F12F9-6353-A947-924F-58B48B96245C}" type="slidenum">
              <a:rPr lang="en-US" smtClean="0"/>
              <a:t>20</a:t>
            </a:fld>
            <a:endParaRPr lang="en-US"/>
          </a:p>
        </p:txBody>
      </p:sp>
    </p:spTree>
    <p:extLst>
      <p:ext uri="{BB962C8B-B14F-4D97-AF65-F5344CB8AC3E}">
        <p14:creationId xmlns:p14="http://schemas.microsoft.com/office/powerpoint/2010/main" val="77822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i="1" dirty="0" smtClean="0"/>
              <a:t>The Teen Brain: Still Under Construction:  </a:t>
            </a:r>
            <a:r>
              <a:rPr lang="en-US" i="0" dirty="0" smtClean="0"/>
              <a:t>National</a:t>
            </a:r>
            <a:r>
              <a:rPr lang="en-US" i="0" baseline="0" dirty="0" smtClean="0"/>
              <a:t> Institute of Mental Health </a:t>
            </a:r>
            <a:r>
              <a:rPr lang="mr-IN" i="0" baseline="0" dirty="0" smtClean="0"/>
              <a:t>–</a:t>
            </a:r>
            <a:r>
              <a:rPr lang="en-US" i="0" baseline="0" dirty="0" smtClean="0"/>
              <a:t>http://</a:t>
            </a:r>
            <a:r>
              <a:rPr lang="en-US" i="0" baseline="0" dirty="0" err="1" smtClean="0"/>
              <a:t>bit.ly</a:t>
            </a:r>
            <a:r>
              <a:rPr lang="en-US" i="0" baseline="0" dirty="0" smtClean="0"/>
              <a:t>/</a:t>
            </a:r>
            <a:r>
              <a:rPr lang="en-US" i="0" baseline="0" dirty="0" err="1" smtClean="0"/>
              <a:t>NIMHteenbrain</a:t>
            </a:r>
            <a:endParaRPr lang="en-US" i="0" baseline="0" dirty="0" smtClean="0"/>
          </a:p>
          <a:p>
            <a:pPr marL="171450" indent="-171450">
              <a:buFont typeface="Arial" charset="0"/>
              <a:buChar char="•"/>
            </a:pPr>
            <a:r>
              <a:rPr lang="en-US" i="1" baseline="0" dirty="0" smtClean="0"/>
              <a:t>Adolescent Sleep Needs and Patterns: Research Report and Resource Guide:  </a:t>
            </a:r>
            <a:r>
              <a:rPr lang="en-US" i="0" baseline="0" dirty="0" smtClean="0"/>
              <a:t>The National Sleep Foundation </a:t>
            </a:r>
            <a:r>
              <a:rPr lang="mr-IN" i="0" baseline="0" dirty="0" smtClean="0"/>
              <a:t>–</a:t>
            </a:r>
            <a:r>
              <a:rPr lang="en-US" i="0" baseline="0" dirty="0" smtClean="0"/>
              <a:t> </a:t>
            </a:r>
            <a:r>
              <a:rPr lang="en-US" i="0" baseline="0" dirty="0" err="1" smtClean="0"/>
              <a:t>Sleepfoundation.org</a:t>
            </a:r>
            <a:endParaRPr lang="en-US" i="0" baseline="0" dirty="0" smtClean="0"/>
          </a:p>
          <a:p>
            <a:pPr marL="171450" indent="-171450">
              <a:buFont typeface="Arial" charset="0"/>
              <a:buChar char="•"/>
            </a:pPr>
            <a:r>
              <a:rPr lang="en-US" i="1" baseline="0" dirty="0" smtClean="0"/>
              <a:t>The Teen Brain: </a:t>
            </a:r>
            <a:r>
              <a:rPr lang="en-US" i="0" baseline="0" dirty="0" smtClean="0"/>
              <a:t> Harvard Magazine </a:t>
            </a:r>
            <a:r>
              <a:rPr lang="mr-IN" i="0" baseline="0" dirty="0" smtClean="0"/>
              <a:t>–</a:t>
            </a:r>
            <a:r>
              <a:rPr lang="en-US" i="0" baseline="0" dirty="0" smtClean="0"/>
              <a:t> </a:t>
            </a:r>
            <a:endParaRPr lang="en-US" i="1" baseline="0" dirty="0" smtClean="0"/>
          </a:p>
          <a:p>
            <a:pPr marL="171450" indent="-171450">
              <a:buFont typeface="Arial" charset="0"/>
              <a:buChar char="•"/>
            </a:pPr>
            <a:endParaRPr lang="en-US" i="0" baseline="0" dirty="0" smtClean="0"/>
          </a:p>
          <a:p>
            <a:endParaRPr lang="en-US" i="1" dirty="0"/>
          </a:p>
        </p:txBody>
      </p:sp>
      <p:sp>
        <p:nvSpPr>
          <p:cNvPr id="4" name="Slide Number Placeholder 3"/>
          <p:cNvSpPr>
            <a:spLocks noGrp="1"/>
          </p:cNvSpPr>
          <p:nvPr>
            <p:ph type="sldNum" sz="quarter" idx="10"/>
          </p:nvPr>
        </p:nvSpPr>
        <p:spPr/>
        <p:txBody>
          <a:bodyPr/>
          <a:lstStyle/>
          <a:p>
            <a:fld id="{3F6F12F9-6353-A947-924F-58B48B96245C}" type="slidenum">
              <a:rPr lang="en-US" smtClean="0"/>
              <a:t>21</a:t>
            </a:fld>
            <a:endParaRPr lang="en-US"/>
          </a:p>
        </p:txBody>
      </p:sp>
    </p:spTree>
    <p:extLst>
      <p:ext uri="{BB962C8B-B14F-4D97-AF65-F5344CB8AC3E}">
        <p14:creationId xmlns:p14="http://schemas.microsoft.com/office/powerpoint/2010/main" val="52462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Brain</a:t>
            </a:r>
            <a:r>
              <a:rPr lang="en-US" b="1" baseline="0" dirty="0" smtClean="0"/>
              <a:t> Development</a:t>
            </a:r>
          </a:p>
          <a:p>
            <a:endParaRPr lang="en-US" b="1" baseline="0" dirty="0" smtClean="0"/>
          </a:p>
          <a:p>
            <a:r>
              <a:rPr lang="en-US" b="0" baseline="0" dirty="0" smtClean="0"/>
              <a:t>“Society cannot continue to ignore the laws of biology.  The more we learn about early brain development,</a:t>
            </a:r>
          </a:p>
          <a:p>
            <a:r>
              <a:rPr lang="en-US" b="0" baseline="0" dirty="0" smtClean="0"/>
              <a:t>The more responsibility we have to act on that knowledge.”  -- Bruce D. Perry, M.D., </a:t>
            </a:r>
            <a:r>
              <a:rPr lang="en-US" b="0" baseline="0" dirty="0" err="1" smtClean="0"/>
              <a:t>Ph.D</a:t>
            </a:r>
            <a:endParaRPr lang="en-US" b="0" baseline="0" dirty="0" smtClean="0"/>
          </a:p>
          <a:p>
            <a:endParaRPr lang="en-US" b="0" dirty="0" smtClean="0"/>
          </a:p>
          <a:p>
            <a:endParaRPr lang="en-US" b="0" dirty="0" smtClean="0"/>
          </a:p>
          <a:p>
            <a:r>
              <a:rPr lang="en-US" b="0" dirty="0" smtClean="0"/>
              <a:t>You Can Make a Difference!</a:t>
            </a:r>
            <a:endParaRPr lang="en-US" b="0" dirty="0"/>
          </a:p>
        </p:txBody>
      </p:sp>
      <p:sp>
        <p:nvSpPr>
          <p:cNvPr id="4" name="Slide Number Placeholder 3"/>
          <p:cNvSpPr>
            <a:spLocks noGrp="1"/>
          </p:cNvSpPr>
          <p:nvPr>
            <p:ph type="sldNum" sz="quarter" idx="10"/>
          </p:nvPr>
        </p:nvSpPr>
        <p:spPr/>
        <p:txBody>
          <a:bodyPr/>
          <a:lstStyle/>
          <a:p>
            <a:fld id="{3F6F12F9-6353-A947-924F-58B48B96245C}" type="slidenum">
              <a:rPr lang="en-US" smtClean="0"/>
              <a:t>22</a:t>
            </a:fld>
            <a:endParaRPr lang="en-US"/>
          </a:p>
        </p:txBody>
      </p:sp>
    </p:spTree>
    <p:extLst>
      <p:ext uri="{BB962C8B-B14F-4D97-AF65-F5344CB8AC3E}">
        <p14:creationId xmlns:p14="http://schemas.microsoft.com/office/powerpoint/2010/main" val="114574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Some Issues Related to Teen Brains</a:t>
            </a:r>
          </a:p>
          <a:p>
            <a:endParaRPr lang="en-US" b="1" dirty="0" smtClean="0"/>
          </a:p>
          <a:p>
            <a:pPr marL="171450" indent="-171450">
              <a:buFont typeface="Arial" charset="0"/>
              <a:buChar char="•"/>
            </a:pPr>
            <a:r>
              <a:rPr lang="en-US" b="0" dirty="0" smtClean="0"/>
              <a:t>Continuing</a:t>
            </a:r>
            <a:r>
              <a:rPr lang="en-US" b="1" dirty="0" smtClean="0"/>
              <a:t> </a:t>
            </a:r>
            <a:r>
              <a:rPr lang="en-US" b="0" dirty="0" smtClean="0"/>
              <a:t>challenges with impulse</a:t>
            </a:r>
            <a:r>
              <a:rPr lang="en-US" b="0" baseline="0" dirty="0" smtClean="0"/>
              <a:t> control</a:t>
            </a:r>
          </a:p>
          <a:p>
            <a:pPr marL="171450" indent="-171450">
              <a:buFont typeface="Arial" charset="0"/>
              <a:buChar char="•"/>
            </a:pPr>
            <a:r>
              <a:rPr lang="en-US" b="0" baseline="0" dirty="0" smtClean="0"/>
              <a:t>Changes in sleep patterns</a:t>
            </a:r>
          </a:p>
          <a:p>
            <a:pPr marL="171450" indent="-171450">
              <a:buFont typeface="Arial" charset="0"/>
              <a:buChar char="•"/>
            </a:pPr>
            <a:r>
              <a:rPr lang="en-US" b="0" baseline="0" dirty="0" smtClean="0"/>
              <a:t>Increase in risk-taking behavior:</a:t>
            </a:r>
          </a:p>
          <a:p>
            <a:pPr marL="0" indent="0">
              <a:buFont typeface="Arial" charset="0"/>
              <a:buNone/>
            </a:pPr>
            <a:r>
              <a:rPr lang="en-US" b="0" baseline="0" dirty="0" smtClean="0"/>
              <a:t>    * drinking alcohol</a:t>
            </a:r>
          </a:p>
          <a:p>
            <a:pPr marL="0" indent="0">
              <a:buFont typeface="Arial" charset="0"/>
              <a:buNone/>
            </a:pPr>
            <a:r>
              <a:rPr lang="en-US" b="0" baseline="0" dirty="0" smtClean="0"/>
              <a:t>    * smoking</a:t>
            </a:r>
          </a:p>
          <a:p>
            <a:pPr marL="0" indent="0">
              <a:buFont typeface="Arial" charset="0"/>
              <a:buNone/>
            </a:pPr>
            <a:r>
              <a:rPr lang="en-US" b="0" baseline="0" dirty="0" smtClean="0"/>
              <a:t>    * using drugs</a:t>
            </a:r>
          </a:p>
          <a:p>
            <a:pPr marL="0" indent="0">
              <a:buFont typeface="Arial" charset="0"/>
              <a:buNone/>
            </a:pPr>
            <a:r>
              <a:rPr lang="en-US" b="0" baseline="0" dirty="0" smtClean="0"/>
              <a:t>    * sexual experimentation</a:t>
            </a:r>
          </a:p>
          <a:p>
            <a:pPr marL="171450" indent="-171450">
              <a:buFont typeface="Arial" charset="0"/>
              <a:buChar char="•"/>
            </a:pPr>
            <a:r>
              <a:rPr lang="en-US" b="0" baseline="0" dirty="0" smtClean="0"/>
              <a:t>Driving a car</a:t>
            </a:r>
          </a:p>
          <a:p>
            <a:pPr marL="171450" indent="-171450">
              <a:buFont typeface="Arial" charset="0"/>
              <a:buChar char="•"/>
            </a:pPr>
            <a:endParaRPr lang="en-US" b="1" dirty="0"/>
          </a:p>
        </p:txBody>
      </p:sp>
      <p:sp>
        <p:nvSpPr>
          <p:cNvPr id="4" name="Slide Number Placeholder 3"/>
          <p:cNvSpPr>
            <a:spLocks noGrp="1"/>
          </p:cNvSpPr>
          <p:nvPr>
            <p:ph type="sldNum" sz="quarter" idx="10"/>
          </p:nvPr>
        </p:nvSpPr>
        <p:spPr/>
        <p:txBody>
          <a:bodyPr/>
          <a:lstStyle/>
          <a:p>
            <a:fld id="{3F6F12F9-6353-A947-924F-58B48B96245C}" type="slidenum">
              <a:rPr lang="en-US" smtClean="0"/>
              <a:t>11</a:t>
            </a:fld>
            <a:endParaRPr lang="en-US"/>
          </a:p>
        </p:txBody>
      </p:sp>
    </p:spTree>
    <p:extLst>
      <p:ext uri="{BB962C8B-B14F-4D97-AF65-F5344CB8AC3E}">
        <p14:creationId xmlns:p14="http://schemas.microsoft.com/office/powerpoint/2010/main" val="1780676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Sleep and the Adolescent Brain</a:t>
            </a:r>
          </a:p>
          <a:p>
            <a:endParaRPr lang="en-US" b="1" dirty="0" smtClean="0"/>
          </a:p>
          <a:p>
            <a:pPr marL="171450" indent="-171450">
              <a:buFont typeface="Arial" charset="0"/>
              <a:buChar char="•"/>
            </a:pPr>
            <a:r>
              <a:rPr lang="en-US" b="0" dirty="0" smtClean="0"/>
              <a:t>Adolescents</a:t>
            </a:r>
            <a:r>
              <a:rPr lang="en-US" b="0" baseline="0" dirty="0" smtClean="0"/>
              <a:t> require as much sleep time as younger children, but don’t always get it.</a:t>
            </a:r>
          </a:p>
          <a:p>
            <a:pPr marL="171450" indent="-171450">
              <a:buFont typeface="Arial" charset="0"/>
              <a:buChar char="•"/>
            </a:pPr>
            <a:r>
              <a:rPr lang="en-US" b="0" baseline="0" dirty="0" smtClean="0"/>
              <a:t>Sleep patterns change with puberty.</a:t>
            </a:r>
          </a:p>
          <a:p>
            <a:pPr marL="171450" indent="-171450">
              <a:buFont typeface="Arial" charset="0"/>
              <a:buChar char="•"/>
            </a:pPr>
            <a:r>
              <a:rPr lang="en-US" b="0" baseline="0" dirty="0" smtClean="0"/>
              <a:t>Differences in weekday and weekend sleep-wake patterns.</a:t>
            </a:r>
          </a:p>
          <a:p>
            <a:pPr marL="171450" indent="-171450">
              <a:buFont typeface="Arial" charset="0"/>
              <a:buChar char="•"/>
            </a:pPr>
            <a:r>
              <a:rPr lang="en-US" b="0" baseline="0" dirty="0" smtClean="0"/>
              <a:t>Common adolescent sleep problems include too little sleep, trouble falling asleep or awakening, and poor quality sleep.</a:t>
            </a:r>
          </a:p>
          <a:p>
            <a:pPr marL="171450" indent="-171450">
              <a:buFont typeface="Arial" charset="0"/>
              <a:buChar char="•"/>
            </a:pPr>
            <a:r>
              <a:rPr lang="en-US" b="0" baseline="0" dirty="0" smtClean="0"/>
              <a:t>Consequences may include increased risk of injury, poor school performance negative mood, and increased stimulant use.</a:t>
            </a:r>
            <a:endParaRPr lang="en-US" b="0" dirty="0" smtClean="0"/>
          </a:p>
          <a:p>
            <a:endParaRPr lang="en-US" b="1" dirty="0"/>
          </a:p>
        </p:txBody>
      </p:sp>
      <p:sp>
        <p:nvSpPr>
          <p:cNvPr id="4" name="Slide Number Placeholder 3"/>
          <p:cNvSpPr>
            <a:spLocks noGrp="1"/>
          </p:cNvSpPr>
          <p:nvPr>
            <p:ph type="sldNum" sz="quarter" idx="10"/>
          </p:nvPr>
        </p:nvSpPr>
        <p:spPr/>
        <p:txBody>
          <a:bodyPr/>
          <a:lstStyle/>
          <a:p>
            <a:fld id="{3F6F12F9-6353-A947-924F-58B48B96245C}" type="slidenum">
              <a:rPr lang="en-US" smtClean="0"/>
              <a:t>12</a:t>
            </a:fld>
            <a:endParaRPr lang="en-US"/>
          </a:p>
        </p:txBody>
      </p:sp>
    </p:spTree>
    <p:extLst>
      <p:ext uri="{BB962C8B-B14F-4D97-AF65-F5344CB8AC3E}">
        <p14:creationId xmlns:p14="http://schemas.microsoft.com/office/powerpoint/2010/main" val="66273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Sleep and Teens:  What Adults Can Do</a:t>
            </a:r>
          </a:p>
          <a:p>
            <a:endParaRPr lang="en-US" b="0" dirty="0" smtClean="0"/>
          </a:p>
          <a:p>
            <a:pPr marL="171450" indent="-171450">
              <a:buFont typeface="Arial" charset="0"/>
              <a:buChar char="•"/>
            </a:pPr>
            <a:r>
              <a:rPr lang="en-US" b="0" dirty="0" smtClean="0"/>
              <a:t>Structure and encourage regular sleep schedules.</a:t>
            </a:r>
          </a:p>
          <a:p>
            <a:pPr marL="171450" indent="-171450">
              <a:buFont typeface="Arial" charset="0"/>
              <a:buChar char="•"/>
            </a:pPr>
            <a:r>
              <a:rPr lang="en-US" b="0" dirty="0" smtClean="0"/>
              <a:t>Create effective sleep environments.</a:t>
            </a:r>
          </a:p>
          <a:p>
            <a:pPr marL="171450" indent="-171450">
              <a:buFont typeface="Arial" charset="0"/>
              <a:buChar char="•"/>
            </a:pPr>
            <a:r>
              <a:rPr lang="en-US" b="0" dirty="0" smtClean="0"/>
              <a:t>Adjust high school start times to accommodate adolescents’ sleep patterns.</a:t>
            </a:r>
          </a:p>
          <a:p>
            <a:pPr marL="171450" indent="-171450">
              <a:buFont typeface="Arial" charset="0"/>
              <a:buChar char="•"/>
            </a:pPr>
            <a:r>
              <a:rPr lang="en-US" b="0" dirty="0" smtClean="0"/>
              <a:t>Limit the hour hours and times of day adolescents are allowed to work for pay.</a:t>
            </a:r>
          </a:p>
          <a:p>
            <a:pPr marL="171450" indent="-171450">
              <a:buFont typeface="Arial" charset="0"/>
              <a:buChar char="•"/>
            </a:pPr>
            <a:r>
              <a:rPr lang="en-US" b="0" dirty="0" smtClean="0"/>
              <a:t>Teach about the dangers of drowsy driving.</a:t>
            </a:r>
          </a:p>
          <a:p>
            <a:pPr marL="171450" indent="-171450">
              <a:buFont typeface="Arial" charset="0"/>
              <a:buChar char="•"/>
            </a:pPr>
            <a:r>
              <a:rPr lang="en-US" b="0" dirty="0" smtClean="0"/>
              <a:t>Encourage balance in teens’ schedules.</a:t>
            </a:r>
          </a:p>
          <a:p>
            <a:pPr marL="171450" indent="-171450">
              <a:buFont typeface="Arial" charset="0"/>
              <a:buChar char="•"/>
            </a:pPr>
            <a:r>
              <a:rPr lang="en-US" b="0" dirty="0" smtClean="0"/>
              <a:t>Be alert to signs of sleep deprivation.</a:t>
            </a:r>
          </a:p>
          <a:p>
            <a:pPr marL="171450" indent="-171450">
              <a:buFont typeface="Arial" charset="0"/>
              <a:buChar char="•"/>
            </a:pPr>
            <a:endParaRPr lang="en-US" b="1" dirty="0"/>
          </a:p>
        </p:txBody>
      </p:sp>
      <p:sp>
        <p:nvSpPr>
          <p:cNvPr id="4" name="Slide Number Placeholder 3"/>
          <p:cNvSpPr>
            <a:spLocks noGrp="1"/>
          </p:cNvSpPr>
          <p:nvPr>
            <p:ph type="sldNum" sz="quarter" idx="10"/>
          </p:nvPr>
        </p:nvSpPr>
        <p:spPr/>
        <p:txBody>
          <a:bodyPr/>
          <a:lstStyle/>
          <a:p>
            <a:fld id="{3F6F12F9-6353-A947-924F-58B48B96245C}" type="slidenum">
              <a:rPr lang="en-US" smtClean="0"/>
              <a:t>13</a:t>
            </a:fld>
            <a:endParaRPr lang="en-US"/>
          </a:p>
        </p:txBody>
      </p:sp>
    </p:spTree>
    <p:extLst>
      <p:ext uri="{BB962C8B-B14F-4D97-AF65-F5344CB8AC3E}">
        <p14:creationId xmlns:p14="http://schemas.microsoft.com/office/powerpoint/2010/main" val="1717954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Alcohol and the Adolescent Brain</a:t>
            </a:r>
          </a:p>
          <a:p>
            <a:endParaRPr lang="en-US" b="1" dirty="0" smtClean="0"/>
          </a:p>
          <a:p>
            <a:pPr marL="171450" indent="-171450">
              <a:buFont typeface="Arial" charset="0"/>
              <a:buChar char="•"/>
            </a:pPr>
            <a:r>
              <a:rPr lang="en-US" b="0" dirty="0" smtClean="0"/>
              <a:t>The teen brain processes alcohol differently than the adult brain.</a:t>
            </a:r>
            <a:r>
              <a:rPr lang="en-US" b="0" baseline="0" dirty="0" smtClean="0"/>
              <a:t> </a:t>
            </a:r>
          </a:p>
          <a:p>
            <a:pPr marL="0" indent="0">
              <a:buFont typeface="Arial" charset="0"/>
              <a:buNone/>
            </a:pPr>
            <a:r>
              <a:rPr lang="en-US" b="0" baseline="0" dirty="0" smtClean="0"/>
              <a:t>    *  Adults tend to drink more overall</a:t>
            </a:r>
          </a:p>
          <a:p>
            <a:pPr marL="0" indent="0">
              <a:buFont typeface="Arial" charset="0"/>
              <a:buNone/>
            </a:pPr>
            <a:r>
              <a:rPr lang="en-US" b="0" baseline="0" dirty="0" smtClean="0"/>
              <a:t>    *  When teens drink, they are more like to binge.</a:t>
            </a:r>
          </a:p>
          <a:p>
            <a:pPr marL="171450" indent="-171450">
              <a:buFont typeface="Arial" charset="0"/>
              <a:buChar char="•"/>
            </a:pPr>
            <a:r>
              <a:rPr lang="en-US" b="0" baseline="0" dirty="0" smtClean="0"/>
              <a:t>Regular alcohol use can cause long-term impairments in brain functioning.</a:t>
            </a:r>
          </a:p>
          <a:p>
            <a:pPr marL="171450" indent="-171450">
              <a:buFont typeface="Arial" charset="0"/>
              <a:buChar char="•"/>
            </a:pPr>
            <a:r>
              <a:rPr lang="en-US" b="0" baseline="0" dirty="0" smtClean="0"/>
              <a:t>Risk of alcohol dependence is higher in </a:t>
            </a:r>
          </a:p>
          <a:p>
            <a:pPr marL="0" indent="0">
              <a:buFont typeface="Arial" charset="0"/>
              <a:buNone/>
            </a:pPr>
            <a:r>
              <a:rPr lang="en-US" b="0" baseline="0" dirty="0" smtClean="0"/>
              <a:t>    *  Younger drinkers</a:t>
            </a:r>
          </a:p>
          <a:p>
            <a:pPr marL="0" indent="0">
              <a:buFont typeface="Arial" charset="0"/>
              <a:buNone/>
            </a:pPr>
            <a:r>
              <a:rPr lang="en-US" b="0" baseline="0" dirty="0" smtClean="0"/>
              <a:t>    *. Binge drinkers</a:t>
            </a:r>
            <a:endParaRPr lang="en-US" b="0" dirty="0" smtClean="0"/>
          </a:p>
        </p:txBody>
      </p:sp>
      <p:sp>
        <p:nvSpPr>
          <p:cNvPr id="4" name="Slide Number Placeholder 3"/>
          <p:cNvSpPr>
            <a:spLocks noGrp="1"/>
          </p:cNvSpPr>
          <p:nvPr>
            <p:ph type="sldNum" sz="quarter" idx="10"/>
          </p:nvPr>
        </p:nvSpPr>
        <p:spPr/>
        <p:txBody>
          <a:bodyPr/>
          <a:lstStyle/>
          <a:p>
            <a:fld id="{3F6F12F9-6353-A947-924F-58B48B96245C}" type="slidenum">
              <a:rPr lang="en-US" smtClean="0"/>
              <a:t>14</a:t>
            </a:fld>
            <a:endParaRPr lang="en-US"/>
          </a:p>
        </p:txBody>
      </p:sp>
    </p:spTree>
    <p:extLst>
      <p:ext uri="{BB962C8B-B14F-4D97-AF65-F5344CB8AC3E}">
        <p14:creationId xmlns:p14="http://schemas.microsoft.com/office/powerpoint/2010/main" val="1907875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Driving</a:t>
            </a:r>
            <a:r>
              <a:rPr lang="en-US" b="1" baseline="0" dirty="0" smtClean="0"/>
              <a:t> and the Adolescent Brain</a:t>
            </a:r>
          </a:p>
          <a:p>
            <a:endParaRPr lang="en-US" b="1" baseline="0" dirty="0" smtClean="0"/>
          </a:p>
          <a:p>
            <a:r>
              <a:rPr lang="en-US" b="0" baseline="0" dirty="0" smtClean="0"/>
              <a:t>Why do most 16-year-olds drive like they’re missing a part of their brain?  Because they are!</a:t>
            </a:r>
            <a:endParaRPr lang="en-US" b="0" dirty="0"/>
          </a:p>
        </p:txBody>
      </p:sp>
      <p:sp>
        <p:nvSpPr>
          <p:cNvPr id="4" name="Slide Number Placeholder 3"/>
          <p:cNvSpPr>
            <a:spLocks noGrp="1"/>
          </p:cNvSpPr>
          <p:nvPr>
            <p:ph type="sldNum" sz="quarter" idx="10"/>
          </p:nvPr>
        </p:nvSpPr>
        <p:spPr/>
        <p:txBody>
          <a:bodyPr/>
          <a:lstStyle/>
          <a:p>
            <a:fld id="{3F6F12F9-6353-A947-924F-58B48B96245C}" type="slidenum">
              <a:rPr lang="en-US" smtClean="0"/>
              <a:t>15</a:t>
            </a:fld>
            <a:endParaRPr lang="en-US"/>
          </a:p>
        </p:txBody>
      </p:sp>
    </p:spTree>
    <p:extLst>
      <p:ext uri="{BB962C8B-B14F-4D97-AF65-F5344CB8AC3E}">
        <p14:creationId xmlns:p14="http://schemas.microsoft.com/office/powerpoint/2010/main" val="166276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DRIVING</a:t>
            </a:r>
            <a:r>
              <a:rPr lang="en-US" b="1" baseline="0" dirty="0" smtClean="0"/>
              <a:t> AND THE ADOLESCENT BRAIN</a:t>
            </a:r>
          </a:p>
          <a:p>
            <a:endParaRPr lang="en-US" b="1" baseline="0" dirty="0" smtClean="0"/>
          </a:p>
          <a:p>
            <a:pPr marL="171450" indent="-171450">
              <a:buFont typeface="Arial" charset="0"/>
              <a:buChar char="•"/>
            </a:pPr>
            <a:r>
              <a:rPr lang="en-US" b="0" dirty="0" smtClean="0"/>
              <a:t>Motor</a:t>
            </a:r>
            <a:r>
              <a:rPr lang="en-US" b="0" baseline="0" dirty="0" smtClean="0"/>
              <a:t> vehicle crashes are the leading cause of death for 15 </a:t>
            </a:r>
            <a:r>
              <a:rPr lang="mr-IN" b="0" baseline="0" dirty="0" smtClean="0"/>
              <a:t>–</a:t>
            </a:r>
            <a:r>
              <a:rPr lang="en-US" b="0" baseline="0" dirty="0" smtClean="0"/>
              <a:t> 20 year olds.</a:t>
            </a:r>
          </a:p>
          <a:p>
            <a:pPr marL="171450" indent="-171450">
              <a:buFont typeface="Arial" charset="0"/>
              <a:buChar char="•"/>
            </a:pPr>
            <a:r>
              <a:rPr lang="en-US" b="0" baseline="0" dirty="0" smtClean="0"/>
              <a:t>Teens tend to take more risks when driving.</a:t>
            </a:r>
          </a:p>
          <a:p>
            <a:pPr marL="171450" indent="-171450">
              <a:buFont typeface="Arial" charset="0"/>
              <a:buChar char="•"/>
            </a:pPr>
            <a:r>
              <a:rPr lang="en-US" b="0" baseline="0" dirty="0" smtClean="0"/>
              <a:t>Risk-taking is higher when other teens are in the car.</a:t>
            </a:r>
          </a:p>
          <a:p>
            <a:pPr marL="171450" indent="-171450">
              <a:buFont typeface="Arial" charset="0"/>
              <a:buChar char="•"/>
            </a:pPr>
            <a:r>
              <a:rPr lang="en-US" b="0" baseline="0" dirty="0" smtClean="0"/>
              <a:t>Time and experience needed to build complex skills required for safe driving.</a:t>
            </a:r>
          </a:p>
          <a:p>
            <a:pPr marL="171450" indent="-171450">
              <a:buFont typeface="Arial" charset="0"/>
              <a:buChar char="•"/>
            </a:pPr>
            <a:endParaRPr lang="en-US" b="0" dirty="0"/>
          </a:p>
        </p:txBody>
      </p:sp>
      <p:sp>
        <p:nvSpPr>
          <p:cNvPr id="4" name="Slide Number Placeholder 3"/>
          <p:cNvSpPr>
            <a:spLocks noGrp="1"/>
          </p:cNvSpPr>
          <p:nvPr>
            <p:ph type="sldNum" sz="quarter" idx="10"/>
          </p:nvPr>
        </p:nvSpPr>
        <p:spPr/>
        <p:txBody>
          <a:bodyPr/>
          <a:lstStyle/>
          <a:p>
            <a:fld id="{3F6F12F9-6353-A947-924F-58B48B96245C}" type="slidenum">
              <a:rPr lang="en-US" smtClean="0"/>
              <a:t>16</a:t>
            </a:fld>
            <a:endParaRPr lang="en-US"/>
          </a:p>
        </p:txBody>
      </p:sp>
    </p:spTree>
    <p:extLst>
      <p:ext uri="{BB962C8B-B14F-4D97-AF65-F5344CB8AC3E}">
        <p14:creationId xmlns:p14="http://schemas.microsoft.com/office/powerpoint/2010/main" val="202575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Georgia’s Graduated Driver</a:t>
            </a:r>
            <a:r>
              <a:rPr lang="en-US" b="1" baseline="0" dirty="0" smtClean="0"/>
              <a:t> Licenses</a:t>
            </a:r>
          </a:p>
          <a:p>
            <a:endParaRPr lang="en-US" b="1" baseline="0" dirty="0" smtClean="0"/>
          </a:p>
          <a:p>
            <a:pPr marL="171450" indent="-171450">
              <a:buFont typeface="Arial" charset="0"/>
              <a:buChar char="•"/>
            </a:pPr>
            <a:r>
              <a:rPr lang="en-US" b="0" baseline="0" dirty="0" smtClean="0"/>
              <a:t>Step 1:  Instructional Permit (age 15)</a:t>
            </a:r>
          </a:p>
          <a:p>
            <a:pPr marL="171450" indent="-171450">
              <a:buFont typeface="Arial" charset="0"/>
              <a:buChar char="•"/>
            </a:pPr>
            <a:r>
              <a:rPr lang="en-US" b="0" baseline="0" dirty="0" smtClean="0"/>
              <a:t>Step 2:  Intermediate License (ages 16-17)</a:t>
            </a:r>
          </a:p>
          <a:p>
            <a:pPr marL="0" indent="0">
              <a:buFont typeface="Arial" charset="0"/>
              <a:buNone/>
            </a:pPr>
            <a:r>
              <a:rPr lang="en-US" b="0" baseline="0" dirty="0" smtClean="0"/>
              <a:t>    * Driver Education and road experience requirements</a:t>
            </a:r>
          </a:p>
          <a:p>
            <a:pPr marL="0" indent="0">
              <a:buFont typeface="Arial" charset="0"/>
              <a:buNone/>
            </a:pPr>
            <a:r>
              <a:rPr lang="en-US" b="0" baseline="0" dirty="0" smtClean="0"/>
              <a:t>    * Stricter limits on cell phone use while driving</a:t>
            </a:r>
          </a:p>
          <a:p>
            <a:pPr marL="0" indent="0">
              <a:buFont typeface="Arial" charset="0"/>
              <a:buNone/>
            </a:pPr>
            <a:r>
              <a:rPr lang="en-US" b="0" baseline="0" dirty="0" smtClean="0"/>
              <a:t>    * Restrictions on passengers</a:t>
            </a:r>
          </a:p>
          <a:p>
            <a:pPr marL="0" indent="0">
              <a:buFont typeface="Arial" charset="0"/>
              <a:buNone/>
            </a:pPr>
            <a:r>
              <a:rPr lang="en-US" b="0" baseline="0" dirty="0" smtClean="0"/>
              <a:t>      -- First 6 months:  Immediate family only</a:t>
            </a:r>
          </a:p>
          <a:p>
            <a:pPr marL="0" indent="0">
              <a:buFont typeface="Arial" charset="0"/>
              <a:buNone/>
            </a:pPr>
            <a:r>
              <a:rPr lang="en-US" b="0" baseline="0" dirty="0" smtClean="0"/>
              <a:t>      -- Next 6 months:  No more than one </a:t>
            </a:r>
            <a:r>
              <a:rPr lang="mr-IN" b="0" baseline="0" dirty="0" smtClean="0"/>
              <a:t>–</a:t>
            </a:r>
            <a:r>
              <a:rPr lang="en-US" b="0" baseline="0" dirty="0" smtClean="0"/>
              <a:t>on-related passenger under 21</a:t>
            </a:r>
          </a:p>
          <a:p>
            <a:pPr marL="0" indent="0">
              <a:buFont typeface="Arial" charset="0"/>
              <a:buNone/>
            </a:pPr>
            <a:r>
              <a:rPr lang="en-US" b="0" baseline="0" dirty="0" smtClean="0"/>
              <a:t>      -- After first 12 months:  No more than three non-related passenger under 21</a:t>
            </a:r>
          </a:p>
          <a:p>
            <a:pPr marL="171450" indent="-171450">
              <a:buFont typeface="Arial" charset="0"/>
              <a:buChar char="•"/>
            </a:pPr>
            <a:r>
              <a:rPr lang="en-US" b="0" baseline="0" dirty="0" smtClean="0"/>
              <a:t>Limits on driving hours</a:t>
            </a:r>
          </a:p>
          <a:p>
            <a:pPr marL="171450" indent="-171450">
              <a:buFont typeface="Arial" charset="0"/>
              <a:buChar char="•"/>
            </a:pPr>
            <a:r>
              <a:rPr lang="en-US" b="0" baseline="0" dirty="0" smtClean="0"/>
              <a:t>Step 3:  Full License (age 18)</a:t>
            </a:r>
            <a:endParaRPr lang="en-US" b="0" dirty="0"/>
          </a:p>
        </p:txBody>
      </p:sp>
      <p:sp>
        <p:nvSpPr>
          <p:cNvPr id="4" name="Slide Number Placeholder 3"/>
          <p:cNvSpPr>
            <a:spLocks noGrp="1"/>
          </p:cNvSpPr>
          <p:nvPr>
            <p:ph type="sldNum" sz="quarter" idx="10"/>
          </p:nvPr>
        </p:nvSpPr>
        <p:spPr/>
        <p:txBody>
          <a:bodyPr/>
          <a:lstStyle/>
          <a:p>
            <a:fld id="{3F6F12F9-6353-A947-924F-58B48B96245C}" type="slidenum">
              <a:rPr lang="en-US" smtClean="0"/>
              <a:t>17</a:t>
            </a:fld>
            <a:endParaRPr lang="en-US"/>
          </a:p>
        </p:txBody>
      </p:sp>
    </p:spTree>
    <p:extLst>
      <p:ext uri="{BB962C8B-B14F-4D97-AF65-F5344CB8AC3E}">
        <p14:creationId xmlns:p14="http://schemas.microsoft.com/office/powerpoint/2010/main" val="143449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RISK-TAKING IN ADOLESCENTS:  WHAT ADULTS CAN DO</a:t>
            </a:r>
          </a:p>
          <a:p>
            <a:endParaRPr lang="en-US" b="1" dirty="0" smtClean="0"/>
          </a:p>
          <a:p>
            <a:pPr marL="0" indent="0">
              <a:buFont typeface="Arial" charset="0"/>
              <a:buNone/>
            </a:pPr>
            <a:r>
              <a:rPr lang="en-US" b="0" u="sng" dirty="0" smtClean="0"/>
              <a:t>Set the stage for adolescent decision making</a:t>
            </a:r>
            <a:r>
              <a:rPr lang="en-US" b="1" dirty="0" smtClean="0"/>
              <a:t>   </a:t>
            </a:r>
          </a:p>
          <a:p>
            <a:pPr marL="171450" indent="-171450">
              <a:buFont typeface="Arial" charset="0"/>
              <a:buChar char="•"/>
            </a:pPr>
            <a:r>
              <a:rPr lang="en-US" b="0" dirty="0" smtClean="0"/>
              <a:t>Build</a:t>
            </a:r>
            <a:r>
              <a:rPr lang="en-US" b="0" baseline="0" dirty="0" smtClean="0"/>
              <a:t> solid relationships with children</a:t>
            </a:r>
          </a:p>
          <a:p>
            <a:pPr marL="171450" indent="-171450">
              <a:buFont typeface="Arial" charset="0"/>
              <a:buChar char="•"/>
            </a:pPr>
            <a:r>
              <a:rPr lang="en-US" b="0" baseline="0" dirty="0" smtClean="0"/>
              <a:t>Provide opportunities for independence and decision making (</a:t>
            </a:r>
            <a:r>
              <a:rPr lang="en-US" b="0" i="1" baseline="0" dirty="0" smtClean="0"/>
              <a:t>beginning before adolescence)</a:t>
            </a:r>
          </a:p>
          <a:p>
            <a:pPr marL="171450" indent="-171450">
              <a:buFont typeface="Arial" charset="0"/>
              <a:buChar char="•"/>
            </a:pPr>
            <a:r>
              <a:rPr lang="en-US" b="0" i="0" baseline="0" dirty="0" smtClean="0"/>
              <a:t>Maintain open communication; and LISTEN</a:t>
            </a:r>
            <a:r>
              <a:rPr lang="en-US" b="1" dirty="0" smtClean="0"/>
              <a:t> </a:t>
            </a:r>
          </a:p>
          <a:p>
            <a:pPr marL="171450" indent="-171450">
              <a:buFont typeface="Arial" charset="0"/>
              <a:buChar char="•"/>
            </a:pPr>
            <a:r>
              <a:rPr lang="en-US" b="0" dirty="0" smtClean="0"/>
              <a:t>Be an “</a:t>
            </a:r>
            <a:r>
              <a:rPr lang="en-US" b="0" dirty="0" err="1" smtClean="0"/>
              <a:t>askable</a:t>
            </a:r>
            <a:r>
              <a:rPr lang="en-US" b="0" dirty="0" smtClean="0"/>
              <a:t>” adult</a:t>
            </a:r>
          </a:p>
          <a:p>
            <a:pPr marL="0" indent="0">
              <a:buFont typeface="Arial" charset="0"/>
              <a:buNone/>
            </a:pPr>
            <a:r>
              <a:rPr lang="en-US" b="0" u="sng" dirty="0" smtClean="0"/>
              <a:t>Have</a:t>
            </a:r>
            <a:r>
              <a:rPr lang="en-US" b="0" u="sng" baseline="0" dirty="0" smtClean="0"/>
              <a:t> appropriate expectations</a:t>
            </a:r>
          </a:p>
          <a:p>
            <a:pPr marL="171450" indent="-171450">
              <a:buFont typeface="Arial" charset="0"/>
              <a:buChar char="•"/>
            </a:pPr>
            <a:r>
              <a:rPr lang="en-US" b="0" u="none" baseline="0" dirty="0" smtClean="0"/>
              <a:t>Set limits, and explain them</a:t>
            </a:r>
          </a:p>
          <a:p>
            <a:pPr marL="171450" indent="-171450">
              <a:buFont typeface="Arial" charset="0"/>
              <a:buChar char="•"/>
            </a:pPr>
            <a:r>
              <a:rPr lang="en-US" b="0" u="none" baseline="0" dirty="0" smtClean="0"/>
              <a:t>Be specific about appropriate behavior</a:t>
            </a:r>
          </a:p>
          <a:p>
            <a:pPr marL="171450" indent="-171450">
              <a:buFont typeface="Arial" charset="0"/>
              <a:buChar char="•"/>
            </a:pPr>
            <a:r>
              <a:rPr lang="en-US" b="0" u="none" baseline="0" dirty="0" smtClean="0"/>
              <a:t>Create safety plans</a:t>
            </a:r>
            <a:endParaRPr lang="en-US" b="0" u="none" dirty="0" smtClean="0"/>
          </a:p>
        </p:txBody>
      </p:sp>
      <p:sp>
        <p:nvSpPr>
          <p:cNvPr id="4" name="Slide Number Placeholder 3"/>
          <p:cNvSpPr>
            <a:spLocks noGrp="1"/>
          </p:cNvSpPr>
          <p:nvPr>
            <p:ph type="sldNum" sz="quarter" idx="10"/>
          </p:nvPr>
        </p:nvSpPr>
        <p:spPr/>
        <p:txBody>
          <a:bodyPr/>
          <a:lstStyle/>
          <a:p>
            <a:fld id="{3F6F12F9-6353-A947-924F-58B48B96245C}" type="slidenum">
              <a:rPr lang="en-US" smtClean="0"/>
              <a:t>18</a:t>
            </a:fld>
            <a:endParaRPr lang="en-US"/>
          </a:p>
        </p:txBody>
      </p:sp>
    </p:spTree>
    <p:extLst>
      <p:ext uri="{BB962C8B-B14F-4D97-AF65-F5344CB8AC3E}">
        <p14:creationId xmlns:p14="http://schemas.microsoft.com/office/powerpoint/2010/main" val="1652749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12876E-705F-AC4C-BD36-88528405A8B8}"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791934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12876E-705F-AC4C-BD36-88528405A8B8}"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2009164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12876E-705F-AC4C-BD36-88528405A8B8}"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99248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12876E-705F-AC4C-BD36-88528405A8B8}"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207867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12876E-705F-AC4C-BD36-88528405A8B8}"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108361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12876E-705F-AC4C-BD36-88528405A8B8}" type="datetimeFigureOut">
              <a:rPr lang="en-US" smtClean="0"/>
              <a:t>10/1/17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163387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12876E-705F-AC4C-BD36-88528405A8B8}" type="datetimeFigureOut">
              <a:rPr lang="en-US" smtClean="0"/>
              <a:t>10/1/17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70129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12876E-705F-AC4C-BD36-88528405A8B8}" type="datetimeFigureOut">
              <a:rPr lang="en-US" smtClean="0"/>
              <a:t>10/1/17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126566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2876E-705F-AC4C-BD36-88528405A8B8}" type="datetimeFigureOut">
              <a:rPr lang="en-US" smtClean="0"/>
              <a:t>10/1/17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124404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12876E-705F-AC4C-BD36-88528405A8B8}" type="datetimeFigureOut">
              <a:rPr lang="en-US" smtClean="0"/>
              <a:t>10/1/17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81490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12876E-705F-AC4C-BD36-88528405A8B8}" type="datetimeFigureOut">
              <a:rPr lang="en-US" smtClean="0"/>
              <a:t>10/1/17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1ABAA-B35E-6549-B583-3577ABD05538}" type="slidenum">
              <a:rPr lang="en-US" smtClean="0"/>
              <a:t>‹#›</a:t>
            </a:fld>
            <a:endParaRPr lang="en-US"/>
          </a:p>
        </p:txBody>
      </p:sp>
    </p:spTree>
    <p:extLst>
      <p:ext uri="{BB962C8B-B14F-4D97-AF65-F5344CB8AC3E}">
        <p14:creationId xmlns:p14="http://schemas.microsoft.com/office/powerpoint/2010/main" val="16354883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2876E-705F-AC4C-BD36-88528405A8B8}" type="datetimeFigureOut">
              <a:rPr lang="en-US" smtClean="0"/>
              <a:t>10/1/17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1ABAA-B35E-6549-B583-3577ABD05538}" type="slidenum">
              <a:rPr lang="en-US" smtClean="0"/>
              <a:t>‹#›</a:t>
            </a:fld>
            <a:endParaRPr lang="en-US"/>
          </a:p>
        </p:txBody>
      </p:sp>
    </p:spTree>
    <p:extLst>
      <p:ext uri="{BB962C8B-B14F-4D97-AF65-F5344CB8AC3E}">
        <p14:creationId xmlns:p14="http://schemas.microsoft.com/office/powerpoint/2010/main" val="172856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12191999" cy="6858000"/>
          </a:xfrm>
          <a:prstGeom prst="rect">
            <a:avLst/>
          </a:prstGeom>
        </p:spPr>
      </p:pic>
      <p:sp>
        <p:nvSpPr>
          <p:cNvPr id="5" name="Rectangle 4"/>
          <p:cNvSpPr/>
          <p:nvPr/>
        </p:nvSpPr>
        <p:spPr>
          <a:xfrm>
            <a:off x="205740" y="5737860"/>
            <a:ext cx="276606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solidFill>
                  <a:srgbClr val="0432FF"/>
                </a:solidFill>
                <a:latin typeface="Arial Narrow" charset="0"/>
                <a:ea typeface="Arial Narrow" charset="0"/>
                <a:cs typeface="Arial Narrow" charset="0"/>
              </a:rPr>
              <a:t>Dr. Diane Bales</a:t>
            </a:r>
          </a:p>
          <a:p>
            <a:pPr algn="ctr"/>
            <a:r>
              <a:rPr lang="en-US" sz="2400" b="1" dirty="0" smtClean="0">
                <a:solidFill>
                  <a:srgbClr val="0432FF"/>
                </a:solidFill>
                <a:latin typeface="Arial Narrow" charset="0"/>
                <a:ea typeface="Arial Narrow" charset="0"/>
                <a:cs typeface="Arial Narrow" charset="0"/>
              </a:rPr>
              <a:t>Univ. of Georgia</a:t>
            </a:r>
            <a:endParaRPr lang="en-US" sz="2400" b="1" dirty="0">
              <a:solidFill>
                <a:srgbClr val="0432FF"/>
              </a:solidFill>
              <a:latin typeface="Arial Narrow" charset="0"/>
              <a:ea typeface="Arial Narrow" charset="0"/>
              <a:cs typeface="Arial Narrow" charset="0"/>
            </a:endParaRPr>
          </a:p>
        </p:txBody>
      </p:sp>
    </p:spTree>
    <p:extLst>
      <p:ext uri="{BB962C8B-B14F-4D97-AF65-F5344CB8AC3E}">
        <p14:creationId xmlns:p14="http://schemas.microsoft.com/office/powerpoint/2010/main" val="115076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505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740919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525783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749442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862557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7080738"/>
          </a:xfrm>
          <a:prstGeom prst="rect">
            <a:avLst/>
          </a:prstGeom>
        </p:spPr>
      </p:pic>
    </p:spTree>
    <p:extLst>
      <p:ext uri="{BB962C8B-B14F-4D97-AF65-F5344CB8AC3E}">
        <p14:creationId xmlns:p14="http://schemas.microsoft.com/office/powerpoint/2010/main" val="3530919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74994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04589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415532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1980984" cy="6858000"/>
          </a:xfrm>
          <a:prstGeom prst="rect">
            <a:avLst/>
          </a:prstGeom>
        </p:spPr>
      </p:pic>
    </p:spTree>
    <p:extLst>
      <p:ext uri="{BB962C8B-B14F-4D97-AF65-F5344CB8AC3E}">
        <p14:creationId xmlns:p14="http://schemas.microsoft.com/office/powerpoint/2010/main" val="1037978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845984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Tree>
    <p:extLst>
      <p:ext uri="{BB962C8B-B14F-4D97-AF65-F5344CB8AC3E}">
        <p14:creationId xmlns:p14="http://schemas.microsoft.com/office/powerpoint/2010/main" val="1296463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300273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896114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07084" y="1298555"/>
            <a:ext cx="10577831" cy="341632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 Diane Bales</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University of Georgia</a:t>
            </a:r>
          </a:p>
          <a:p>
            <a:pPr algn="ctr"/>
            <a:r>
              <a:rPr lang="en-US"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eXtension</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Child and Family Network</a:t>
            </a:r>
          </a:p>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75039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7013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117176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1999" cy="6858001"/>
          </a:xfrm>
          <a:prstGeom prst="rect">
            <a:avLst/>
          </a:prstGeom>
        </p:spPr>
      </p:pic>
    </p:spTree>
    <p:extLst>
      <p:ext uri="{BB962C8B-B14F-4D97-AF65-F5344CB8AC3E}">
        <p14:creationId xmlns:p14="http://schemas.microsoft.com/office/powerpoint/2010/main" val="766057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569986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993031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3204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027876" cy="6858000"/>
          </a:xfrm>
          <a:prstGeom prst="rect">
            <a:avLst/>
          </a:prstGeom>
        </p:spPr>
      </p:pic>
    </p:spTree>
    <p:extLst>
      <p:ext uri="{BB962C8B-B14F-4D97-AF65-F5344CB8AC3E}">
        <p14:creationId xmlns:p14="http://schemas.microsoft.com/office/powerpoint/2010/main" val="668153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68237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762</Words>
  <Application>Microsoft Macintosh PowerPoint</Application>
  <PresentationFormat>Widescreen</PresentationFormat>
  <Paragraphs>109</Paragraphs>
  <Slides>24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 Narrow</vt:lpstr>
      <vt:lpstr>Calibri</vt:lpstr>
      <vt:lpstr>Calibri Light</vt:lpstr>
      <vt:lpstr>Mangal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 Linda Mei Lin</dc:creator>
  <cp:lastModifiedBy>Koh, Linda Mei Lin</cp:lastModifiedBy>
  <cp:revision>13</cp:revision>
  <dcterms:created xsi:type="dcterms:W3CDTF">2017-06-26T12:40:34Z</dcterms:created>
  <dcterms:modified xsi:type="dcterms:W3CDTF">2017-10-01T23:27:53Z</dcterms:modified>
</cp:coreProperties>
</file>