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72" r:id="rId3"/>
    <p:sldId id="273" r:id="rId4"/>
    <p:sldId id="271" r:id="rId5"/>
    <p:sldId id="274" r:id="rId6"/>
    <p:sldId id="275" r:id="rId7"/>
    <p:sldId id="276" r:id="rId8"/>
    <p:sldId id="277" r:id="rId9"/>
    <p:sldId id="278" r:id="rId10"/>
    <p:sldId id="279" r:id="rId11"/>
    <p:sldId id="280" r:id="rId12"/>
    <p:sldId id="281" r:id="rId13"/>
    <p:sldId id="282" r:id="rId14"/>
    <p:sldId id="283" r:id="rId15"/>
    <p:sldId id="284" r:id="rId16"/>
    <p:sldId id="285" r:id="rId17"/>
    <p:sldId id="286" r:id="rId18"/>
    <p:sldId id="287" r:id="rId19"/>
    <p:sldId id="28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49"/>
    <p:restoredTop sz="65398"/>
  </p:normalViewPr>
  <p:slideViewPr>
    <p:cSldViewPr snapToGrid="0" snapToObjects="1">
      <p:cViewPr>
        <p:scale>
          <a:sx n="56" d="100"/>
          <a:sy n="56" d="100"/>
        </p:scale>
        <p:origin x="2224" y="27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595234-46A8-BD48-94ED-CB5DF50678A6}" type="datetimeFigureOut">
              <a:rPr lang="en-US" smtClean="0"/>
              <a:t>8/23/16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F261E2-16AD-0E41-849E-B23971571210}" type="slidenum">
              <a:rPr lang="en-US" smtClean="0"/>
              <a:t>‹#›</a:t>
            </a:fld>
            <a:endParaRPr lang="en-US"/>
          </a:p>
        </p:txBody>
      </p:sp>
    </p:spTree>
    <p:extLst>
      <p:ext uri="{BB962C8B-B14F-4D97-AF65-F5344CB8AC3E}">
        <p14:creationId xmlns:p14="http://schemas.microsoft.com/office/powerpoint/2010/main" val="2046716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For parents with a disabled child, is</a:t>
            </a:r>
            <a:r>
              <a:rPr lang="en-US" sz="1200" kern="1200" baseline="0" dirty="0" smtClean="0">
                <a:solidFill>
                  <a:schemeClr val="tx1"/>
                </a:solidFill>
                <a:latin typeface="+mn-lt"/>
                <a:ea typeface="+mn-ea"/>
                <a:cs typeface="+mn-cs"/>
              </a:rPr>
              <a:t> God really there?  Does He still listen to their prayers?  Will He answer their pleading and prayers?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Is healing the only thing God has to offer for people with disabilities? If they are not healed, does this mean they do not have God’s favor? In my early years with the Christian faith, these questions haunted me. I loved Jesus and had cerebral palsy. I craved healing.  I begged for healing. I also wanted to know if I didn’t get healed, what in this life does God have for me?   Is there any examples of people with disabilities not being healed and they still had a blessed life. A life accepted by God?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5F261E2-16AD-0E41-849E-B23971571210}" type="slidenum">
              <a:rPr lang="en-US" smtClean="0"/>
              <a:t>1</a:t>
            </a:fld>
            <a:endParaRPr lang="en-US"/>
          </a:p>
        </p:txBody>
      </p:sp>
    </p:spTree>
    <p:extLst>
      <p:ext uri="{BB962C8B-B14F-4D97-AF65-F5344CB8AC3E}">
        <p14:creationId xmlns:p14="http://schemas.microsoft.com/office/powerpoint/2010/main" val="763493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171450" indent="-171450">
              <a:buFont typeface="Arial" charset="0"/>
              <a:buChar char="•"/>
            </a:pPr>
            <a:r>
              <a:rPr lang="en-US" sz="1200" b="1" dirty="0" smtClean="0"/>
              <a:t>Son of Jonathan</a:t>
            </a:r>
          </a:p>
          <a:p>
            <a:pPr marL="171450" indent="-171450">
              <a:buFont typeface="Arial" charset="0"/>
              <a:buChar char="•"/>
            </a:pPr>
            <a:r>
              <a:rPr lang="en-US" sz="1200" b="1" dirty="0" smtClean="0"/>
              <a:t>He was five years old when the news about Saul and Jonathan came from </a:t>
            </a:r>
            <a:r>
              <a:rPr lang="en-US" sz="1200" b="1" dirty="0" err="1" smtClean="0"/>
              <a:t>Jezreel</a:t>
            </a:r>
            <a:r>
              <a:rPr lang="en-US" sz="1200" b="1" dirty="0" smtClean="0"/>
              <a:t>, and his nurse took him up and fled, and as she fled in her haste, he fell and became lame (2 Samuel 4:4).</a:t>
            </a:r>
          </a:p>
          <a:p>
            <a:pPr marL="171450" indent="-171450">
              <a:buFont typeface="Arial" charset="0"/>
              <a:buChar char="•"/>
            </a:pPr>
            <a:r>
              <a:rPr lang="en-US" sz="1200" b="1" dirty="0" smtClean="0"/>
              <a:t>His disability was an accident and not a result of sin.</a:t>
            </a:r>
          </a:p>
          <a:p>
            <a:pPr marL="171450" indent="-171450">
              <a:buFont typeface="Arial" charset="0"/>
              <a:buChar char="•"/>
            </a:pPr>
            <a:r>
              <a:rPr lang="en-US" sz="1200" b="1" dirty="0" smtClean="0"/>
              <a:t>Did God have a plan for him?</a:t>
            </a:r>
          </a:p>
          <a:p>
            <a:endParaRPr lang="en-US" dirty="0"/>
          </a:p>
        </p:txBody>
      </p:sp>
      <p:sp>
        <p:nvSpPr>
          <p:cNvPr id="4" name="Slide Number Placeholder 3"/>
          <p:cNvSpPr>
            <a:spLocks noGrp="1"/>
          </p:cNvSpPr>
          <p:nvPr>
            <p:ph type="sldNum" sz="quarter" idx="10"/>
          </p:nvPr>
        </p:nvSpPr>
        <p:spPr/>
        <p:txBody>
          <a:bodyPr/>
          <a:lstStyle/>
          <a:p>
            <a:fld id="{85F261E2-16AD-0E41-849E-B23971571210}" type="slidenum">
              <a:rPr lang="en-US" smtClean="0"/>
              <a:t>2</a:t>
            </a:fld>
            <a:endParaRPr lang="en-US"/>
          </a:p>
        </p:txBody>
      </p:sp>
    </p:spTree>
    <p:extLst>
      <p:ext uri="{BB962C8B-B14F-4D97-AF65-F5344CB8AC3E}">
        <p14:creationId xmlns:p14="http://schemas.microsoft.com/office/powerpoint/2010/main" val="719328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In the book of 2 Samuel 9, we meet </a:t>
            </a:r>
            <a:r>
              <a:rPr lang="en-US" sz="1200" b="1" kern="1200" dirty="0" err="1" smtClean="0">
                <a:solidFill>
                  <a:schemeClr val="tx1"/>
                </a:solidFill>
                <a:latin typeface="+mn-lt"/>
                <a:ea typeface="+mn-ea"/>
                <a:cs typeface="+mn-cs"/>
              </a:rPr>
              <a:t>Mephiboseth</a:t>
            </a:r>
            <a:r>
              <a:rPr lang="en-US" sz="1200" b="1" kern="1200" dirty="0" smtClean="0">
                <a:solidFill>
                  <a:schemeClr val="tx1"/>
                </a:solidFill>
                <a:latin typeface="+mn-lt"/>
                <a:ea typeface="+mn-ea"/>
                <a:cs typeface="+mn-cs"/>
              </a:rPr>
              <a:t> and God answers these questions in a beautiful way. God never healed </a:t>
            </a:r>
            <a:r>
              <a:rPr lang="en-US" sz="1200" b="1" kern="1200" dirty="0" err="1" smtClean="0">
                <a:solidFill>
                  <a:schemeClr val="tx1"/>
                </a:solidFill>
                <a:latin typeface="+mn-lt"/>
                <a:ea typeface="+mn-ea"/>
                <a:cs typeface="+mn-cs"/>
              </a:rPr>
              <a:t>Mephibosheth</a:t>
            </a:r>
            <a:r>
              <a:rPr lang="en-US" sz="1200" b="1" kern="1200" dirty="0" smtClean="0">
                <a:solidFill>
                  <a:schemeClr val="tx1"/>
                </a:solidFill>
                <a:latin typeface="+mn-lt"/>
                <a:ea typeface="+mn-ea"/>
                <a:cs typeface="+mn-cs"/>
              </a:rPr>
              <a:t>, but he poured his favor</a:t>
            </a:r>
            <a:r>
              <a:rPr lang="en-US" sz="1200" b="1" kern="1200" baseline="0" dirty="0" smtClean="0">
                <a:solidFill>
                  <a:schemeClr val="tx1"/>
                </a:solidFill>
                <a:latin typeface="+mn-lt"/>
                <a:ea typeface="+mn-ea"/>
                <a:cs typeface="+mn-cs"/>
              </a:rPr>
              <a:t> out in abundance.</a:t>
            </a:r>
            <a:endParaRPr lang="en-US" sz="1200" b="1"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5F261E2-16AD-0E41-849E-B23971571210}" type="slidenum">
              <a:rPr lang="en-US" smtClean="0"/>
              <a:t>3</a:t>
            </a:fld>
            <a:endParaRPr lang="en-US"/>
          </a:p>
        </p:txBody>
      </p:sp>
    </p:spTree>
    <p:extLst>
      <p:ext uri="{BB962C8B-B14F-4D97-AF65-F5344CB8AC3E}">
        <p14:creationId xmlns:p14="http://schemas.microsoft.com/office/powerpoint/2010/main" val="1605807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F261E2-16AD-0E41-849E-B23971571210}" type="slidenum">
              <a:rPr lang="en-US" smtClean="0"/>
              <a:t>5</a:t>
            </a:fld>
            <a:endParaRPr lang="en-US"/>
          </a:p>
        </p:txBody>
      </p:sp>
    </p:spTree>
    <p:extLst>
      <p:ext uri="{BB962C8B-B14F-4D97-AF65-F5344CB8AC3E}">
        <p14:creationId xmlns:p14="http://schemas.microsoft.com/office/powerpoint/2010/main" val="1527054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F261E2-16AD-0E41-849E-B23971571210}" type="slidenum">
              <a:rPr lang="en-US" smtClean="0"/>
              <a:t>8</a:t>
            </a:fld>
            <a:endParaRPr lang="en-US"/>
          </a:p>
        </p:txBody>
      </p:sp>
    </p:spTree>
    <p:extLst>
      <p:ext uri="{BB962C8B-B14F-4D97-AF65-F5344CB8AC3E}">
        <p14:creationId xmlns:p14="http://schemas.microsoft.com/office/powerpoint/2010/main" val="129577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F261E2-16AD-0E41-849E-B23971571210}" type="slidenum">
              <a:rPr lang="en-US" smtClean="0"/>
              <a:t>10</a:t>
            </a:fld>
            <a:endParaRPr lang="en-US"/>
          </a:p>
        </p:txBody>
      </p:sp>
    </p:spTree>
    <p:extLst>
      <p:ext uri="{BB962C8B-B14F-4D97-AF65-F5344CB8AC3E}">
        <p14:creationId xmlns:p14="http://schemas.microsoft.com/office/powerpoint/2010/main" val="427795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F261E2-16AD-0E41-849E-B23971571210}" type="slidenum">
              <a:rPr lang="en-US" smtClean="0"/>
              <a:t>11</a:t>
            </a:fld>
            <a:endParaRPr lang="en-US"/>
          </a:p>
        </p:txBody>
      </p:sp>
    </p:spTree>
    <p:extLst>
      <p:ext uri="{BB962C8B-B14F-4D97-AF65-F5344CB8AC3E}">
        <p14:creationId xmlns:p14="http://schemas.microsoft.com/office/powerpoint/2010/main" val="1358642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children—those with disabilities and those without—are growing</a:t>
            </a:r>
            <a:r>
              <a:rPr lang="en-US" baseline="0" dirty="0" smtClean="0"/>
              <a:t> up in a culture that is obsessed with perfection.  We want the perfect house, the perfect body, the perfect mater, and perfect children.  We want to do everything on our own—with our own intellect, our own physical strength, our own ingenuity and imagination.</a:t>
            </a:r>
          </a:p>
          <a:p>
            <a:endParaRPr lang="en-US" dirty="0"/>
          </a:p>
        </p:txBody>
      </p:sp>
      <p:sp>
        <p:nvSpPr>
          <p:cNvPr id="4" name="Slide Number Placeholder 3"/>
          <p:cNvSpPr>
            <a:spLocks noGrp="1"/>
          </p:cNvSpPr>
          <p:nvPr>
            <p:ph type="sldNum" sz="quarter" idx="10"/>
          </p:nvPr>
        </p:nvSpPr>
        <p:spPr/>
        <p:txBody>
          <a:bodyPr/>
          <a:lstStyle/>
          <a:p>
            <a:fld id="{85F261E2-16AD-0E41-849E-B23971571210}" type="slidenum">
              <a:rPr lang="en-US" smtClean="0"/>
              <a:t>14</a:t>
            </a:fld>
            <a:endParaRPr lang="en-US"/>
          </a:p>
        </p:txBody>
      </p:sp>
    </p:spTree>
    <p:extLst>
      <p:ext uri="{BB962C8B-B14F-4D97-AF65-F5344CB8AC3E}">
        <p14:creationId xmlns:p14="http://schemas.microsoft.com/office/powerpoint/2010/main" val="643681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a:t>
            </a:r>
            <a:r>
              <a:rPr lang="en-US" i="1" dirty="0" smtClean="0"/>
              <a:t>One</a:t>
            </a:r>
            <a:r>
              <a:rPr lang="en-US" i="1" baseline="0" dirty="0" smtClean="0"/>
              <a:t> Thousand Gifts:  AQ Dare to Live Fully Right Where You Are” </a:t>
            </a:r>
            <a:r>
              <a:rPr lang="en-US" i="0" baseline="0" dirty="0" smtClean="0"/>
              <a:t>by Ann </a:t>
            </a:r>
            <a:r>
              <a:rPr lang="en-US" i="0" baseline="0" dirty="0" err="1" smtClean="0"/>
              <a:t>Voskamp</a:t>
            </a:r>
            <a:r>
              <a:rPr lang="en-US" i="0" baseline="0" dirty="0" smtClean="0"/>
              <a:t>.</a:t>
            </a:r>
          </a:p>
          <a:p>
            <a:endParaRPr lang="en-US" dirty="0"/>
          </a:p>
        </p:txBody>
      </p:sp>
      <p:sp>
        <p:nvSpPr>
          <p:cNvPr id="4" name="Slide Number Placeholder 3"/>
          <p:cNvSpPr>
            <a:spLocks noGrp="1"/>
          </p:cNvSpPr>
          <p:nvPr>
            <p:ph type="sldNum" sz="quarter" idx="10"/>
          </p:nvPr>
        </p:nvSpPr>
        <p:spPr/>
        <p:txBody>
          <a:bodyPr/>
          <a:lstStyle/>
          <a:p>
            <a:fld id="{85F261E2-16AD-0E41-849E-B23971571210}" type="slidenum">
              <a:rPr lang="en-US" smtClean="0"/>
              <a:t>16</a:t>
            </a:fld>
            <a:endParaRPr lang="en-US"/>
          </a:p>
        </p:txBody>
      </p:sp>
    </p:spTree>
    <p:extLst>
      <p:ext uri="{BB962C8B-B14F-4D97-AF65-F5344CB8AC3E}">
        <p14:creationId xmlns:p14="http://schemas.microsoft.com/office/powerpoint/2010/main" val="1315737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9C495EE-D618-3A47-AF14-BEF942683E68}" type="datetimeFigureOut">
              <a:rPr lang="en-US" smtClean="0"/>
              <a:t>8/23/16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16D83-CD48-AA4A-A9D2-37DA740B00C2}" type="slidenum">
              <a:rPr lang="en-US" smtClean="0"/>
              <a:t>‹#›</a:t>
            </a:fld>
            <a:endParaRPr lang="en-US"/>
          </a:p>
        </p:txBody>
      </p:sp>
    </p:spTree>
    <p:extLst>
      <p:ext uri="{BB962C8B-B14F-4D97-AF65-F5344CB8AC3E}">
        <p14:creationId xmlns:p14="http://schemas.microsoft.com/office/powerpoint/2010/main" val="1317691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C495EE-D618-3A47-AF14-BEF942683E68}" type="datetimeFigureOut">
              <a:rPr lang="en-US" smtClean="0"/>
              <a:t>8/23/16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16D83-CD48-AA4A-A9D2-37DA740B00C2}" type="slidenum">
              <a:rPr lang="en-US" smtClean="0"/>
              <a:t>‹#›</a:t>
            </a:fld>
            <a:endParaRPr lang="en-US"/>
          </a:p>
        </p:txBody>
      </p:sp>
    </p:spTree>
    <p:extLst>
      <p:ext uri="{BB962C8B-B14F-4D97-AF65-F5344CB8AC3E}">
        <p14:creationId xmlns:p14="http://schemas.microsoft.com/office/powerpoint/2010/main" val="935808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C495EE-D618-3A47-AF14-BEF942683E68}" type="datetimeFigureOut">
              <a:rPr lang="en-US" smtClean="0"/>
              <a:t>8/23/16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16D83-CD48-AA4A-A9D2-37DA740B00C2}" type="slidenum">
              <a:rPr lang="en-US" smtClean="0"/>
              <a:t>‹#›</a:t>
            </a:fld>
            <a:endParaRPr lang="en-US"/>
          </a:p>
        </p:txBody>
      </p:sp>
    </p:spTree>
    <p:extLst>
      <p:ext uri="{BB962C8B-B14F-4D97-AF65-F5344CB8AC3E}">
        <p14:creationId xmlns:p14="http://schemas.microsoft.com/office/powerpoint/2010/main" val="2109451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C495EE-D618-3A47-AF14-BEF942683E68}" type="datetimeFigureOut">
              <a:rPr lang="en-US" smtClean="0"/>
              <a:t>8/23/16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16D83-CD48-AA4A-A9D2-37DA740B00C2}" type="slidenum">
              <a:rPr lang="en-US" smtClean="0"/>
              <a:t>‹#›</a:t>
            </a:fld>
            <a:endParaRPr lang="en-US"/>
          </a:p>
        </p:txBody>
      </p:sp>
    </p:spTree>
    <p:extLst>
      <p:ext uri="{BB962C8B-B14F-4D97-AF65-F5344CB8AC3E}">
        <p14:creationId xmlns:p14="http://schemas.microsoft.com/office/powerpoint/2010/main" val="519796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C495EE-D618-3A47-AF14-BEF942683E68}" type="datetimeFigureOut">
              <a:rPr lang="en-US" smtClean="0"/>
              <a:t>8/23/16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16D83-CD48-AA4A-A9D2-37DA740B00C2}" type="slidenum">
              <a:rPr lang="en-US" smtClean="0"/>
              <a:t>‹#›</a:t>
            </a:fld>
            <a:endParaRPr lang="en-US"/>
          </a:p>
        </p:txBody>
      </p:sp>
    </p:spTree>
    <p:extLst>
      <p:ext uri="{BB962C8B-B14F-4D97-AF65-F5344CB8AC3E}">
        <p14:creationId xmlns:p14="http://schemas.microsoft.com/office/powerpoint/2010/main" val="1621784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C495EE-D618-3A47-AF14-BEF942683E68}" type="datetimeFigureOut">
              <a:rPr lang="en-US" smtClean="0"/>
              <a:t>8/23/16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016D83-CD48-AA4A-A9D2-37DA740B00C2}" type="slidenum">
              <a:rPr lang="en-US" smtClean="0"/>
              <a:t>‹#›</a:t>
            </a:fld>
            <a:endParaRPr lang="en-US"/>
          </a:p>
        </p:txBody>
      </p:sp>
    </p:spTree>
    <p:extLst>
      <p:ext uri="{BB962C8B-B14F-4D97-AF65-F5344CB8AC3E}">
        <p14:creationId xmlns:p14="http://schemas.microsoft.com/office/powerpoint/2010/main" val="1465374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9C495EE-D618-3A47-AF14-BEF942683E68}" type="datetimeFigureOut">
              <a:rPr lang="en-US" smtClean="0"/>
              <a:t>8/23/16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016D83-CD48-AA4A-A9D2-37DA740B00C2}" type="slidenum">
              <a:rPr lang="en-US" smtClean="0"/>
              <a:t>‹#›</a:t>
            </a:fld>
            <a:endParaRPr lang="en-US"/>
          </a:p>
        </p:txBody>
      </p:sp>
    </p:spTree>
    <p:extLst>
      <p:ext uri="{BB962C8B-B14F-4D97-AF65-F5344CB8AC3E}">
        <p14:creationId xmlns:p14="http://schemas.microsoft.com/office/powerpoint/2010/main" val="1211766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9C495EE-D618-3A47-AF14-BEF942683E68}" type="datetimeFigureOut">
              <a:rPr lang="en-US" smtClean="0"/>
              <a:t>8/23/16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016D83-CD48-AA4A-A9D2-37DA740B00C2}" type="slidenum">
              <a:rPr lang="en-US" smtClean="0"/>
              <a:t>‹#›</a:t>
            </a:fld>
            <a:endParaRPr lang="en-US"/>
          </a:p>
        </p:txBody>
      </p:sp>
    </p:spTree>
    <p:extLst>
      <p:ext uri="{BB962C8B-B14F-4D97-AF65-F5344CB8AC3E}">
        <p14:creationId xmlns:p14="http://schemas.microsoft.com/office/powerpoint/2010/main" val="1566930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C495EE-D618-3A47-AF14-BEF942683E68}" type="datetimeFigureOut">
              <a:rPr lang="en-US" smtClean="0"/>
              <a:t>8/23/16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016D83-CD48-AA4A-A9D2-37DA740B00C2}" type="slidenum">
              <a:rPr lang="en-US" smtClean="0"/>
              <a:t>‹#›</a:t>
            </a:fld>
            <a:endParaRPr lang="en-US"/>
          </a:p>
        </p:txBody>
      </p:sp>
    </p:spTree>
    <p:extLst>
      <p:ext uri="{BB962C8B-B14F-4D97-AF65-F5344CB8AC3E}">
        <p14:creationId xmlns:p14="http://schemas.microsoft.com/office/powerpoint/2010/main" val="814479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C495EE-D618-3A47-AF14-BEF942683E68}" type="datetimeFigureOut">
              <a:rPr lang="en-US" smtClean="0"/>
              <a:t>8/23/16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016D83-CD48-AA4A-A9D2-37DA740B00C2}" type="slidenum">
              <a:rPr lang="en-US" smtClean="0"/>
              <a:t>‹#›</a:t>
            </a:fld>
            <a:endParaRPr lang="en-US"/>
          </a:p>
        </p:txBody>
      </p:sp>
    </p:spTree>
    <p:extLst>
      <p:ext uri="{BB962C8B-B14F-4D97-AF65-F5344CB8AC3E}">
        <p14:creationId xmlns:p14="http://schemas.microsoft.com/office/powerpoint/2010/main" val="901938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C495EE-D618-3A47-AF14-BEF942683E68}" type="datetimeFigureOut">
              <a:rPr lang="en-US" smtClean="0"/>
              <a:t>8/23/16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016D83-CD48-AA4A-A9D2-37DA740B00C2}" type="slidenum">
              <a:rPr lang="en-US" smtClean="0"/>
              <a:t>‹#›</a:t>
            </a:fld>
            <a:endParaRPr lang="en-US"/>
          </a:p>
        </p:txBody>
      </p:sp>
    </p:spTree>
    <p:extLst>
      <p:ext uri="{BB962C8B-B14F-4D97-AF65-F5344CB8AC3E}">
        <p14:creationId xmlns:p14="http://schemas.microsoft.com/office/powerpoint/2010/main" val="194105788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C495EE-D618-3A47-AF14-BEF942683E68}" type="datetimeFigureOut">
              <a:rPr lang="en-US" smtClean="0"/>
              <a:t>8/23/16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016D83-CD48-AA4A-A9D2-37DA740B00C2}" type="slidenum">
              <a:rPr lang="en-US" smtClean="0"/>
              <a:t>‹#›</a:t>
            </a:fld>
            <a:endParaRPr lang="en-US"/>
          </a:p>
        </p:txBody>
      </p:sp>
    </p:spTree>
    <p:extLst>
      <p:ext uri="{BB962C8B-B14F-4D97-AF65-F5344CB8AC3E}">
        <p14:creationId xmlns:p14="http://schemas.microsoft.com/office/powerpoint/2010/main" val="738862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tiff"/><Relationship Id="rId5" Type="http://schemas.openxmlformats.org/officeDocument/2006/relationships/image" Target="../media/image3.tiff"/><Relationship Id="rId6" Type="http://schemas.openxmlformats.org/officeDocument/2006/relationships/image" Target="../media/image4.tiff"/><Relationship Id="rId7" Type="http://schemas.openxmlformats.org/officeDocument/2006/relationships/image" Target="../media/image5.tiff"/><Relationship Id="rId8" Type="http://schemas.openxmlformats.org/officeDocument/2006/relationships/image" Target="../media/image6.tiff"/><Relationship Id="rId9" Type="http://schemas.openxmlformats.org/officeDocument/2006/relationships/image" Target="../media/image7.tif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16.tiff"/><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tiff"/><Relationship Id="rId3" Type="http://schemas.openxmlformats.org/officeDocument/2006/relationships/image" Target="../media/image17.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tiff"/><Relationship Id="rId3" Type="http://schemas.openxmlformats.org/officeDocument/2006/relationships/image" Target="../media/image18.tiff"/></Relationships>
</file>

<file path=ppt/slides/_rels/slide14.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19.tiff"/><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tiff"/><Relationship Id="rId3" Type="http://schemas.openxmlformats.org/officeDocument/2006/relationships/image" Target="../media/image20.tiff"/></Relationships>
</file>

<file path=ppt/slides/_rels/slide16.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1.tiff"/><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tiff"/><Relationship Id="rId3" Type="http://schemas.openxmlformats.org/officeDocument/2006/relationships/image" Target="../media/image22.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tiff"/><Relationship Id="rId3" Type="http://schemas.openxmlformats.org/officeDocument/2006/relationships/image" Target="../media/image23.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tiff"/><Relationship Id="rId3" Type="http://schemas.openxmlformats.org/officeDocument/2006/relationships/image" Target="../media/image24.tiff"/></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8.tiff"/><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9.tiff"/><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tiff"/><Relationship Id="rId3" Type="http://schemas.openxmlformats.org/officeDocument/2006/relationships/image" Target="../media/image10.tiff"/></Relationships>
</file>

<file path=ppt/slides/_rels/slide5.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11.tiff"/><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tiff"/><Relationship Id="rId3" Type="http://schemas.openxmlformats.org/officeDocument/2006/relationships/image" Target="../media/image12.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tiff"/><Relationship Id="rId3" Type="http://schemas.openxmlformats.org/officeDocument/2006/relationships/image" Target="../media/image13.tiff"/></Relationships>
</file>

<file path=ppt/slides/_rels/slide8.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14.tiff"/><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tiff"/><Relationship Id="rId3" Type="http://schemas.openxmlformats.org/officeDocument/2006/relationships/image" Target="../media/image1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576" y="-154354"/>
            <a:ext cx="12192000" cy="6858000"/>
          </a:xfrm>
          <a:prstGeom prst="rect">
            <a:avLst/>
          </a:prstGeom>
        </p:spPr>
      </p:pic>
      <p:sp>
        <p:nvSpPr>
          <p:cNvPr id="8" name="Subtitle 7"/>
          <p:cNvSpPr>
            <a:spLocks noGrp="1"/>
          </p:cNvSpPr>
          <p:nvPr>
            <p:ph type="subTitle" idx="1"/>
          </p:nvPr>
        </p:nvSpPr>
        <p:spPr>
          <a:xfrm>
            <a:off x="6729411" y="2958306"/>
            <a:ext cx="4810125" cy="655638"/>
          </a:xfrm>
        </p:spPr>
        <p:txBody>
          <a:bodyPr>
            <a:noAutofit/>
          </a:bodyPr>
          <a:lstStyle/>
          <a:p>
            <a:pPr>
              <a:spcBef>
                <a:spcPts val="0"/>
              </a:spcBef>
            </a:pPr>
            <a:r>
              <a:rPr lang="en-US" dirty="0" smtClean="0"/>
              <a:t>Linda Mei Lin Koh</a:t>
            </a:r>
          </a:p>
          <a:p>
            <a:pPr>
              <a:spcBef>
                <a:spcPts val="0"/>
              </a:spcBef>
            </a:pPr>
            <a:r>
              <a:rPr lang="en-US" dirty="0" smtClean="0"/>
              <a:t>GC Children’s Ministries</a:t>
            </a:r>
            <a:endParaRPr lang="en-US" dirty="0"/>
          </a:p>
        </p:txBody>
      </p:sp>
      <p:sp>
        <p:nvSpPr>
          <p:cNvPr id="9" name="Rectangle 8"/>
          <p:cNvSpPr/>
          <p:nvPr/>
        </p:nvSpPr>
        <p:spPr>
          <a:xfrm>
            <a:off x="847494" y="193278"/>
            <a:ext cx="9277814" cy="12144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ln w="0">
                  <a:noFill/>
                </a:ln>
                <a:solidFill>
                  <a:schemeClr val="accent1"/>
                </a:solidFill>
                <a:effectLst>
                  <a:outerShdw blurRad="38100" dist="25400" dir="5400000" algn="ctr" rotWithShape="0">
                    <a:srgbClr val="6E747A">
                      <a:alpha val="43000"/>
                    </a:srgbClr>
                  </a:outerShdw>
                </a:effectLst>
                <a:latin typeface="Rockwell Extra Bold" charset="0"/>
                <a:ea typeface="Rockwell Extra Bold" charset="0"/>
                <a:cs typeface="Rockwell Extra Bold" charset="0"/>
              </a:rPr>
              <a:t>DISABILITIES AND </a:t>
            </a:r>
          </a:p>
          <a:p>
            <a:pPr algn="ctr"/>
            <a:r>
              <a:rPr lang="en-US" sz="5400" dirty="0" smtClean="0">
                <a:ln w="0">
                  <a:noFill/>
                </a:ln>
                <a:solidFill>
                  <a:schemeClr val="accent1"/>
                </a:solidFill>
                <a:effectLst>
                  <a:outerShdw blurRad="38100" dist="25400" dir="5400000" algn="ctr" rotWithShape="0">
                    <a:srgbClr val="6E747A">
                      <a:alpha val="43000"/>
                    </a:srgbClr>
                  </a:outerShdw>
                </a:effectLst>
                <a:latin typeface="Rockwell Extra Bold" charset="0"/>
                <a:ea typeface="Rockwell Extra Bold" charset="0"/>
                <a:cs typeface="Rockwell Extra Bold" charset="0"/>
              </a:rPr>
              <a:t>			FAITH</a:t>
            </a:r>
            <a:endParaRPr lang="en-US" sz="5400" dirty="0">
              <a:ln w="0">
                <a:noFill/>
              </a:ln>
              <a:solidFill>
                <a:srgbClr val="0070C0"/>
              </a:solidFill>
              <a:latin typeface="Rockwell Extra Bold" charset="0"/>
              <a:ea typeface="Rockwell Extra Bold" charset="0"/>
              <a:cs typeface="Rockwell Extra Bold" charset="0"/>
            </a:endParaRPr>
          </a:p>
        </p:txBody>
      </p:sp>
      <p:pic>
        <p:nvPicPr>
          <p:cNvPr id="2" name="Picture 1"/>
          <p:cNvPicPr>
            <a:picLocks noChangeAspect="1"/>
          </p:cNvPicPr>
          <p:nvPr/>
        </p:nvPicPr>
        <p:blipFill rotWithShape="1">
          <a:blip r:embed="rId4"/>
          <a:srcRect l="20833" r="15058"/>
          <a:stretch/>
        </p:blipFill>
        <p:spPr>
          <a:xfrm>
            <a:off x="847494" y="4462864"/>
            <a:ext cx="2187969" cy="201837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p:cNvPicPr>
            <a:picLocks noChangeAspect="1"/>
          </p:cNvPicPr>
          <p:nvPr/>
        </p:nvPicPr>
        <p:blipFill rotWithShape="1">
          <a:blip r:embed="rId5"/>
          <a:srcRect l="12536" t="3767" r="17220" b="26596"/>
          <a:stretch/>
        </p:blipFill>
        <p:spPr>
          <a:xfrm rot="21075750">
            <a:off x="4405702" y="2163062"/>
            <a:ext cx="1578578" cy="179655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p:cNvPicPr>
            <a:picLocks noChangeAspect="1"/>
          </p:cNvPicPr>
          <p:nvPr/>
        </p:nvPicPr>
        <p:blipFill rotWithShape="1">
          <a:blip r:embed="rId6"/>
          <a:srcRect l="35082" t="6367" r="1622" b="12889"/>
          <a:stretch/>
        </p:blipFill>
        <p:spPr>
          <a:xfrm>
            <a:off x="7292898" y="4595138"/>
            <a:ext cx="1650380" cy="149214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p:cNvPicPr>
            <a:picLocks noChangeAspect="1"/>
          </p:cNvPicPr>
          <p:nvPr/>
        </p:nvPicPr>
        <p:blipFill rotWithShape="1">
          <a:blip r:embed="rId7"/>
          <a:srcRect l="3281" r="16707" b="6887"/>
          <a:stretch/>
        </p:blipFill>
        <p:spPr>
          <a:xfrm>
            <a:off x="4278406" y="4714961"/>
            <a:ext cx="1833170" cy="162714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p:cNvPicPr>
            <a:picLocks noChangeAspect="1"/>
          </p:cNvPicPr>
          <p:nvPr/>
        </p:nvPicPr>
        <p:blipFill rotWithShape="1">
          <a:blip r:embed="rId8"/>
          <a:srcRect l="50245" r="23424" b="9789"/>
          <a:stretch/>
        </p:blipFill>
        <p:spPr>
          <a:xfrm>
            <a:off x="847494" y="1677278"/>
            <a:ext cx="1048213" cy="2391811"/>
          </a:xfrm>
          <a:prstGeom prst="rect">
            <a:avLst/>
          </a:prstGeom>
          <a:ln>
            <a:noFill/>
          </a:ln>
          <a:effectLst>
            <a:softEdge rad="112500"/>
          </a:effectLst>
        </p:spPr>
      </p:pic>
      <p:pic>
        <p:nvPicPr>
          <p:cNvPr id="11" name="Picture 10"/>
          <p:cNvPicPr>
            <a:picLocks noChangeAspect="1"/>
          </p:cNvPicPr>
          <p:nvPr/>
        </p:nvPicPr>
        <p:blipFill rotWithShape="1">
          <a:blip r:embed="rId9"/>
          <a:srcRect l="15291" t="16260" r="2901" b="5494"/>
          <a:stretch/>
        </p:blipFill>
        <p:spPr>
          <a:xfrm>
            <a:off x="1853433" y="2400270"/>
            <a:ext cx="1657676" cy="111607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5894541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67266" y="345466"/>
            <a:ext cx="10786534" cy="1325563"/>
          </a:xfrm>
        </p:spPr>
        <p:txBody>
          <a:bodyPr>
            <a:normAutofit/>
          </a:bodyPr>
          <a:lstStyle/>
          <a:p>
            <a:r>
              <a:rPr lang="en-US" sz="4800" b="1" dirty="0" smtClean="0">
                <a:solidFill>
                  <a:srgbClr val="FF0000"/>
                </a:solidFill>
                <a:latin typeface="Arial Black" charset="0"/>
                <a:ea typeface="Arial Black" charset="0"/>
                <a:cs typeface="Arial Black" charset="0"/>
              </a:rPr>
              <a:t>3. Doing the Grief Work</a:t>
            </a:r>
            <a:endParaRPr lang="en-US" sz="4800" b="1" dirty="0">
              <a:solidFill>
                <a:srgbClr val="FF0000"/>
              </a:solidFill>
              <a:latin typeface="Arial Black" charset="0"/>
              <a:ea typeface="Arial Black" charset="0"/>
              <a:cs typeface="Arial Black" charset="0"/>
            </a:endParaRPr>
          </a:p>
        </p:txBody>
      </p:sp>
      <p:pic>
        <p:nvPicPr>
          <p:cNvPr id="4" name="Content Placeholder 5"/>
          <p:cNvPicPr>
            <a:picLocks noGrp="1" noChangeAspect="1"/>
          </p:cNvPicPr>
          <p:nvPr>
            <p:ph sz="half" idx="1"/>
          </p:nvPr>
        </p:nvPicPr>
        <p:blipFill rotWithShape="1">
          <a:blip r:embed="rId3">
            <a:clrChange>
              <a:clrFrom>
                <a:srgbClr val="EBEBED"/>
              </a:clrFrom>
              <a:clrTo>
                <a:srgbClr val="EBEBED">
                  <a:alpha val="0"/>
                </a:srgbClr>
              </a:clrTo>
            </a:clrChange>
          </a:blip>
          <a:srcRect l="6825" t="25034" r="26191" b="3941"/>
          <a:stretch/>
        </p:blipFill>
        <p:spPr>
          <a:xfrm rot="20560948">
            <a:off x="10191490" y="5202670"/>
            <a:ext cx="1831447" cy="1414815"/>
          </a:xfrm>
          <a:prstGeom prst="rect">
            <a:avLst/>
          </a:prstGeom>
        </p:spPr>
      </p:pic>
      <p:sp>
        <p:nvSpPr>
          <p:cNvPr id="6" name="Content Placeholder 5"/>
          <p:cNvSpPr>
            <a:spLocks noGrp="1"/>
          </p:cNvSpPr>
          <p:nvPr>
            <p:ph sz="half" idx="2"/>
          </p:nvPr>
        </p:nvSpPr>
        <p:spPr>
          <a:xfrm>
            <a:off x="364498" y="1855498"/>
            <a:ext cx="9994054" cy="4351338"/>
          </a:xfrm>
          <a:effectLst>
            <a:innerShdw blurRad="63500" dist="101600" dir="2700000">
              <a:prstClr val="black">
                <a:alpha val="50000"/>
              </a:prstClr>
            </a:innerShdw>
          </a:effectLst>
        </p:spPr>
        <p:txBody>
          <a:bodyPr>
            <a:normAutofit lnSpcReduction="10000"/>
          </a:bodyPr>
          <a:lstStyle/>
          <a:p>
            <a:r>
              <a:rPr lang="en-US" sz="3600" b="1" dirty="0" smtClean="0"/>
              <a:t>Grieving parents go through the following stages:</a:t>
            </a:r>
          </a:p>
          <a:p>
            <a:pPr>
              <a:buFont typeface="Wingdings" charset="2"/>
              <a:buChar char="q"/>
            </a:pPr>
            <a:r>
              <a:rPr lang="en-US" sz="3600" b="1" dirty="0"/>
              <a:t> </a:t>
            </a:r>
            <a:r>
              <a:rPr lang="en-US" sz="3600" b="1" i="1" dirty="0" smtClean="0">
                <a:solidFill>
                  <a:srgbClr val="0070C0"/>
                </a:solidFill>
              </a:rPr>
              <a:t>Denial</a:t>
            </a:r>
            <a:r>
              <a:rPr lang="en-US" sz="3600" b="1" dirty="0" smtClean="0"/>
              <a:t> – gives the mind time for digest and make sense of an initial diagnosis.</a:t>
            </a:r>
          </a:p>
          <a:p>
            <a:pPr>
              <a:buFont typeface="Wingdings" charset="2"/>
              <a:buChar char="q"/>
            </a:pPr>
            <a:r>
              <a:rPr lang="en-US" sz="3600" b="1" dirty="0" smtClean="0"/>
              <a:t> </a:t>
            </a:r>
            <a:r>
              <a:rPr lang="en-US" sz="3600" b="1" i="1" dirty="0" smtClean="0">
                <a:solidFill>
                  <a:srgbClr val="0070C0"/>
                </a:solidFill>
              </a:rPr>
              <a:t>Anger</a:t>
            </a:r>
            <a:r>
              <a:rPr lang="en-US" sz="3600" b="1" dirty="0" smtClean="0">
                <a:solidFill>
                  <a:srgbClr val="0070C0"/>
                </a:solidFill>
              </a:rPr>
              <a:t> </a:t>
            </a:r>
            <a:r>
              <a:rPr lang="en-US" sz="3600" b="1" dirty="0" smtClean="0"/>
              <a:t>– directed at the doctor who delivered the baby, at God, at the child, and at one’s spouse.</a:t>
            </a:r>
          </a:p>
          <a:p>
            <a:pPr>
              <a:buFont typeface="Wingdings" charset="2"/>
              <a:buChar char="q"/>
            </a:pPr>
            <a:r>
              <a:rPr lang="en-US" sz="3600" b="1" dirty="0"/>
              <a:t> </a:t>
            </a:r>
            <a:r>
              <a:rPr lang="en-US" sz="3600" b="1" i="1" dirty="0" smtClean="0">
                <a:solidFill>
                  <a:srgbClr val="0070C0"/>
                </a:solidFill>
              </a:rPr>
              <a:t>Guilt </a:t>
            </a:r>
            <a:r>
              <a:rPr lang="en-US" sz="3600" b="1" dirty="0" smtClean="0"/>
              <a:t>– what did I do wrong? Did I exercise too much? Is this God’s punishment for sins I have committed?</a:t>
            </a:r>
            <a:endParaRPr lang="en-US" sz="3600" b="1" dirty="0"/>
          </a:p>
          <a:p>
            <a:endParaRPr lang="en-US" sz="3600" b="1" dirty="0" smtClean="0"/>
          </a:p>
        </p:txBody>
      </p:sp>
      <p:pic>
        <p:nvPicPr>
          <p:cNvPr id="2" name="Picture 1"/>
          <p:cNvPicPr>
            <a:picLocks noChangeAspect="1"/>
          </p:cNvPicPr>
          <p:nvPr/>
        </p:nvPicPr>
        <p:blipFill rotWithShape="1">
          <a:blip r:embed="rId4"/>
          <a:srcRect l="12666" r="21307"/>
          <a:stretch/>
        </p:blipFill>
        <p:spPr>
          <a:xfrm>
            <a:off x="8665283" y="-528941"/>
            <a:ext cx="3526717" cy="2458720"/>
          </a:xfrm>
          <a:prstGeom prst="rect">
            <a:avLst/>
          </a:prstGeom>
          <a:ln>
            <a:noFill/>
          </a:ln>
          <a:effectLst>
            <a:softEdge rad="112500"/>
          </a:effectLst>
        </p:spPr>
      </p:pic>
      <p:sp>
        <p:nvSpPr>
          <p:cNvPr id="3" name="TextBox 2"/>
          <p:cNvSpPr txBox="1"/>
          <p:nvPr/>
        </p:nvSpPr>
        <p:spPr>
          <a:xfrm>
            <a:off x="4649354" y="6053990"/>
            <a:ext cx="5373074" cy="461665"/>
          </a:xfrm>
          <a:prstGeom prst="rect">
            <a:avLst/>
          </a:prstGeom>
          <a:noFill/>
        </p:spPr>
        <p:txBody>
          <a:bodyPr wrap="none" rtlCol="0">
            <a:spAutoFit/>
          </a:bodyPr>
          <a:lstStyle/>
          <a:p>
            <a:r>
              <a:rPr lang="en-US" sz="2400" b="1" dirty="0" smtClean="0"/>
              <a:t>Elizabeth </a:t>
            </a:r>
            <a:r>
              <a:rPr lang="en-US" sz="2400" b="1" dirty="0" err="1" smtClean="0"/>
              <a:t>Kubler</a:t>
            </a:r>
            <a:r>
              <a:rPr lang="en-US" sz="2400" b="1" dirty="0" smtClean="0"/>
              <a:t>-Ross, </a:t>
            </a:r>
            <a:r>
              <a:rPr lang="en-US" sz="2400" b="1" i="1" dirty="0" smtClean="0"/>
              <a:t>On Death &amp; Dying</a:t>
            </a:r>
            <a:endParaRPr lang="en-US" sz="2400" b="1" dirty="0"/>
          </a:p>
        </p:txBody>
      </p:sp>
    </p:spTree>
    <p:extLst>
      <p:ext uri="{BB962C8B-B14F-4D97-AF65-F5344CB8AC3E}">
        <p14:creationId xmlns:p14="http://schemas.microsoft.com/office/powerpoint/2010/main" val="125108378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p:cTn id="13"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p:cTn id="19"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6">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p:cTn id="25"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6">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 </a:t>
            </a:r>
            <a:endParaRPr lang="en-US" dirty="0"/>
          </a:p>
        </p:txBody>
      </p:sp>
      <p:pic>
        <p:nvPicPr>
          <p:cNvPr id="4" name="Content Placeholder 5"/>
          <p:cNvPicPr>
            <a:picLocks noGrp="1" noChangeAspect="1"/>
          </p:cNvPicPr>
          <p:nvPr>
            <p:ph sz="half" idx="1"/>
          </p:nvPr>
        </p:nvPicPr>
        <p:blipFill rotWithShape="1">
          <a:blip r:embed="rId3">
            <a:clrChange>
              <a:clrFrom>
                <a:srgbClr val="EBEBED"/>
              </a:clrFrom>
              <a:clrTo>
                <a:srgbClr val="EBEBED">
                  <a:alpha val="0"/>
                </a:srgbClr>
              </a:clrTo>
            </a:clrChange>
          </a:blip>
          <a:srcRect l="6825" t="25034" r="26191" b="3941"/>
          <a:stretch/>
        </p:blipFill>
        <p:spPr>
          <a:xfrm rot="20560948">
            <a:off x="10191490" y="5202670"/>
            <a:ext cx="1831447" cy="1414815"/>
          </a:xfrm>
          <a:prstGeom prst="rect">
            <a:avLst/>
          </a:prstGeom>
        </p:spPr>
      </p:pic>
      <p:sp>
        <p:nvSpPr>
          <p:cNvPr id="6" name="Content Placeholder 5"/>
          <p:cNvSpPr>
            <a:spLocks noGrp="1"/>
          </p:cNvSpPr>
          <p:nvPr>
            <p:ph sz="half" idx="2"/>
          </p:nvPr>
        </p:nvSpPr>
        <p:spPr>
          <a:xfrm>
            <a:off x="573193" y="570865"/>
            <a:ext cx="11045614" cy="6698615"/>
          </a:xfrm>
          <a:effectLst>
            <a:innerShdw blurRad="63500" dist="101600" dir="2700000">
              <a:prstClr val="black">
                <a:alpha val="50000"/>
              </a:prstClr>
            </a:innerShdw>
          </a:effectLst>
        </p:spPr>
        <p:txBody>
          <a:bodyPr>
            <a:normAutofit fontScale="70000" lnSpcReduction="20000"/>
          </a:bodyPr>
          <a:lstStyle/>
          <a:p>
            <a:pPr>
              <a:buFont typeface="Wingdings" charset="2"/>
              <a:buChar char="q"/>
            </a:pPr>
            <a:r>
              <a:rPr lang="en-US" sz="3600" b="1" dirty="0" smtClean="0"/>
              <a:t> </a:t>
            </a:r>
            <a:r>
              <a:rPr lang="en-US" sz="4600" b="1" i="1" dirty="0" smtClean="0">
                <a:solidFill>
                  <a:srgbClr val="0070C0"/>
                </a:solidFill>
              </a:rPr>
              <a:t>Bargaining </a:t>
            </a:r>
            <a:r>
              <a:rPr lang="en-US" sz="4600" b="1" dirty="0" smtClean="0"/>
              <a:t>– </a:t>
            </a:r>
            <a:r>
              <a:rPr lang="en-US" sz="5200" dirty="0" smtClean="0"/>
              <a:t>“Let’s Make a Deal” stage.  “Lord if you heal my child, I will follow you all the days of my life.”  Or you may bargain with yourself, ”If I do enough hours of research, I know I can find the cure for this disability.”</a:t>
            </a:r>
          </a:p>
          <a:p>
            <a:pPr>
              <a:buFont typeface="Wingdings" charset="2"/>
              <a:buChar char="q"/>
            </a:pPr>
            <a:r>
              <a:rPr lang="en-US" sz="5200" dirty="0"/>
              <a:t> </a:t>
            </a:r>
            <a:r>
              <a:rPr lang="en-US" sz="5200" i="1" dirty="0" smtClean="0">
                <a:solidFill>
                  <a:srgbClr val="0070C0"/>
                </a:solidFill>
              </a:rPr>
              <a:t>Depression </a:t>
            </a:r>
            <a:r>
              <a:rPr lang="en-US" sz="5200" dirty="0" smtClean="0"/>
              <a:t>– one parent may feel lethargic and can’t complete daily tasks, another may plunge into frantic activity to avoid confronting feelings of sadness and despair.</a:t>
            </a:r>
          </a:p>
          <a:p>
            <a:pPr>
              <a:buFont typeface="Wingdings" charset="2"/>
              <a:buChar char="q"/>
            </a:pPr>
            <a:r>
              <a:rPr lang="en-US" sz="5200" dirty="0"/>
              <a:t> </a:t>
            </a:r>
            <a:r>
              <a:rPr lang="en-US" sz="5200" i="1" dirty="0" smtClean="0">
                <a:solidFill>
                  <a:srgbClr val="0070C0"/>
                </a:solidFill>
              </a:rPr>
              <a:t>Acceptance </a:t>
            </a:r>
            <a:r>
              <a:rPr lang="en-US" sz="5200" dirty="0" smtClean="0"/>
              <a:t>– able to dream new dreams.  Accepting our children just as they are and seeing their many gifts as well as their challenges.  Focus on finding the best medical advice, educational settings, and therapies to make our disabled children’s lives as full as possible.</a:t>
            </a:r>
            <a:endParaRPr lang="en-US" sz="5200" dirty="0"/>
          </a:p>
        </p:txBody>
      </p:sp>
    </p:spTree>
    <p:extLst>
      <p:ext uri="{BB962C8B-B14F-4D97-AF65-F5344CB8AC3E}">
        <p14:creationId xmlns:p14="http://schemas.microsoft.com/office/powerpoint/2010/main" val="18482973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linds(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linds(horizontal)">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1505" y="392426"/>
            <a:ext cx="10154074" cy="1325563"/>
          </a:xfrm>
        </p:spPr>
        <p:txBody>
          <a:bodyPr>
            <a:normAutofit/>
          </a:bodyPr>
          <a:lstStyle/>
          <a:p>
            <a:r>
              <a:rPr lang="en-US" sz="4800" b="1" dirty="0" smtClean="0">
                <a:solidFill>
                  <a:srgbClr val="FF0000"/>
                </a:solidFill>
                <a:latin typeface="Arial Black" charset="0"/>
                <a:ea typeface="Arial Black" charset="0"/>
                <a:cs typeface="Arial Black" charset="0"/>
              </a:rPr>
              <a:t>4. Stopping the Guilt Game</a:t>
            </a:r>
            <a:endParaRPr lang="en-US" sz="4800" b="1" dirty="0">
              <a:solidFill>
                <a:srgbClr val="FF0000"/>
              </a:solidFill>
              <a:latin typeface="Arial Black" charset="0"/>
              <a:ea typeface="Arial Black" charset="0"/>
              <a:cs typeface="Arial Black" charset="0"/>
            </a:endParaRPr>
          </a:p>
        </p:txBody>
      </p:sp>
      <p:pic>
        <p:nvPicPr>
          <p:cNvPr id="4" name="Content Placeholder 5"/>
          <p:cNvPicPr>
            <a:picLocks noGrp="1" noChangeAspect="1"/>
          </p:cNvPicPr>
          <p:nvPr>
            <p:ph sz="half" idx="1"/>
          </p:nvPr>
        </p:nvPicPr>
        <p:blipFill rotWithShape="1">
          <a:blip r:embed="rId2">
            <a:clrChange>
              <a:clrFrom>
                <a:srgbClr val="EBEBED"/>
              </a:clrFrom>
              <a:clrTo>
                <a:srgbClr val="EBEBED">
                  <a:alpha val="0"/>
                </a:srgbClr>
              </a:clrTo>
            </a:clrChange>
          </a:blip>
          <a:srcRect l="6825" t="25034" r="26191" b="3941"/>
          <a:stretch/>
        </p:blipFill>
        <p:spPr>
          <a:xfrm rot="20560948">
            <a:off x="10191490" y="5202670"/>
            <a:ext cx="1831447" cy="1414815"/>
          </a:xfrm>
          <a:prstGeom prst="rect">
            <a:avLst/>
          </a:prstGeom>
        </p:spPr>
      </p:pic>
      <p:pic>
        <p:nvPicPr>
          <p:cNvPr id="2" name="Picture 1"/>
          <p:cNvPicPr>
            <a:picLocks noChangeAspect="1"/>
          </p:cNvPicPr>
          <p:nvPr/>
        </p:nvPicPr>
        <p:blipFill rotWithShape="1">
          <a:blip r:embed="rId3"/>
          <a:srcRect l="47856" t="5324" r="11899" b="27644"/>
          <a:stretch/>
        </p:blipFill>
        <p:spPr>
          <a:xfrm rot="616320">
            <a:off x="9650290" y="124098"/>
            <a:ext cx="2421333" cy="268383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Content Placeholder 5"/>
          <p:cNvSpPr>
            <a:spLocks noGrp="1"/>
          </p:cNvSpPr>
          <p:nvPr>
            <p:ph sz="half" idx="2"/>
          </p:nvPr>
        </p:nvSpPr>
        <p:spPr>
          <a:xfrm>
            <a:off x="348356" y="2112325"/>
            <a:ext cx="9860373" cy="4351338"/>
          </a:xfrm>
        </p:spPr>
        <p:txBody>
          <a:bodyPr>
            <a:normAutofit/>
          </a:bodyPr>
          <a:lstStyle/>
          <a:p>
            <a:r>
              <a:rPr lang="en-US" sz="3600" b="1" dirty="0" smtClean="0"/>
              <a:t>Guilt creates a black hole in the life of the person who allows it free rein.</a:t>
            </a:r>
          </a:p>
          <a:p>
            <a:r>
              <a:rPr lang="en-US" sz="3600" b="1" dirty="0" smtClean="0"/>
              <a:t>We’re only able to forgive ourselves if we first open ourselves to God’s forgiveness.  </a:t>
            </a:r>
          </a:p>
          <a:p>
            <a:r>
              <a:rPr lang="en-US" sz="3600" b="1" dirty="0" smtClean="0"/>
              <a:t>God pitches his tent to dwell with you.  When you open yourself up to Him, you will begin to trust Him with your new dream.  He will be there with you through this new journey.</a:t>
            </a:r>
            <a:endParaRPr lang="en-US" sz="3600" b="1" dirty="0"/>
          </a:p>
        </p:txBody>
      </p:sp>
    </p:spTree>
    <p:extLst>
      <p:ext uri="{BB962C8B-B14F-4D97-AF65-F5344CB8AC3E}">
        <p14:creationId xmlns:p14="http://schemas.microsoft.com/office/powerpoint/2010/main" val="145401499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p:tgtEl>
                                          <p:spTgt spid="6">
                                            <p:txEl>
                                              <p:pRg st="0" end="0"/>
                                            </p:txEl>
                                          </p:spTgt>
                                        </p:tgtEl>
                                        <p:attrNameLst>
                                          <p:attrName>ppt_x</p:attrName>
                                        </p:attrNameLst>
                                      </p:cBhvr>
                                      <p:tavLst>
                                        <p:tav tm="0">
                                          <p:val>
                                            <p:strVal val="#ppt_x+#ppt_w*1.125000"/>
                                          </p:val>
                                        </p:tav>
                                        <p:tav tm="100000">
                                          <p:val>
                                            <p:strVal val="#ppt_x"/>
                                          </p:val>
                                        </p:tav>
                                      </p:tavLst>
                                    </p:anim>
                                    <p:animEffect transition="in" filter="wipe(left)">
                                      <p:cBhvr>
                                        <p:cTn id="8" dur="500"/>
                                        <p:tgtEl>
                                          <p:spTgt spid="6">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p:tgtEl>
                                          <p:spTgt spid="6">
                                            <p:txEl>
                                              <p:pRg st="1" end="1"/>
                                            </p:txEl>
                                          </p:spTgt>
                                        </p:tgtEl>
                                        <p:attrNameLst>
                                          <p:attrName>ppt_x</p:attrName>
                                        </p:attrNameLst>
                                      </p:cBhvr>
                                      <p:tavLst>
                                        <p:tav tm="0">
                                          <p:val>
                                            <p:strVal val="#ppt_x+#ppt_w*1.125000"/>
                                          </p:val>
                                        </p:tav>
                                        <p:tav tm="100000">
                                          <p:val>
                                            <p:strVal val="#ppt_x"/>
                                          </p:val>
                                        </p:tav>
                                      </p:tavLst>
                                    </p:anim>
                                    <p:animEffect transition="in" filter="wipe(left)">
                                      <p:cBhvr>
                                        <p:cTn id="14" dur="500"/>
                                        <p:tgtEl>
                                          <p:spTgt spid="6">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2"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p:tgtEl>
                                          <p:spTgt spid="6">
                                            <p:txEl>
                                              <p:pRg st="2" end="2"/>
                                            </p:txEl>
                                          </p:spTgt>
                                        </p:tgtEl>
                                        <p:attrNameLst>
                                          <p:attrName>ppt_x</p:attrName>
                                        </p:attrNameLst>
                                      </p:cBhvr>
                                      <p:tavLst>
                                        <p:tav tm="0">
                                          <p:val>
                                            <p:strVal val="#ppt_x+#ppt_w*1.125000"/>
                                          </p:val>
                                        </p:tav>
                                        <p:tav tm="100000">
                                          <p:val>
                                            <p:strVal val="#ppt_x"/>
                                          </p:val>
                                        </p:tav>
                                      </p:tavLst>
                                    </p:anim>
                                    <p:animEffect transition="in" filter="wipe(left)">
                                      <p:cBhvr>
                                        <p:cTn id="2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617720" y="783456"/>
            <a:ext cx="7360920" cy="1325563"/>
          </a:xfrm>
        </p:spPr>
        <p:txBody>
          <a:bodyPr>
            <a:noAutofit/>
          </a:bodyPr>
          <a:lstStyle/>
          <a:p>
            <a:r>
              <a:rPr lang="en-US" sz="4800" b="1" dirty="0" smtClean="0">
                <a:solidFill>
                  <a:srgbClr val="FF0000"/>
                </a:solidFill>
                <a:latin typeface="Arial Black" charset="0"/>
                <a:ea typeface="Arial Black" charset="0"/>
                <a:cs typeface="Arial Black" charset="0"/>
              </a:rPr>
              <a:t>5. Embracing the </a:t>
            </a:r>
            <a:br>
              <a:rPr lang="en-US" sz="4800" b="1" dirty="0" smtClean="0">
                <a:solidFill>
                  <a:srgbClr val="FF0000"/>
                </a:solidFill>
                <a:latin typeface="Arial Black" charset="0"/>
                <a:ea typeface="Arial Black" charset="0"/>
                <a:cs typeface="Arial Black" charset="0"/>
              </a:rPr>
            </a:br>
            <a:r>
              <a:rPr lang="en-US" sz="4800" b="1" dirty="0">
                <a:solidFill>
                  <a:srgbClr val="FF0000"/>
                </a:solidFill>
                <a:latin typeface="Arial Black" charset="0"/>
                <a:ea typeface="Arial Black" charset="0"/>
                <a:cs typeface="Arial Black" charset="0"/>
              </a:rPr>
              <a:t>	</a:t>
            </a:r>
            <a:r>
              <a:rPr lang="en-US" sz="4800" b="1" dirty="0" smtClean="0">
                <a:solidFill>
                  <a:srgbClr val="FF0000"/>
                </a:solidFill>
                <a:latin typeface="Arial Black" charset="0"/>
                <a:ea typeface="Arial Black" charset="0"/>
                <a:cs typeface="Arial Black" charset="0"/>
              </a:rPr>
              <a:t>Brokenness</a:t>
            </a:r>
            <a:endParaRPr lang="en-US" sz="4800" b="1" dirty="0">
              <a:solidFill>
                <a:srgbClr val="FF0000"/>
              </a:solidFill>
              <a:latin typeface="Arial Black" charset="0"/>
              <a:ea typeface="Arial Black" charset="0"/>
              <a:cs typeface="Arial Black" charset="0"/>
            </a:endParaRPr>
          </a:p>
        </p:txBody>
      </p:sp>
      <p:pic>
        <p:nvPicPr>
          <p:cNvPr id="4" name="Content Placeholder 5"/>
          <p:cNvPicPr>
            <a:picLocks noGrp="1" noChangeAspect="1"/>
          </p:cNvPicPr>
          <p:nvPr>
            <p:ph sz="half" idx="1"/>
          </p:nvPr>
        </p:nvPicPr>
        <p:blipFill rotWithShape="1">
          <a:blip r:embed="rId2">
            <a:clrChange>
              <a:clrFrom>
                <a:srgbClr val="EBEBED"/>
              </a:clrFrom>
              <a:clrTo>
                <a:srgbClr val="EBEBED">
                  <a:alpha val="0"/>
                </a:srgbClr>
              </a:clrTo>
            </a:clrChange>
          </a:blip>
          <a:srcRect l="6825" t="25034" r="26191" b="3941"/>
          <a:stretch/>
        </p:blipFill>
        <p:spPr>
          <a:xfrm rot="20560948">
            <a:off x="10191490" y="5202670"/>
            <a:ext cx="1831447" cy="1414815"/>
          </a:xfrm>
          <a:prstGeom prst="rect">
            <a:avLst/>
          </a:prstGeom>
        </p:spPr>
      </p:pic>
      <p:sp>
        <p:nvSpPr>
          <p:cNvPr id="6" name="Content Placeholder 5"/>
          <p:cNvSpPr>
            <a:spLocks noGrp="1"/>
          </p:cNvSpPr>
          <p:nvPr>
            <p:ph sz="half" idx="2"/>
          </p:nvPr>
        </p:nvSpPr>
        <p:spPr>
          <a:xfrm>
            <a:off x="750146" y="2948941"/>
            <a:ext cx="10725574" cy="3680460"/>
          </a:xfrm>
        </p:spPr>
        <p:txBody>
          <a:bodyPr>
            <a:normAutofit/>
          </a:bodyPr>
          <a:lstStyle/>
          <a:p>
            <a:r>
              <a:rPr lang="en-US" sz="3600" b="1" dirty="0" smtClean="0"/>
              <a:t>Wholeness does not mean perfection: it means embracing brokenness as an integral part of life. </a:t>
            </a:r>
          </a:p>
          <a:p>
            <a:r>
              <a:rPr lang="en-US" sz="3600" b="1" dirty="0" smtClean="0"/>
              <a:t>“The world is broken.  We are broken whether it is through our distractive, fragmented lives or war.  Taking that which is broken and creating something whole is an act of healing and restoration.  Call it reconstruction.” –Terry Tempest Williams.</a:t>
            </a:r>
            <a:endParaRPr lang="en-US" sz="3600" b="1" dirty="0"/>
          </a:p>
        </p:txBody>
      </p:sp>
      <p:pic>
        <p:nvPicPr>
          <p:cNvPr id="2" name="Picture 1"/>
          <p:cNvPicPr>
            <a:picLocks noChangeAspect="1"/>
          </p:cNvPicPr>
          <p:nvPr/>
        </p:nvPicPr>
        <p:blipFill>
          <a:blip r:embed="rId3"/>
          <a:stretch>
            <a:fillRect/>
          </a:stretch>
        </p:blipFill>
        <p:spPr>
          <a:xfrm>
            <a:off x="209551" y="135121"/>
            <a:ext cx="3765972" cy="26222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09311700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heel(1)">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heel(1)">
                                      <p:cBhvr>
                                        <p:cTn id="12"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p:cNvPicPr>
            <a:picLocks noGrp="1" noChangeAspect="1"/>
          </p:cNvPicPr>
          <p:nvPr>
            <p:ph sz="half" idx="1"/>
          </p:nvPr>
        </p:nvPicPr>
        <p:blipFill rotWithShape="1">
          <a:blip r:embed="rId3">
            <a:clrChange>
              <a:clrFrom>
                <a:srgbClr val="EBEBED"/>
              </a:clrFrom>
              <a:clrTo>
                <a:srgbClr val="EBEBED">
                  <a:alpha val="0"/>
                </a:srgbClr>
              </a:clrTo>
            </a:clrChange>
          </a:blip>
          <a:srcRect l="6825" t="25034" r="26191" b="3941"/>
          <a:stretch/>
        </p:blipFill>
        <p:spPr>
          <a:xfrm rot="20560948">
            <a:off x="10191490" y="5202670"/>
            <a:ext cx="1831447" cy="1414815"/>
          </a:xfrm>
          <a:prstGeom prst="rect">
            <a:avLst/>
          </a:prstGeom>
        </p:spPr>
      </p:pic>
      <p:sp>
        <p:nvSpPr>
          <p:cNvPr id="6" name="Content Placeholder 5"/>
          <p:cNvSpPr>
            <a:spLocks noGrp="1"/>
          </p:cNvSpPr>
          <p:nvPr>
            <p:ph sz="half" idx="2"/>
          </p:nvPr>
        </p:nvSpPr>
        <p:spPr>
          <a:xfrm>
            <a:off x="548640" y="839418"/>
            <a:ext cx="8961120" cy="6681522"/>
          </a:xfrm>
        </p:spPr>
        <p:txBody>
          <a:bodyPr>
            <a:normAutofit/>
          </a:bodyPr>
          <a:lstStyle/>
          <a:p>
            <a:r>
              <a:rPr lang="en-US" sz="3600" dirty="0" smtClean="0"/>
              <a:t> </a:t>
            </a:r>
            <a:r>
              <a:rPr lang="en-US" sz="4000" b="1" dirty="0" smtClean="0"/>
              <a:t>Jesus’ healing ministry on earth show us that God brings all of the broken pieces together again – the lame, blind, crippled, etc.</a:t>
            </a:r>
          </a:p>
          <a:p>
            <a:r>
              <a:rPr lang="en-US" sz="4000" b="1" dirty="0" smtClean="0"/>
              <a:t>“He is before all things, and in him all things hold together,” Colossians 1:17.</a:t>
            </a:r>
          </a:p>
          <a:p>
            <a:r>
              <a:rPr lang="en-US" sz="4000" b="1" dirty="0" smtClean="0"/>
              <a:t>Recognize and accept there is brokenness in the world and in our lives.</a:t>
            </a:r>
          </a:p>
          <a:p>
            <a:r>
              <a:rPr lang="en-US" sz="4000" b="1" dirty="0" smtClean="0"/>
              <a:t>Make something beautiful out of it.</a:t>
            </a:r>
          </a:p>
          <a:p>
            <a:endParaRPr lang="en-US" sz="4000" b="1" dirty="0" smtClean="0"/>
          </a:p>
          <a:p>
            <a:endParaRPr lang="en-US" sz="3600" dirty="0"/>
          </a:p>
        </p:txBody>
      </p:sp>
      <p:pic>
        <p:nvPicPr>
          <p:cNvPr id="8" name="Picture 7"/>
          <p:cNvPicPr>
            <a:picLocks noChangeAspect="1"/>
          </p:cNvPicPr>
          <p:nvPr/>
        </p:nvPicPr>
        <p:blipFill>
          <a:blip r:embed="rId4">
            <a:clrChange>
              <a:clrFrom>
                <a:srgbClr val="FFFFFF"/>
              </a:clrFrom>
              <a:clrTo>
                <a:srgbClr val="FFFFFF">
                  <a:alpha val="0"/>
                </a:srgbClr>
              </a:clrTo>
            </a:clrChange>
          </a:blip>
          <a:stretch>
            <a:fillRect/>
          </a:stretch>
        </p:blipFill>
        <p:spPr>
          <a:xfrm>
            <a:off x="7966922" y="-221258"/>
            <a:ext cx="4225078" cy="2561048"/>
          </a:xfrm>
          <a:prstGeom prst="rect">
            <a:avLst/>
          </a:prstGeom>
        </p:spPr>
      </p:pic>
    </p:spTree>
    <p:extLst>
      <p:ext uri="{BB962C8B-B14F-4D97-AF65-F5344CB8AC3E}">
        <p14:creationId xmlns:p14="http://schemas.microsoft.com/office/powerpoint/2010/main" val="19316036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1460" y="0"/>
            <a:ext cx="10287000" cy="1325563"/>
          </a:xfrm>
        </p:spPr>
        <p:txBody>
          <a:bodyPr/>
          <a:lstStyle/>
          <a:p>
            <a:r>
              <a:rPr lang="en-US" b="1" dirty="0" smtClean="0">
                <a:solidFill>
                  <a:srgbClr val="FF0000"/>
                </a:solidFill>
                <a:latin typeface="Arial Black" charset="0"/>
                <a:ea typeface="Arial Black" charset="0"/>
                <a:cs typeface="Arial Black" charset="0"/>
              </a:rPr>
              <a:t>The Parable of </a:t>
            </a:r>
            <a:r>
              <a:rPr lang="en-US" b="1" smtClean="0">
                <a:solidFill>
                  <a:srgbClr val="FF0000"/>
                </a:solidFill>
                <a:latin typeface="Arial Black" charset="0"/>
                <a:ea typeface="Arial Black" charset="0"/>
                <a:cs typeface="Arial Black" charset="0"/>
              </a:rPr>
              <a:t>the Cracked Pot</a:t>
            </a:r>
            <a:r>
              <a:rPr lang="en-US" b="1" dirty="0" smtClean="0">
                <a:solidFill>
                  <a:srgbClr val="FF0000"/>
                </a:solidFill>
                <a:latin typeface="Arial Black" charset="0"/>
                <a:ea typeface="Arial Black" charset="0"/>
                <a:cs typeface="Arial Black" charset="0"/>
              </a:rPr>
              <a:t>?</a:t>
            </a:r>
            <a:endParaRPr lang="en-US" b="1" dirty="0">
              <a:solidFill>
                <a:srgbClr val="FF0000"/>
              </a:solidFill>
              <a:latin typeface="Arial Black" charset="0"/>
              <a:ea typeface="Arial Black" charset="0"/>
              <a:cs typeface="Arial Black" charset="0"/>
            </a:endParaRPr>
          </a:p>
        </p:txBody>
      </p:sp>
      <p:pic>
        <p:nvPicPr>
          <p:cNvPr id="4" name="Content Placeholder 5"/>
          <p:cNvPicPr>
            <a:picLocks noGrp="1" noChangeAspect="1"/>
          </p:cNvPicPr>
          <p:nvPr>
            <p:ph sz="half" idx="1"/>
          </p:nvPr>
        </p:nvPicPr>
        <p:blipFill rotWithShape="1">
          <a:blip r:embed="rId2">
            <a:clrChange>
              <a:clrFrom>
                <a:srgbClr val="EBEBED"/>
              </a:clrFrom>
              <a:clrTo>
                <a:srgbClr val="EBEBED">
                  <a:alpha val="0"/>
                </a:srgbClr>
              </a:clrTo>
            </a:clrChange>
          </a:blip>
          <a:srcRect l="6825" t="25034" r="26191" b="3941"/>
          <a:stretch/>
        </p:blipFill>
        <p:spPr>
          <a:xfrm rot="20560948">
            <a:off x="10191490" y="5202670"/>
            <a:ext cx="1831447" cy="1414815"/>
          </a:xfrm>
          <a:prstGeom prst="rect">
            <a:avLst/>
          </a:prstGeom>
        </p:spPr>
      </p:pic>
      <p:sp>
        <p:nvSpPr>
          <p:cNvPr id="6" name="Content Placeholder 5"/>
          <p:cNvSpPr>
            <a:spLocks noGrp="1"/>
          </p:cNvSpPr>
          <p:nvPr>
            <p:ph sz="half" idx="2"/>
          </p:nvPr>
        </p:nvSpPr>
        <p:spPr>
          <a:xfrm>
            <a:off x="251460" y="1325563"/>
            <a:ext cx="10789920" cy="4351338"/>
          </a:xfrm>
        </p:spPr>
        <p:txBody>
          <a:bodyPr>
            <a:noAutofit/>
          </a:bodyPr>
          <a:lstStyle/>
          <a:p>
            <a:r>
              <a:rPr lang="en-US" b="1" dirty="0" smtClean="0">
                <a:latin typeface="Arial Narrow" charset="0"/>
                <a:ea typeface="Arial Narrow" charset="0"/>
                <a:cs typeface="Arial Narrow" charset="0"/>
              </a:rPr>
              <a:t>A gardener fills two pots with water each morning to water his garden.  One of the pots is cracked, however, and slowly dribbles its water away by the time it reaches the vegetables.  Day after day this happens, until the pot feels utterly useless. Feeling ashamed, he cries out to the gardener, “Oh, the disgrace of it!  Wasted precious water, letting you down, master, never fulfilling the purpose for which you molded me!”</a:t>
            </a:r>
          </a:p>
          <a:p>
            <a:r>
              <a:rPr lang="en-US" b="1" dirty="0" smtClean="0">
                <a:latin typeface="Arial Narrow" charset="0"/>
                <a:ea typeface="Arial Narrow" charset="0"/>
                <a:cs typeface="Arial Narrow" charset="0"/>
              </a:rPr>
              <a:t>“Look back along the path,” the gardener answers.  The pot looks behind him and sees that a profusion of blooming flowers along one side of the path.</a:t>
            </a:r>
          </a:p>
          <a:p>
            <a:r>
              <a:rPr lang="en-US" b="1" dirty="0" smtClean="0">
                <a:latin typeface="Arial Narrow" charset="0"/>
                <a:ea typeface="Arial Narrow" charset="0"/>
                <a:cs typeface="Arial Narrow" charset="0"/>
              </a:rPr>
              <a:t>“You see,” the gardener says, “you have fulfilled your destiny.  I knew you had a crack, so I planted these seeds which have taken root and bloomed.  Thanks to the water you slowly release on our walk to the vegetables each morning.”</a:t>
            </a:r>
          </a:p>
          <a:p>
            <a:endParaRPr lang="en-US" b="1" dirty="0"/>
          </a:p>
        </p:txBody>
      </p:sp>
      <p:pic>
        <p:nvPicPr>
          <p:cNvPr id="2" name="Picture 1"/>
          <p:cNvPicPr>
            <a:picLocks noChangeAspect="1"/>
          </p:cNvPicPr>
          <p:nvPr/>
        </p:nvPicPr>
        <p:blipFill>
          <a:blip r:embed="rId3">
            <a:clrChange>
              <a:clrFrom>
                <a:srgbClr val="FFFFFF"/>
              </a:clrFrom>
              <a:clrTo>
                <a:srgbClr val="FFFFFF">
                  <a:alpha val="0"/>
                </a:srgbClr>
              </a:clrTo>
            </a:clrChange>
          </a:blip>
          <a:stretch>
            <a:fillRect/>
          </a:stretch>
        </p:blipFill>
        <p:spPr>
          <a:xfrm>
            <a:off x="10411465" y="-411481"/>
            <a:ext cx="1780534" cy="2658321"/>
          </a:xfrm>
          <a:prstGeom prst="rect">
            <a:avLst/>
          </a:prstGeom>
        </p:spPr>
      </p:pic>
    </p:spTree>
    <p:extLst>
      <p:ext uri="{BB962C8B-B14F-4D97-AF65-F5344CB8AC3E}">
        <p14:creationId xmlns:p14="http://schemas.microsoft.com/office/powerpoint/2010/main" val="11965022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1460" y="365125"/>
            <a:ext cx="8663940" cy="1325563"/>
          </a:xfrm>
        </p:spPr>
        <p:txBody>
          <a:bodyPr/>
          <a:lstStyle/>
          <a:p>
            <a:r>
              <a:rPr lang="en-US" b="1" dirty="0" smtClean="0">
                <a:solidFill>
                  <a:srgbClr val="FF0000"/>
                </a:solidFill>
                <a:latin typeface="Arial Black" charset="0"/>
                <a:ea typeface="Arial Black" charset="0"/>
                <a:cs typeface="Arial Black" charset="0"/>
              </a:rPr>
              <a:t>6. Rearranging the Pieces   </a:t>
            </a:r>
            <a:br>
              <a:rPr lang="en-US" b="1" dirty="0" smtClean="0">
                <a:solidFill>
                  <a:srgbClr val="FF0000"/>
                </a:solidFill>
                <a:latin typeface="Arial Black" charset="0"/>
                <a:ea typeface="Arial Black" charset="0"/>
                <a:cs typeface="Arial Black" charset="0"/>
              </a:rPr>
            </a:br>
            <a:r>
              <a:rPr lang="en-US" b="1" dirty="0">
                <a:solidFill>
                  <a:srgbClr val="FF0000"/>
                </a:solidFill>
                <a:latin typeface="Arial Black" charset="0"/>
                <a:ea typeface="Arial Black" charset="0"/>
                <a:cs typeface="Arial Black" charset="0"/>
              </a:rPr>
              <a:t> </a:t>
            </a:r>
            <a:r>
              <a:rPr lang="en-US" b="1" dirty="0" smtClean="0">
                <a:solidFill>
                  <a:srgbClr val="FF0000"/>
                </a:solidFill>
                <a:latin typeface="Arial Black" charset="0"/>
                <a:ea typeface="Arial Black" charset="0"/>
                <a:cs typeface="Arial Black" charset="0"/>
              </a:rPr>
              <a:t> to Make a New Creation</a:t>
            </a:r>
            <a:endParaRPr lang="en-US" b="1" dirty="0">
              <a:solidFill>
                <a:srgbClr val="FF0000"/>
              </a:solidFill>
              <a:latin typeface="Arial Black" charset="0"/>
              <a:ea typeface="Arial Black" charset="0"/>
              <a:cs typeface="Arial Black" charset="0"/>
            </a:endParaRPr>
          </a:p>
        </p:txBody>
      </p:sp>
      <p:pic>
        <p:nvPicPr>
          <p:cNvPr id="4" name="Content Placeholder 5"/>
          <p:cNvPicPr>
            <a:picLocks noGrp="1" noChangeAspect="1"/>
          </p:cNvPicPr>
          <p:nvPr>
            <p:ph sz="half" idx="1"/>
          </p:nvPr>
        </p:nvPicPr>
        <p:blipFill rotWithShape="1">
          <a:blip r:embed="rId3">
            <a:clrChange>
              <a:clrFrom>
                <a:srgbClr val="EBEBED"/>
              </a:clrFrom>
              <a:clrTo>
                <a:srgbClr val="EBEBED">
                  <a:alpha val="0"/>
                </a:srgbClr>
              </a:clrTo>
            </a:clrChange>
          </a:blip>
          <a:srcRect l="6825" t="25034" r="26191" b="3941"/>
          <a:stretch/>
        </p:blipFill>
        <p:spPr>
          <a:xfrm rot="20560948">
            <a:off x="10191490" y="5202670"/>
            <a:ext cx="1831447" cy="1414815"/>
          </a:xfrm>
          <a:prstGeom prst="rect">
            <a:avLst/>
          </a:prstGeom>
        </p:spPr>
      </p:pic>
      <p:sp>
        <p:nvSpPr>
          <p:cNvPr id="6" name="Content Placeholder 5"/>
          <p:cNvSpPr>
            <a:spLocks noGrp="1"/>
          </p:cNvSpPr>
          <p:nvPr>
            <p:ph sz="half" idx="2"/>
          </p:nvPr>
        </p:nvSpPr>
        <p:spPr>
          <a:xfrm>
            <a:off x="251460" y="2107857"/>
            <a:ext cx="9006840" cy="4351338"/>
          </a:xfrm>
        </p:spPr>
        <p:txBody>
          <a:bodyPr>
            <a:normAutofit lnSpcReduction="10000"/>
          </a:bodyPr>
          <a:lstStyle/>
          <a:p>
            <a:r>
              <a:rPr lang="en-US" sz="3200" b="1" dirty="0" smtClean="0"/>
              <a:t>Enjoy routine activities and find spiritual meaning in it – take a walk, ride bike, or sit in the yard.</a:t>
            </a:r>
          </a:p>
          <a:p>
            <a:r>
              <a:rPr lang="en-US" sz="3200" b="1" dirty="0" smtClean="0"/>
              <a:t>Cultivate gratitude as you watch nature’s beauty.</a:t>
            </a:r>
          </a:p>
          <a:p>
            <a:r>
              <a:rPr lang="en-US" sz="3200" b="1" dirty="0" smtClean="0"/>
              <a:t>Make a list of simple gifts that you receive from God. Every time you do that, you are making new neural pathways in your brain, muscle  memory is growing stronger.  The eyes of your heart are strengthened to see what the Lord is trying to tell you—that He loves you and want to gift you on a moment-by-moment basis.</a:t>
            </a:r>
          </a:p>
          <a:p>
            <a:endParaRPr lang="en-US" sz="3200" b="1" dirty="0"/>
          </a:p>
        </p:txBody>
      </p:sp>
      <p:pic>
        <p:nvPicPr>
          <p:cNvPr id="2" name="Picture 1"/>
          <p:cNvPicPr>
            <a:picLocks noChangeAspect="1"/>
          </p:cNvPicPr>
          <p:nvPr/>
        </p:nvPicPr>
        <p:blipFill rotWithShape="1">
          <a:blip r:embed="rId4"/>
          <a:srcRect l="16568" r="25978" b="20744"/>
          <a:stretch/>
        </p:blipFill>
        <p:spPr>
          <a:xfrm rot="429649">
            <a:off x="8678471" y="0"/>
            <a:ext cx="3513527" cy="3246120"/>
          </a:xfrm>
          <a:prstGeom prst="ellipse">
            <a:avLst/>
          </a:prstGeom>
          <a:ln>
            <a:noFill/>
          </a:ln>
          <a:effectLst>
            <a:softEdge rad="112500"/>
          </a:effectLst>
        </p:spPr>
      </p:pic>
    </p:spTree>
    <p:extLst>
      <p:ext uri="{BB962C8B-B14F-4D97-AF65-F5344CB8AC3E}">
        <p14:creationId xmlns:p14="http://schemas.microsoft.com/office/powerpoint/2010/main" val="18605176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1000"/>
                                        <p:tgtEl>
                                          <p:spTgt spid="6">
                                            <p:txEl>
                                              <p:pRg st="1" end="1"/>
                                            </p:txEl>
                                          </p:spTgt>
                                        </p:tgtEl>
                                      </p:cBhvr>
                                    </p:animEffect>
                                    <p:anim calcmode="lin" valueType="num">
                                      <p:cBhvr>
                                        <p:cTn id="16"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6">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6">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fade">
                                      <p:cBhvr>
                                        <p:cTn id="23" dur="1000"/>
                                        <p:tgtEl>
                                          <p:spTgt spid="6">
                                            <p:txEl>
                                              <p:pRg st="2" end="2"/>
                                            </p:txEl>
                                          </p:spTgt>
                                        </p:tgtEl>
                                      </p:cBhvr>
                                    </p:animEffect>
                                    <p:anim calcmode="lin" valueType="num">
                                      <p:cBhvr>
                                        <p:cTn id="24"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6">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6">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67266" y="205105"/>
            <a:ext cx="10786534" cy="1019851"/>
          </a:xfrm>
        </p:spPr>
        <p:txBody>
          <a:bodyPr>
            <a:normAutofit/>
          </a:bodyPr>
          <a:lstStyle/>
          <a:p>
            <a:r>
              <a:rPr lang="en-US" sz="4800" b="1" dirty="0" smtClean="0">
                <a:solidFill>
                  <a:srgbClr val="FF0000"/>
                </a:solidFill>
                <a:latin typeface="Arial Black" charset="0"/>
                <a:ea typeface="Arial Black" charset="0"/>
                <a:cs typeface="Arial Black" charset="0"/>
              </a:rPr>
              <a:t>7.  Celebrate</a:t>
            </a:r>
            <a:endParaRPr lang="en-US" sz="4800" b="1" dirty="0">
              <a:solidFill>
                <a:srgbClr val="FF0000"/>
              </a:solidFill>
              <a:latin typeface="Arial Black" charset="0"/>
              <a:ea typeface="Arial Black" charset="0"/>
              <a:cs typeface="Arial Black" charset="0"/>
            </a:endParaRPr>
          </a:p>
        </p:txBody>
      </p:sp>
      <p:pic>
        <p:nvPicPr>
          <p:cNvPr id="4" name="Content Placeholder 5"/>
          <p:cNvPicPr>
            <a:picLocks noGrp="1" noChangeAspect="1"/>
          </p:cNvPicPr>
          <p:nvPr>
            <p:ph sz="half" idx="1"/>
          </p:nvPr>
        </p:nvPicPr>
        <p:blipFill rotWithShape="1">
          <a:blip r:embed="rId2">
            <a:clrChange>
              <a:clrFrom>
                <a:srgbClr val="EBEBED"/>
              </a:clrFrom>
              <a:clrTo>
                <a:srgbClr val="EBEBED">
                  <a:alpha val="0"/>
                </a:srgbClr>
              </a:clrTo>
            </a:clrChange>
          </a:blip>
          <a:srcRect l="6825" t="25034" r="26191" b="3941"/>
          <a:stretch/>
        </p:blipFill>
        <p:spPr>
          <a:xfrm rot="20560948">
            <a:off x="10191490" y="5202670"/>
            <a:ext cx="1831447" cy="1414815"/>
          </a:xfrm>
          <a:prstGeom prst="rect">
            <a:avLst/>
          </a:prstGeom>
        </p:spPr>
      </p:pic>
      <p:sp>
        <p:nvSpPr>
          <p:cNvPr id="6" name="Content Placeholder 5"/>
          <p:cNvSpPr>
            <a:spLocks noGrp="1"/>
          </p:cNvSpPr>
          <p:nvPr>
            <p:ph sz="half" idx="2"/>
          </p:nvPr>
        </p:nvSpPr>
        <p:spPr>
          <a:xfrm>
            <a:off x="259129" y="1098076"/>
            <a:ext cx="9115626" cy="5687881"/>
          </a:xfrm>
        </p:spPr>
        <p:txBody>
          <a:bodyPr>
            <a:normAutofit fontScale="77500" lnSpcReduction="20000"/>
          </a:bodyPr>
          <a:lstStyle/>
          <a:p>
            <a:pPr>
              <a:lnSpc>
                <a:spcPct val="120000"/>
              </a:lnSpc>
              <a:spcBef>
                <a:spcPts val="0"/>
              </a:spcBef>
            </a:pPr>
            <a:r>
              <a:rPr lang="en-US" sz="3600" b="1" dirty="0" smtClean="0"/>
              <a:t> </a:t>
            </a:r>
            <a:r>
              <a:rPr lang="en-US" sz="4600" dirty="0" smtClean="0">
                <a:latin typeface="Arial Narrow" charset="0"/>
                <a:ea typeface="Arial Narrow" charset="0"/>
                <a:cs typeface="Arial Narrow" charset="0"/>
              </a:rPr>
              <a:t>Nehemiah reminds us that “the joy of the Lord is our strength,” (Nehemiah 8:10).</a:t>
            </a:r>
          </a:p>
          <a:p>
            <a:pPr>
              <a:lnSpc>
                <a:spcPct val="120000"/>
              </a:lnSpc>
              <a:spcBef>
                <a:spcPts val="0"/>
              </a:spcBef>
            </a:pPr>
            <a:r>
              <a:rPr lang="en-US" sz="4600" dirty="0" smtClean="0">
                <a:latin typeface="Arial Narrow" charset="0"/>
                <a:ea typeface="Arial Narrow" charset="0"/>
                <a:cs typeface="Arial Narrow" charset="0"/>
              </a:rPr>
              <a:t>Apostle Paul counsels us: “Rejoice in the Lord always.  Again I will say, rejoice!  Let your gentleness be known to all men. The Lord is at hand.  Be anxious for nothing, but in everything by prayer and supplication, let your requests to made know to God; and the peace of God, which surpasses all understanding, will guard your hearts and minds through Christ Jesus.</a:t>
            </a:r>
          </a:p>
          <a:p>
            <a:endParaRPr lang="en-US" sz="4600" dirty="0" smtClean="0">
              <a:latin typeface="Arial Narrow" charset="0"/>
              <a:ea typeface="Arial Narrow" charset="0"/>
              <a:cs typeface="Arial Narrow" charset="0"/>
            </a:endParaRPr>
          </a:p>
          <a:p>
            <a:endParaRPr lang="en-US" sz="5100" dirty="0">
              <a:latin typeface="Arial Narrow" charset="0"/>
              <a:ea typeface="Arial Narrow" charset="0"/>
              <a:cs typeface="Arial Narrow" charset="0"/>
            </a:endParaRPr>
          </a:p>
        </p:txBody>
      </p:sp>
      <p:pic>
        <p:nvPicPr>
          <p:cNvPr id="2" name="Picture 1"/>
          <p:cNvPicPr>
            <a:picLocks noChangeAspect="1"/>
          </p:cNvPicPr>
          <p:nvPr/>
        </p:nvPicPr>
        <p:blipFill rotWithShape="1">
          <a:blip r:embed="rId3"/>
          <a:srcRect l="6656" r="31167" b="5744"/>
          <a:stretch/>
        </p:blipFill>
        <p:spPr>
          <a:xfrm>
            <a:off x="9374755" y="0"/>
            <a:ext cx="2817244" cy="284940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1825282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p:cTn id="13"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6">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55599" y="0"/>
            <a:ext cx="10786534" cy="1325563"/>
          </a:xfrm>
        </p:spPr>
        <p:txBody>
          <a:bodyPr>
            <a:normAutofit/>
          </a:bodyPr>
          <a:lstStyle/>
          <a:p>
            <a:r>
              <a:rPr lang="en-US" sz="4800" b="1" smtClean="0">
                <a:solidFill>
                  <a:srgbClr val="FF0000"/>
                </a:solidFill>
                <a:latin typeface="Arial Black" charset="0"/>
                <a:ea typeface="Arial Black" charset="0"/>
                <a:cs typeface="Arial Black" charset="0"/>
              </a:rPr>
              <a:t>How to Celebrate</a:t>
            </a:r>
            <a:endParaRPr lang="en-US" sz="4800" b="1">
              <a:solidFill>
                <a:srgbClr val="FF0000"/>
              </a:solidFill>
              <a:latin typeface="Arial Black" charset="0"/>
              <a:ea typeface="Arial Black" charset="0"/>
              <a:cs typeface="Arial Black" charset="0"/>
            </a:endParaRPr>
          </a:p>
        </p:txBody>
      </p:sp>
      <p:pic>
        <p:nvPicPr>
          <p:cNvPr id="4" name="Content Placeholder 5"/>
          <p:cNvPicPr>
            <a:picLocks noGrp="1" noChangeAspect="1"/>
          </p:cNvPicPr>
          <p:nvPr>
            <p:ph sz="half" idx="1"/>
          </p:nvPr>
        </p:nvPicPr>
        <p:blipFill rotWithShape="1">
          <a:blip r:embed="rId2">
            <a:clrChange>
              <a:clrFrom>
                <a:srgbClr val="EBEBED"/>
              </a:clrFrom>
              <a:clrTo>
                <a:srgbClr val="EBEBED">
                  <a:alpha val="0"/>
                </a:srgbClr>
              </a:clrTo>
            </a:clrChange>
          </a:blip>
          <a:srcRect l="6825" t="25034" r="26191" b="3941"/>
          <a:stretch/>
        </p:blipFill>
        <p:spPr>
          <a:xfrm rot="20560948">
            <a:off x="10191490" y="5202670"/>
            <a:ext cx="1831447" cy="1414815"/>
          </a:xfrm>
          <a:prstGeom prst="rect">
            <a:avLst/>
          </a:prstGeom>
        </p:spPr>
      </p:pic>
      <p:sp>
        <p:nvSpPr>
          <p:cNvPr id="6" name="Content Placeholder 5"/>
          <p:cNvSpPr>
            <a:spLocks noGrp="1"/>
          </p:cNvSpPr>
          <p:nvPr>
            <p:ph sz="half" idx="2"/>
          </p:nvPr>
        </p:nvSpPr>
        <p:spPr>
          <a:xfrm>
            <a:off x="355599" y="1325563"/>
            <a:ext cx="9455162" cy="5305662"/>
          </a:xfrm>
        </p:spPr>
        <p:txBody>
          <a:bodyPr>
            <a:normAutofit lnSpcReduction="10000"/>
          </a:bodyPr>
          <a:lstStyle/>
          <a:p>
            <a:r>
              <a:rPr lang="en-US" sz="3200" b="1" dirty="0" smtClean="0"/>
              <a:t> </a:t>
            </a:r>
            <a:r>
              <a:rPr lang="en-US" sz="3600" b="1" dirty="0" smtClean="0"/>
              <a:t>Focus on the positive – “Do not be confirmed to this world, but be transformed by the renewing of your mind” (Romans 12:2).</a:t>
            </a:r>
          </a:p>
          <a:p>
            <a:r>
              <a:rPr lang="en-US" sz="3600" b="1" dirty="0" smtClean="0"/>
              <a:t>Join Praise Cruises, singing and worship activities, festivals, etc.</a:t>
            </a:r>
          </a:p>
          <a:p>
            <a:r>
              <a:rPr lang="en-US" sz="3600" b="1" dirty="0" smtClean="0"/>
              <a:t>Recognize that 1) life is not what we had planned and 2) we need amazing fluidity and resiliency of spirit to survive the ongoing cycles of love and loss, gratitude and frustration while searching for diagnoses, services, programs, and mountains of red tape.</a:t>
            </a:r>
          </a:p>
          <a:p>
            <a:endParaRPr lang="en-US" sz="3200" b="1" dirty="0"/>
          </a:p>
        </p:txBody>
      </p:sp>
      <p:pic>
        <p:nvPicPr>
          <p:cNvPr id="3" name="Picture 2"/>
          <p:cNvPicPr>
            <a:picLocks noChangeAspect="1"/>
          </p:cNvPicPr>
          <p:nvPr/>
        </p:nvPicPr>
        <p:blipFill>
          <a:blip r:embed="rId3"/>
          <a:stretch>
            <a:fillRect/>
          </a:stretch>
        </p:blipFill>
        <p:spPr>
          <a:xfrm>
            <a:off x="9685020" y="293818"/>
            <a:ext cx="2286000" cy="1524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54764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p:cNvPicPr>
            <a:picLocks noGrp="1" noChangeAspect="1"/>
          </p:cNvPicPr>
          <p:nvPr>
            <p:ph sz="half" idx="1"/>
          </p:nvPr>
        </p:nvPicPr>
        <p:blipFill rotWithShape="1">
          <a:blip r:embed="rId2">
            <a:clrChange>
              <a:clrFrom>
                <a:srgbClr val="EBEBED"/>
              </a:clrFrom>
              <a:clrTo>
                <a:srgbClr val="EBEBED">
                  <a:alpha val="0"/>
                </a:srgbClr>
              </a:clrTo>
            </a:clrChange>
          </a:blip>
          <a:srcRect l="6825" t="25034" r="26191" b="3941"/>
          <a:stretch/>
        </p:blipFill>
        <p:spPr>
          <a:xfrm rot="20560948">
            <a:off x="10191490" y="5202670"/>
            <a:ext cx="1831447" cy="1414815"/>
          </a:xfrm>
          <a:prstGeom prst="rect">
            <a:avLst/>
          </a:prstGeom>
        </p:spPr>
      </p:pic>
      <p:sp>
        <p:nvSpPr>
          <p:cNvPr id="6" name="Content Placeholder 5"/>
          <p:cNvSpPr>
            <a:spLocks noGrp="1"/>
          </p:cNvSpPr>
          <p:nvPr>
            <p:ph sz="half" idx="2"/>
          </p:nvPr>
        </p:nvSpPr>
        <p:spPr>
          <a:xfrm>
            <a:off x="580813" y="2995482"/>
            <a:ext cx="11464713" cy="5305662"/>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b="1" i="1" dirty="0" smtClean="0">
                <a:solidFill>
                  <a:srgbClr val="FF0000"/>
                </a:solidFill>
                <a:latin typeface="Lucida Calligraphy" charset="0"/>
                <a:ea typeface="Lucida Calligraphy" charset="0"/>
                <a:cs typeface="Lucida Calligraphy" charset="0"/>
              </a:rPr>
              <a:t>Find your joys and comfort from the Source beyond yourself.  Look with a new attitude and perceive new mosaics in the blessings and broken pieces of your lives.  Enjoy and celebrate your child with special needs.</a:t>
            </a:r>
          </a:p>
          <a:p>
            <a:pPr marL="0" marR="0" lvl="0" indent="0" defTabSz="914400" eaLnBrk="1" fontAlgn="auto" latinLnBrk="0" hangingPunct="1">
              <a:lnSpc>
                <a:spcPct val="100000"/>
              </a:lnSpc>
              <a:spcBef>
                <a:spcPts val="0"/>
              </a:spcBef>
              <a:spcAft>
                <a:spcPts val="0"/>
              </a:spcAft>
              <a:buClrTx/>
              <a:buSzTx/>
              <a:buFontTx/>
              <a:buNone/>
              <a:tabLst/>
              <a:defRPr/>
            </a:pPr>
            <a:endParaRPr lang="en-US" sz="3200" b="1" i="1" dirty="0">
              <a:solidFill>
                <a:srgbClr val="FF0000"/>
              </a:solidFill>
              <a:latin typeface="Lucida Calligraphy" charset="0"/>
              <a:ea typeface="Lucida Calligraphy" charset="0"/>
              <a:cs typeface="Lucida Calligraphy"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US" sz="3200" b="1" i="1" dirty="0" smtClean="0">
                <a:solidFill>
                  <a:srgbClr val="FF0000"/>
                </a:solidFill>
                <a:latin typeface="Lucida Calligraphy" charset="0"/>
                <a:ea typeface="Lucida Calligraphy" charset="0"/>
                <a:cs typeface="Lucida Calligraphy" charset="0"/>
              </a:rPr>
              <a:t>Find your own rhythm, art form or song.  </a:t>
            </a:r>
            <a:endParaRPr lang="en-US" sz="3600" b="1" i="1" dirty="0">
              <a:solidFill>
                <a:srgbClr val="FF0000"/>
              </a:solidFill>
              <a:latin typeface="Lucida Calligraphy" charset="0"/>
              <a:ea typeface="Lucida Calligraphy" charset="0"/>
              <a:cs typeface="Lucida Calligraphy" charset="0"/>
            </a:endParaRPr>
          </a:p>
        </p:txBody>
      </p:sp>
      <p:pic>
        <p:nvPicPr>
          <p:cNvPr id="2" name="Picture 1"/>
          <p:cNvPicPr>
            <a:picLocks noChangeAspect="1"/>
          </p:cNvPicPr>
          <p:nvPr/>
        </p:nvPicPr>
        <p:blipFill rotWithShape="1">
          <a:blip r:embed="rId3"/>
          <a:srcRect l="5827" r="10063"/>
          <a:stretch/>
        </p:blipFill>
        <p:spPr>
          <a:xfrm>
            <a:off x="3615689" y="274320"/>
            <a:ext cx="5394960" cy="2721162"/>
          </a:xfrm>
          <a:prstGeom prst="rect">
            <a:avLst/>
          </a:prstGeom>
          <a:ln>
            <a:noFill/>
          </a:ln>
          <a:effectLst>
            <a:softEdge rad="112500"/>
          </a:effectLst>
        </p:spPr>
      </p:pic>
    </p:spTree>
    <p:extLst>
      <p:ext uri="{BB962C8B-B14F-4D97-AF65-F5344CB8AC3E}">
        <p14:creationId xmlns:p14="http://schemas.microsoft.com/office/powerpoint/2010/main" val="15723895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89393" y="217433"/>
            <a:ext cx="10617820" cy="1325563"/>
          </a:xfrm>
        </p:spPr>
        <p:txBody>
          <a:bodyPr>
            <a:normAutofit/>
          </a:bodyPr>
          <a:lstStyle/>
          <a:p>
            <a:r>
              <a:rPr lang="en-US" sz="4800" b="1" dirty="0" err="1">
                <a:solidFill>
                  <a:srgbClr val="FF0000"/>
                </a:solidFill>
                <a:latin typeface="Arial Rounded MT Bold" charset="0"/>
                <a:ea typeface="Arial Rounded MT Bold" charset="0"/>
                <a:cs typeface="Arial Rounded MT Bold" charset="0"/>
              </a:rPr>
              <a:t>Mephibosheth’s</a:t>
            </a:r>
            <a:r>
              <a:rPr lang="en-US" sz="4800" b="1" dirty="0">
                <a:solidFill>
                  <a:srgbClr val="FF0000"/>
                </a:solidFill>
                <a:latin typeface="Arial Rounded MT Bold" charset="0"/>
                <a:ea typeface="Arial Rounded MT Bold" charset="0"/>
                <a:cs typeface="Arial Rounded MT Bold" charset="0"/>
              </a:rPr>
              <a:t> B</a:t>
            </a:r>
            <a:r>
              <a:rPr lang="en-US" sz="4800" b="1" dirty="0" smtClean="0">
                <a:solidFill>
                  <a:srgbClr val="FF0000"/>
                </a:solidFill>
                <a:latin typeface="Arial Rounded MT Bold" charset="0"/>
                <a:ea typeface="Arial Rounded MT Bold" charset="0"/>
                <a:cs typeface="Arial Rounded MT Bold" charset="0"/>
              </a:rPr>
              <a:t>ackground</a:t>
            </a:r>
            <a:endParaRPr lang="en-US" sz="4800" b="1" dirty="0">
              <a:solidFill>
                <a:srgbClr val="FF0000"/>
              </a:solidFill>
              <a:latin typeface="Arial Rounded MT Bold" charset="0"/>
              <a:ea typeface="Arial Rounded MT Bold" charset="0"/>
              <a:cs typeface="Arial Rounded MT Bold" charset="0"/>
            </a:endParaRPr>
          </a:p>
        </p:txBody>
      </p:sp>
      <p:pic>
        <p:nvPicPr>
          <p:cNvPr id="4" name="Content Placeholder 5"/>
          <p:cNvPicPr>
            <a:picLocks noGrp="1" noChangeAspect="1"/>
          </p:cNvPicPr>
          <p:nvPr>
            <p:ph sz="half" idx="1"/>
          </p:nvPr>
        </p:nvPicPr>
        <p:blipFill rotWithShape="1">
          <a:blip r:embed="rId3">
            <a:clrChange>
              <a:clrFrom>
                <a:srgbClr val="EBEBED"/>
              </a:clrFrom>
              <a:clrTo>
                <a:srgbClr val="EBEBED">
                  <a:alpha val="0"/>
                </a:srgbClr>
              </a:clrTo>
            </a:clrChange>
          </a:blip>
          <a:srcRect l="6825" t="25034" r="26191" b="3941"/>
          <a:stretch/>
        </p:blipFill>
        <p:spPr>
          <a:xfrm rot="20560948">
            <a:off x="10191490" y="5202670"/>
            <a:ext cx="1831447" cy="1414815"/>
          </a:xfrm>
          <a:prstGeom prst="rect">
            <a:avLst/>
          </a:prstGeom>
        </p:spPr>
      </p:pic>
      <p:sp>
        <p:nvSpPr>
          <p:cNvPr id="6" name="Content Placeholder 5"/>
          <p:cNvSpPr>
            <a:spLocks noGrp="1"/>
          </p:cNvSpPr>
          <p:nvPr>
            <p:ph sz="half" idx="2"/>
          </p:nvPr>
        </p:nvSpPr>
        <p:spPr>
          <a:xfrm>
            <a:off x="489393" y="1909656"/>
            <a:ext cx="8974647" cy="4351338"/>
          </a:xfrm>
        </p:spPr>
        <p:txBody>
          <a:bodyPr>
            <a:normAutofit fontScale="92500" lnSpcReduction="10000"/>
          </a:bodyPr>
          <a:lstStyle/>
          <a:p>
            <a:pPr>
              <a:spcBef>
                <a:spcPts val="0"/>
              </a:spcBef>
            </a:pPr>
            <a:r>
              <a:rPr lang="en-US" sz="3900" b="1" dirty="0" smtClean="0"/>
              <a:t>Son of Jonathan</a:t>
            </a:r>
          </a:p>
          <a:p>
            <a:pPr>
              <a:spcBef>
                <a:spcPts val="0"/>
              </a:spcBef>
            </a:pPr>
            <a:r>
              <a:rPr lang="en-US" sz="3900" b="1" dirty="0"/>
              <a:t>He was five years old when the news about Saul and Jonathan came from </a:t>
            </a:r>
            <a:r>
              <a:rPr lang="en-US" sz="3900" b="1" dirty="0" err="1"/>
              <a:t>Jezreel</a:t>
            </a:r>
            <a:r>
              <a:rPr lang="en-US" sz="3900" b="1" dirty="0"/>
              <a:t>, and his nurse took him up and fled, and as she fled in her haste, he fell and became </a:t>
            </a:r>
            <a:r>
              <a:rPr lang="en-US" sz="3900" b="1" dirty="0" smtClean="0"/>
              <a:t>lame</a:t>
            </a:r>
            <a:r>
              <a:rPr lang="en-US" sz="3900" b="1" dirty="0"/>
              <a:t> </a:t>
            </a:r>
            <a:r>
              <a:rPr lang="en-US" sz="3900" b="1" dirty="0" smtClean="0"/>
              <a:t>(2 Samuel 4:4).</a:t>
            </a:r>
          </a:p>
          <a:p>
            <a:pPr>
              <a:spcBef>
                <a:spcPts val="0"/>
              </a:spcBef>
            </a:pPr>
            <a:r>
              <a:rPr lang="en-US" sz="3900" b="1" dirty="0" smtClean="0"/>
              <a:t>His disability was an accident and not a result of sin.</a:t>
            </a:r>
          </a:p>
          <a:p>
            <a:pPr>
              <a:spcBef>
                <a:spcPts val="0"/>
              </a:spcBef>
            </a:pPr>
            <a:r>
              <a:rPr lang="en-US" sz="3900" b="1" dirty="0" smtClean="0"/>
              <a:t>Did God have a plan for him?</a:t>
            </a:r>
          </a:p>
          <a:p>
            <a:pPr>
              <a:spcBef>
                <a:spcPts val="0"/>
              </a:spcBef>
            </a:pPr>
            <a:endParaRPr lang="en-US" sz="3600" b="1" dirty="0"/>
          </a:p>
        </p:txBody>
      </p:sp>
      <p:pic>
        <p:nvPicPr>
          <p:cNvPr id="2" name="Picture 1"/>
          <p:cNvPicPr>
            <a:picLocks noChangeAspect="1"/>
          </p:cNvPicPr>
          <p:nvPr/>
        </p:nvPicPr>
        <p:blipFill rotWithShape="1">
          <a:blip r:embed="rId4"/>
          <a:srcRect l="2519" t="13333" r="2676" b="16333"/>
          <a:stretch/>
        </p:blipFill>
        <p:spPr>
          <a:xfrm>
            <a:off x="9185690" y="305595"/>
            <a:ext cx="2765322" cy="290289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8907985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strips(down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strips(down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strips(down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strips(downLeft)">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84506" y="157546"/>
            <a:ext cx="6566211" cy="1325563"/>
          </a:xfrm>
        </p:spPr>
        <p:txBody>
          <a:bodyPr>
            <a:normAutofit/>
          </a:bodyPr>
          <a:lstStyle/>
          <a:p>
            <a:r>
              <a:rPr lang="en-US" b="1" dirty="0" smtClean="0">
                <a:solidFill>
                  <a:srgbClr val="FF0000"/>
                </a:solidFill>
                <a:latin typeface="Arial Rounded MT Bold" charset="0"/>
                <a:ea typeface="Arial Rounded MT Bold" charset="0"/>
                <a:cs typeface="Arial Rounded MT Bold" charset="0"/>
              </a:rPr>
              <a:t>God’s Favor Poured      </a:t>
            </a:r>
            <a:br>
              <a:rPr lang="en-US" b="1" dirty="0" smtClean="0">
                <a:solidFill>
                  <a:srgbClr val="FF0000"/>
                </a:solidFill>
                <a:latin typeface="Arial Rounded MT Bold" charset="0"/>
                <a:ea typeface="Arial Rounded MT Bold" charset="0"/>
                <a:cs typeface="Arial Rounded MT Bold" charset="0"/>
              </a:rPr>
            </a:br>
            <a:r>
              <a:rPr lang="en-US" b="1" dirty="0">
                <a:solidFill>
                  <a:srgbClr val="FF0000"/>
                </a:solidFill>
                <a:latin typeface="Arial Rounded MT Bold" charset="0"/>
                <a:ea typeface="Arial Rounded MT Bold" charset="0"/>
                <a:cs typeface="Arial Rounded MT Bold" charset="0"/>
              </a:rPr>
              <a:t>  </a:t>
            </a:r>
            <a:r>
              <a:rPr lang="en-US" b="1" dirty="0" smtClean="0">
                <a:solidFill>
                  <a:srgbClr val="FF0000"/>
                </a:solidFill>
                <a:latin typeface="Arial Rounded MT Bold" charset="0"/>
                <a:ea typeface="Arial Rounded MT Bold" charset="0"/>
                <a:cs typeface="Arial Rounded MT Bold" charset="0"/>
              </a:rPr>
              <a:t>Out in Abundance</a:t>
            </a:r>
            <a:endParaRPr lang="en-US" b="1" dirty="0">
              <a:solidFill>
                <a:srgbClr val="FF0000"/>
              </a:solidFill>
              <a:latin typeface="Arial Rounded MT Bold" charset="0"/>
              <a:ea typeface="Arial Rounded MT Bold" charset="0"/>
              <a:cs typeface="Arial Rounded MT Bold" charset="0"/>
            </a:endParaRPr>
          </a:p>
        </p:txBody>
      </p:sp>
      <p:pic>
        <p:nvPicPr>
          <p:cNvPr id="4" name="Content Placeholder 5"/>
          <p:cNvPicPr>
            <a:picLocks noGrp="1" noChangeAspect="1"/>
          </p:cNvPicPr>
          <p:nvPr>
            <p:ph sz="half" idx="1"/>
          </p:nvPr>
        </p:nvPicPr>
        <p:blipFill rotWithShape="1">
          <a:blip r:embed="rId3">
            <a:clrChange>
              <a:clrFrom>
                <a:srgbClr val="EBEBED"/>
              </a:clrFrom>
              <a:clrTo>
                <a:srgbClr val="EBEBED">
                  <a:alpha val="0"/>
                </a:srgbClr>
              </a:clrTo>
            </a:clrChange>
          </a:blip>
          <a:srcRect l="6825" t="25034" r="26191" b="3941"/>
          <a:stretch/>
        </p:blipFill>
        <p:spPr>
          <a:xfrm rot="20560948">
            <a:off x="10191490" y="5202670"/>
            <a:ext cx="1831447" cy="1414815"/>
          </a:xfrm>
          <a:prstGeom prst="rect">
            <a:avLst/>
          </a:prstGeom>
        </p:spPr>
      </p:pic>
      <p:sp>
        <p:nvSpPr>
          <p:cNvPr id="6" name="Content Placeholder 5"/>
          <p:cNvSpPr>
            <a:spLocks noGrp="1"/>
          </p:cNvSpPr>
          <p:nvPr>
            <p:ph sz="half" idx="2"/>
          </p:nvPr>
        </p:nvSpPr>
        <p:spPr>
          <a:xfrm>
            <a:off x="687327" y="1709627"/>
            <a:ext cx="9335102" cy="4169743"/>
          </a:xfrm>
        </p:spPr>
        <p:txBody>
          <a:bodyPr>
            <a:noAutofit/>
          </a:bodyPr>
          <a:lstStyle/>
          <a:p>
            <a:r>
              <a:rPr lang="en-US" sz="4000" b="1" dirty="0" smtClean="0"/>
              <a:t>God never healed </a:t>
            </a:r>
            <a:r>
              <a:rPr lang="en-US" sz="4000" b="1" dirty="0" err="1" smtClean="0"/>
              <a:t>Mephibosheth</a:t>
            </a:r>
            <a:endParaRPr lang="en-US" sz="4000" b="1" dirty="0" smtClean="0"/>
          </a:p>
          <a:p>
            <a:r>
              <a:rPr lang="en-US" sz="4000" b="1" dirty="0" smtClean="0"/>
              <a:t>David returned all of his grandfather’s land to him.</a:t>
            </a:r>
          </a:p>
          <a:p>
            <a:r>
              <a:rPr lang="en-US" sz="4000" b="1" dirty="0" smtClean="0"/>
              <a:t>David gave him workers to take care of the land and produce.</a:t>
            </a:r>
          </a:p>
          <a:p>
            <a:r>
              <a:rPr lang="en-US" sz="4000" b="1" dirty="0" smtClean="0"/>
              <a:t>He ate at the king’s table.</a:t>
            </a:r>
          </a:p>
          <a:p>
            <a:r>
              <a:rPr lang="en-US" sz="4000" b="1" dirty="0" smtClean="0"/>
              <a:t>His life had a purpose.  It was worth something!</a:t>
            </a:r>
          </a:p>
        </p:txBody>
      </p:sp>
      <p:pic>
        <p:nvPicPr>
          <p:cNvPr id="2" name="Picture 1"/>
          <p:cNvPicPr>
            <a:picLocks noChangeAspect="1"/>
          </p:cNvPicPr>
          <p:nvPr/>
        </p:nvPicPr>
        <p:blipFill>
          <a:blip r:embed="rId4"/>
          <a:stretch>
            <a:fillRect/>
          </a:stretch>
        </p:blipFill>
        <p:spPr>
          <a:xfrm rot="775639">
            <a:off x="9394087" y="188145"/>
            <a:ext cx="2621032" cy="284588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35884561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arn(inVertical)">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75732" y="277490"/>
            <a:ext cx="8809463" cy="1325563"/>
          </a:xfrm>
        </p:spPr>
        <p:txBody>
          <a:bodyPr/>
          <a:lstStyle/>
          <a:p>
            <a:r>
              <a:rPr lang="en-US" b="1" dirty="0" smtClean="0">
                <a:solidFill>
                  <a:srgbClr val="FF0000"/>
                </a:solidFill>
                <a:latin typeface="Arial Rounded MT Bold" charset="0"/>
                <a:ea typeface="Arial Rounded MT Bold" charset="0"/>
                <a:cs typeface="Arial Rounded MT Bold" charset="0"/>
              </a:rPr>
              <a:t>BARRIERS THAT AFFECT 	PARENTS’ FAITH</a:t>
            </a:r>
            <a:endParaRPr lang="en-US" b="1" dirty="0">
              <a:solidFill>
                <a:srgbClr val="FF0000"/>
              </a:solidFill>
              <a:latin typeface="Arial Rounded MT Bold" charset="0"/>
              <a:ea typeface="Arial Rounded MT Bold" charset="0"/>
              <a:cs typeface="Arial Rounded MT Bold" charset="0"/>
            </a:endParaRPr>
          </a:p>
        </p:txBody>
      </p:sp>
      <p:pic>
        <p:nvPicPr>
          <p:cNvPr id="4" name="Content Placeholder 5"/>
          <p:cNvPicPr>
            <a:picLocks noGrp="1" noChangeAspect="1"/>
          </p:cNvPicPr>
          <p:nvPr>
            <p:ph sz="half" idx="1"/>
          </p:nvPr>
        </p:nvPicPr>
        <p:blipFill rotWithShape="1">
          <a:blip r:embed="rId2">
            <a:clrChange>
              <a:clrFrom>
                <a:srgbClr val="EBEBED"/>
              </a:clrFrom>
              <a:clrTo>
                <a:srgbClr val="EBEBED">
                  <a:alpha val="0"/>
                </a:srgbClr>
              </a:clrTo>
            </a:clrChange>
          </a:blip>
          <a:srcRect l="6825" t="25034" r="26191" b="3941"/>
          <a:stretch/>
        </p:blipFill>
        <p:spPr>
          <a:xfrm rot="20560948">
            <a:off x="10191490" y="5202670"/>
            <a:ext cx="1831447" cy="1414815"/>
          </a:xfrm>
          <a:prstGeom prst="rect">
            <a:avLst/>
          </a:prstGeom>
        </p:spPr>
      </p:pic>
      <p:sp>
        <p:nvSpPr>
          <p:cNvPr id="6" name="Content Placeholder 5"/>
          <p:cNvSpPr>
            <a:spLocks noGrp="1"/>
          </p:cNvSpPr>
          <p:nvPr>
            <p:ph sz="half" idx="2"/>
          </p:nvPr>
        </p:nvSpPr>
        <p:spPr>
          <a:xfrm>
            <a:off x="426634" y="2014241"/>
            <a:ext cx="10803467" cy="4351338"/>
          </a:xfrm>
        </p:spPr>
        <p:txBody>
          <a:bodyPr>
            <a:normAutofit/>
          </a:bodyPr>
          <a:lstStyle/>
          <a:p>
            <a:r>
              <a:rPr lang="en-US" sz="3600" b="1" dirty="0" smtClean="0">
                <a:latin typeface="Arial" charset="0"/>
                <a:ea typeface="Arial" charset="0"/>
                <a:cs typeface="Arial" charset="0"/>
              </a:rPr>
              <a:t>Having a disabled child is a punishment for sin.</a:t>
            </a:r>
          </a:p>
          <a:p>
            <a:r>
              <a:rPr lang="en-US" sz="3600" b="1" dirty="0" smtClean="0">
                <a:latin typeface="Arial" charset="0"/>
                <a:ea typeface="Arial" charset="0"/>
                <a:cs typeface="Arial" charset="0"/>
              </a:rPr>
              <a:t>My child’s behavior is a result of bad parenting.</a:t>
            </a:r>
          </a:p>
          <a:p>
            <a:r>
              <a:rPr lang="en-US" sz="3600" b="1" dirty="0" smtClean="0">
                <a:latin typeface="Arial" charset="0"/>
                <a:ea typeface="Arial" charset="0"/>
                <a:cs typeface="Arial" charset="0"/>
              </a:rPr>
              <a:t>My lack of faith is the reason my child’s disability is not healed.</a:t>
            </a:r>
          </a:p>
          <a:p>
            <a:r>
              <a:rPr lang="en-US" sz="3600" b="1" dirty="0" smtClean="0">
                <a:latin typeface="Arial" charset="0"/>
                <a:ea typeface="Arial" charset="0"/>
                <a:cs typeface="Arial" charset="0"/>
              </a:rPr>
              <a:t>I am seen as an object of pity.</a:t>
            </a:r>
          </a:p>
          <a:p>
            <a:r>
              <a:rPr lang="en-US" sz="3600" b="1" dirty="0" smtClean="0">
                <a:latin typeface="Arial" charset="0"/>
                <a:ea typeface="Arial" charset="0"/>
                <a:cs typeface="Arial" charset="0"/>
              </a:rPr>
              <a:t>No one invites my children to birthday parties or other activities.</a:t>
            </a:r>
            <a:endParaRPr lang="en-US" sz="3600" b="1" dirty="0">
              <a:latin typeface="Arial" charset="0"/>
              <a:ea typeface="Arial" charset="0"/>
              <a:cs typeface="Arial" charset="0"/>
            </a:endParaRPr>
          </a:p>
        </p:txBody>
      </p:sp>
      <p:pic>
        <p:nvPicPr>
          <p:cNvPr id="2" name="Picture 1"/>
          <p:cNvPicPr>
            <a:picLocks noChangeAspect="1"/>
          </p:cNvPicPr>
          <p:nvPr/>
        </p:nvPicPr>
        <p:blipFill rotWithShape="1">
          <a:blip r:embed="rId3"/>
          <a:srcRect l="18430" t="3843" r="3232" b="14147"/>
          <a:stretch/>
        </p:blipFill>
        <p:spPr>
          <a:xfrm>
            <a:off x="9188606" y="139469"/>
            <a:ext cx="2810106" cy="1874772"/>
          </a:xfrm>
          <a:prstGeom prst="rect">
            <a:avLst/>
          </a:prstGeom>
          <a:ln>
            <a:noFill/>
          </a:ln>
          <a:effectLst>
            <a:softEdge rad="112500"/>
          </a:effectLst>
        </p:spPr>
      </p:pic>
    </p:spTree>
    <p:extLst>
      <p:ext uri="{BB962C8B-B14F-4D97-AF65-F5344CB8AC3E}">
        <p14:creationId xmlns:p14="http://schemas.microsoft.com/office/powerpoint/2010/main" val="463704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817327" y="387427"/>
            <a:ext cx="7984272" cy="1325563"/>
          </a:xfrm>
        </p:spPr>
        <p:txBody>
          <a:bodyPr/>
          <a:lstStyle/>
          <a:p>
            <a:r>
              <a:rPr lang="en-US" dirty="0" smtClean="0">
                <a:solidFill>
                  <a:srgbClr val="FF0000"/>
                </a:solidFill>
                <a:latin typeface="Arial Rounded MT Bold" charset="0"/>
                <a:ea typeface="Arial Rounded MT Bold" charset="0"/>
                <a:cs typeface="Arial Rounded MT Bold" charset="0"/>
              </a:rPr>
              <a:t>Disability Culture in 					American Society</a:t>
            </a:r>
            <a:endParaRPr lang="en-US" dirty="0">
              <a:solidFill>
                <a:srgbClr val="FF0000"/>
              </a:solidFill>
              <a:latin typeface="Arial Rounded MT Bold" charset="0"/>
              <a:ea typeface="Arial Rounded MT Bold" charset="0"/>
              <a:cs typeface="Arial Rounded MT Bold" charset="0"/>
            </a:endParaRPr>
          </a:p>
        </p:txBody>
      </p:sp>
      <p:pic>
        <p:nvPicPr>
          <p:cNvPr id="4" name="Content Placeholder 5"/>
          <p:cNvPicPr>
            <a:picLocks noGrp="1" noChangeAspect="1"/>
          </p:cNvPicPr>
          <p:nvPr>
            <p:ph sz="half" idx="1"/>
          </p:nvPr>
        </p:nvPicPr>
        <p:blipFill rotWithShape="1">
          <a:blip r:embed="rId3">
            <a:clrChange>
              <a:clrFrom>
                <a:srgbClr val="EBEBED"/>
              </a:clrFrom>
              <a:clrTo>
                <a:srgbClr val="EBEBED">
                  <a:alpha val="0"/>
                </a:srgbClr>
              </a:clrTo>
            </a:clrChange>
          </a:blip>
          <a:srcRect l="6825" t="25034" r="26191" b="3941"/>
          <a:stretch/>
        </p:blipFill>
        <p:spPr>
          <a:xfrm rot="20560948">
            <a:off x="10191490" y="5202670"/>
            <a:ext cx="1831447" cy="1414815"/>
          </a:xfrm>
          <a:prstGeom prst="rect">
            <a:avLst/>
          </a:prstGeom>
        </p:spPr>
      </p:pic>
      <p:sp>
        <p:nvSpPr>
          <p:cNvPr id="6" name="Content Placeholder 5"/>
          <p:cNvSpPr>
            <a:spLocks noGrp="1"/>
          </p:cNvSpPr>
          <p:nvPr>
            <p:ph sz="half" idx="2"/>
          </p:nvPr>
        </p:nvSpPr>
        <p:spPr>
          <a:xfrm>
            <a:off x="255032" y="2050477"/>
            <a:ext cx="10673163" cy="4132486"/>
          </a:xfrm>
        </p:spPr>
        <p:txBody>
          <a:bodyPr>
            <a:noAutofit/>
          </a:bodyPr>
          <a:lstStyle/>
          <a:p>
            <a:r>
              <a:rPr lang="en-US" sz="3600" b="1" dirty="0" smtClean="0"/>
              <a:t>They </a:t>
            </a:r>
            <a:r>
              <a:rPr lang="en-US" sz="3600" b="1" dirty="0"/>
              <a:t>have created a culture of top-down charity, denying disabled people </a:t>
            </a:r>
            <a:r>
              <a:rPr lang="en-US" sz="3600" b="1" dirty="0" smtClean="0"/>
              <a:t>their </a:t>
            </a:r>
            <a:r>
              <a:rPr lang="en-US" sz="3600" b="1" dirty="0"/>
              <a:t>agency</a:t>
            </a:r>
            <a:r>
              <a:rPr lang="en-US" sz="3600" b="1" dirty="0" smtClean="0"/>
              <a:t>.</a:t>
            </a:r>
          </a:p>
          <a:p>
            <a:r>
              <a:rPr lang="en-US" sz="3600" b="1" dirty="0"/>
              <a:t>Most financial resources are put into researching a cure rather than improving </a:t>
            </a:r>
            <a:r>
              <a:rPr lang="en-US" sz="3600" b="1" dirty="0" smtClean="0"/>
              <a:t>their </a:t>
            </a:r>
            <a:r>
              <a:rPr lang="en-US" sz="3600" b="1" dirty="0"/>
              <a:t>daily lives. </a:t>
            </a:r>
            <a:endParaRPr lang="en-US" sz="3600" b="1" dirty="0" smtClean="0"/>
          </a:p>
          <a:p>
            <a:r>
              <a:rPr lang="en-US" sz="3600" b="1" dirty="0"/>
              <a:t>The public discourse about </a:t>
            </a:r>
            <a:r>
              <a:rPr lang="en-US" sz="3600" b="1" dirty="0" smtClean="0"/>
              <a:t>disabilities revolve </a:t>
            </a:r>
            <a:r>
              <a:rPr lang="en-US" sz="3600" b="1" dirty="0"/>
              <a:t>solely around suffering; </a:t>
            </a:r>
            <a:r>
              <a:rPr lang="en-US" sz="3600" b="1" dirty="0" smtClean="0"/>
              <a:t>the disabled </a:t>
            </a:r>
            <a:r>
              <a:rPr lang="en-US" sz="3600" b="1" dirty="0"/>
              <a:t>are not seen as multi-dimensional people who experience pain, pleasure, joy, and sadness along with everyone else.</a:t>
            </a:r>
          </a:p>
        </p:txBody>
      </p:sp>
      <p:pic>
        <p:nvPicPr>
          <p:cNvPr id="2" name="Picture 1"/>
          <p:cNvPicPr>
            <a:picLocks noChangeAspect="1"/>
          </p:cNvPicPr>
          <p:nvPr/>
        </p:nvPicPr>
        <p:blipFill rotWithShape="1">
          <a:blip r:embed="rId4">
            <a:clrChange>
              <a:clrFrom>
                <a:srgbClr val="FFFFFF"/>
              </a:clrFrom>
              <a:clrTo>
                <a:srgbClr val="FFFFFF">
                  <a:alpha val="0"/>
                </a:srgbClr>
              </a:clrTo>
            </a:clrChange>
          </a:blip>
          <a:srcRect b="16721"/>
          <a:stretch/>
        </p:blipFill>
        <p:spPr>
          <a:xfrm>
            <a:off x="0" y="127862"/>
            <a:ext cx="4817327" cy="1643033"/>
          </a:xfrm>
          <a:prstGeom prst="rect">
            <a:avLst/>
          </a:prstGeom>
        </p:spPr>
      </p:pic>
    </p:spTree>
    <p:extLst>
      <p:ext uri="{BB962C8B-B14F-4D97-AF65-F5344CB8AC3E}">
        <p14:creationId xmlns:p14="http://schemas.microsoft.com/office/powerpoint/2010/main" val="1907429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 calcmode="lin" valueType="num">
                                      <p:cBhvr>
                                        <p:cTn id="15"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 calcmode="lin" valueType="num">
                                      <p:cBhvr>
                                        <p:cTn id="23"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58282" y="365125"/>
            <a:ext cx="10595517" cy="1325563"/>
          </a:xfrm>
        </p:spPr>
        <p:txBody>
          <a:bodyPr>
            <a:normAutofit/>
          </a:bodyPr>
          <a:lstStyle/>
          <a:p>
            <a:r>
              <a:rPr lang="en-US" sz="4800" b="1" dirty="0" smtClean="0">
                <a:solidFill>
                  <a:srgbClr val="FF0000"/>
                </a:solidFill>
                <a:latin typeface="Arial Rounded MT Bold" charset="0"/>
                <a:ea typeface="Arial Rounded MT Bold" charset="0"/>
                <a:cs typeface="Arial Rounded MT Bold" charset="0"/>
              </a:rPr>
              <a:t>Disability Culture . . </a:t>
            </a:r>
            <a:r>
              <a:rPr lang="en-US" sz="4800" b="1" smtClean="0">
                <a:solidFill>
                  <a:srgbClr val="FF0000"/>
                </a:solidFill>
                <a:latin typeface="Arial Rounded MT Bold" charset="0"/>
                <a:ea typeface="Arial Rounded MT Bold" charset="0"/>
                <a:cs typeface="Arial Rounded MT Bold" charset="0"/>
              </a:rPr>
              <a:t>.</a:t>
            </a:r>
            <a:endParaRPr lang="en-US" sz="4800" b="1" dirty="0">
              <a:solidFill>
                <a:srgbClr val="FF0000"/>
              </a:solidFill>
              <a:latin typeface="Arial Rounded MT Bold" charset="0"/>
              <a:ea typeface="Arial Rounded MT Bold" charset="0"/>
              <a:cs typeface="Arial Rounded MT Bold" charset="0"/>
            </a:endParaRPr>
          </a:p>
        </p:txBody>
      </p:sp>
      <p:pic>
        <p:nvPicPr>
          <p:cNvPr id="4" name="Content Placeholder 5"/>
          <p:cNvPicPr>
            <a:picLocks noGrp="1" noChangeAspect="1"/>
          </p:cNvPicPr>
          <p:nvPr>
            <p:ph sz="half" idx="1"/>
          </p:nvPr>
        </p:nvPicPr>
        <p:blipFill rotWithShape="1">
          <a:blip r:embed="rId2">
            <a:clrChange>
              <a:clrFrom>
                <a:srgbClr val="EBEBED"/>
              </a:clrFrom>
              <a:clrTo>
                <a:srgbClr val="EBEBED">
                  <a:alpha val="0"/>
                </a:srgbClr>
              </a:clrTo>
            </a:clrChange>
          </a:blip>
          <a:srcRect l="6825" t="25034" r="26191" b="3941"/>
          <a:stretch/>
        </p:blipFill>
        <p:spPr>
          <a:xfrm rot="20560948">
            <a:off x="10191490" y="5202670"/>
            <a:ext cx="1831447" cy="1414815"/>
          </a:xfrm>
          <a:prstGeom prst="rect">
            <a:avLst/>
          </a:prstGeom>
        </p:spPr>
      </p:pic>
      <p:sp>
        <p:nvSpPr>
          <p:cNvPr id="6" name="Content Placeholder 5"/>
          <p:cNvSpPr>
            <a:spLocks noGrp="1"/>
          </p:cNvSpPr>
          <p:nvPr>
            <p:ph sz="half" idx="2"/>
          </p:nvPr>
        </p:nvSpPr>
        <p:spPr>
          <a:xfrm>
            <a:off x="309622" y="1886145"/>
            <a:ext cx="10161467" cy="4351338"/>
          </a:xfrm>
        </p:spPr>
        <p:txBody>
          <a:bodyPr>
            <a:noAutofit/>
          </a:bodyPr>
          <a:lstStyle/>
          <a:p>
            <a:r>
              <a:rPr lang="en-US" sz="4000" b="1" dirty="0" smtClean="0"/>
              <a:t>Disabled people are </a:t>
            </a:r>
            <a:r>
              <a:rPr lang="en-US" sz="4000" b="1" dirty="0"/>
              <a:t>a source of terror; </a:t>
            </a:r>
            <a:r>
              <a:rPr lang="en-US" sz="4000" b="1" dirty="0" smtClean="0"/>
              <a:t>they seem invisible and </a:t>
            </a:r>
            <a:r>
              <a:rPr lang="en-US" sz="4000" b="1" dirty="0"/>
              <a:t>is seen as worse than death by many non-disabled people. </a:t>
            </a:r>
            <a:endParaRPr lang="en-US" sz="4000" b="1" dirty="0" smtClean="0"/>
          </a:p>
          <a:p>
            <a:r>
              <a:rPr lang="en-US" sz="4000" b="1" dirty="0"/>
              <a:t>Non-disabled people often live in fear of turning out like </a:t>
            </a:r>
            <a:r>
              <a:rPr lang="en-US" sz="4000" b="1" dirty="0" smtClean="0"/>
              <a:t>the disabled, </a:t>
            </a:r>
            <a:r>
              <a:rPr lang="en-US" sz="4000" b="1" dirty="0"/>
              <a:t>or having children who might be </a:t>
            </a:r>
            <a:r>
              <a:rPr lang="en-US" sz="4000" b="1" dirty="0" smtClean="0"/>
              <a:t>disabled, </a:t>
            </a:r>
            <a:r>
              <a:rPr lang="en-US" sz="4000" b="1" dirty="0"/>
              <a:t>or even having to interact with </a:t>
            </a:r>
            <a:r>
              <a:rPr lang="en-US" sz="4000" b="1" dirty="0" smtClean="0"/>
              <a:t>the disabled </a:t>
            </a:r>
            <a:r>
              <a:rPr lang="en-US" sz="4000" b="1" dirty="0"/>
              <a:t>in all of </a:t>
            </a:r>
            <a:r>
              <a:rPr lang="en-US" sz="4000" b="1" dirty="0" smtClean="0"/>
              <a:t>their </a:t>
            </a:r>
            <a:r>
              <a:rPr lang="en-US" sz="4000" b="1" dirty="0" err="1"/>
              <a:t>stimming</a:t>
            </a:r>
            <a:r>
              <a:rPr lang="en-US" sz="4000" b="1" dirty="0"/>
              <a:t>, </a:t>
            </a:r>
            <a:r>
              <a:rPr lang="en-US" sz="4000" b="1" dirty="0" err="1"/>
              <a:t>spazzing</a:t>
            </a:r>
            <a:r>
              <a:rPr lang="en-US" sz="4000" b="1" dirty="0"/>
              <a:t> weirdness.</a:t>
            </a:r>
          </a:p>
        </p:txBody>
      </p:sp>
      <p:pic>
        <p:nvPicPr>
          <p:cNvPr id="2" name="Picture 1"/>
          <p:cNvPicPr>
            <a:picLocks noChangeAspect="1"/>
          </p:cNvPicPr>
          <p:nvPr/>
        </p:nvPicPr>
        <p:blipFill>
          <a:blip r:embed="rId3"/>
          <a:stretch>
            <a:fillRect/>
          </a:stretch>
        </p:blipFill>
        <p:spPr>
          <a:xfrm>
            <a:off x="10022428" y="316295"/>
            <a:ext cx="1887074" cy="2748786"/>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0751394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linds(horizontal)">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67265" y="159544"/>
            <a:ext cx="10996961" cy="1325563"/>
          </a:xfrm>
        </p:spPr>
        <p:txBody>
          <a:bodyPr>
            <a:normAutofit/>
          </a:bodyPr>
          <a:lstStyle/>
          <a:p>
            <a:r>
              <a:rPr lang="en-US" sz="4800" smtClean="0">
                <a:solidFill>
                  <a:srgbClr val="FF0000"/>
                </a:solidFill>
                <a:latin typeface="Arial Black" charset="0"/>
                <a:ea typeface="Arial Black" charset="0"/>
                <a:cs typeface="Arial Black" charset="0"/>
              </a:rPr>
              <a:t>Helping Parents Maintain Faith</a:t>
            </a:r>
            <a:endParaRPr lang="en-US" sz="4800" dirty="0">
              <a:solidFill>
                <a:srgbClr val="FF0000"/>
              </a:solidFill>
              <a:latin typeface="Arial Black" charset="0"/>
              <a:ea typeface="Arial Black" charset="0"/>
              <a:cs typeface="Arial Black" charset="0"/>
            </a:endParaRPr>
          </a:p>
        </p:txBody>
      </p:sp>
      <p:pic>
        <p:nvPicPr>
          <p:cNvPr id="4" name="Content Placeholder 5"/>
          <p:cNvPicPr>
            <a:picLocks noGrp="1" noChangeAspect="1"/>
          </p:cNvPicPr>
          <p:nvPr>
            <p:ph sz="half" idx="1"/>
          </p:nvPr>
        </p:nvPicPr>
        <p:blipFill rotWithShape="1">
          <a:blip r:embed="rId2">
            <a:clrChange>
              <a:clrFrom>
                <a:srgbClr val="EBEBED"/>
              </a:clrFrom>
              <a:clrTo>
                <a:srgbClr val="EBEBED">
                  <a:alpha val="0"/>
                </a:srgbClr>
              </a:clrTo>
            </a:clrChange>
          </a:blip>
          <a:srcRect l="6825" t="25034" r="26191" b="3941"/>
          <a:stretch/>
        </p:blipFill>
        <p:spPr>
          <a:xfrm rot="20560948">
            <a:off x="10191490" y="5202670"/>
            <a:ext cx="1831447" cy="1414815"/>
          </a:xfrm>
          <a:prstGeom prst="rect">
            <a:avLst/>
          </a:prstGeom>
        </p:spPr>
      </p:pic>
      <p:sp>
        <p:nvSpPr>
          <p:cNvPr id="6" name="Content Placeholder 5"/>
          <p:cNvSpPr>
            <a:spLocks noGrp="1"/>
          </p:cNvSpPr>
          <p:nvPr>
            <p:ph sz="half" idx="2"/>
          </p:nvPr>
        </p:nvSpPr>
        <p:spPr>
          <a:xfrm>
            <a:off x="382010" y="1711007"/>
            <a:ext cx="9847973" cy="4351338"/>
          </a:xfrm>
        </p:spPr>
        <p:txBody>
          <a:bodyPr>
            <a:normAutofit fontScale="92500" lnSpcReduction="20000"/>
          </a:bodyPr>
          <a:lstStyle/>
          <a:p>
            <a:pPr marL="742950" marR="0" lvl="0" indent="-742950" defTabSz="914400" eaLnBrk="1" fontAlgn="auto" latinLnBrk="0" hangingPunct="1">
              <a:lnSpc>
                <a:spcPct val="100000"/>
              </a:lnSpc>
              <a:spcBef>
                <a:spcPts val="0"/>
              </a:spcBef>
              <a:spcAft>
                <a:spcPts val="0"/>
              </a:spcAft>
              <a:buClrTx/>
              <a:buSzTx/>
              <a:buFont typeface="+mj-lt"/>
              <a:buAutoNum type="arabicPeriod"/>
              <a:tabLst/>
              <a:defRPr/>
            </a:pPr>
            <a:r>
              <a:rPr lang="en-US" sz="4400" b="1" dirty="0" smtClean="0"/>
              <a:t>Admitting Our Powerlessness </a:t>
            </a:r>
          </a:p>
          <a:p>
            <a:pPr marL="742950" marR="0" lvl="0" indent="-742950" defTabSz="914400" eaLnBrk="1" fontAlgn="auto" latinLnBrk="0" hangingPunct="1">
              <a:lnSpc>
                <a:spcPct val="100000"/>
              </a:lnSpc>
              <a:spcBef>
                <a:spcPts val="0"/>
              </a:spcBef>
              <a:spcAft>
                <a:spcPts val="0"/>
              </a:spcAft>
              <a:buClrTx/>
              <a:buSzTx/>
              <a:buFont typeface="+mj-lt"/>
              <a:buAutoNum type="arabicPeriod"/>
              <a:tabLst/>
              <a:defRPr/>
            </a:pPr>
            <a:r>
              <a:rPr lang="en-US" sz="4400" b="1" dirty="0" smtClean="0"/>
              <a:t>Living the Questions.</a:t>
            </a:r>
          </a:p>
          <a:p>
            <a:pPr marL="742950" marR="0" lvl="0" indent="-742950" defTabSz="914400" eaLnBrk="1" fontAlgn="auto" latinLnBrk="0" hangingPunct="1">
              <a:lnSpc>
                <a:spcPct val="100000"/>
              </a:lnSpc>
              <a:spcBef>
                <a:spcPts val="0"/>
              </a:spcBef>
              <a:spcAft>
                <a:spcPts val="0"/>
              </a:spcAft>
              <a:buClrTx/>
              <a:buSzTx/>
              <a:buFont typeface="+mj-lt"/>
              <a:buAutoNum type="arabicPeriod"/>
              <a:tabLst/>
              <a:defRPr/>
            </a:pPr>
            <a:r>
              <a:rPr lang="en-US" sz="4400" b="1" dirty="0" smtClean="0"/>
              <a:t>Doing the Grief Work.</a:t>
            </a:r>
          </a:p>
          <a:p>
            <a:pPr marL="742950" marR="0" lvl="0" indent="-742950" defTabSz="914400" eaLnBrk="1" fontAlgn="auto" latinLnBrk="0" hangingPunct="1">
              <a:lnSpc>
                <a:spcPct val="100000"/>
              </a:lnSpc>
              <a:spcBef>
                <a:spcPts val="0"/>
              </a:spcBef>
              <a:spcAft>
                <a:spcPts val="0"/>
              </a:spcAft>
              <a:buClrTx/>
              <a:buSzTx/>
              <a:buFont typeface="+mj-lt"/>
              <a:buAutoNum type="arabicPeriod"/>
              <a:tabLst/>
              <a:defRPr/>
            </a:pPr>
            <a:r>
              <a:rPr lang="en-US" sz="4400" b="1" dirty="0" smtClean="0"/>
              <a:t>Stopping the Guilt Game.</a:t>
            </a:r>
          </a:p>
          <a:p>
            <a:pPr marL="742950" marR="0" lvl="0" indent="-742950" defTabSz="914400" eaLnBrk="1" fontAlgn="auto" latinLnBrk="0" hangingPunct="1">
              <a:lnSpc>
                <a:spcPct val="100000"/>
              </a:lnSpc>
              <a:spcBef>
                <a:spcPts val="0"/>
              </a:spcBef>
              <a:spcAft>
                <a:spcPts val="0"/>
              </a:spcAft>
              <a:buClrTx/>
              <a:buSzTx/>
              <a:buFont typeface="+mj-lt"/>
              <a:buAutoNum type="arabicPeriod"/>
              <a:tabLst/>
              <a:defRPr/>
            </a:pPr>
            <a:r>
              <a:rPr lang="en-US" sz="4400" b="1" dirty="0" smtClean="0"/>
              <a:t>Embracing Our Brokenness.</a:t>
            </a:r>
          </a:p>
          <a:p>
            <a:pPr marL="742950" marR="0" lvl="0" indent="-742950" defTabSz="914400" eaLnBrk="1" fontAlgn="auto" latinLnBrk="0" hangingPunct="1">
              <a:lnSpc>
                <a:spcPct val="100000"/>
              </a:lnSpc>
              <a:spcBef>
                <a:spcPts val="0"/>
              </a:spcBef>
              <a:spcAft>
                <a:spcPts val="0"/>
              </a:spcAft>
              <a:buClrTx/>
              <a:buSzTx/>
              <a:buFont typeface="+mj-lt"/>
              <a:buAutoNum type="arabicPeriod"/>
              <a:tabLst/>
              <a:defRPr/>
            </a:pPr>
            <a:r>
              <a:rPr lang="en-US" sz="4400" b="1" dirty="0" smtClean="0"/>
              <a:t>Rearranging the Pieces to Make a New Creation.</a:t>
            </a:r>
          </a:p>
          <a:p>
            <a:pPr marL="742950" marR="0" lvl="0" indent="-742950" defTabSz="914400" eaLnBrk="1" fontAlgn="auto" latinLnBrk="0" hangingPunct="1">
              <a:lnSpc>
                <a:spcPct val="100000"/>
              </a:lnSpc>
              <a:spcBef>
                <a:spcPts val="0"/>
              </a:spcBef>
              <a:spcAft>
                <a:spcPts val="0"/>
              </a:spcAft>
              <a:buClrTx/>
              <a:buSzTx/>
              <a:buFont typeface="+mj-lt"/>
              <a:buAutoNum type="arabicPeriod"/>
              <a:tabLst/>
              <a:defRPr/>
            </a:pPr>
            <a:r>
              <a:rPr lang="en-US" sz="4400" b="1" dirty="0" smtClean="0"/>
              <a:t>Celebrate.</a:t>
            </a:r>
          </a:p>
          <a:p>
            <a:pPr marL="742950" marR="0" lvl="0" indent="-742950" defTabSz="914400" eaLnBrk="1" fontAlgn="auto" latinLnBrk="0" hangingPunct="1">
              <a:lnSpc>
                <a:spcPct val="100000"/>
              </a:lnSpc>
              <a:spcBef>
                <a:spcPts val="0"/>
              </a:spcBef>
              <a:spcAft>
                <a:spcPts val="0"/>
              </a:spcAft>
              <a:buClrTx/>
              <a:buSzTx/>
              <a:buFont typeface="+mj-lt"/>
              <a:buAutoNum type="arabicPeriod"/>
              <a:tabLst/>
              <a:defRPr/>
            </a:pPr>
            <a:endParaRPr lang="en-US" sz="3600" b="1" dirty="0"/>
          </a:p>
          <a:p>
            <a:pPr marL="742950" marR="0" lvl="0" indent="-742950" defTabSz="914400" eaLnBrk="1" fontAlgn="auto" latinLnBrk="0" hangingPunct="1">
              <a:lnSpc>
                <a:spcPct val="100000"/>
              </a:lnSpc>
              <a:spcBef>
                <a:spcPts val="0"/>
              </a:spcBef>
              <a:spcAft>
                <a:spcPts val="0"/>
              </a:spcAft>
              <a:buClrTx/>
              <a:buSzTx/>
              <a:buFont typeface="+mj-lt"/>
              <a:buAutoNum type="arabicPeriod"/>
              <a:tabLst/>
              <a:defRPr/>
            </a:pPr>
            <a:endParaRPr lang="en-US" sz="3600" b="1" dirty="0" smtClean="0"/>
          </a:p>
        </p:txBody>
      </p:sp>
      <p:pic>
        <p:nvPicPr>
          <p:cNvPr id="2" name="Picture 1"/>
          <p:cNvPicPr>
            <a:picLocks noChangeAspect="1"/>
          </p:cNvPicPr>
          <p:nvPr/>
        </p:nvPicPr>
        <p:blipFill rotWithShape="1">
          <a:blip r:embed="rId3"/>
          <a:srcRect l="12209" r="17030"/>
          <a:stretch/>
        </p:blipFill>
        <p:spPr>
          <a:xfrm>
            <a:off x="8289671" y="1144589"/>
            <a:ext cx="3880624" cy="2742087"/>
          </a:xfrm>
          <a:prstGeom prst="rect">
            <a:avLst/>
          </a:prstGeom>
          <a:ln>
            <a:noFill/>
          </a:ln>
          <a:effectLst>
            <a:softEdge rad="112500"/>
          </a:effectLst>
        </p:spPr>
      </p:pic>
    </p:spTree>
    <p:extLst>
      <p:ext uri="{BB962C8B-B14F-4D97-AF65-F5344CB8AC3E}">
        <p14:creationId xmlns:p14="http://schemas.microsoft.com/office/powerpoint/2010/main" val="1382575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p:cTn id="13"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6">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p:cTn id="19"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6">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p:cTn id="25"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6">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p:cTn id="31"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6">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p:cTn id="37" dur="500" fill="hold"/>
                                        <p:tgtEl>
                                          <p:spTgt spid="6">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6">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 calcmode="lin" valueType="num">
                                      <p:cBhvr>
                                        <p:cTn id="43" dur="500" fill="hold"/>
                                        <p:tgtEl>
                                          <p:spTgt spid="6">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6">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445597" y="459012"/>
            <a:ext cx="7746402" cy="1325563"/>
          </a:xfrm>
        </p:spPr>
        <p:txBody>
          <a:bodyPr>
            <a:noAutofit/>
          </a:bodyPr>
          <a:lstStyle/>
          <a:p>
            <a:r>
              <a:rPr lang="en-US" sz="4800" b="1" dirty="0" smtClean="0">
                <a:solidFill>
                  <a:srgbClr val="FF0000"/>
                </a:solidFill>
                <a:latin typeface="Arial Black" charset="0"/>
                <a:ea typeface="Arial Black" charset="0"/>
                <a:cs typeface="Arial Black" charset="0"/>
              </a:rPr>
              <a:t>1. Admitting Our  </a:t>
            </a:r>
            <a:br>
              <a:rPr lang="en-US" sz="4800" b="1" dirty="0" smtClean="0">
                <a:solidFill>
                  <a:srgbClr val="FF0000"/>
                </a:solidFill>
                <a:latin typeface="Arial Black" charset="0"/>
                <a:ea typeface="Arial Black" charset="0"/>
                <a:cs typeface="Arial Black" charset="0"/>
              </a:rPr>
            </a:br>
            <a:r>
              <a:rPr lang="en-US" sz="4800" b="1" dirty="0">
                <a:solidFill>
                  <a:srgbClr val="FF0000"/>
                </a:solidFill>
                <a:latin typeface="Arial Black" charset="0"/>
                <a:ea typeface="Arial Black" charset="0"/>
                <a:cs typeface="Arial Black" charset="0"/>
              </a:rPr>
              <a:t>  </a:t>
            </a:r>
            <a:r>
              <a:rPr lang="en-US" sz="4800" b="1" dirty="0" smtClean="0">
                <a:solidFill>
                  <a:srgbClr val="FF0000"/>
                </a:solidFill>
                <a:latin typeface="Arial Black" charset="0"/>
                <a:ea typeface="Arial Black" charset="0"/>
                <a:cs typeface="Arial Black" charset="0"/>
              </a:rPr>
              <a:t>Powerlessness</a:t>
            </a:r>
            <a:endParaRPr lang="en-US" sz="4800" b="1" dirty="0">
              <a:solidFill>
                <a:srgbClr val="FF0000"/>
              </a:solidFill>
              <a:latin typeface="Arial Black" charset="0"/>
              <a:ea typeface="Arial Black" charset="0"/>
              <a:cs typeface="Arial Black" charset="0"/>
            </a:endParaRPr>
          </a:p>
        </p:txBody>
      </p:sp>
      <p:pic>
        <p:nvPicPr>
          <p:cNvPr id="4" name="Content Placeholder 5"/>
          <p:cNvPicPr>
            <a:picLocks noGrp="1" noChangeAspect="1"/>
          </p:cNvPicPr>
          <p:nvPr>
            <p:ph sz="half" idx="1"/>
          </p:nvPr>
        </p:nvPicPr>
        <p:blipFill rotWithShape="1">
          <a:blip r:embed="rId3">
            <a:clrChange>
              <a:clrFrom>
                <a:srgbClr val="EBEBED"/>
              </a:clrFrom>
              <a:clrTo>
                <a:srgbClr val="EBEBED">
                  <a:alpha val="0"/>
                </a:srgbClr>
              </a:clrTo>
            </a:clrChange>
          </a:blip>
          <a:srcRect l="6825" t="25034" r="26191" b="3941"/>
          <a:stretch/>
        </p:blipFill>
        <p:spPr>
          <a:xfrm rot="20560948">
            <a:off x="10191490" y="5202670"/>
            <a:ext cx="1831447" cy="1414815"/>
          </a:xfrm>
          <a:prstGeom prst="rect">
            <a:avLst/>
          </a:prstGeom>
        </p:spPr>
      </p:pic>
      <p:sp>
        <p:nvSpPr>
          <p:cNvPr id="6" name="Content Placeholder 5"/>
          <p:cNvSpPr>
            <a:spLocks noGrp="1"/>
          </p:cNvSpPr>
          <p:nvPr>
            <p:ph sz="half" idx="2"/>
          </p:nvPr>
        </p:nvSpPr>
        <p:spPr>
          <a:xfrm>
            <a:off x="611871" y="2344574"/>
            <a:ext cx="10227114" cy="4148253"/>
          </a:xfrm>
        </p:spPr>
        <p:txBody>
          <a:bodyPr>
            <a:noAutofit/>
          </a:bodyPr>
          <a:lstStyle/>
          <a:p>
            <a:r>
              <a:rPr lang="en-US" sz="4000" b="1" dirty="0" smtClean="0"/>
              <a:t>“Man is broken.  He lives by mending. The grace of God is the </a:t>
            </a:r>
            <a:r>
              <a:rPr lang="en-US" sz="4000" b="1" i="1" dirty="0" smtClean="0"/>
              <a:t>glue</a:t>
            </a:r>
            <a:r>
              <a:rPr lang="en-US" sz="4000" b="1" dirty="0" smtClean="0"/>
              <a:t>.” Anne </a:t>
            </a:r>
            <a:r>
              <a:rPr lang="en-US" sz="4000" b="1" dirty="0" err="1" smtClean="0"/>
              <a:t>Lamott</a:t>
            </a:r>
            <a:r>
              <a:rPr lang="en-US" sz="4000" b="1" dirty="0" smtClean="0"/>
              <a:t>, </a:t>
            </a:r>
            <a:r>
              <a:rPr lang="en-US" sz="4000" b="1" i="1" dirty="0" smtClean="0"/>
              <a:t>Traveling Mercies: Some Thoughts on Faith”</a:t>
            </a:r>
          </a:p>
          <a:p>
            <a:r>
              <a:rPr lang="en-US" sz="4000" b="1" dirty="0" smtClean="0"/>
              <a:t>After you grieve, pass all your hurt and pain to God.</a:t>
            </a:r>
          </a:p>
          <a:p>
            <a:r>
              <a:rPr lang="en-US" sz="4000" b="1" dirty="0" smtClean="0"/>
              <a:t>Find strength and power in the Scripture and in prayer.</a:t>
            </a:r>
            <a:endParaRPr lang="en-US" sz="4000" b="1" dirty="0"/>
          </a:p>
        </p:txBody>
      </p:sp>
      <p:pic>
        <p:nvPicPr>
          <p:cNvPr id="2" name="Picture 1"/>
          <p:cNvPicPr>
            <a:picLocks noChangeAspect="1"/>
          </p:cNvPicPr>
          <p:nvPr/>
        </p:nvPicPr>
        <p:blipFill rotWithShape="1">
          <a:blip r:embed="rId4"/>
          <a:srcRect l="5901" r="5217" b="12427"/>
          <a:stretch/>
        </p:blipFill>
        <p:spPr>
          <a:xfrm rot="21313077">
            <a:off x="371076" y="131350"/>
            <a:ext cx="3238111" cy="208187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26595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6">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 calcmode="lin" valueType="num">
                                      <p:cBhvr>
                                        <p:cTn id="15"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6">
                                            <p:txEl>
                                              <p:pRg st="1" end="1"/>
                                            </p:txEl>
                                          </p:spTgt>
                                        </p:tgtEl>
                                        <p:attrNameLst>
                                          <p:attrName>ppt_h</p:attrName>
                                        </p:attrNameLst>
                                      </p:cBhvr>
                                      <p:tavLst>
                                        <p:tav tm="0">
                                          <p:val>
                                            <p:fltVal val="0"/>
                                          </p:val>
                                        </p:tav>
                                        <p:tav tm="100000">
                                          <p:val>
                                            <p:strVal val="#ppt_h"/>
                                          </p:val>
                                        </p:tav>
                                      </p:tavLst>
                                    </p:anim>
                                    <p:anim calcmode="lin" valueType="num">
                                      <p:cBhvr>
                                        <p:cTn id="17" dur="500" fill="hold"/>
                                        <p:tgtEl>
                                          <p:spTgt spid="6">
                                            <p:txEl>
                                              <p:pRg st="1" end="1"/>
                                            </p:txEl>
                                          </p:spTgt>
                                        </p:tgtEl>
                                        <p:attrNameLst>
                                          <p:attrName>style.rotation</p:attrName>
                                        </p:attrNameLst>
                                      </p:cBhvr>
                                      <p:tavLst>
                                        <p:tav tm="0">
                                          <p:val>
                                            <p:fltVal val="360"/>
                                          </p:val>
                                        </p:tav>
                                        <p:tav tm="100000">
                                          <p:val>
                                            <p:fltVal val="0"/>
                                          </p:val>
                                        </p:tav>
                                      </p:tavLst>
                                    </p:anim>
                                    <p:animEffect transition="in" filter="fade">
                                      <p:cBhvr>
                                        <p:cTn id="18" dur="5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 calcmode="lin" valueType="num">
                                      <p:cBhvr>
                                        <p:cTn id="23"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6">
                                            <p:txEl>
                                              <p:pRg st="2" end="2"/>
                                            </p:txEl>
                                          </p:spTgt>
                                        </p:tgtEl>
                                        <p:attrNameLst>
                                          <p:attrName>ppt_h</p:attrName>
                                        </p:attrNameLst>
                                      </p:cBhvr>
                                      <p:tavLst>
                                        <p:tav tm="0">
                                          <p:val>
                                            <p:fltVal val="0"/>
                                          </p:val>
                                        </p:tav>
                                        <p:tav tm="100000">
                                          <p:val>
                                            <p:strVal val="#ppt_h"/>
                                          </p:val>
                                        </p:tav>
                                      </p:tavLst>
                                    </p:anim>
                                    <p:anim calcmode="lin" valueType="num">
                                      <p:cBhvr>
                                        <p:cTn id="25" dur="500" fill="hold"/>
                                        <p:tgtEl>
                                          <p:spTgt spid="6">
                                            <p:txEl>
                                              <p:pRg st="2" end="2"/>
                                            </p:txEl>
                                          </p:spTgt>
                                        </p:tgtEl>
                                        <p:attrNameLst>
                                          <p:attrName>style.rotation</p:attrName>
                                        </p:attrNameLst>
                                      </p:cBhvr>
                                      <p:tavLst>
                                        <p:tav tm="0">
                                          <p:val>
                                            <p:fltVal val="360"/>
                                          </p:val>
                                        </p:tav>
                                        <p:tav tm="100000">
                                          <p:val>
                                            <p:fltVal val="0"/>
                                          </p:val>
                                        </p:tav>
                                      </p:tavLst>
                                    </p:anim>
                                    <p:animEffect transition="in" filter="fade">
                                      <p:cBhvr>
                                        <p:cTn id="26"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20679" y="374422"/>
            <a:ext cx="10786534" cy="1325563"/>
          </a:xfrm>
        </p:spPr>
        <p:txBody>
          <a:bodyPr>
            <a:normAutofit/>
          </a:bodyPr>
          <a:lstStyle/>
          <a:p>
            <a:r>
              <a:rPr lang="en-US" sz="5400" b="1" dirty="0" smtClean="0">
                <a:solidFill>
                  <a:srgbClr val="FF0000"/>
                </a:solidFill>
                <a:latin typeface="Arial Black" charset="0"/>
                <a:ea typeface="Arial Black" charset="0"/>
                <a:cs typeface="Arial Black" charset="0"/>
              </a:rPr>
              <a:t>2. Living the Questions</a:t>
            </a:r>
            <a:endParaRPr lang="en-US" sz="5400" b="1" dirty="0">
              <a:solidFill>
                <a:srgbClr val="FF0000"/>
              </a:solidFill>
              <a:latin typeface="Arial Black" charset="0"/>
              <a:ea typeface="Arial Black" charset="0"/>
              <a:cs typeface="Arial Black" charset="0"/>
            </a:endParaRPr>
          </a:p>
        </p:txBody>
      </p:sp>
      <p:pic>
        <p:nvPicPr>
          <p:cNvPr id="4" name="Content Placeholder 5"/>
          <p:cNvPicPr>
            <a:picLocks noGrp="1" noChangeAspect="1"/>
          </p:cNvPicPr>
          <p:nvPr>
            <p:ph sz="half" idx="1"/>
          </p:nvPr>
        </p:nvPicPr>
        <p:blipFill rotWithShape="1">
          <a:blip r:embed="rId2">
            <a:clrChange>
              <a:clrFrom>
                <a:srgbClr val="EBEBED"/>
              </a:clrFrom>
              <a:clrTo>
                <a:srgbClr val="EBEBED">
                  <a:alpha val="0"/>
                </a:srgbClr>
              </a:clrTo>
            </a:clrChange>
          </a:blip>
          <a:srcRect l="6825" t="25034" r="26191" b="3941"/>
          <a:stretch/>
        </p:blipFill>
        <p:spPr>
          <a:xfrm rot="20560948">
            <a:off x="10191490" y="5202670"/>
            <a:ext cx="1831447" cy="1414815"/>
          </a:xfrm>
          <a:prstGeom prst="rect">
            <a:avLst/>
          </a:prstGeom>
        </p:spPr>
      </p:pic>
      <p:pic>
        <p:nvPicPr>
          <p:cNvPr id="3" name="Picture 2"/>
          <p:cNvPicPr>
            <a:picLocks noChangeAspect="1"/>
          </p:cNvPicPr>
          <p:nvPr/>
        </p:nvPicPr>
        <p:blipFill>
          <a:blip r:embed="rId3">
            <a:clrChange>
              <a:clrFrom>
                <a:srgbClr val="FAFAFA"/>
              </a:clrFrom>
              <a:clrTo>
                <a:srgbClr val="FAFAFA">
                  <a:alpha val="0"/>
                </a:srgbClr>
              </a:clrTo>
            </a:clrChange>
          </a:blip>
          <a:stretch>
            <a:fillRect/>
          </a:stretch>
        </p:blipFill>
        <p:spPr>
          <a:xfrm>
            <a:off x="8930639" y="0"/>
            <a:ext cx="3505200" cy="2989936"/>
          </a:xfrm>
          <a:prstGeom prst="rect">
            <a:avLst/>
          </a:prstGeom>
        </p:spPr>
      </p:pic>
      <p:sp>
        <p:nvSpPr>
          <p:cNvPr id="6" name="Content Placeholder 5"/>
          <p:cNvSpPr>
            <a:spLocks noGrp="1"/>
          </p:cNvSpPr>
          <p:nvPr>
            <p:ph sz="half" idx="2"/>
          </p:nvPr>
        </p:nvSpPr>
        <p:spPr>
          <a:xfrm>
            <a:off x="498686" y="2074407"/>
            <a:ext cx="9331858" cy="4351338"/>
          </a:xfrm>
        </p:spPr>
        <p:txBody>
          <a:bodyPr>
            <a:normAutofit fontScale="92500" lnSpcReduction="10000"/>
          </a:bodyPr>
          <a:lstStyle/>
          <a:p>
            <a:pPr>
              <a:lnSpc>
                <a:spcPct val="100000"/>
              </a:lnSpc>
            </a:pPr>
            <a:r>
              <a:rPr lang="en-US" sz="4000" b="1" i="1" dirty="0" smtClean="0"/>
              <a:t>Why my child? Has God rejected me?  Is disability part of God’s plan?  Is this some kind of divine punishment?</a:t>
            </a:r>
          </a:p>
          <a:p>
            <a:pPr>
              <a:lnSpc>
                <a:spcPct val="100000"/>
              </a:lnSpc>
            </a:pPr>
            <a:r>
              <a:rPr lang="en-US" sz="4000" b="1" dirty="0" smtClean="0"/>
              <a:t>Wrestle with God as Jacob wrestled with the angel until the break of day (Gen. 32:24-32), for you will be blessed with a new name, a new way of looking at your situation, a new way of being--even with a limp.</a:t>
            </a:r>
            <a:endParaRPr lang="en-US" sz="4000" b="1" dirty="0"/>
          </a:p>
        </p:txBody>
      </p:sp>
    </p:spTree>
    <p:extLst>
      <p:ext uri="{BB962C8B-B14F-4D97-AF65-F5344CB8AC3E}">
        <p14:creationId xmlns:p14="http://schemas.microsoft.com/office/powerpoint/2010/main" val="1911755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strips(down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strips(downLeft)">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847</TotalTime>
  <Words>1716</Words>
  <Application>Microsoft Macintosh PowerPoint</Application>
  <PresentationFormat>Widescreen</PresentationFormat>
  <Paragraphs>102</Paragraphs>
  <Slides>19</Slides>
  <Notes>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Arial</vt:lpstr>
      <vt:lpstr>Arial Black</vt:lpstr>
      <vt:lpstr>Arial Narrow</vt:lpstr>
      <vt:lpstr>Arial Rounded MT Bold</vt:lpstr>
      <vt:lpstr>Calibri</vt:lpstr>
      <vt:lpstr>Calibri Light</vt:lpstr>
      <vt:lpstr>Lucida Calligraphy</vt:lpstr>
      <vt:lpstr>Rockwell Extra Bold</vt:lpstr>
      <vt:lpstr>Wingdings</vt:lpstr>
      <vt:lpstr>Office Theme</vt:lpstr>
      <vt:lpstr>PowerPoint Presentation</vt:lpstr>
      <vt:lpstr>Mephibosheth’s Background</vt:lpstr>
      <vt:lpstr>God’s Favor Poured         Out in Abundance</vt:lpstr>
      <vt:lpstr>BARRIERS THAT AFFECT  PARENTS’ FAITH</vt:lpstr>
      <vt:lpstr>Disability Culture in      American Society</vt:lpstr>
      <vt:lpstr>Disability Culture . . .</vt:lpstr>
      <vt:lpstr>Helping Parents Maintain Faith</vt:lpstr>
      <vt:lpstr>1. Admitting Our     Powerlessness</vt:lpstr>
      <vt:lpstr>2. Living the Questions</vt:lpstr>
      <vt:lpstr>3. Doing the Grief Work</vt:lpstr>
      <vt:lpstr> </vt:lpstr>
      <vt:lpstr>4. Stopping the Guilt Game</vt:lpstr>
      <vt:lpstr>5. Embracing the   Brokenness</vt:lpstr>
      <vt:lpstr>PowerPoint Presentation</vt:lpstr>
      <vt:lpstr>The Parable of the Cracked Pot?</vt:lpstr>
      <vt:lpstr>6. Rearranging the Pieces      to Make a New Creation</vt:lpstr>
      <vt:lpstr>7.  Celebrate</vt:lpstr>
      <vt:lpstr>How to Celebrate</vt:lpstr>
      <vt:lpstr>PowerPoint Presentation</vt:lpstr>
    </vt:vector>
  </TitlesOfParts>
  <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Koh, Linda Mei Lin</dc:creator>
  <cp:lastModifiedBy>Koh, Linda Mei Lin</cp:lastModifiedBy>
  <cp:revision>47</cp:revision>
  <dcterms:created xsi:type="dcterms:W3CDTF">2016-03-20T01:11:43Z</dcterms:created>
  <dcterms:modified xsi:type="dcterms:W3CDTF">2016-08-23T14:10:18Z</dcterms:modified>
</cp:coreProperties>
</file>