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54" autoAdjust="0"/>
    <p:restoredTop sz="68954" autoAdjust="0"/>
  </p:normalViewPr>
  <p:slideViewPr>
    <p:cSldViewPr snapToGrid="0">
      <p:cViewPr>
        <p:scale>
          <a:sx n="55" d="100"/>
          <a:sy n="55" d="100"/>
        </p:scale>
        <p:origin x="488" y="5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F7BDD8-1879-4503-92D5-90A7B9A2CDE9}" type="datetimeFigureOut">
              <a:rPr lang="en-US" smtClean="0"/>
              <a:t>8/8/17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D802F-4D6C-4B20-8112-340753CC5B99}" type="slidenum">
              <a:rPr lang="en-US" smtClean="0"/>
              <a:t>‹#›</a:t>
            </a:fld>
            <a:endParaRPr lang="en-US"/>
          </a:p>
        </p:txBody>
      </p:sp>
    </p:spTree>
    <p:extLst>
      <p:ext uri="{BB962C8B-B14F-4D97-AF65-F5344CB8AC3E}">
        <p14:creationId xmlns:p14="http://schemas.microsoft.com/office/powerpoint/2010/main" val="75826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Nine years ago, </a:t>
            </a:r>
            <a:r>
              <a:rPr lang="en-US" dirty="0" smtClean="0"/>
              <a:t>John Pape, the author received </a:t>
            </a:r>
            <a:r>
              <a:rPr lang="en-US" dirty="0" smtClean="0"/>
              <a:t>some crushing news. </a:t>
            </a:r>
            <a:r>
              <a:rPr lang="en-US" dirty="0" smtClean="0"/>
              <a:t>His </a:t>
            </a:r>
            <a:r>
              <a:rPr lang="en-US" dirty="0" smtClean="0"/>
              <a:t>son Drew, who was almost 2, had a little-known genetic syndrome called 22q. It’s a micro-deletion of the 22nd chromosome </a:t>
            </a:r>
            <a:r>
              <a:rPr lang="en-US" dirty="0" smtClean="0"/>
              <a:t>(we </a:t>
            </a:r>
            <a:r>
              <a:rPr lang="en-US" dirty="0" smtClean="0"/>
              <a:t>don’t understand it, either). On the one </a:t>
            </a:r>
            <a:r>
              <a:rPr lang="en-US" dirty="0" smtClean="0"/>
              <a:t>hand, they were </a:t>
            </a:r>
            <a:r>
              <a:rPr lang="en-US" dirty="0" smtClean="0"/>
              <a:t>relieved to finally have a diagnosis that explained his missed developmental milestones. </a:t>
            </a:r>
            <a:r>
              <a:rPr lang="en-US" dirty="0" smtClean="0"/>
              <a:t>He has</a:t>
            </a:r>
            <a:r>
              <a:rPr lang="en-US" baseline="0" dirty="0" smtClean="0"/>
              <a:t> </a:t>
            </a:r>
            <a:r>
              <a:rPr lang="en-US" dirty="0" smtClean="0"/>
              <a:t>asked </a:t>
            </a:r>
            <a:r>
              <a:rPr lang="en-US" dirty="0" smtClean="0"/>
              <a:t>God many times to heal </a:t>
            </a:r>
            <a:r>
              <a:rPr lang="en-US" dirty="0" smtClean="0"/>
              <a:t>his </a:t>
            </a:r>
            <a:r>
              <a:rPr lang="en-US" dirty="0" smtClean="0"/>
              <a:t>son. </a:t>
            </a:r>
            <a:r>
              <a:rPr lang="en-US" dirty="0" smtClean="0"/>
              <a:t>He prayed </a:t>
            </a:r>
            <a:r>
              <a:rPr lang="en-US" dirty="0" smtClean="0"/>
              <a:t>and wrestled with this a lot. However, </a:t>
            </a:r>
            <a:r>
              <a:rPr lang="en-US" dirty="0" smtClean="0"/>
              <a:t>today he’s </a:t>
            </a:r>
            <a:r>
              <a:rPr lang="en-US" dirty="0" smtClean="0"/>
              <a:t>blessed and even thankful for the lessons </a:t>
            </a:r>
            <a:r>
              <a:rPr lang="en-US" dirty="0" smtClean="0"/>
              <a:t>he has learned </a:t>
            </a:r>
            <a:r>
              <a:rPr lang="en-US" dirty="0" smtClean="0"/>
              <a:t>learned on this journey. They’ve helped </a:t>
            </a:r>
            <a:r>
              <a:rPr lang="en-US" dirty="0" smtClean="0"/>
              <a:t>him </a:t>
            </a:r>
            <a:r>
              <a:rPr lang="en-US" dirty="0" smtClean="0"/>
              <a:t>become a better parent and youth worker. </a:t>
            </a:r>
            <a:endParaRPr lang="en-US" dirty="0" smtClean="0"/>
          </a:p>
          <a:p>
            <a:endParaRPr lang="en-US" dirty="0" smtClean="0"/>
          </a:p>
          <a:p>
            <a:r>
              <a:rPr lang="en-US" sz="1200" b="0" i="0" kern="1200" dirty="0" smtClean="0">
                <a:solidFill>
                  <a:schemeClr val="tx1"/>
                </a:solidFill>
                <a:effectLst/>
                <a:latin typeface="+mn-lt"/>
                <a:ea typeface="+mn-ea"/>
                <a:cs typeface="+mn-cs"/>
              </a:rPr>
              <a:t>As the population of children with special needs continues to grow, more and more scout leaders, soccer coaches, religious education instructors, librarians, music teachers and other adults are finding themselves working with these children for the first time.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Many of these adults are volunteers who generously give their time and expertise; others are highly trained in their field, but have little or no knowledge of disabilities.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Here are some important tips you should pass on to people who will be working with your special child.</a:t>
            </a:r>
          </a:p>
          <a:p>
            <a:endParaRPr lang="en-US" dirty="0"/>
          </a:p>
        </p:txBody>
      </p:sp>
      <p:sp>
        <p:nvSpPr>
          <p:cNvPr id="4" name="Slide Number Placeholder 3"/>
          <p:cNvSpPr>
            <a:spLocks noGrp="1"/>
          </p:cNvSpPr>
          <p:nvPr>
            <p:ph type="sldNum" sz="quarter" idx="10"/>
          </p:nvPr>
        </p:nvSpPr>
        <p:spPr/>
        <p:txBody>
          <a:bodyPr/>
          <a:lstStyle/>
          <a:p>
            <a:fld id="{387D802F-4D6C-4B20-8112-340753CC5B99}" type="slidenum">
              <a:rPr lang="en-US" smtClean="0"/>
              <a:t>1</a:t>
            </a:fld>
            <a:endParaRPr lang="en-US"/>
          </a:p>
        </p:txBody>
      </p:sp>
    </p:spTree>
    <p:extLst>
      <p:ext uri="{BB962C8B-B14F-4D97-AF65-F5344CB8AC3E}">
        <p14:creationId xmlns:p14="http://schemas.microsoft.com/office/powerpoint/2010/main" val="3780663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9. Please Ask. </a:t>
            </a:r>
          </a:p>
          <a:p>
            <a:endParaRPr lang="en-US" dirty="0" smtClean="0"/>
          </a:p>
          <a:p>
            <a:r>
              <a:rPr lang="en-US" dirty="0" smtClean="0"/>
              <a:t>If you don’t understand a behavior or notice physical or social differences, talk to a parent. Heartfelt inquiries let people know you care. It’s better to have an awkward conversation than for a young person to be ignored or stared at. Don’t treat special-needs kids and families like the plague. Your kid won’t lose any chromosomes hanging out with my kid.</a:t>
            </a:r>
            <a:endParaRPr lang="en-US" dirty="0"/>
          </a:p>
        </p:txBody>
      </p:sp>
      <p:sp>
        <p:nvSpPr>
          <p:cNvPr id="4" name="Slide Number Placeholder 3"/>
          <p:cNvSpPr>
            <a:spLocks noGrp="1"/>
          </p:cNvSpPr>
          <p:nvPr>
            <p:ph type="sldNum" sz="quarter" idx="10"/>
          </p:nvPr>
        </p:nvSpPr>
        <p:spPr/>
        <p:txBody>
          <a:bodyPr/>
          <a:lstStyle/>
          <a:p>
            <a:fld id="{387D802F-4D6C-4B20-8112-340753CC5B99}" type="slidenum">
              <a:rPr lang="en-US" smtClean="0"/>
              <a:t>10</a:t>
            </a:fld>
            <a:endParaRPr lang="en-US"/>
          </a:p>
        </p:txBody>
      </p:sp>
    </p:spTree>
    <p:extLst>
      <p:ext uri="{BB962C8B-B14F-4D97-AF65-F5344CB8AC3E}">
        <p14:creationId xmlns:p14="http://schemas.microsoft.com/office/powerpoint/2010/main" val="2793373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FF0000"/>
                </a:solidFill>
              </a:rPr>
              <a:t>10. As A Church, Embrace Special-needs Families</a:t>
            </a:r>
            <a:endParaRPr lang="en-US" sz="1200" b="1" dirty="0" smtClean="0"/>
          </a:p>
          <a:p>
            <a:pPr marL="171450" indent="-171450">
              <a:buFont typeface="Arial" charset="0"/>
              <a:buChar char="•"/>
            </a:pPr>
            <a:endParaRPr lang="en-US" dirty="0" smtClean="0"/>
          </a:p>
          <a:p>
            <a:pPr marL="171450" indent="-171450">
              <a:buFont typeface="Arial" charset="0"/>
              <a:buChar char="•"/>
            </a:pPr>
            <a:r>
              <a:rPr lang="en-US" sz="1200" dirty="0" smtClean="0">
                <a:latin typeface="Arial Narrow" charset="0"/>
                <a:ea typeface="Arial Narrow" charset="0"/>
                <a:cs typeface="Arial Narrow" charset="0"/>
              </a:rPr>
              <a:t>Educate yourself about the condition. Search online or ask for information. Pray (for the young person, the family, schoolwork, doctor visits, and their future). Be there when you can; send a card when you can’t. If an event is being held for the condition, support or attend it.</a:t>
            </a:r>
          </a:p>
          <a:p>
            <a:pPr marL="171450" indent="-171450">
              <a:buFont typeface="Arial" charset="0"/>
              <a:buChar char="•"/>
            </a:pPr>
            <a:r>
              <a:rPr lang="en-US" sz="1200" dirty="0" smtClean="0">
                <a:latin typeface="Arial Narrow" charset="0"/>
                <a:ea typeface="Arial Narrow" charset="0"/>
                <a:cs typeface="Arial Narrow" charset="0"/>
              </a:rPr>
              <a:t>Kids who are different shouldn’t feel unwelcome. That’s unacceptable (see Luke 14:12-14). As the body of Christ, we can do better.</a:t>
            </a:r>
          </a:p>
          <a:p>
            <a:pPr marL="171450" indent="-171450">
              <a:buFont typeface="Arial" charset="0"/>
              <a:buChar char="•"/>
            </a:pPr>
            <a:endParaRPr lang="en-US" dirty="0" smtClean="0"/>
          </a:p>
        </p:txBody>
      </p:sp>
      <p:sp>
        <p:nvSpPr>
          <p:cNvPr id="4" name="Slide Number Placeholder 3"/>
          <p:cNvSpPr>
            <a:spLocks noGrp="1"/>
          </p:cNvSpPr>
          <p:nvPr>
            <p:ph type="sldNum" sz="quarter" idx="10"/>
          </p:nvPr>
        </p:nvSpPr>
        <p:spPr/>
        <p:txBody>
          <a:bodyPr/>
          <a:lstStyle/>
          <a:p>
            <a:fld id="{387D802F-4D6C-4B20-8112-340753CC5B99}" type="slidenum">
              <a:rPr lang="en-US" smtClean="0"/>
              <a:t>11</a:t>
            </a:fld>
            <a:endParaRPr lang="en-US"/>
          </a:p>
        </p:txBody>
      </p:sp>
    </p:spTree>
    <p:extLst>
      <p:ext uri="{BB962C8B-B14F-4D97-AF65-F5344CB8AC3E}">
        <p14:creationId xmlns:p14="http://schemas.microsoft.com/office/powerpoint/2010/main" val="2232122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r>
              <a:rPr lang="en-US" sz="1200" b="1" dirty="0" smtClean="0">
                <a:solidFill>
                  <a:srgbClr val="FF0000"/>
                </a:solidFill>
              </a:rPr>
              <a:t>Jesus specialized in special-needs ministry; let’s follow his example</a:t>
            </a:r>
            <a:endParaRPr lang="en-US" sz="1200" b="1" dirty="0">
              <a:solidFill>
                <a:srgbClr val="FF0000"/>
              </a:solidFill>
            </a:endParaRPr>
          </a:p>
        </p:txBody>
      </p:sp>
      <p:sp>
        <p:nvSpPr>
          <p:cNvPr id="4" name="Slide Number Placeholder 3"/>
          <p:cNvSpPr>
            <a:spLocks noGrp="1"/>
          </p:cNvSpPr>
          <p:nvPr>
            <p:ph type="sldNum" sz="quarter" idx="10"/>
          </p:nvPr>
        </p:nvSpPr>
        <p:spPr/>
        <p:txBody>
          <a:bodyPr/>
          <a:lstStyle/>
          <a:p>
            <a:fld id="{387D802F-4D6C-4B20-8112-340753CC5B99}" type="slidenum">
              <a:rPr lang="en-US" smtClean="0"/>
              <a:t>12</a:t>
            </a:fld>
            <a:endParaRPr lang="en-US"/>
          </a:p>
        </p:txBody>
      </p:sp>
    </p:spTree>
    <p:extLst>
      <p:ext uri="{BB962C8B-B14F-4D97-AF65-F5344CB8AC3E}">
        <p14:creationId xmlns:p14="http://schemas.microsoft.com/office/powerpoint/2010/main" val="68562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dirty="0" smtClean="0"/>
              <a:t>Treat Kids With Special Needs As Normal Whenever You Can. </a:t>
            </a:r>
          </a:p>
          <a:p>
            <a:pPr marL="228600" indent="-228600">
              <a:buAutoNum type="arabicPeriod"/>
            </a:pPr>
            <a:endParaRPr lang="en-US" dirty="0" smtClean="0"/>
          </a:p>
          <a:p>
            <a:pPr marL="228600" indent="-228600">
              <a:buAutoNum type="arabicPeriod"/>
            </a:pPr>
            <a:endParaRPr lang="en-US" dirty="0" smtClean="0"/>
          </a:p>
          <a:p>
            <a:pPr marL="228600" indent="-228600">
              <a:buAutoNum type="arabicPeriod"/>
            </a:pPr>
            <a:endParaRPr lang="en-US" dirty="0" smtClean="0"/>
          </a:p>
          <a:p>
            <a:pPr marL="0" indent="0">
              <a:buNone/>
            </a:pPr>
            <a:r>
              <a:rPr lang="en-US" dirty="0" smtClean="0"/>
              <a:t>Like most boys, Drew loves monster trucks and hates school. He isn’t the same as other kids, but who is? He can’t do everything, but he can do most things. Encourage special-needs kids to participate whenever possible.</a:t>
            </a:r>
          </a:p>
          <a:p>
            <a:pPr marL="0" indent="0">
              <a:buNone/>
            </a:pPr>
            <a:endParaRPr lang="en-US" dirty="0"/>
          </a:p>
        </p:txBody>
      </p:sp>
      <p:sp>
        <p:nvSpPr>
          <p:cNvPr id="4" name="Slide Number Placeholder 3"/>
          <p:cNvSpPr>
            <a:spLocks noGrp="1"/>
          </p:cNvSpPr>
          <p:nvPr>
            <p:ph type="sldNum" sz="quarter" idx="10"/>
          </p:nvPr>
        </p:nvSpPr>
        <p:spPr/>
        <p:txBody>
          <a:bodyPr/>
          <a:lstStyle/>
          <a:p>
            <a:fld id="{387D802F-4D6C-4B20-8112-340753CC5B99}" type="slidenum">
              <a:rPr lang="en-US" smtClean="0"/>
              <a:t>2</a:t>
            </a:fld>
            <a:endParaRPr lang="en-US"/>
          </a:p>
        </p:txBody>
      </p:sp>
    </p:spTree>
    <p:extLst>
      <p:ext uri="{BB962C8B-B14F-4D97-AF65-F5344CB8AC3E}">
        <p14:creationId xmlns:p14="http://schemas.microsoft.com/office/powerpoint/2010/main" val="3547476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Be honest when the fit isn’t good</a:t>
            </a:r>
          </a:p>
          <a:p>
            <a:endParaRPr lang="en-US" dirty="0" smtClean="0"/>
          </a:p>
          <a:p>
            <a:r>
              <a:rPr lang="en-US" dirty="0" smtClean="0"/>
              <a:t>Like most youth groups, ours can get a bit crazy. Games such as dodgeball are potentially dangerous when kids can’t protect themselves. Either have an adult sit and watch the game with a student or choose another game. For the most part, parents prefer honesty about any risks that might be involved.</a:t>
            </a:r>
          </a:p>
          <a:p>
            <a:endParaRPr lang="en-US" dirty="0"/>
          </a:p>
        </p:txBody>
      </p:sp>
      <p:sp>
        <p:nvSpPr>
          <p:cNvPr id="4" name="Slide Number Placeholder 3"/>
          <p:cNvSpPr>
            <a:spLocks noGrp="1"/>
          </p:cNvSpPr>
          <p:nvPr>
            <p:ph type="sldNum" sz="quarter" idx="10"/>
          </p:nvPr>
        </p:nvSpPr>
        <p:spPr/>
        <p:txBody>
          <a:bodyPr/>
          <a:lstStyle/>
          <a:p>
            <a:fld id="{387D802F-4D6C-4B20-8112-340753CC5B99}" type="slidenum">
              <a:rPr lang="en-US" smtClean="0"/>
              <a:t>3</a:t>
            </a:fld>
            <a:endParaRPr lang="en-US"/>
          </a:p>
        </p:txBody>
      </p:sp>
    </p:spTree>
    <p:extLst>
      <p:ext uri="{BB962C8B-B14F-4D97-AF65-F5344CB8AC3E}">
        <p14:creationId xmlns:p14="http://schemas.microsoft.com/office/powerpoint/2010/main" val="205381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Focus on teenagers’ strengths, not their limits.</a:t>
            </a:r>
          </a:p>
          <a:p>
            <a:endParaRPr lang="en-US" dirty="0" smtClean="0"/>
          </a:p>
          <a:p>
            <a:r>
              <a:rPr lang="en-US" dirty="0" smtClean="0"/>
              <a:t>Every kid knows a lot about something. Find each young person’s specialty and let them use that knowledge and skill. </a:t>
            </a:r>
          </a:p>
          <a:p>
            <a:endParaRPr lang="en-US" dirty="0" smtClean="0"/>
          </a:p>
          <a:p>
            <a:r>
              <a:rPr lang="en-US" dirty="0" smtClean="0"/>
              <a:t>For example, my son isn’t afraid to read out loud, so I call on him to read when I can.</a:t>
            </a:r>
            <a:endParaRPr lang="en-US" dirty="0"/>
          </a:p>
        </p:txBody>
      </p:sp>
      <p:sp>
        <p:nvSpPr>
          <p:cNvPr id="4" name="Slide Number Placeholder 3"/>
          <p:cNvSpPr>
            <a:spLocks noGrp="1"/>
          </p:cNvSpPr>
          <p:nvPr>
            <p:ph type="sldNum" sz="quarter" idx="10"/>
          </p:nvPr>
        </p:nvSpPr>
        <p:spPr/>
        <p:txBody>
          <a:bodyPr/>
          <a:lstStyle/>
          <a:p>
            <a:fld id="{387D802F-4D6C-4B20-8112-340753CC5B99}" type="slidenum">
              <a:rPr lang="en-US" smtClean="0"/>
              <a:t>4</a:t>
            </a:fld>
            <a:endParaRPr lang="en-US"/>
          </a:p>
        </p:txBody>
      </p:sp>
    </p:spTree>
    <p:extLst>
      <p:ext uri="{BB962C8B-B14F-4D97-AF65-F5344CB8AC3E}">
        <p14:creationId xmlns:p14="http://schemas.microsoft.com/office/powerpoint/2010/main" val="3683252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4. View all aspects of youth group from the perspective of special-needs kids.</a:t>
            </a:r>
          </a:p>
          <a:p>
            <a:endParaRPr lang="en-US" dirty="0" smtClean="0"/>
          </a:p>
          <a:p>
            <a:pPr marL="171450" indent="-171450">
              <a:buFont typeface="Arial" charset="0"/>
              <a:buChar char="•"/>
            </a:pPr>
            <a:r>
              <a:rPr lang="en-US" dirty="0" smtClean="0"/>
              <a:t>They already feel like an inconvenience, so don’t make matters worse. </a:t>
            </a:r>
          </a:p>
          <a:p>
            <a:endParaRPr lang="en-US" dirty="0" smtClean="0"/>
          </a:p>
          <a:p>
            <a:r>
              <a:rPr lang="en-US" dirty="0" smtClean="0"/>
              <a:t>For example, Tina,* a high schooler who’s in a wheelchair, couldn’t reach the snack counter in our youth room, so we made some adjustments.</a:t>
            </a:r>
          </a:p>
          <a:p>
            <a:endParaRPr lang="en-US" dirty="0"/>
          </a:p>
        </p:txBody>
      </p:sp>
      <p:sp>
        <p:nvSpPr>
          <p:cNvPr id="4" name="Slide Number Placeholder 3"/>
          <p:cNvSpPr>
            <a:spLocks noGrp="1"/>
          </p:cNvSpPr>
          <p:nvPr>
            <p:ph type="sldNum" sz="quarter" idx="10"/>
          </p:nvPr>
        </p:nvSpPr>
        <p:spPr/>
        <p:txBody>
          <a:bodyPr/>
          <a:lstStyle/>
          <a:p>
            <a:fld id="{387D802F-4D6C-4B20-8112-340753CC5B99}" type="slidenum">
              <a:rPr lang="en-US" smtClean="0"/>
              <a:t>5</a:t>
            </a:fld>
            <a:endParaRPr lang="en-US"/>
          </a:p>
        </p:txBody>
      </p:sp>
    </p:spTree>
    <p:extLst>
      <p:ext uri="{BB962C8B-B14F-4D97-AF65-F5344CB8AC3E}">
        <p14:creationId xmlns:p14="http://schemas.microsoft.com/office/powerpoint/2010/main" val="3037432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 Encourage Friendship—and Be A Friend. </a:t>
            </a:r>
          </a:p>
          <a:p>
            <a:endParaRPr lang="en-US" dirty="0" smtClean="0"/>
          </a:p>
          <a:p>
            <a:pPr marL="171450" indent="-171450">
              <a:buFont typeface="Arial" panose="020B0604020202020204" pitchFamily="34" charset="0"/>
              <a:buChar char="•"/>
            </a:pPr>
            <a:r>
              <a:rPr lang="en-US" dirty="0" smtClean="0"/>
              <a:t>Every kid needs friends. For special-needs kids, friends are tough to find. </a:t>
            </a:r>
          </a:p>
          <a:p>
            <a:pPr marL="171450" indent="-171450">
              <a:buFont typeface="Arial" panose="020B0604020202020204" pitchFamily="34" charset="0"/>
              <a:buChar char="•"/>
            </a:pPr>
            <a:r>
              <a:rPr lang="en-US" dirty="0" smtClean="0"/>
              <a:t>Leaders need to get to know the young person, too. </a:t>
            </a:r>
          </a:p>
          <a:p>
            <a:pPr marL="171450" indent="-171450">
              <a:buFont typeface="Arial" panose="020B0604020202020204" pitchFamily="34" charset="0"/>
              <a:buChar char="•"/>
            </a:pPr>
            <a:r>
              <a:rPr lang="en-US" dirty="0" smtClean="0"/>
              <a:t>Work to find something you both enjoy.</a:t>
            </a:r>
          </a:p>
          <a:p>
            <a:endParaRPr lang="en-US" dirty="0" smtClean="0"/>
          </a:p>
          <a:p>
            <a:endParaRPr lang="en-US" dirty="0" smtClean="0"/>
          </a:p>
          <a:p>
            <a:r>
              <a:rPr lang="en-US" dirty="0" smtClean="0"/>
              <a:t>One of the coolest things I’ve seen at church was when a kid took Sam*, an autistic boy, under his wing and led him to a small group. Later I pulled that kid aside and thanked him for being a friend to Sam. I struggled to befriend Sam until I found common ground with him (Pokémon Go—don’t judge!).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87D802F-4D6C-4B20-8112-340753CC5B99}" type="slidenum">
              <a:rPr lang="en-US" smtClean="0"/>
              <a:t>6</a:t>
            </a:fld>
            <a:endParaRPr lang="en-US"/>
          </a:p>
        </p:txBody>
      </p:sp>
    </p:spTree>
    <p:extLst>
      <p:ext uri="{BB962C8B-B14F-4D97-AF65-F5344CB8AC3E}">
        <p14:creationId xmlns:p14="http://schemas.microsoft.com/office/powerpoint/2010/main" val="2895127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6. Enjoy The Journey. </a:t>
            </a:r>
          </a:p>
          <a:p>
            <a:endParaRPr lang="en-US" dirty="0" smtClean="0"/>
          </a:p>
          <a:p>
            <a:r>
              <a:rPr lang="en-US" dirty="0" smtClean="0"/>
              <a:t>Sam now loves coming to youth group, which is a first for him. Another first: In a reindeer race, he was pulled around the gym on a bed sheet. His team won and had a blast. Sam came to a lock-in, spending his first night away from home. He raked leaves for his first service project. That’s a lot of firsts we’ve experienced together, and we’ve enjoyed every one.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87D802F-4D6C-4B20-8112-340753CC5B99}" type="slidenum">
              <a:rPr lang="en-US" smtClean="0"/>
              <a:t>7</a:t>
            </a:fld>
            <a:endParaRPr lang="en-US"/>
          </a:p>
        </p:txBody>
      </p:sp>
    </p:spTree>
    <p:extLst>
      <p:ext uri="{BB962C8B-B14F-4D97-AF65-F5344CB8AC3E}">
        <p14:creationId xmlns:p14="http://schemas.microsoft.com/office/powerpoint/2010/main" val="1644501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7. Realize That Caring For One Person Communicates Care To Everyone. </a:t>
            </a:r>
          </a:p>
          <a:p>
            <a:endParaRPr lang="en-US" dirty="0" smtClean="0"/>
          </a:p>
          <a:p>
            <a:pPr marL="171450" indent="-171450">
              <a:buFont typeface="Arial" charset="0"/>
              <a:buChar char="•"/>
            </a:pPr>
            <a:r>
              <a:rPr lang="en-US" dirty="0" smtClean="0"/>
              <a:t>When you show students that special-needs kids are welcome and valued, you let everyone know they’re welcome and valued. </a:t>
            </a:r>
          </a:p>
          <a:p>
            <a:pPr marL="171450" indent="-171450">
              <a:buFont typeface="Arial" charset="0"/>
              <a:buChar char="•"/>
            </a:pPr>
            <a:r>
              <a:rPr lang="en-US" dirty="0" smtClean="0"/>
              <a:t>Kids without special needs will realize they’ll always be accepted, no matter what they’ve done.</a:t>
            </a:r>
          </a:p>
          <a:p>
            <a:endParaRPr lang="en-US" dirty="0"/>
          </a:p>
        </p:txBody>
      </p:sp>
      <p:sp>
        <p:nvSpPr>
          <p:cNvPr id="4" name="Slide Number Placeholder 3"/>
          <p:cNvSpPr>
            <a:spLocks noGrp="1"/>
          </p:cNvSpPr>
          <p:nvPr>
            <p:ph type="sldNum" sz="quarter" idx="10"/>
          </p:nvPr>
        </p:nvSpPr>
        <p:spPr/>
        <p:txBody>
          <a:bodyPr/>
          <a:lstStyle/>
          <a:p>
            <a:fld id="{387D802F-4D6C-4B20-8112-340753CC5B99}" type="slidenum">
              <a:rPr lang="en-US" smtClean="0"/>
              <a:t>8</a:t>
            </a:fld>
            <a:endParaRPr lang="en-US"/>
          </a:p>
        </p:txBody>
      </p:sp>
    </p:spTree>
    <p:extLst>
      <p:ext uri="{BB962C8B-B14F-4D97-AF65-F5344CB8AC3E}">
        <p14:creationId xmlns:p14="http://schemas.microsoft.com/office/powerpoint/2010/main" val="2438421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8. Remember That Special Needs Mean Special Abilities. </a:t>
            </a:r>
          </a:p>
          <a:p>
            <a:endParaRPr lang="en-US" dirty="0" smtClean="0"/>
          </a:p>
          <a:p>
            <a:pPr marL="171450" indent="-171450">
              <a:buFont typeface="Arial" charset="0"/>
              <a:buChar char="•"/>
            </a:pPr>
            <a:r>
              <a:rPr lang="en-US" sz="1200" b="0" dirty="0" smtClean="0">
                <a:latin typeface="Arial Narrow" charset="0"/>
                <a:ea typeface="Arial Narrow" charset="0"/>
                <a:cs typeface="Arial Narrow" charset="0"/>
              </a:rPr>
              <a:t>Recently in Sunday school, kids were asked  to name a compassionate person they knew. They named, “Drew Pape.” Because Drew has been through a lot, he’s very kind and soft-hearted.  He has a heart of gold. </a:t>
            </a:r>
          </a:p>
          <a:p>
            <a:pPr marL="171450" indent="-171450">
              <a:buFont typeface="Arial" charset="0"/>
              <a:buChar char="•"/>
            </a:pPr>
            <a:r>
              <a:rPr lang="en-US" sz="1200" b="0" dirty="0" smtClean="0">
                <a:latin typeface="Arial Narrow" charset="0"/>
                <a:ea typeface="Arial Narrow" charset="0"/>
                <a:cs typeface="Arial Narrow" charset="0"/>
              </a:rPr>
              <a:t>His father probably couldn’t raise such a compassionate kid without this syndrome. He might have cared too much about his athletic abilities or academic performance.</a:t>
            </a:r>
          </a:p>
          <a:p>
            <a:endParaRPr lang="en-US" dirty="0" smtClean="0"/>
          </a:p>
        </p:txBody>
      </p:sp>
      <p:sp>
        <p:nvSpPr>
          <p:cNvPr id="4" name="Slide Number Placeholder 3"/>
          <p:cNvSpPr>
            <a:spLocks noGrp="1"/>
          </p:cNvSpPr>
          <p:nvPr>
            <p:ph type="sldNum" sz="quarter" idx="10"/>
          </p:nvPr>
        </p:nvSpPr>
        <p:spPr/>
        <p:txBody>
          <a:bodyPr/>
          <a:lstStyle/>
          <a:p>
            <a:fld id="{387D802F-4D6C-4B20-8112-340753CC5B99}" type="slidenum">
              <a:rPr lang="en-US" smtClean="0"/>
              <a:t>9</a:t>
            </a:fld>
            <a:endParaRPr lang="en-US"/>
          </a:p>
        </p:txBody>
      </p:sp>
    </p:spTree>
    <p:extLst>
      <p:ext uri="{BB962C8B-B14F-4D97-AF65-F5344CB8AC3E}">
        <p14:creationId xmlns:p14="http://schemas.microsoft.com/office/powerpoint/2010/main" val="2353918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8/8/17</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8/8/17</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8/8/17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8/8/17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8/8/17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8/8/17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8/8/17</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8/8/17</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8/8/17</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smtClean="0"/>
              <a:t>10 Tips for working with Special-needs teenagers</a:t>
            </a:r>
            <a:endParaRPr lang="en-US" sz="8000" dirty="0"/>
          </a:p>
        </p:txBody>
      </p:sp>
      <p:sp>
        <p:nvSpPr>
          <p:cNvPr id="3" name="Subtitle 2"/>
          <p:cNvSpPr>
            <a:spLocks noGrp="1"/>
          </p:cNvSpPr>
          <p:nvPr>
            <p:ph type="subTitle" idx="1"/>
          </p:nvPr>
        </p:nvSpPr>
        <p:spPr>
          <a:xfrm>
            <a:off x="2215045" y="5914999"/>
            <a:ext cx="8045373" cy="742279"/>
          </a:xfrm>
        </p:spPr>
        <p:txBody>
          <a:bodyPr>
            <a:normAutofit lnSpcReduction="10000"/>
          </a:bodyPr>
          <a:lstStyle/>
          <a:p>
            <a:r>
              <a:rPr lang="en-US" dirty="0" smtClean="0"/>
              <a:t>Linda Mei Lin Koh</a:t>
            </a:r>
          </a:p>
          <a:p>
            <a:r>
              <a:rPr lang="en-US" dirty="0" smtClean="0"/>
              <a:t>GC Children’s Ministries</a:t>
            </a:r>
            <a:endParaRPr lang="en-US" dirty="0"/>
          </a:p>
        </p:txBody>
      </p:sp>
    </p:spTree>
    <p:extLst>
      <p:ext uri="{BB962C8B-B14F-4D97-AF65-F5344CB8AC3E}">
        <p14:creationId xmlns:p14="http://schemas.microsoft.com/office/powerpoint/2010/main" val="60394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07" y="360292"/>
            <a:ext cx="4200310" cy="1492132"/>
          </a:xfrm>
        </p:spPr>
        <p:txBody>
          <a:bodyPr/>
          <a:lstStyle/>
          <a:p>
            <a:r>
              <a:rPr lang="en-US" dirty="0">
                <a:solidFill>
                  <a:srgbClr val="FF0000"/>
                </a:solidFill>
              </a:rPr>
              <a:t>9. Please </a:t>
            </a:r>
            <a:r>
              <a:rPr lang="en-US" dirty="0" smtClean="0">
                <a:solidFill>
                  <a:srgbClr val="FF0000"/>
                </a:solidFill>
              </a:rPr>
              <a:t>ask </a:t>
            </a:r>
            <a:endParaRPr lang="en-US" dirty="0">
              <a:solidFill>
                <a:srgbClr val="FF0000"/>
              </a:solidFill>
            </a:endParaRPr>
          </a:p>
        </p:txBody>
      </p:sp>
      <p:sp>
        <p:nvSpPr>
          <p:cNvPr id="3" name="Content Placeholder 2"/>
          <p:cNvSpPr>
            <a:spLocks noGrp="1"/>
          </p:cNvSpPr>
          <p:nvPr>
            <p:ph idx="1"/>
          </p:nvPr>
        </p:nvSpPr>
        <p:spPr>
          <a:xfrm>
            <a:off x="4126523" y="338198"/>
            <a:ext cx="8065477" cy="4470340"/>
          </a:xfrm>
        </p:spPr>
        <p:txBody>
          <a:bodyPr>
            <a:noAutofit/>
          </a:bodyPr>
          <a:lstStyle/>
          <a:p>
            <a:pPr>
              <a:spcBef>
                <a:spcPts val="0"/>
              </a:spcBef>
            </a:pPr>
            <a:r>
              <a:rPr lang="en-US" sz="3600" b="1" dirty="0">
                <a:solidFill>
                  <a:schemeClr val="tx1"/>
                </a:solidFill>
                <a:latin typeface="Arial Narrow" charset="0"/>
                <a:ea typeface="Arial Narrow" charset="0"/>
                <a:cs typeface="Arial Narrow" charset="0"/>
              </a:rPr>
              <a:t>If you don’t understand a behavior or notice physical or social differences, talk to a parent. </a:t>
            </a:r>
            <a:endParaRPr lang="en-US" sz="3600" b="1" dirty="0" smtClean="0">
              <a:solidFill>
                <a:schemeClr val="tx1"/>
              </a:solidFill>
              <a:latin typeface="Arial Narrow" charset="0"/>
              <a:ea typeface="Arial Narrow" charset="0"/>
              <a:cs typeface="Arial Narrow" charset="0"/>
            </a:endParaRPr>
          </a:p>
          <a:p>
            <a:pPr>
              <a:spcBef>
                <a:spcPts val="0"/>
              </a:spcBef>
            </a:pPr>
            <a:r>
              <a:rPr lang="en-US" sz="3600" b="1" dirty="0" smtClean="0">
                <a:solidFill>
                  <a:schemeClr val="tx1"/>
                </a:solidFill>
                <a:latin typeface="Arial Narrow" charset="0"/>
                <a:ea typeface="Arial Narrow" charset="0"/>
                <a:cs typeface="Arial Narrow" charset="0"/>
              </a:rPr>
              <a:t>Heartfelt </a:t>
            </a:r>
            <a:r>
              <a:rPr lang="en-US" sz="3600" b="1" dirty="0">
                <a:solidFill>
                  <a:schemeClr val="tx1"/>
                </a:solidFill>
                <a:latin typeface="Arial Narrow" charset="0"/>
                <a:ea typeface="Arial Narrow" charset="0"/>
                <a:cs typeface="Arial Narrow" charset="0"/>
              </a:rPr>
              <a:t>inquiries let people know you care. It’s better to have an awkward conversation than for a young person to be ignored or stared at. </a:t>
            </a:r>
            <a:endParaRPr lang="en-US" sz="3600" b="1" dirty="0" smtClean="0">
              <a:solidFill>
                <a:schemeClr val="tx1"/>
              </a:solidFill>
              <a:latin typeface="Arial Narrow" charset="0"/>
              <a:ea typeface="Arial Narrow" charset="0"/>
              <a:cs typeface="Arial Narrow" charset="0"/>
            </a:endParaRPr>
          </a:p>
          <a:p>
            <a:pPr>
              <a:spcBef>
                <a:spcPts val="0"/>
              </a:spcBef>
            </a:pPr>
            <a:r>
              <a:rPr lang="en-US" sz="3600" b="1" dirty="0" smtClean="0">
                <a:solidFill>
                  <a:schemeClr val="tx1"/>
                </a:solidFill>
                <a:latin typeface="Arial Narrow" charset="0"/>
                <a:ea typeface="Arial Narrow" charset="0"/>
                <a:cs typeface="Arial Narrow" charset="0"/>
              </a:rPr>
              <a:t>Don’t </a:t>
            </a:r>
            <a:r>
              <a:rPr lang="en-US" sz="3600" b="1" dirty="0">
                <a:solidFill>
                  <a:schemeClr val="tx1"/>
                </a:solidFill>
                <a:latin typeface="Arial Narrow" charset="0"/>
                <a:ea typeface="Arial Narrow" charset="0"/>
                <a:cs typeface="Arial Narrow" charset="0"/>
              </a:rPr>
              <a:t>treat special-needs kids and families like the plague. Your kid won’t lose any chromosomes hanging out with my kid.</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7907" y="1874518"/>
            <a:ext cx="3868616" cy="3742190"/>
          </a:xfrm>
          <a:prstGeom prst="rect">
            <a:avLst/>
          </a:prstGeom>
        </p:spPr>
      </p:pic>
    </p:spTree>
    <p:extLst>
      <p:ext uri="{BB962C8B-B14F-4D97-AF65-F5344CB8AC3E}">
        <p14:creationId xmlns:p14="http://schemas.microsoft.com/office/powerpoint/2010/main" val="31163787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340" y="194816"/>
            <a:ext cx="10178322" cy="1492132"/>
          </a:xfrm>
        </p:spPr>
        <p:txBody>
          <a:bodyPr>
            <a:noAutofit/>
          </a:bodyPr>
          <a:lstStyle/>
          <a:p>
            <a:r>
              <a:rPr lang="en-US" sz="4400" dirty="0">
                <a:solidFill>
                  <a:srgbClr val="FF0000"/>
                </a:solidFill>
              </a:rPr>
              <a:t>10. As a church, embrace special-needs </a:t>
            </a:r>
            <a:r>
              <a:rPr lang="en-US" sz="4400" dirty="0" smtClean="0">
                <a:solidFill>
                  <a:srgbClr val="FF0000"/>
                </a:solidFill>
              </a:rPr>
              <a:t>families</a:t>
            </a:r>
            <a:endParaRPr lang="en-US" sz="4400" dirty="0">
              <a:solidFill>
                <a:srgbClr val="FF0000"/>
              </a:solidFill>
            </a:endParaRPr>
          </a:p>
        </p:txBody>
      </p:sp>
      <p:sp>
        <p:nvSpPr>
          <p:cNvPr id="3" name="Content Placeholder 2"/>
          <p:cNvSpPr>
            <a:spLocks noGrp="1"/>
          </p:cNvSpPr>
          <p:nvPr>
            <p:ph idx="1"/>
          </p:nvPr>
        </p:nvSpPr>
        <p:spPr>
          <a:xfrm>
            <a:off x="797169" y="1686948"/>
            <a:ext cx="8464062" cy="4733364"/>
          </a:xfrm>
        </p:spPr>
        <p:txBody>
          <a:bodyPr>
            <a:noAutofit/>
          </a:bodyPr>
          <a:lstStyle/>
          <a:p>
            <a:pPr>
              <a:spcBef>
                <a:spcPts val="0"/>
              </a:spcBef>
            </a:pPr>
            <a:r>
              <a:rPr lang="en-US" sz="3200" b="1" dirty="0" smtClean="0">
                <a:latin typeface="Arial Narrow" charset="0"/>
                <a:ea typeface="Arial Narrow" charset="0"/>
                <a:cs typeface="Arial Narrow" charset="0"/>
              </a:rPr>
              <a:t>Educate </a:t>
            </a:r>
            <a:r>
              <a:rPr lang="en-US" sz="3200" b="1" dirty="0">
                <a:latin typeface="Arial Narrow" charset="0"/>
                <a:ea typeface="Arial Narrow" charset="0"/>
                <a:cs typeface="Arial Narrow" charset="0"/>
              </a:rPr>
              <a:t>yourself about the condition. Search online or ask for information. Pray (for the young person, the family, schoolwork, doctor visits, and their future). Be there when you can; send a card when you can’t. If an event is being held for the condition, support or attend it.</a:t>
            </a:r>
          </a:p>
          <a:p>
            <a:pPr>
              <a:spcBef>
                <a:spcPts val="0"/>
              </a:spcBef>
            </a:pPr>
            <a:r>
              <a:rPr lang="en-US" sz="3200" b="1" dirty="0">
                <a:latin typeface="Arial Narrow" charset="0"/>
                <a:ea typeface="Arial Narrow" charset="0"/>
                <a:cs typeface="Arial Narrow" charset="0"/>
              </a:rPr>
              <a:t>Kids who are different shouldn’t feel unwelcome. That’s unacceptable (see Luke 14:12-14). As the body of Christ, we can do better.</a:t>
            </a:r>
          </a:p>
          <a:p>
            <a:endParaRPr lang="en-US" dirty="0">
              <a:latin typeface="Arial Narrow" charset="0"/>
              <a:ea typeface="Arial Narrow" charset="0"/>
              <a:cs typeface="Arial Narrow"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9877" y="2160356"/>
            <a:ext cx="2909613" cy="3281579"/>
          </a:xfrm>
          <a:prstGeom prst="roundRect">
            <a:avLst/>
          </a:prstGeom>
        </p:spPr>
      </p:pic>
    </p:spTree>
    <p:extLst>
      <p:ext uri="{BB962C8B-B14F-4D97-AF65-F5344CB8AC3E}">
        <p14:creationId xmlns:p14="http://schemas.microsoft.com/office/powerpoint/2010/main" val="40450624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808894"/>
            <a:ext cx="10178322" cy="2074983"/>
          </a:xfrm>
        </p:spPr>
        <p:txBody>
          <a:bodyPr>
            <a:normAutofit/>
          </a:bodyPr>
          <a:lstStyle/>
          <a:p>
            <a:pPr marL="0" indent="0" algn="ctr">
              <a:buNone/>
            </a:pPr>
            <a:r>
              <a:rPr lang="en-US" sz="4800" b="1" dirty="0">
                <a:solidFill>
                  <a:srgbClr val="FF0000"/>
                </a:solidFill>
              </a:rPr>
              <a:t>Jesus specialized in special-needs ministry; let’s follow his </a:t>
            </a:r>
            <a:r>
              <a:rPr lang="en-US" sz="4800" b="1" dirty="0" smtClean="0">
                <a:solidFill>
                  <a:srgbClr val="FF0000"/>
                </a:solidFill>
              </a:rPr>
              <a:t>example</a:t>
            </a:r>
            <a:endParaRPr lang="en-US" sz="4800" b="1"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8543" y="2883877"/>
            <a:ext cx="3284592" cy="3628121"/>
          </a:xfrm>
          <a:prstGeom prst="roundRect">
            <a:avLst/>
          </a:prstGeom>
        </p:spPr>
      </p:pic>
    </p:spTree>
    <p:extLst>
      <p:ext uri="{BB962C8B-B14F-4D97-AF65-F5344CB8AC3E}">
        <p14:creationId xmlns:p14="http://schemas.microsoft.com/office/powerpoint/2010/main" val="36990804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400" dirty="0"/>
              <a:t>10 Tips for Working With Special-Needs Teenagers</a:t>
            </a:r>
          </a:p>
          <a:p>
            <a:pPr marL="0" indent="0" algn="ctr">
              <a:buNone/>
            </a:pPr>
            <a:r>
              <a:rPr lang="en-US" sz="4400" dirty="0" smtClean="0"/>
              <a:t>Written </a:t>
            </a:r>
            <a:r>
              <a:rPr lang="en-US" sz="4400" dirty="0"/>
              <a:t>by John </a:t>
            </a:r>
            <a:r>
              <a:rPr lang="en-US" sz="4400" dirty="0" smtClean="0"/>
              <a:t>Pape</a:t>
            </a:r>
          </a:p>
          <a:p>
            <a:pPr marL="0" indent="0" algn="ctr">
              <a:buNone/>
            </a:pPr>
            <a:r>
              <a:rPr lang="en-US" sz="4400" dirty="0" smtClean="0"/>
              <a:t>January </a:t>
            </a:r>
            <a:r>
              <a:rPr lang="en-US" sz="4400" dirty="0"/>
              <a:t>8, 2017</a:t>
            </a:r>
          </a:p>
          <a:p>
            <a:endParaRPr lang="en-US" sz="4400" dirty="0"/>
          </a:p>
        </p:txBody>
      </p:sp>
    </p:spTree>
    <p:extLst>
      <p:ext uri="{BB962C8B-B14F-4D97-AF65-F5344CB8AC3E}">
        <p14:creationId xmlns:p14="http://schemas.microsoft.com/office/powerpoint/2010/main" val="443696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FF0000"/>
                </a:solidFill>
              </a:rPr>
              <a:t>1. Treat kids with special needs as normal whenever you </a:t>
            </a:r>
            <a:r>
              <a:rPr lang="en-US" sz="4800" dirty="0" smtClean="0">
                <a:solidFill>
                  <a:srgbClr val="FF0000"/>
                </a:solidFill>
              </a:rPr>
              <a:t>can</a:t>
            </a:r>
            <a:endParaRPr lang="en-US" sz="4800" dirty="0">
              <a:solidFill>
                <a:srgbClr val="FF0000"/>
              </a:solidFill>
            </a:endParaRPr>
          </a:p>
        </p:txBody>
      </p:sp>
      <p:sp>
        <p:nvSpPr>
          <p:cNvPr id="3" name="Content Placeholder 2"/>
          <p:cNvSpPr>
            <a:spLocks noGrp="1"/>
          </p:cNvSpPr>
          <p:nvPr>
            <p:ph sz="half" idx="1"/>
          </p:nvPr>
        </p:nvSpPr>
        <p:spPr>
          <a:xfrm>
            <a:off x="1078523" y="2105893"/>
            <a:ext cx="6407980" cy="4319517"/>
          </a:xfrm>
        </p:spPr>
        <p:txBody>
          <a:bodyPr>
            <a:noAutofit/>
          </a:bodyPr>
          <a:lstStyle/>
          <a:p>
            <a:pPr>
              <a:spcBef>
                <a:spcPts val="0"/>
              </a:spcBef>
            </a:pPr>
            <a:r>
              <a:rPr lang="en-US" sz="3200" b="1" dirty="0">
                <a:solidFill>
                  <a:schemeClr val="tx1"/>
                </a:solidFill>
              </a:rPr>
              <a:t>Like most boys, Drew loves monster trucks and hates school. He isn’t the same as other kids, but who is? </a:t>
            </a:r>
            <a:endParaRPr lang="en-US" sz="3200" b="1" dirty="0" smtClean="0">
              <a:solidFill>
                <a:schemeClr val="tx1"/>
              </a:solidFill>
            </a:endParaRPr>
          </a:p>
          <a:p>
            <a:pPr>
              <a:spcBef>
                <a:spcPts val="0"/>
              </a:spcBef>
            </a:pPr>
            <a:r>
              <a:rPr lang="en-US" sz="3200" b="1" dirty="0" smtClean="0">
                <a:solidFill>
                  <a:schemeClr val="tx1"/>
                </a:solidFill>
              </a:rPr>
              <a:t>He </a:t>
            </a:r>
            <a:r>
              <a:rPr lang="en-US" sz="3200" b="1" dirty="0">
                <a:solidFill>
                  <a:schemeClr val="tx1"/>
                </a:solidFill>
              </a:rPr>
              <a:t>can’t do everything, but he can do most things. </a:t>
            </a:r>
            <a:endParaRPr lang="en-US" sz="3200" b="1" dirty="0" smtClean="0">
              <a:solidFill>
                <a:schemeClr val="tx1"/>
              </a:solidFill>
            </a:endParaRPr>
          </a:p>
          <a:p>
            <a:pPr>
              <a:spcBef>
                <a:spcPts val="0"/>
              </a:spcBef>
            </a:pPr>
            <a:r>
              <a:rPr lang="en-US" sz="3200" b="1" dirty="0" smtClean="0">
                <a:solidFill>
                  <a:schemeClr val="tx1"/>
                </a:solidFill>
              </a:rPr>
              <a:t>Encourage </a:t>
            </a:r>
            <a:r>
              <a:rPr lang="en-US" sz="3200" b="1" dirty="0">
                <a:solidFill>
                  <a:schemeClr val="tx1"/>
                </a:solidFill>
              </a:rPr>
              <a:t>special-needs kids to participate whenever possible.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6503" y="2105893"/>
            <a:ext cx="4292717" cy="3638416"/>
          </a:xfrm>
          <a:prstGeom prst="roundRect">
            <a:avLst/>
          </a:prstGeom>
        </p:spPr>
      </p:pic>
    </p:spTree>
    <p:extLst>
      <p:ext uri="{BB962C8B-B14F-4D97-AF65-F5344CB8AC3E}">
        <p14:creationId xmlns:p14="http://schemas.microsoft.com/office/powerpoint/2010/main" val="20400815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940322" cy="1492132"/>
          </a:xfrm>
        </p:spPr>
        <p:txBody>
          <a:bodyPr>
            <a:normAutofit/>
          </a:bodyPr>
          <a:lstStyle/>
          <a:p>
            <a:r>
              <a:rPr lang="en-US" sz="4800" dirty="0">
                <a:solidFill>
                  <a:srgbClr val="FF0000"/>
                </a:solidFill>
              </a:rPr>
              <a:t>2. Be honest when the fit isn’t good</a:t>
            </a:r>
          </a:p>
        </p:txBody>
      </p:sp>
      <p:sp>
        <p:nvSpPr>
          <p:cNvPr id="3" name="Content Placeholder 2"/>
          <p:cNvSpPr>
            <a:spLocks noGrp="1"/>
          </p:cNvSpPr>
          <p:nvPr>
            <p:ph sz="half" idx="1"/>
          </p:nvPr>
        </p:nvSpPr>
        <p:spPr>
          <a:xfrm>
            <a:off x="1006351" y="1329330"/>
            <a:ext cx="6801218" cy="3796921"/>
          </a:xfrm>
        </p:spPr>
        <p:txBody>
          <a:bodyPr>
            <a:noAutofit/>
          </a:bodyPr>
          <a:lstStyle/>
          <a:p>
            <a:pPr>
              <a:spcBef>
                <a:spcPts val="0"/>
              </a:spcBef>
            </a:pPr>
            <a:r>
              <a:rPr lang="en-US" sz="3600" b="1" dirty="0" smtClean="0">
                <a:solidFill>
                  <a:schemeClr val="tx1"/>
                </a:solidFill>
                <a:latin typeface="Arial Narrow" charset="0"/>
                <a:ea typeface="Arial Narrow" charset="0"/>
                <a:cs typeface="Arial Narrow" charset="0"/>
              </a:rPr>
              <a:t>Games </a:t>
            </a:r>
            <a:r>
              <a:rPr lang="en-US" sz="3600" b="1" dirty="0">
                <a:solidFill>
                  <a:schemeClr val="tx1"/>
                </a:solidFill>
                <a:latin typeface="Arial Narrow" charset="0"/>
                <a:ea typeface="Arial Narrow" charset="0"/>
                <a:cs typeface="Arial Narrow" charset="0"/>
              </a:rPr>
              <a:t>such as dodgeball are potentially dangerous when kids can’t protect themselves. </a:t>
            </a:r>
            <a:endParaRPr lang="en-US" sz="3600" b="1" dirty="0" smtClean="0">
              <a:solidFill>
                <a:schemeClr val="tx1"/>
              </a:solidFill>
              <a:latin typeface="Arial Narrow" charset="0"/>
              <a:ea typeface="Arial Narrow" charset="0"/>
              <a:cs typeface="Arial Narrow" charset="0"/>
            </a:endParaRPr>
          </a:p>
          <a:p>
            <a:pPr>
              <a:spcBef>
                <a:spcPts val="0"/>
              </a:spcBef>
            </a:pPr>
            <a:r>
              <a:rPr lang="en-US" sz="3600" b="1" dirty="0" smtClean="0">
                <a:solidFill>
                  <a:schemeClr val="tx1"/>
                </a:solidFill>
                <a:latin typeface="Arial Narrow" charset="0"/>
                <a:ea typeface="Arial Narrow" charset="0"/>
                <a:cs typeface="Arial Narrow" charset="0"/>
              </a:rPr>
              <a:t>Either </a:t>
            </a:r>
            <a:r>
              <a:rPr lang="en-US" sz="3600" b="1" dirty="0">
                <a:solidFill>
                  <a:schemeClr val="tx1"/>
                </a:solidFill>
                <a:latin typeface="Arial Narrow" charset="0"/>
                <a:ea typeface="Arial Narrow" charset="0"/>
                <a:cs typeface="Arial Narrow" charset="0"/>
              </a:rPr>
              <a:t>have an adult sit and watch the game with a student or choose another game. </a:t>
            </a:r>
            <a:endParaRPr lang="en-US" sz="3600" b="1" dirty="0" smtClean="0">
              <a:solidFill>
                <a:schemeClr val="tx1"/>
              </a:solidFill>
              <a:latin typeface="Arial Narrow" charset="0"/>
              <a:ea typeface="Arial Narrow" charset="0"/>
              <a:cs typeface="Arial Narrow" charset="0"/>
            </a:endParaRPr>
          </a:p>
          <a:p>
            <a:pPr>
              <a:spcBef>
                <a:spcPts val="0"/>
              </a:spcBef>
            </a:pPr>
            <a:r>
              <a:rPr lang="en-US" sz="3600" b="1" dirty="0" smtClean="0">
                <a:solidFill>
                  <a:schemeClr val="tx1"/>
                </a:solidFill>
                <a:latin typeface="Arial Narrow" charset="0"/>
                <a:ea typeface="Arial Narrow" charset="0"/>
                <a:cs typeface="Arial Narrow" charset="0"/>
              </a:rPr>
              <a:t>For </a:t>
            </a:r>
            <a:r>
              <a:rPr lang="en-US" sz="3600" b="1" dirty="0">
                <a:solidFill>
                  <a:schemeClr val="tx1"/>
                </a:solidFill>
                <a:latin typeface="Arial Narrow" charset="0"/>
                <a:ea typeface="Arial Narrow" charset="0"/>
                <a:cs typeface="Arial Narrow" charset="0"/>
              </a:rPr>
              <a:t>the most part, parents prefer honesty about any risks that might be involved.</a:t>
            </a:r>
          </a:p>
        </p:txBody>
      </p:sp>
      <p:pic>
        <p:nvPicPr>
          <p:cNvPr id="5" name="Content Placeholder 4"/>
          <p:cNvPicPr>
            <a:picLocks noGrp="1" noChangeAspect="1"/>
          </p:cNvPicPr>
          <p:nvPr>
            <p:ph sz="half"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07569" y="1874517"/>
            <a:ext cx="3901538" cy="3462969"/>
          </a:xfrm>
        </p:spPr>
      </p:pic>
    </p:spTree>
    <p:extLst>
      <p:ext uri="{BB962C8B-B14F-4D97-AF65-F5344CB8AC3E}">
        <p14:creationId xmlns:p14="http://schemas.microsoft.com/office/powerpoint/2010/main" val="28828268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3. Focus on teenagers’ strengths, not their </a:t>
            </a:r>
            <a:r>
              <a:rPr lang="en-US" dirty="0" smtClean="0">
                <a:solidFill>
                  <a:srgbClr val="FF0000"/>
                </a:solidFill>
              </a:rPr>
              <a:t>limits</a:t>
            </a:r>
            <a:endParaRPr lang="en-US" dirty="0">
              <a:solidFill>
                <a:srgbClr val="FF0000"/>
              </a:solidFill>
            </a:endParaRPr>
          </a:p>
        </p:txBody>
      </p:sp>
      <p:sp>
        <p:nvSpPr>
          <p:cNvPr id="3" name="Content Placeholder 2"/>
          <p:cNvSpPr>
            <a:spLocks noGrp="1"/>
          </p:cNvSpPr>
          <p:nvPr>
            <p:ph sz="half" idx="1"/>
          </p:nvPr>
        </p:nvSpPr>
        <p:spPr>
          <a:xfrm>
            <a:off x="970323" y="2481225"/>
            <a:ext cx="6204199" cy="4210334"/>
          </a:xfrm>
        </p:spPr>
        <p:txBody>
          <a:bodyPr>
            <a:noAutofit/>
          </a:bodyPr>
          <a:lstStyle/>
          <a:p>
            <a:pPr>
              <a:spcBef>
                <a:spcPts val="0"/>
              </a:spcBef>
            </a:pPr>
            <a:r>
              <a:rPr lang="en-US" sz="4000" b="1" dirty="0">
                <a:solidFill>
                  <a:schemeClr val="tx1"/>
                </a:solidFill>
              </a:rPr>
              <a:t>Every kid knows a lot about something. </a:t>
            </a:r>
            <a:endParaRPr lang="en-US" sz="4000" b="1" dirty="0" smtClean="0">
              <a:solidFill>
                <a:schemeClr val="tx1"/>
              </a:solidFill>
            </a:endParaRPr>
          </a:p>
          <a:p>
            <a:pPr>
              <a:spcBef>
                <a:spcPts val="0"/>
              </a:spcBef>
            </a:pPr>
            <a:r>
              <a:rPr lang="en-US" sz="4000" b="1" dirty="0" smtClean="0">
                <a:solidFill>
                  <a:schemeClr val="tx1"/>
                </a:solidFill>
              </a:rPr>
              <a:t>Find </a:t>
            </a:r>
            <a:r>
              <a:rPr lang="en-US" sz="4000" b="1" dirty="0">
                <a:solidFill>
                  <a:schemeClr val="tx1"/>
                </a:solidFill>
              </a:rPr>
              <a:t>each young person’s specialty and let them use that knowledge and skill. </a:t>
            </a:r>
          </a:p>
        </p:txBody>
      </p:sp>
      <p:pic>
        <p:nvPicPr>
          <p:cNvPr id="4" name="Picture 3"/>
          <p:cNvPicPr>
            <a:picLocks noChangeAspect="1"/>
          </p:cNvPicPr>
          <p:nvPr/>
        </p:nvPicPr>
        <p:blipFill>
          <a:blip r:embed="rId3"/>
          <a:stretch>
            <a:fillRect/>
          </a:stretch>
        </p:blipFill>
        <p:spPr>
          <a:xfrm>
            <a:off x="7272344" y="2103942"/>
            <a:ext cx="4660327" cy="4038950"/>
          </a:xfrm>
          <a:prstGeom prst="roundRect">
            <a:avLst/>
          </a:prstGeom>
        </p:spPr>
      </p:pic>
    </p:spTree>
    <p:extLst>
      <p:ext uri="{BB962C8B-B14F-4D97-AF65-F5344CB8AC3E}">
        <p14:creationId xmlns:p14="http://schemas.microsoft.com/office/powerpoint/2010/main" val="247799860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4. View all aspects of youth group from the perspective of special-needs kids.</a:t>
            </a:r>
          </a:p>
        </p:txBody>
      </p:sp>
      <p:sp>
        <p:nvSpPr>
          <p:cNvPr id="3" name="Content Placeholder 2"/>
          <p:cNvSpPr>
            <a:spLocks noGrp="1"/>
          </p:cNvSpPr>
          <p:nvPr>
            <p:ph sz="half" idx="1"/>
          </p:nvPr>
        </p:nvSpPr>
        <p:spPr>
          <a:xfrm>
            <a:off x="1251678" y="2524836"/>
            <a:ext cx="5518639" cy="4333164"/>
          </a:xfrm>
        </p:spPr>
        <p:txBody>
          <a:bodyPr>
            <a:noAutofit/>
          </a:bodyPr>
          <a:lstStyle/>
          <a:p>
            <a:pPr>
              <a:spcBef>
                <a:spcPts val="0"/>
              </a:spcBef>
            </a:pPr>
            <a:r>
              <a:rPr lang="en-US" sz="4800" dirty="0">
                <a:solidFill>
                  <a:schemeClr val="tx1"/>
                </a:solidFill>
              </a:rPr>
              <a:t>They already feel like an </a:t>
            </a:r>
            <a:r>
              <a:rPr lang="en-US" sz="4800" dirty="0" smtClean="0">
                <a:solidFill>
                  <a:schemeClr val="tx1"/>
                </a:solidFill>
              </a:rPr>
              <a:t>in-convenience</a:t>
            </a:r>
            <a:r>
              <a:rPr lang="en-US" sz="4800" dirty="0">
                <a:solidFill>
                  <a:schemeClr val="tx1"/>
                </a:solidFill>
              </a:rPr>
              <a:t>, so don’t make matters worse. </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00048" y="1874517"/>
            <a:ext cx="3476004" cy="4756019"/>
          </a:xfrm>
          <a:prstGeom prst="roundRect">
            <a:avLst/>
          </a:prstGeom>
        </p:spPr>
      </p:pic>
    </p:spTree>
    <p:extLst>
      <p:ext uri="{BB962C8B-B14F-4D97-AF65-F5344CB8AC3E}">
        <p14:creationId xmlns:p14="http://schemas.microsoft.com/office/powerpoint/2010/main" val="100497038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5. Encourage friendship—and be a </a:t>
            </a:r>
            <a:r>
              <a:rPr lang="en-US" dirty="0" smtClean="0">
                <a:solidFill>
                  <a:srgbClr val="FF0000"/>
                </a:solidFill>
              </a:rPr>
              <a:t>friend </a:t>
            </a:r>
            <a:endParaRPr lang="en-US" dirty="0">
              <a:solidFill>
                <a:srgbClr val="FF0000"/>
              </a:solidFill>
            </a:endParaRPr>
          </a:p>
        </p:txBody>
      </p:sp>
      <p:sp>
        <p:nvSpPr>
          <p:cNvPr id="3" name="Content Placeholder 2"/>
          <p:cNvSpPr>
            <a:spLocks noGrp="1"/>
          </p:cNvSpPr>
          <p:nvPr>
            <p:ph sz="half" idx="1"/>
          </p:nvPr>
        </p:nvSpPr>
        <p:spPr>
          <a:xfrm>
            <a:off x="1068496" y="2195330"/>
            <a:ext cx="6458939" cy="3619500"/>
          </a:xfrm>
        </p:spPr>
        <p:txBody>
          <a:bodyPr>
            <a:noAutofit/>
          </a:bodyPr>
          <a:lstStyle/>
          <a:p>
            <a:pPr>
              <a:spcBef>
                <a:spcPts val="0"/>
              </a:spcBef>
            </a:pPr>
            <a:r>
              <a:rPr lang="en-US" sz="3600" b="1" dirty="0">
                <a:solidFill>
                  <a:schemeClr val="tx1"/>
                </a:solidFill>
              </a:rPr>
              <a:t>Every kid needs friends. For special-needs kids, friends are tough to find. </a:t>
            </a:r>
            <a:endParaRPr lang="en-US" sz="3600" b="1" dirty="0" smtClean="0">
              <a:solidFill>
                <a:schemeClr val="tx1"/>
              </a:solidFill>
            </a:endParaRPr>
          </a:p>
          <a:p>
            <a:pPr>
              <a:spcBef>
                <a:spcPts val="0"/>
              </a:spcBef>
            </a:pPr>
            <a:r>
              <a:rPr lang="en-US" sz="3600" b="1" dirty="0" smtClean="0">
                <a:solidFill>
                  <a:schemeClr val="tx1"/>
                </a:solidFill>
              </a:rPr>
              <a:t>Leaders </a:t>
            </a:r>
            <a:r>
              <a:rPr lang="en-US" sz="3600" b="1" dirty="0">
                <a:solidFill>
                  <a:schemeClr val="tx1"/>
                </a:solidFill>
              </a:rPr>
              <a:t>need to get to know the young person, too. </a:t>
            </a:r>
            <a:endParaRPr lang="en-US" sz="3600" b="1" dirty="0" smtClean="0">
              <a:solidFill>
                <a:schemeClr val="tx1"/>
              </a:solidFill>
            </a:endParaRPr>
          </a:p>
          <a:p>
            <a:pPr>
              <a:spcBef>
                <a:spcPts val="0"/>
              </a:spcBef>
            </a:pPr>
            <a:r>
              <a:rPr lang="en-US" sz="3600" b="1" dirty="0" smtClean="0">
                <a:solidFill>
                  <a:schemeClr val="tx1"/>
                </a:solidFill>
              </a:rPr>
              <a:t>Work </a:t>
            </a:r>
            <a:r>
              <a:rPr lang="en-US" sz="3600" b="1" dirty="0">
                <a:solidFill>
                  <a:schemeClr val="tx1"/>
                </a:solidFill>
              </a:rPr>
              <a:t>to find something you both enjoy.</a:t>
            </a:r>
          </a:p>
        </p:txBody>
      </p:sp>
      <p:pic>
        <p:nvPicPr>
          <p:cNvPr id="5" name="Content Placeholder 4"/>
          <p:cNvPicPr>
            <a:picLocks noGrp="1" noChangeAspect="1"/>
          </p:cNvPicPr>
          <p:nvPr>
            <p:ph sz="half"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63312" y="1742739"/>
            <a:ext cx="4301588" cy="4048553"/>
          </a:xfrm>
        </p:spPr>
      </p:pic>
    </p:spTree>
    <p:extLst>
      <p:ext uri="{BB962C8B-B14F-4D97-AF65-F5344CB8AC3E}">
        <p14:creationId xmlns:p14="http://schemas.microsoft.com/office/powerpoint/2010/main" val="70091372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6. Enjoy the journey. </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26839" y="1874517"/>
            <a:ext cx="6318353" cy="4334390"/>
          </a:xfrm>
          <a:prstGeom prst="roundRect">
            <a:avLst/>
          </a:prstGeom>
        </p:spPr>
      </p:pic>
    </p:spTree>
    <p:extLst>
      <p:ext uri="{BB962C8B-B14F-4D97-AF65-F5344CB8AC3E}">
        <p14:creationId xmlns:p14="http://schemas.microsoft.com/office/powerpoint/2010/main" val="401299074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730" y="446602"/>
            <a:ext cx="10178322" cy="1492132"/>
          </a:xfrm>
        </p:spPr>
        <p:txBody>
          <a:bodyPr>
            <a:normAutofit/>
          </a:bodyPr>
          <a:lstStyle/>
          <a:p>
            <a:r>
              <a:rPr lang="en-US" sz="4400" dirty="0">
                <a:solidFill>
                  <a:srgbClr val="FF0000"/>
                </a:solidFill>
              </a:rPr>
              <a:t>7. Realize that caring for one person communicates care to </a:t>
            </a:r>
            <a:r>
              <a:rPr lang="en-US" sz="4400" dirty="0" smtClean="0">
                <a:solidFill>
                  <a:srgbClr val="FF0000"/>
                </a:solidFill>
              </a:rPr>
              <a:t>everyone</a:t>
            </a:r>
            <a:endParaRPr lang="en-US" sz="4400" dirty="0">
              <a:solidFill>
                <a:srgbClr val="FF0000"/>
              </a:solidFill>
            </a:endParaRPr>
          </a:p>
        </p:txBody>
      </p:sp>
      <p:sp>
        <p:nvSpPr>
          <p:cNvPr id="3" name="Content Placeholder 2"/>
          <p:cNvSpPr>
            <a:spLocks noGrp="1"/>
          </p:cNvSpPr>
          <p:nvPr>
            <p:ph sz="half" idx="1"/>
          </p:nvPr>
        </p:nvSpPr>
        <p:spPr>
          <a:xfrm>
            <a:off x="1151730" y="2094067"/>
            <a:ext cx="6784732" cy="4353625"/>
          </a:xfrm>
        </p:spPr>
        <p:txBody>
          <a:bodyPr>
            <a:noAutofit/>
          </a:bodyPr>
          <a:lstStyle/>
          <a:p>
            <a:pPr>
              <a:spcBef>
                <a:spcPts val="0"/>
              </a:spcBef>
            </a:pPr>
            <a:r>
              <a:rPr lang="en-US" sz="3600" b="1" dirty="0">
                <a:solidFill>
                  <a:schemeClr val="tx1"/>
                </a:solidFill>
                <a:latin typeface="Arial Narrow" charset="0"/>
                <a:ea typeface="Arial Narrow" charset="0"/>
                <a:cs typeface="Arial Narrow" charset="0"/>
              </a:rPr>
              <a:t>When you show students that special-needs kids are welcome and valued, you let everyone know they’re welcome and valued. </a:t>
            </a:r>
            <a:endParaRPr lang="en-US" sz="3600" b="1" dirty="0" smtClean="0">
              <a:solidFill>
                <a:schemeClr val="tx1"/>
              </a:solidFill>
              <a:latin typeface="Arial Narrow" charset="0"/>
              <a:ea typeface="Arial Narrow" charset="0"/>
              <a:cs typeface="Arial Narrow" charset="0"/>
            </a:endParaRPr>
          </a:p>
          <a:p>
            <a:pPr>
              <a:spcBef>
                <a:spcPts val="0"/>
              </a:spcBef>
            </a:pPr>
            <a:r>
              <a:rPr lang="en-US" sz="3600" b="1" dirty="0" smtClean="0">
                <a:solidFill>
                  <a:schemeClr val="tx1"/>
                </a:solidFill>
                <a:latin typeface="Arial Narrow" charset="0"/>
                <a:ea typeface="Arial Narrow" charset="0"/>
                <a:cs typeface="Arial Narrow" charset="0"/>
              </a:rPr>
              <a:t>Kids </a:t>
            </a:r>
            <a:r>
              <a:rPr lang="en-US" sz="3600" b="1" dirty="0">
                <a:solidFill>
                  <a:schemeClr val="tx1"/>
                </a:solidFill>
                <a:latin typeface="Arial Narrow" charset="0"/>
                <a:ea typeface="Arial Narrow" charset="0"/>
                <a:cs typeface="Arial Narrow" charset="0"/>
              </a:rPr>
              <a:t>without special needs will realize they’ll always be accepted, no matter what they’ve done.</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36462" y="2547936"/>
            <a:ext cx="3810000" cy="3095625"/>
          </a:xfrm>
        </p:spPr>
      </p:pic>
    </p:spTree>
    <p:extLst>
      <p:ext uri="{BB962C8B-B14F-4D97-AF65-F5344CB8AC3E}">
        <p14:creationId xmlns:p14="http://schemas.microsoft.com/office/powerpoint/2010/main" val="40221489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381" y="249745"/>
            <a:ext cx="8032999" cy="1492132"/>
          </a:xfrm>
        </p:spPr>
        <p:txBody>
          <a:bodyPr>
            <a:normAutofit/>
          </a:bodyPr>
          <a:lstStyle/>
          <a:p>
            <a:r>
              <a:rPr lang="en-US" sz="4400" dirty="0">
                <a:solidFill>
                  <a:srgbClr val="FF0000"/>
                </a:solidFill>
              </a:rPr>
              <a:t>8. Remember that special needs mean special </a:t>
            </a:r>
            <a:r>
              <a:rPr lang="en-US" sz="4400" dirty="0" smtClean="0">
                <a:solidFill>
                  <a:srgbClr val="FF0000"/>
                </a:solidFill>
              </a:rPr>
              <a:t>abilities </a:t>
            </a:r>
            <a:endParaRPr lang="en-US" sz="4400" dirty="0">
              <a:solidFill>
                <a:srgbClr val="FF0000"/>
              </a:solidFill>
            </a:endParaRPr>
          </a:p>
        </p:txBody>
      </p:sp>
      <p:sp>
        <p:nvSpPr>
          <p:cNvPr id="3" name="Content Placeholder 2"/>
          <p:cNvSpPr>
            <a:spLocks noGrp="1"/>
          </p:cNvSpPr>
          <p:nvPr>
            <p:ph idx="1"/>
          </p:nvPr>
        </p:nvSpPr>
        <p:spPr>
          <a:xfrm>
            <a:off x="912381" y="2078157"/>
            <a:ext cx="10856915" cy="4676890"/>
          </a:xfrm>
        </p:spPr>
        <p:txBody>
          <a:bodyPr>
            <a:noAutofit/>
          </a:bodyPr>
          <a:lstStyle/>
          <a:p>
            <a:pPr>
              <a:spcBef>
                <a:spcPts val="0"/>
              </a:spcBef>
            </a:pPr>
            <a:r>
              <a:rPr lang="en-US" sz="3600" b="1" dirty="0">
                <a:solidFill>
                  <a:schemeClr val="tx1"/>
                </a:solidFill>
                <a:latin typeface="Arial Narrow" charset="0"/>
                <a:ea typeface="Arial Narrow" charset="0"/>
                <a:cs typeface="Arial Narrow" charset="0"/>
              </a:rPr>
              <a:t>Recently in Sunday school, </a:t>
            </a:r>
            <a:r>
              <a:rPr lang="en-US" sz="3600" b="1" dirty="0" smtClean="0">
                <a:solidFill>
                  <a:schemeClr val="tx1"/>
                </a:solidFill>
                <a:latin typeface="Arial Narrow" charset="0"/>
                <a:ea typeface="Arial Narrow" charset="0"/>
                <a:cs typeface="Arial Narrow" charset="0"/>
              </a:rPr>
              <a:t>kids were asked  </a:t>
            </a:r>
            <a:r>
              <a:rPr lang="en-US" sz="3600" b="1" dirty="0">
                <a:solidFill>
                  <a:schemeClr val="tx1"/>
                </a:solidFill>
                <a:latin typeface="Arial Narrow" charset="0"/>
                <a:ea typeface="Arial Narrow" charset="0"/>
                <a:cs typeface="Arial Narrow" charset="0"/>
              </a:rPr>
              <a:t>to name a compassionate person they </a:t>
            </a:r>
            <a:r>
              <a:rPr lang="en-US" sz="3600" b="1" dirty="0" smtClean="0">
                <a:solidFill>
                  <a:schemeClr val="tx1"/>
                </a:solidFill>
                <a:latin typeface="Arial Narrow" charset="0"/>
                <a:ea typeface="Arial Narrow" charset="0"/>
                <a:cs typeface="Arial Narrow" charset="0"/>
              </a:rPr>
              <a:t>knew</a:t>
            </a:r>
            <a:r>
              <a:rPr lang="en-US" sz="3600" b="1" dirty="0">
                <a:solidFill>
                  <a:schemeClr val="tx1"/>
                </a:solidFill>
                <a:latin typeface="Arial Narrow" charset="0"/>
                <a:ea typeface="Arial Narrow" charset="0"/>
                <a:cs typeface="Arial Narrow" charset="0"/>
              </a:rPr>
              <a:t>. </a:t>
            </a:r>
            <a:r>
              <a:rPr lang="en-US" sz="3600" b="1" dirty="0" smtClean="0">
                <a:solidFill>
                  <a:schemeClr val="tx1"/>
                </a:solidFill>
                <a:latin typeface="Arial Narrow" charset="0"/>
                <a:ea typeface="Arial Narrow" charset="0"/>
                <a:cs typeface="Arial Narrow" charset="0"/>
              </a:rPr>
              <a:t>They named, </a:t>
            </a:r>
            <a:r>
              <a:rPr lang="en-US" sz="3600" b="1" dirty="0">
                <a:solidFill>
                  <a:schemeClr val="tx1"/>
                </a:solidFill>
                <a:latin typeface="Arial Narrow" charset="0"/>
                <a:ea typeface="Arial Narrow" charset="0"/>
                <a:cs typeface="Arial Narrow" charset="0"/>
              </a:rPr>
              <a:t>“Drew Pape.” Because </a:t>
            </a:r>
            <a:r>
              <a:rPr lang="en-US" sz="3600" b="1" dirty="0" smtClean="0">
                <a:solidFill>
                  <a:schemeClr val="tx1"/>
                </a:solidFill>
                <a:latin typeface="Arial Narrow" charset="0"/>
                <a:ea typeface="Arial Narrow" charset="0"/>
                <a:cs typeface="Arial Narrow" charset="0"/>
              </a:rPr>
              <a:t>Drew has </a:t>
            </a:r>
            <a:r>
              <a:rPr lang="en-US" sz="3600" b="1" dirty="0">
                <a:solidFill>
                  <a:schemeClr val="tx1"/>
                </a:solidFill>
                <a:latin typeface="Arial Narrow" charset="0"/>
                <a:ea typeface="Arial Narrow" charset="0"/>
                <a:cs typeface="Arial Narrow" charset="0"/>
              </a:rPr>
              <a:t>been through a lot, he’s very kind and soft-hearted.  </a:t>
            </a:r>
            <a:r>
              <a:rPr lang="en-US" sz="3600" b="1" dirty="0" smtClean="0">
                <a:solidFill>
                  <a:schemeClr val="tx1"/>
                </a:solidFill>
                <a:latin typeface="Arial Narrow" charset="0"/>
                <a:ea typeface="Arial Narrow" charset="0"/>
                <a:cs typeface="Arial Narrow" charset="0"/>
              </a:rPr>
              <a:t>He has a heart </a:t>
            </a:r>
            <a:r>
              <a:rPr lang="en-US" sz="3600" b="1" dirty="0">
                <a:solidFill>
                  <a:schemeClr val="tx1"/>
                </a:solidFill>
                <a:latin typeface="Arial Narrow" charset="0"/>
                <a:ea typeface="Arial Narrow" charset="0"/>
                <a:cs typeface="Arial Narrow" charset="0"/>
              </a:rPr>
              <a:t>of gold. </a:t>
            </a:r>
            <a:endParaRPr lang="en-US" sz="3600" b="1" dirty="0" smtClean="0">
              <a:solidFill>
                <a:schemeClr val="tx1"/>
              </a:solidFill>
              <a:latin typeface="Arial Narrow" charset="0"/>
              <a:ea typeface="Arial Narrow" charset="0"/>
              <a:cs typeface="Arial Narrow" charset="0"/>
            </a:endParaRPr>
          </a:p>
          <a:p>
            <a:pPr>
              <a:spcBef>
                <a:spcPts val="0"/>
              </a:spcBef>
            </a:pPr>
            <a:r>
              <a:rPr lang="en-US" sz="3600" b="1" dirty="0" smtClean="0">
                <a:solidFill>
                  <a:schemeClr val="tx1"/>
                </a:solidFill>
                <a:latin typeface="Arial Narrow" charset="0"/>
                <a:ea typeface="Arial Narrow" charset="0"/>
                <a:cs typeface="Arial Narrow" charset="0"/>
              </a:rPr>
              <a:t>His father probably couldn’t raise </a:t>
            </a:r>
            <a:r>
              <a:rPr lang="en-US" sz="3600" b="1" dirty="0">
                <a:solidFill>
                  <a:schemeClr val="tx1"/>
                </a:solidFill>
                <a:latin typeface="Arial Narrow" charset="0"/>
                <a:ea typeface="Arial Narrow" charset="0"/>
                <a:cs typeface="Arial Narrow" charset="0"/>
              </a:rPr>
              <a:t>such a compassionate kid without this syndrome. </a:t>
            </a:r>
            <a:r>
              <a:rPr lang="en-US" sz="3600" b="1" dirty="0" smtClean="0">
                <a:solidFill>
                  <a:schemeClr val="tx1"/>
                </a:solidFill>
                <a:latin typeface="Arial Narrow" charset="0"/>
                <a:ea typeface="Arial Narrow" charset="0"/>
                <a:cs typeface="Arial Narrow" charset="0"/>
              </a:rPr>
              <a:t>He might </a:t>
            </a:r>
            <a:r>
              <a:rPr lang="en-US" sz="3600" b="1" dirty="0">
                <a:solidFill>
                  <a:schemeClr val="tx1"/>
                </a:solidFill>
                <a:latin typeface="Arial Narrow" charset="0"/>
                <a:ea typeface="Arial Narrow" charset="0"/>
                <a:cs typeface="Arial Narrow" charset="0"/>
              </a:rPr>
              <a:t>have cared too much about his athletic abilities or academic performance</a:t>
            </a:r>
            <a:r>
              <a:rPr lang="en-US" sz="3600" b="1" dirty="0" smtClean="0">
                <a:solidFill>
                  <a:schemeClr val="tx1"/>
                </a:solidFill>
                <a:latin typeface="Arial Narrow" charset="0"/>
                <a:ea typeface="Arial Narrow" charset="0"/>
                <a:cs typeface="Arial Narrow" charset="0"/>
              </a:rPr>
              <a:t>.</a:t>
            </a:r>
            <a:endParaRPr lang="en-US" sz="3600" b="1" dirty="0">
              <a:solidFill>
                <a:schemeClr val="tx1"/>
              </a:solidFill>
              <a:latin typeface="Arial Narrow" charset="0"/>
              <a:ea typeface="Arial Narrow" charset="0"/>
              <a:cs typeface="Arial Narrow" charset="0"/>
            </a:endParaRP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04738" y="0"/>
            <a:ext cx="3587262" cy="2274277"/>
          </a:xfrm>
          <a:prstGeom prst="rect">
            <a:avLst/>
          </a:prstGeom>
        </p:spPr>
      </p:pic>
    </p:spTree>
    <p:extLst>
      <p:ext uri="{BB962C8B-B14F-4D97-AF65-F5344CB8AC3E}">
        <p14:creationId xmlns:p14="http://schemas.microsoft.com/office/powerpoint/2010/main" val="6660698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3439</TotalTime>
  <Words>1516</Words>
  <Application>Microsoft Macintosh PowerPoint</Application>
  <PresentationFormat>Widescreen</PresentationFormat>
  <Paragraphs>100</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 Narrow</vt:lpstr>
      <vt:lpstr>Calibri</vt:lpstr>
      <vt:lpstr>Gill Sans MT</vt:lpstr>
      <vt:lpstr>Impact</vt:lpstr>
      <vt:lpstr>Arial</vt:lpstr>
      <vt:lpstr>Badge</vt:lpstr>
      <vt:lpstr>10 Tips for working with Special-needs teenagers</vt:lpstr>
      <vt:lpstr>1. Treat kids with special needs as normal whenever you can</vt:lpstr>
      <vt:lpstr>2. Be honest when the fit isn’t good</vt:lpstr>
      <vt:lpstr>3. Focus on teenagers’ strengths, not their limits</vt:lpstr>
      <vt:lpstr>4. View all aspects of youth group from the perspective of special-needs kids.</vt:lpstr>
      <vt:lpstr>5. Encourage friendship—and be a friend </vt:lpstr>
      <vt:lpstr>6. Enjoy the journey. </vt:lpstr>
      <vt:lpstr>7. Realize that caring for one person communicates care to everyone</vt:lpstr>
      <vt:lpstr>8. Remember that special needs mean special abilities </vt:lpstr>
      <vt:lpstr>9. Please ask </vt:lpstr>
      <vt:lpstr>10. As a church, embrace special-needs families</vt:lpstr>
      <vt:lpstr>PowerPoint Presentation</vt:lpstr>
      <vt:lpstr>PowerPoint Presentation</vt:lpstr>
    </vt:vector>
  </TitlesOfParts>
  <Company>GC</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Muganda, Tanya</dc:creator>
  <cp:lastModifiedBy>Koh, Linda Mei Lin</cp:lastModifiedBy>
  <cp:revision>45</cp:revision>
  <dcterms:created xsi:type="dcterms:W3CDTF">2017-01-18T16:01:41Z</dcterms:created>
  <dcterms:modified xsi:type="dcterms:W3CDTF">2017-08-08T19:04:48Z</dcterms:modified>
</cp:coreProperties>
</file>