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4" r:id="rId4"/>
  </p:sldMasterIdLst>
  <p:notesMasterIdLst>
    <p:notesMasterId r:id="rId85"/>
  </p:notesMasterIdLst>
  <p:handoutMasterIdLst>
    <p:handoutMasterId r:id="rId86"/>
  </p:handoutMasterIdLst>
  <p:sldIdLst>
    <p:sldId id="256" r:id="rId5"/>
    <p:sldId id="274" r:id="rId6"/>
    <p:sldId id="329" r:id="rId7"/>
    <p:sldId id="330" r:id="rId8"/>
    <p:sldId id="331" r:id="rId9"/>
    <p:sldId id="315" r:id="rId10"/>
    <p:sldId id="275" r:id="rId11"/>
    <p:sldId id="332" r:id="rId12"/>
    <p:sldId id="277" r:id="rId13"/>
    <p:sldId id="318" r:id="rId14"/>
    <p:sldId id="342" r:id="rId15"/>
    <p:sldId id="278" r:id="rId16"/>
    <p:sldId id="279" r:id="rId17"/>
    <p:sldId id="319" r:id="rId18"/>
    <p:sldId id="320" r:id="rId19"/>
    <p:sldId id="280" r:id="rId20"/>
    <p:sldId id="282" r:id="rId21"/>
    <p:sldId id="333" r:id="rId22"/>
    <p:sldId id="281" r:id="rId23"/>
    <p:sldId id="322" r:id="rId24"/>
    <p:sldId id="310" r:id="rId25"/>
    <p:sldId id="283" r:id="rId26"/>
    <p:sldId id="286" r:id="rId27"/>
    <p:sldId id="344" r:id="rId28"/>
    <p:sldId id="343" r:id="rId29"/>
    <p:sldId id="284" r:id="rId30"/>
    <p:sldId id="285" r:id="rId31"/>
    <p:sldId id="288" r:id="rId32"/>
    <p:sldId id="289" r:id="rId33"/>
    <p:sldId id="334" r:id="rId34"/>
    <p:sldId id="290" r:id="rId35"/>
    <p:sldId id="323" r:id="rId36"/>
    <p:sldId id="324" r:id="rId37"/>
    <p:sldId id="354" r:id="rId38"/>
    <p:sldId id="291" r:id="rId39"/>
    <p:sldId id="348" r:id="rId40"/>
    <p:sldId id="349" r:id="rId41"/>
    <p:sldId id="350" r:id="rId42"/>
    <p:sldId id="351" r:id="rId43"/>
    <p:sldId id="352" r:id="rId44"/>
    <p:sldId id="353" r:id="rId45"/>
    <p:sldId id="297" r:id="rId46"/>
    <p:sldId id="296" r:id="rId47"/>
    <p:sldId id="298" r:id="rId48"/>
    <p:sldId id="299" r:id="rId49"/>
    <p:sldId id="335" r:id="rId50"/>
    <p:sldId id="300" r:id="rId51"/>
    <p:sldId id="301" r:id="rId52"/>
    <p:sldId id="302" r:id="rId53"/>
    <p:sldId id="272" r:id="rId54"/>
    <p:sldId id="336" r:id="rId55"/>
    <p:sldId id="303" r:id="rId56"/>
    <p:sldId id="306" r:id="rId57"/>
    <p:sldId id="305" r:id="rId58"/>
    <p:sldId id="337" r:id="rId59"/>
    <p:sldId id="307" r:id="rId60"/>
    <p:sldId id="270" r:id="rId61"/>
    <p:sldId id="341" r:id="rId62"/>
    <p:sldId id="340" r:id="rId63"/>
    <p:sldId id="308" r:id="rId64"/>
    <p:sldId id="273" r:id="rId65"/>
    <p:sldId id="260" r:id="rId66"/>
    <p:sldId id="338" r:id="rId67"/>
    <p:sldId id="309" r:id="rId68"/>
    <p:sldId id="328" r:id="rId69"/>
    <p:sldId id="257" r:id="rId70"/>
    <p:sldId id="259" r:id="rId71"/>
    <p:sldId id="267" r:id="rId72"/>
    <p:sldId id="325" r:id="rId73"/>
    <p:sldId id="326" r:id="rId74"/>
    <p:sldId id="339" r:id="rId75"/>
    <p:sldId id="345" r:id="rId76"/>
    <p:sldId id="346" r:id="rId77"/>
    <p:sldId id="355" r:id="rId78"/>
    <p:sldId id="356" r:id="rId79"/>
    <p:sldId id="357" r:id="rId80"/>
    <p:sldId id="347" r:id="rId81"/>
    <p:sldId id="358" r:id="rId82"/>
    <p:sldId id="327" r:id="rId83"/>
    <p:sldId id="311" r:id="rId84"/>
  </p:sldIdLst>
  <p:sldSz cx="9144000" cy="6858000" type="screen4x3"/>
  <p:notesSz cx="6858000" cy="93138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80"/>
    <a:srgbClr val="66FFFF"/>
    <a:srgbClr val="FF66FF"/>
    <a:srgbClr val="00FF00"/>
    <a:srgbClr val="8000FF"/>
    <a:srgbClr val="80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4" autoAdjust="0"/>
    <p:restoredTop sz="60962" autoAdjust="0"/>
  </p:normalViewPr>
  <p:slideViewPr>
    <p:cSldViewPr snapToGrid="0" snapToObjects="1">
      <p:cViewPr>
        <p:scale>
          <a:sx n="54" d="100"/>
          <a:sy n="54" d="100"/>
        </p:scale>
        <p:origin x="-1464" y="-40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7568"/>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90" Type="http://schemas.openxmlformats.org/officeDocument/2006/relationships/theme" Target="theme/theme1.xml"/><Relationship Id="rId91" Type="http://schemas.openxmlformats.org/officeDocument/2006/relationships/tableStyles" Target="tableStyle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slide" Target="slides/slide78.xml"/><Relationship Id="rId83" Type="http://schemas.openxmlformats.org/officeDocument/2006/relationships/slide" Target="slides/slide79.xml"/><Relationship Id="rId84" Type="http://schemas.openxmlformats.org/officeDocument/2006/relationships/slide" Target="slides/slide80.xml"/><Relationship Id="rId85" Type="http://schemas.openxmlformats.org/officeDocument/2006/relationships/notesMaster" Target="notesMasters/notesMaster1.xml"/><Relationship Id="rId86" Type="http://schemas.openxmlformats.org/officeDocument/2006/relationships/handoutMaster" Target="handoutMasters/handoutMaster1.xml"/><Relationship Id="rId87" Type="http://schemas.openxmlformats.org/officeDocument/2006/relationships/printerSettings" Target="printerSettings/printerSettings1.bin"/><Relationship Id="rId88" Type="http://schemas.openxmlformats.org/officeDocument/2006/relationships/presProps" Target="presProps.xml"/><Relationship Id="rId8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5138"/>
          </a:xfrm>
          <a:prstGeom prst="rect">
            <a:avLst/>
          </a:prstGeom>
        </p:spPr>
        <p:txBody>
          <a:bodyPr vert="horz" lIns="91440" tIns="45720" rIns="91440" bIns="45720" rtlCol="0"/>
          <a:lstStyle>
            <a:lvl1pPr algn="r">
              <a:defRPr sz="1200"/>
            </a:lvl1pPr>
          </a:lstStyle>
          <a:p>
            <a:fld id="{88283252-276E-485B-909F-5F29F4E604CF}" type="datetimeFigureOut">
              <a:rPr lang="en-US" smtClean="0"/>
              <a:t>10/13/15</a:t>
            </a:fld>
            <a:endParaRPr lang="en-US"/>
          </a:p>
        </p:txBody>
      </p:sp>
      <p:sp>
        <p:nvSpPr>
          <p:cNvPr id="4" name="Footer Placeholder 3"/>
          <p:cNvSpPr>
            <a:spLocks noGrp="1"/>
          </p:cNvSpPr>
          <p:nvPr>
            <p:ph type="ftr" sz="quarter" idx="2"/>
          </p:nvPr>
        </p:nvSpPr>
        <p:spPr>
          <a:xfrm>
            <a:off x="0" y="8847138"/>
            <a:ext cx="2971800" cy="4651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47138"/>
            <a:ext cx="2971800" cy="465137"/>
          </a:xfrm>
          <a:prstGeom prst="rect">
            <a:avLst/>
          </a:prstGeom>
        </p:spPr>
        <p:txBody>
          <a:bodyPr vert="horz" lIns="91440" tIns="45720" rIns="91440" bIns="45720" rtlCol="0" anchor="b"/>
          <a:lstStyle>
            <a:lvl1pPr algn="r">
              <a:defRPr sz="1200"/>
            </a:lvl1pPr>
          </a:lstStyle>
          <a:p>
            <a:fld id="{1CCDD1BD-8A17-40D0-B94C-B2F28967DCE8}" type="slidenum">
              <a:rPr lang="en-US" smtClean="0"/>
              <a:t>‹#›</a:t>
            </a:fld>
            <a:endParaRPr lang="en-US"/>
          </a:p>
        </p:txBody>
      </p:sp>
    </p:spTree>
    <p:extLst>
      <p:ext uri="{BB962C8B-B14F-4D97-AF65-F5344CB8AC3E}">
        <p14:creationId xmlns:p14="http://schemas.microsoft.com/office/powerpoint/2010/main" val="4079885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5138"/>
          </a:xfrm>
          <a:prstGeom prst="rect">
            <a:avLst/>
          </a:prstGeom>
        </p:spPr>
        <p:txBody>
          <a:bodyPr vert="horz" lIns="91440" tIns="45720" rIns="91440" bIns="45720" rtlCol="0"/>
          <a:lstStyle>
            <a:lvl1pPr algn="r">
              <a:defRPr sz="1200"/>
            </a:lvl1pPr>
          </a:lstStyle>
          <a:p>
            <a:fld id="{A2F44B5D-0090-417D-A6C1-0812408DF1F8}" type="datetimeFigureOut">
              <a:rPr lang="en-US" smtClean="0"/>
              <a:t>10/13/15</a:t>
            </a:fld>
            <a:endParaRPr lang="en-US"/>
          </a:p>
        </p:txBody>
      </p:sp>
      <p:sp>
        <p:nvSpPr>
          <p:cNvPr id="4" name="Slide Image Placeholder 3"/>
          <p:cNvSpPr>
            <a:spLocks noGrp="1" noRot="1" noChangeAspect="1"/>
          </p:cNvSpPr>
          <p:nvPr>
            <p:ph type="sldImg" idx="2"/>
          </p:nvPr>
        </p:nvSpPr>
        <p:spPr>
          <a:xfrm>
            <a:off x="1101725" y="698500"/>
            <a:ext cx="4654550" cy="34925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24363"/>
            <a:ext cx="5486400" cy="41910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7138"/>
            <a:ext cx="2971800" cy="4651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47138"/>
            <a:ext cx="2971800" cy="465137"/>
          </a:xfrm>
          <a:prstGeom prst="rect">
            <a:avLst/>
          </a:prstGeom>
        </p:spPr>
        <p:txBody>
          <a:bodyPr vert="horz" lIns="91440" tIns="45720" rIns="91440" bIns="45720" rtlCol="0" anchor="b"/>
          <a:lstStyle>
            <a:lvl1pPr algn="r">
              <a:defRPr sz="1200"/>
            </a:lvl1pPr>
          </a:lstStyle>
          <a:p>
            <a:fld id="{115772CB-CF5E-48E3-909C-1FF1B761F1E0}" type="slidenum">
              <a:rPr lang="en-US" smtClean="0"/>
              <a:t>‹#›</a:t>
            </a:fld>
            <a:endParaRPr lang="en-US"/>
          </a:p>
        </p:txBody>
      </p:sp>
    </p:spTree>
    <p:extLst>
      <p:ext uri="{BB962C8B-B14F-4D97-AF65-F5344CB8AC3E}">
        <p14:creationId xmlns:p14="http://schemas.microsoft.com/office/powerpoint/2010/main" val="218820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 Id="rId3" Type="http://schemas.openxmlformats.org/officeDocument/2006/relationships/hyperlink" Target="http://www.biblegateway.com/passage/?search=2+Samuel+24%23fen-NKJV-8706a" TargetMode="Externa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www.biblegateway.com/passage/?search=2+Samuel+24%23fen-NKJV-8709b" TargetMode="External"/><Relationship Id="rId4" Type="http://schemas.openxmlformats.org/officeDocument/2006/relationships/hyperlink" Target="http://www.biblegateway.com/passage/?search=2+Samuel+24%23fen-NKJV-8709c" TargetMode="External"/><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his book, </a:t>
            </a:r>
            <a:r>
              <a:rPr lang="en-US" sz="1200" i="1" kern="1200" dirty="0" smtClean="0">
                <a:solidFill>
                  <a:schemeClr val="tx1"/>
                </a:solidFill>
                <a:effectLst/>
                <a:latin typeface="+mn-lt"/>
                <a:ea typeface="+mn-ea"/>
                <a:cs typeface="+mn-cs"/>
              </a:rPr>
              <a:t>Natural Church Development</a:t>
            </a:r>
            <a:r>
              <a:rPr lang="en-US" sz="1200" kern="1200" dirty="0" smtClean="0">
                <a:solidFill>
                  <a:schemeClr val="tx1"/>
                </a:solidFill>
                <a:effectLst/>
                <a:latin typeface="+mn-lt"/>
                <a:ea typeface="+mn-ea"/>
                <a:cs typeface="+mn-cs"/>
              </a:rPr>
              <a:t>, Christian Schwarz indicates that every healthy, growing church has eight characteristics.  These characteristics can also be factored into Children’s Ministries so that it can maintain a healthy and growing department in the local church.</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 have some questions to ask you… How many of you have CHM Department in your local church?</a:t>
            </a:r>
          </a:p>
          <a:p>
            <a:endParaRPr lang="en-US" dirty="0"/>
          </a:p>
        </p:txBody>
      </p:sp>
      <p:sp>
        <p:nvSpPr>
          <p:cNvPr id="4" name="Slide Number Placeholder 3"/>
          <p:cNvSpPr>
            <a:spLocks noGrp="1"/>
          </p:cNvSpPr>
          <p:nvPr>
            <p:ph type="sldNum" sz="quarter" idx="10"/>
          </p:nvPr>
        </p:nvSpPr>
        <p:spPr/>
        <p:txBody>
          <a:bodyPr/>
          <a:lstStyle/>
          <a:p>
            <a:fld id="{115772CB-CF5E-48E3-909C-1FF1B761F1E0}" type="slidenum">
              <a:rPr lang="en-US" smtClean="0"/>
              <a:t>1</a:t>
            </a:fld>
            <a:endParaRPr lang="en-US"/>
          </a:p>
        </p:txBody>
      </p:sp>
    </p:spTree>
    <p:extLst>
      <p:ext uri="{BB962C8B-B14F-4D97-AF65-F5344CB8AC3E}">
        <p14:creationId xmlns:p14="http://schemas.microsoft.com/office/powerpoint/2010/main" val="3393992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1. A</a:t>
            </a:r>
            <a:r>
              <a:rPr lang="en-US" b="1" dirty="0" smtClean="0"/>
              <a:t>.  Leadership Training/Certification</a:t>
            </a:r>
          </a:p>
          <a:p>
            <a:endParaRPr lang="en-US" b="1" dirty="0" smtClean="0"/>
          </a:p>
          <a:p>
            <a:pPr marL="228600" indent="-228600">
              <a:buAutoNum type="arabicPlain"/>
            </a:pPr>
            <a:r>
              <a:rPr lang="en-US" baseline="0" dirty="0" smtClean="0"/>
              <a:t>The 6 levels of CHM Certification -  from the GC CHM</a:t>
            </a:r>
          </a:p>
          <a:p>
            <a:pPr marL="228600" indent="-228600">
              <a:buAutoNum type="arabicPlain"/>
            </a:pPr>
            <a:r>
              <a:rPr lang="en-US" baseline="0" dirty="0" smtClean="0"/>
              <a:t> Seminars and Workshops- other seminars we have developed</a:t>
            </a:r>
          </a:p>
          <a:p>
            <a:pPr marL="228600" indent="-228600">
              <a:buAutoNum type="arabicPlain"/>
            </a:pPr>
            <a:r>
              <a:rPr lang="en-US" baseline="0" dirty="0" smtClean="0"/>
              <a:t> CHM bonding activities -  such as retreat, potluck. Outing, etc.</a:t>
            </a:r>
            <a:endParaRPr lang="en-US" dirty="0"/>
          </a:p>
        </p:txBody>
      </p:sp>
      <p:sp>
        <p:nvSpPr>
          <p:cNvPr id="4" name="Slide Number Placeholder 3"/>
          <p:cNvSpPr>
            <a:spLocks noGrp="1"/>
          </p:cNvSpPr>
          <p:nvPr>
            <p:ph type="sldNum" sz="quarter" idx="10"/>
          </p:nvPr>
        </p:nvSpPr>
        <p:spPr/>
        <p:txBody>
          <a:bodyPr/>
          <a:lstStyle/>
          <a:p>
            <a:fld id="{115772CB-CF5E-48E3-909C-1FF1B761F1E0}" type="slidenum">
              <a:rPr lang="en-US" smtClean="0"/>
              <a:t>10</a:t>
            </a:fld>
            <a:endParaRPr lang="en-US"/>
          </a:p>
        </p:txBody>
      </p:sp>
    </p:spTree>
    <p:extLst>
      <p:ext uri="{BB962C8B-B14F-4D97-AF65-F5344CB8AC3E}">
        <p14:creationId xmlns:p14="http://schemas.microsoft.com/office/powerpoint/2010/main" val="13699016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dirty="0" smtClean="0">
                <a:solidFill>
                  <a:prstClr val="black"/>
                </a:solidFill>
              </a:rPr>
              <a:t>“</a:t>
            </a:r>
            <a:r>
              <a:rPr lang="en-US" sz="1200" b="1" i="1" dirty="0" smtClean="0">
                <a:solidFill>
                  <a:prstClr val="black"/>
                </a:solidFill>
              </a:rPr>
              <a:t>EFFECTIVE LEADERS </a:t>
            </a:r>
            <a:r>
              <a:rPr lang="en-US" sz="1200" i="1" dirty="0" smtClean="0">
                <a:solidFill>
                  <a:prstClr val="black"/>
                </a:solidFill>
              </a:rPr>
              <a:t>concentrate on empowering other Christians for ministry.”</a:t>
            </a:r>
          </a:p>
          <a:p>
            <a:endParaRPr lang="en-US" dirty="0"/>
          </a:p>
        </p:txBody>
      </p:sp>
      <p:sp>
        <p:nvSpPr>
          <p:cNvPr id="4" name="Slide Number Placeholder 3"/>
          <p:cNvSpPr>
            <a:spLocks noGrp="1"/>
          </p:cNvSpPr>
          <p:nvPr>
            <p:ph type="sldNum" sz="quarter" idx="10"/>
          </p:nvPr>
        </p:nvSpPr>
        <p:spPr/>
        <p:txBody>
          <a:bodyPr/>
          <a:lstStyle/>
          <a:p>
            <a:fld id="{115772CB-CF5E-48E3-909C-1FF1B761F1E0}" type="slidenum">
              <a:rPr lang="en-US" smtClean="0"/>
              <a:t>11</a:t>
            </a:fld>
            <a:endParaRPr lang="en-US"/>
          </a:p>
        </p:txBody>
      </p:sp>
    </p:spTree>
    <p:extLst>
      <p:ext uri="{BB962C8B-B14F-4D97-AF65-F5344CB8AC3E}">
        <p14:creationId xmlns:p14="http://schemas.microsoft.com/office/powerpoint/2010/main" val="3590226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1. B</a:t>
            </a:r>
            <a:r>
              <a:rPr lang="en-US" b="1" dirty="0" smtClean="0"/>
              <a:t>.  Volunteer Management</a:t>
            </a:r>
          </a:p>
          <a:p>
            <a:endParaRPr lang="en-US" b="1" dirty="0" smtClean="0"/>
          </a:p>
          <a:p>
            <a:r>
              <a:rPr lang="en-US" b="1" dirty="0" smtClean="0"/>
              <a:t>"Volunteering</a:t>
            </a:r>
            <a:r>
              <a:rPr lang="en-US" b="1" baseline="0" dirty="0" smtClean="0"/>
              <a:t> is a work of heart."</a:t>
            </a:r>
            <a:endParaRPr lang="en-US" b="1" dirty="0"/>
          </a:p>
        </p:txBody>
      </p:sp>
      <p:sp>
        <p:nvSpPr>
          <p:cNvPr id="4" name="Slide Number Placeholder 3"/>
          <p:cNvSpPr>
            <a:spLocks noGrp="1"/>
          </p:cNvSpPr>
          <p:nvPr>
            <p:ph type="sldNum" sz="quarter" idx="10"/>
          </p:nvPr>
        </p:nvSpPr>
        <p:spPr/>
        <p:txBody>
          <a:bodyPr/>
          <a:lstStyle/>
          <a:p>
            <a:fld id="{115772CB-CF5E-48E3-909C-1FF1B761F1E0}" type="slidenum">
              <a:rPr lang="en-US" smtClean="0"/>
              <a:t>12</a:t>
            </a:fld>
            <a:endParaRPr lang="en-US"/>
          </a:p>
        </p:txBody>
      </p:sp>
    </p:spTree>
    <p:extLst>
      <p:ext uri="{BB962C8B-B14F-4D97-AF65-F5344CB8AC3E}">
        <p14:creationId xmlns:p14="http://schemas.microsoft.com/office/powerpoint/2010/main" val="852591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"Volunteers are not paid--not because they are worthless, but because they are priceless."</a:t>
            </a:r>
          </a:p>
          <a:p>
            <a:endParaRPr lang="en-US" dirty="0" smtClean="0"/>
          </a:p>
          <a:p>
            <a:r>
              <a:rPr lang="en-US" dirty="0" smtClean="0"/>
              <a:t>There are 5 Models or approaches we use in managing our volunteers.  Identify</a:t>
            </a:r>
            <a:r>
              <a:rPr lang="en-US" baseline="0" dirty="0" smtClean="0"/>
              <a:t> which model you use in your church.</a:t>
            </a:r>
            <a:endParaRPr lang="en-US" dirty="0"/>
          </a:p>
        </p:txBody>
      </p:sp>
      <p:sp>
        <p:nvSpPr>
          <p:cNvPr id="4" name="Slide Number Placeholder 3"/>
          <p:cNvSpPr>
            <a:spLocks noGrp="1"/>
          </p:cNvSpPr>
          <p:nvPr>
            <p:ph type="sldNum" sz="quarter" idx="10"/>
          </p:nvPr>
        </p:nvSpPr>
        <p:spPr/>
        <p:txBody>
          <a:bodyPr/>
          <a:lstStyle/>
          <a:p>
            <a:fld id="{115772CB-CF5E-48E3-909C-1FF1B761F1E0}" type="slidenum">
              <a:rPr lang="en-US" smtClean="0"/>
              <a:t>13</a:t>
            </a:fld>
            <a:endParaRPr lang="en-US"/>
          </a:p>
        </p:txBody>
      </p:sp>
    </p:spTree>
    <p:extLst>
      <p:ext uri="{BB962C8B-B14F-4D97-AF65-F5344CB8AC3E}">
        <p14:creationId xmlns:p14="http://schemas.microsoft.com/office/powerpoint/2010/main" val="1032133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High Impact approach scores 10 in volunteer and 10 in Church.  </a:t>
            </a:r>
            <a:r>
              <a:rPr lang="en-US" baseline="0" dirty="0" smtClean="0"/>
              <a:t> How do we explain further this model of volunteer management?  </a:t>
            </a:r>
            <a:endParaRPr lang="en-US" dirty="0"/>
          </a:p>
        </p:txBody>
      </p:sp>
      <p:sp>
        <p:nvSpPr>
          <p:cNvPr id="4" name="Slide Number Placeholder 3"/>
          <p:cNvSpPr>
            <a:spLocks noGrp="1"/>
          </p:cNvSpPr>
          <p:nvPr>
            <p:ph type="sldNum" sz="quarter" idx="10"/>
          </p:nvPr>
        </p:nvSpPr>
        <p:spPr/>
        <p:txBody>
          <a:bodyPr/>
          <a:lstStyle/>
          <a:p>
            <a:fld id="{115772CB-CF5E-48E3-909C-1FF1B761F1E0}" type="slidenum">
              <a:rPr lang="en-US" smtClean="0"/>
              <a:t>14</a:t>
            </a:fld>
            <a:endParaRPr lang="en-US"/>
          </a:p>
        </p:txBody>
      </p:sp>
    </p:spTree>
    <p:extLst>
      <p:ext uri="{BB962C8B-B14F-4D97-AF65-F5344CB8AC3E}">
        <p14:creationId xmlns:p14="http://schemas.microsoft.com/office/powerpoint/2010/main" val="1136818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The 4 Tasks--High Impact Model</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1.  Recruiting</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2.  Screening</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3.  Equipping</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4.  Leading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When all the four tasks are followed through carefully,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ministry multiplies greatly.  There will be more volunteers becoming leaders and are being groomed for future leadership.</a:t>
            </a:r>
          </a:p>
          <a:p>
            <a:endParaRPr lang="en-US" dirty="0"/>
          </a:p>
        </p:txBody>
      </p:sp>
      <p:sp>
        <p:nvSpPr>
          <p:cNvPr id="4" name="Slide Number Placeholder 3"/>
          <p:cNvSpPr>
            <a:spLocks noGrp="1"/>
          </p:cNvSpPr>
          <p:nvPr>
            <p:ph type="sldNum" sz="quarter" idx="10"/>
          </p:nvPr>
        </p:nvSpPr>
        <p:spPr/>
        <p:txBody>
          <a:bodyPr/>
          <a:lstStyle/>
          <a:p>
            <a:fld id="{115772CB-CF5E-48E3-909C-1FF1B761F1E0}"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40878456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2000" b="1" i="1" dirty="0" smtClean="0">
                <a:latin typeface="Apple Chancery"/>
                <a:cs typeface="Apple Chancery"/>
              </a:rPr>
              <a:t>"G</a:t>
            </a:r>
            <a:r>
              <a:rPr lang="en-US" sz="1600" b="1" i="1" dirty="0" smtClean="0">
                <a:latin typeface="Apple Chancery"/>
                <a:cs typeface="Apple Chancery"/>
              </a:rPr>
              <a:t>od</a:t>
            </a:r>
            <a:r>
              <a:rPr lang="en-US" sz="1200" dirty="0" smtClean="0"/>
              <a:t> </a:t>
            </a:r>
            <a:r>
              <a:rPr lang="en-US" sz="1200" b="1" i="1" dirty="0" smtClean="0">
                <a:latin typeface="Candara"/>
                <a:cs typeface="Candara"/>
              </a:rPr>
              <a:t>will give it </a:t>
            </a:r>
            <a:r>
              <a:rPr lang="en-US" sz="1600" b="1" i="1" dirty="0" smtClean="0">
                <a:latin typeface="Candara"/>
                <a:cs typeface="Candara"/>
              </a:rPr>
              <a:t>TO YOU</a:t>
            </a:r>
            <a:r>
              <a:rPr lang="en-US" sz="1200" b="1" i="1" dirty="0" smtClean="0">
                <a:latin typeface="Candara"/>
                <a:cs typeface="Candara"/>
              </a:rPr>
              <a:t>,</a:t>
            </a:r>
            <a:r>
              <a:rPr lang="en-US" sz="1200" b="1" i="1" baseline="0" dirty="0" smtClean="0">
                <a:latin typeface="Candara"/>
                <a:cs typeface="Candara"/>
              </a:rPr>
              <a:t> </a:t>
            </a:r>
            <a:r>
              <a:rPr lang="en-US" sz="1200" b="1" i="1" dirty="0" smtClean="0">
                <a:latin typeface="Candara"/>
                <a:cs typeface="Candara"/>
              </a:rPr>
              <a:t>If He can get it </a:t>
            </a:r>
            <a:r>
              <a:rPr lang="en-US" sz="1600" b="1" i="1" dirty="0" smtClean="0">
                <a:latin typeface="Candara"/>
                <a:cs typeface="Candara"/>
              </a:rPr>
              <a:t>THROUGH YOU!"</a:t>
            </a:r>
          </a:p>
          <a:p>
            <a:pPr algn="l"/>
            <a:endParaRPr lang="en-US" dirty="0"/>
          </a:p>
        </p:txBody>
      </p:sp>
      <p:sp>
        <p:nvSpPr>
          <p:cNvPr id="4" name="Slide Number Placeholder 3"/>
          <p:cNvSpPr>
            <a:spLocks noGrp="1"/>
          </p:cNvSpPr>
          <p:nvPr>
            <p:ph type="sldNum" sz="quarter" idx="10"/>
          </p:nvPr>
        </p:nvSpPr>
        <p:spPr/>
        <p:txBody>
          <a:bodyPr/>
          <a:lstStyle/>
          <a:p>
            <a:fld id="{115772CB-CF5E-48E3-909C-1FF1B761F1E0}" type="slidenum">
              <a:rPr lang="en-US" smtClean="0"/>
              <a:t>16</a:t>
            </a:fld>
            <a:endParaRPr lang="en-US"/>
          </a:p>
        </p:txBody>
      </p:sp>
    </p:spTree>
    <p:extLst>
      <p:ext uri="{BB962C8B-B14F-4D97-AF65-F5344CB8AC3E}">
        <p14:creationId xmlns:p14="http://schemas.microsoft.com/office/powerpoint/2010/main" val="7790993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1.  C</a:t>
            </a:r>
            <a:r>
              <a:rPr lang="en-US" b="1" dirty="0" smtClean="0"/>
              <a:t>.</a:t>
            </a:r>
            <a:r>
              <a:rPr lang="en-US" b="1" baseline="0" dirty="0" smtClean="0"/>
              <a:t>  For Pastors and Elders:  How to Empower Children's Leaders</a:t>
            </a:r>
          </a:p>
          <a:p>
            <a:endParaRPr lang="en-US" b="1" baseline="0" dirty="0" smtClean="0"/>
          </a:p>
          <a:p>
            <a:pPr marL="285750" indent="-285750">
              <a:buFont typeface="Wingdings" charset="2"/>
              <a:buChar char="q"/>
            </a:pPr>
            <a:r>
              <a:rPr lang="en-US" sz="1400" b="1" i="1" dirty="0" smtClean="0"/>
              <a:t>Provide opportunities </a:t>
            </a:r>
            <a:r>
              <a:rPr lang="en-US" sz="1200" dirty="0" smtClean="0"/>
              <a:t>for children’s leaders to organize children’s worships on special days.</a:t>
            </a:r>
          </a:p>
          <a:p>
            <a:pPr marL="285750" indent="-285750">
              <a:buFont typeface="Wingdings" charset="2"/>
              <a:buChar char="q"/>
            </a:pPr>
            <a:r>
              <a:rPr lang="en-US" sz="1400" b="1" i="1" dirty="0" smtClean="0"/>
              <a:t>Include children’s leaders in planning committees </a:t>
            </a:r>
            <a:r>
              <a:rPr lang="en-US" sz="1200" dirty="0" smtClean="0"/>
              <a:t>where they can learn leadership skills.</a:t>
            </a:r>
          </a:p>
          <a:p>
            <a:pPr marL="285750" indent="-285750">
              <a:buFont typeface="Wingdings" charset="2"/>
              <a:buChar char="q"/>
            </a:pPr>
            <a:r>
              <a:rPr lang="en-US" sz="1400" b="1" i="1" dirty="0" smtClean="0"/>
              <a:t>Support Children’s Ministries programs </a:t>
            </a:r>
            <a:r>
              <a:rPr lang="en-US" sz="1200" dirty="0" smtClean="0"/>
              <a:t>by helping out in areas of presentations, transportation, promotion of the event.</a:t>
            </a:r>
          </a:p>
          <a:p>
            <a:pPr marL="285750" indent="-285750">
              <a:buFont typeface="Wingdings" charset="2"/>
              <a:buChar char="q"/>
            </a:pPr>
            <a:r>
              <a:rPr lang="en-US" sz="1400" b="1" i="1" dirty="0" smtClean="0"/>
              <a:t>Encourage them </a:t>
            </a:r>
            <a:r>
              <a:rPr lang="en-US" sz="1200" dirty="0" smtClean="0"/>
              <a:t>to try new ideas.</a:t>
            </a:r>
          </a:p>
          <a:p>
            <a:pPr marL="285750" indent="-285750">
              <a:buFont typeface="Wingdings" charset="2"/>
              <a:buChar char="q"/>
            </a:pPr>
            <a:r>
              <a:rPr lang="en-US" sz="1400" b="1" i="1" dirty="0" smtClean="0"/>
              <a:t>Provide budgets </a:t>
            </a:r>
            <a:r>
              <a:rPr lang="en-US" sz="1200" dirty="0" smtClean="0"/>
              <a:t>for them to organize children’s program.</a:t>
            </a:r>
          </a:p>
          <a:p>
            <a:pPr marL="285750" indent="-285750">
              <a:buFont typeface="Wingdings" charset="2"/>
              <a:buChar char="q"/>
            </a:pPr>
            <a:r>
              <a:rPr lang="en-US" sz="1400" b="1" i="1" dirty="0" smtClean="0"/>
              <a:t>Appoint capable people </a:t>
            </a:r>
            <a:r>
              <a:rPr lang="en-US" sz="1200" dirty="0" smtClean="0"/>
              <a:t>to the Children’s</a:t>
            </a:r>
            <a:r>
              <a:rPr lang="en-US" sz="1200" baseline="0" dirty="0" smtClean="0"/>
              <a:t> </a:t>
            </a:r>
            <a:r>
              <a:rPr lang="en-US" sz="1200" dirty="0" smtClean="0"/>
              <a:t>Ministries Committees.</a:t>
            </a:r>
          </a:p>
          <a:p>
            <a:endParaRPr lang="en-US" b="1" baseline="0" dirty="0" smtClean="0"/>
          </a:p>
          <a:p>
            <a:r>
              <a:rPr lang="en-US" dirty="0" smtClean="0"/>
              <a:t>Now you</a:t>
            </a:r>
            <a:r>
              <a:rPr lang="en-US" baseline="0" dirty="0" smtClean="0"/>
              <a:t> can evaluate your local CHM in terms of Empowering leadership</a:t>
            </a:r>
            <a:endParaRPr lang="en-US" dirty="0"/>
          </a:p>
        </p:txBody>
      </p:sp>
      <p:sp>
        <p:nvSpPr>
          <p:cNvPr id="4" name="Slide Number Placeholder 3"/>
          <p:cNvSpPr>
            <a:spLocks noGrp="1"/>
          </p:cNvSpPr>
          <p:nvPr>
            <p:ph type="sldNum" sz="quarter" idx="10"/>
          </p:nvPr>
        </p:nvSpPr>
        <p:spPr/>
        <p:txBody>
          <a:bodyPr/>
          <a:lstStyle/>
          <a:p>
            <a:fld id="{115772CB-CF5E-48E3-909C-1FF1B761F1E0}" type="slidenum">
              <a:rPr lang="en-US" smtClean="0"/>
              <a:t>17</a:t>
            </a:fld>
            <a:endParaRPr lang="en-US"/>
          </a:p>
        </p:txBody>
      </p:sp>
    </p:spTree>
    <p:extLst>
      <p:ext uri="{BB962C8B-B14F-4D97-AF65-F5344CB8AC3E}">
        <p14:creationId xmlns:p14="http://schemas.microsoft.com/office/powerpoint/2010/main" val="12754072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E for Excellent, S for Satisfactory and NI for Needs Improvement. I</a:t>
            </a:r>
            <a:r>
              <a:rPr lang="en-US" baseline="0" dirty="0" smtClean="0"/>
              <a:t> give you </a:t>
            </a:r>
            <a:r>
              <a:rPr lang="en-US" sz="1800" b="1" baseline="0" dirty="0" smtClean="0"/>
              <a:t>one minute </a:t>
            </a:r>
            <a:r>
              <a:rPr lang="en-US" baseline="0" dirty="0" smtClean="0"/>
              <a:t>to do that.  </a:t>
            </a:r>
            <a:r>
              <a:rPr lang="en-US" baseline="0" dirty="0" smtClean="0"/>
              <a:t>Let’s proceed </a:t>
            </a:r>
            <a:r>
              <a:rPr lang="en-US" baseline="0" dirty="0" smtClean="0"/>
              <a:t>to # 2 characteristics of a Healthy CHM in the local church</a:t>
            </a:r>
            <a:endParaRPr lang="en-US" dirty="0"/>
          </a:p>
        </p:txBody>
      </p:sp>
      <p:sp>
        <p:nvSpPr>
          <p:cNvPr id="4" name="Slide Number Placeholder 3"/>
          <p:cNvSpPr>
            <a:spLocks noGrp="1"/>
          </p:cNvSpPr>
          <p:nvPr>
            <p:ph type="sldNum" sz="quarter" idx="10"/>
          </p:nvPr>
        </p:nvSpPr>
        <p:spPr/>
        <p:txBody>
          <a:bodyPr/>
          <a:lstStyle/>
          <a:p>
            <a:fld id="{115772CB-CF5E-48E3-909C-1FF1B761F1E0}" type="slidenum">
              <a:rPr lang="en-US" smtClean="0"/>
              <a:t>18</a:t>
            </a:fld>
            <a:endParaRPr lang="en-US"/>
          </a:p>
        </p:txBody>
      </p:sp>
    </p:spTree>
    <p:extLst>
      <p:ext uri="{BB962C8B-B14F-4D97-AF65-F5344CB8AC3E}">
        <p14:creationId xmlns:p14="http://schemas.microsoft.com/office/powerpoint/2010/main" val="5555338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2.  Gift-oriented Ministry</a:t>
            </a:r>
          </a:p>
          <a:p>
            <a:endParaRPr lang="en-US" b="1" dirty="0" smtClean="0"/>
          </a:p>
          <a:p>
            <a:r>
              <a:rPr lang="en-US" b="0" dirty="0" smtClean="0"/>
              <a:t>A.</a:t>
            </a:r>
            <a:r>
              <a:rPr lang="en-US" b="0" baseline="0" dirty="0" smtClean="0"/>
              <a:t>  Recruiting volunteers</a:t>
            </a:r>
          </a:p>
          <a:p>
            <a:r>
              <a:rPr lang="en-US" b="0" baseline="0" dirty="0" smtClean="0"/>
              <a:t>B.  Screening volunteers</a:t>
            </a:r>
          </a:p>
          <a:p>
            <a:r>
              <a:rPr lang="en-US" b="0" baseline="0" dirty="0" smtClean="0"/>
              <a:t>C.  Adventist Risk Management Guidelines</a:t>
            </a:r>
          </a:p>
          <a:p>
            <a:r>
              <a:rPr lang="en-US" b="0" baseline="0" dirty="0" smtClean="0"/>
              <a:t>D.  How Pastors and Elders can help with screening volunteers</a:t>
            </a:r>
            <a:endParaRPr lang="en-US" b="0" dirty="0"/>
          </a:p>
        </p:txBody>
      </p:sp>
      <p:sp>
        <p:nvSpPr>
          <p:cNvPr id="4" name="Slide Number Placeholder 3"/>
          <p:cNvSpPr>
            <a:spLocks noGrp="1"/>
          </p:cNvSpPr>
          <p:nvPr>
            <p:ph type="sldNum" sz="quarter" idx="10"/>
          </p:nvPr>
        </p:nvSpPr>
        <p:spPr/>
        <p:txBody>
          <a:bodyPr/>
          <a:lstStyle/>
          <a:p>
            <a:fld id="{115772CB-CF5E-48E3-909C-1FF1B761F1E0}" type="slidenum">
              <a:rPr lang="en-US" smtClean="0"/>
              <a:t>19</a:t>
            </a:fld>
            <a:endParaRPr lang="en-US"/>
          </a:p>
        </p:txBody>
      </p:sp>
    </p:spTree>
    <p:extLst>
      <p:ext uri="{BB962C8B-B14F-4D97-AF65-F5344CB8AC3E}">
        <p14:creationId xmlns:p14="http://schemas.microsoft.com/office/powerpoint/2010/main" val="2744653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2000" b="1" i="1" dirty="0" smtClean="0">
                <a:latin typeface="Apple Chancery"/>
                <a:cs typeface="Apple Chancery"/>
              </a:rPr>
              <a:t>8</a:t>
            </a:r>
            <a:r>
              <a:rPr lang="en-US" sz="1200" b="1" dirty="0" smtClean="0"/>
              <a:t> CHARACTERISTICS of a </a:t>
            </a:r>
            <a:r>
              <a:rPr lang="en-US" sz="1100" b="1" i="1" dirty="0" smtClean="0">
                <a:solidFill>
                  <a:srgbClr val="FF0000"/>
                </a:solidFill>
              </a:rPr>
              <a:t>HEALTHY CHILDREN’S </a:t>
            </a:r>
            <a:r>
              <a:rPr lang="en-US" sz="1100" b="1" i="1" smtClean="0">
                <a:solidFill>
                  <a:srgbClr val="FF0000"/>
                </a:solidFill>
              </a:rPr>
              <a:t>MINISTRIES</a:t>
            </a:r>
            <a:r>
              <a:rPr lang="en-US" sz="1050" b="1" smtClean="0"/>
              <a:t> </a:t>
            </a:r>
          </a:p>
          <a:p>
            <a:pPr algn="l"/>
            <a:r>
              <a:rPr lang="en-US" sz="1200" b="1" smtClean="0"/>
              <a:t>in the LOCAL CHURCH</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15772CB-CF5E-48E3-909C-1FF1B761F1E0}" type="slidenum">
              <a:rPr lang="en-US" smtClean="0"/>
              <a:t>2</a:t>
            </a:fld>
            <a:endParaRPr lang="en-US"/>
          </a:p>
        </p:txBody>
      </p:sp>
    </p:spTree>
    <p:extLst>
      <p:ext uri="{BB962C8B-B14F-4D97-AF65-F5344CB8AC3E}">
        <p14:creationId xmlns:p14="http://schemas.microsoft.com/office/powerpoint/2010/main" val="9846610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Gift</a:t>
            </a:r>
            <a:r>
              <a:rPr lang="en-US" sz="1200" b="1" kern="1200" dirty="0" smtClean="0">
                <a:solidFill>
                  <a:schemeClr val="tx1"/>
                </a:solidFill>
                <a:effectLst/>
                <a:latin typeface="+mn-lt"/>
                <a:ea typeface="+mn-ea"/>
                <a:cs typeface="+mn-cs"/>
              </a:rPr>
              <a:t>-oriented</a:t>
            </a:r>
            <a:r>
              <a:rPr lang="en-US" sz="1200" b="1" kern="1200" baseline="0" dirty="0" smtClean="0">
                <a:solidFill>
                  <a:schemeClr val="tx1"/>
                </a:solidFill>
                <a:effectLst/>
                <a:latin typeface="+mn-lt"/>
                <a:ea typeface="+mn-ea"/>
                <a:cs typeface="+mn-cs"/>
              </a:rPr>
              <a:t> Ministry</a:t>
            </a:r>
          </a:p>
          <a:p>
            <a:endParaRPr lang="en-US" sz="1200" b="1" kern="1200" baseline="0" dirty="0" smtClean="0">
              <a:solidFill>
                <a:schemeClr val="tx1"/>
              </a:solidFill>
              <a:effectLst/>
              <a:latin typeface="+mn-lt"/>
              <a:ea typeface="+mn-ea"/>
              <a:cs typeface="+mn-cs"/>
            </a:endParaRPr>
          </a:p>
          <a:p>
            <a:pPr marL="171450" indent="-171450">
              <a:buFont typeface="Arial"/>
              <a:buChar char="•"/>
            </a:pPr>
            <a:r>
              <a:rPr lang="en-US" sz="1200" kern="1200" dirty="0" smtClean="0">
                <a:solidFill>
                  <a:schemeClr val="tx1"/>
                </a:solidFill>
                <a:effectLst/>
                <a:latin typeface="+mn-lt"/>
                <a:ea typeface="+mn-ea"/>
                <a:cs typeface="+mn-cs"/>
              </a:rPr>
              <a:t>God has given to each of us different gifts and talents</a:t>
            </a:r>
          </a:p>
          <a:p>
            <a:pPr marL="171450" lvl="0" indent="-171450">
              <a:buFont typeface="Arial"/>
              <a:buChar char="•"/>
            </a:pPr>
            <a:r>
              <a:rPr lang="en-US" sz="1200" kern="1200" dirty="0" smtClean="0">
                <a:solidFill>
                  <a:schemeClr val="tx1"/>
                </a:solidFill>
                <a:effectLst/>
                <a:latin typeface="+mn-lt"/>
                <a:ea typeface="+mn-ea"/>
                <a:cs typeface="+mn-cs"/>
              </a:rPr>
              <a:t>Identify gifts of staff and utilize </a:t>
            </a:r>
            <a:r>
              <a:rPr lang="en-US" sz="1200" kern="1200" dirty="0" smtClean="0">
                <a:solidFill>
                  <a:schemeClr val="tx1"/>
                </a:solidFill>
                <a:effectLst/>
                <a:latin typeface="+mn-lt"/>
                <a:ea typeface="+mn-ea"/>
                <a:cs typeface="+mn-cs"/>
              </a:rPr>
              <a:t>them</a:t>
            </a:r>
          </a:p>
          <a:p>
            <a:pPr marL="171450" lvl="0" indent="-171450">
              <a:buFont typeface="Arial"/>
              <a:buChar char="•"/>
            </a:pPr>
            <a:r>
              <a:rPr lang="en-US" sz="1200" kern="1200" dirty="0" smtClean="0">
                <a:solidFill>
                  <a:schemeClr val="tx1"/>
                </a:solidFill>
                <a:effectLst/>
                <a:latin typeface="+mn-lt"/>
                <a:ea typeface="+mn-ea"/>
                <a:cs typeface="+mn-cs"/>
              </a:rPr>
              <a:t>Those</a:t>
            </a:r>
            <a:r>
              <a:rPr lang="en-US" sz="1200" kern="1200" baseline="0" dirty="0" smtClean="0">
                <a:solidFill>
                  <a:schemeClr val="tx1"/>
                </a:solidFill>
                <a:effectLst/>
                <a:latin typeface="+mn-lt"/>
                <a:ea typeface="+mn-ea"/>
                <a:cs typeface="+mn-cs"/>
              </a:rPr>
              <a:t> who have passion for kids, direct them to CHM</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15772CB-CF5E-48E3-909C-1FF1B761F1E0}" type="slidenum">
              <a:rPr lang="en-US" smtClean="0"/>
              <a:t>20</a:t>
            </a:fld>
            <a:endParaRPr lang="en-US"/>
          </a:p>
        </p:txBody>
      </p:sp>
    </p:spTree>
    <p:extLst>
      <p:ext uri="{BB962C8B-B14F-4D97-AF65-F5344CB8AC3E}">
        <p14:creationId xmlns:p14="http://schemas.microsoft.com/office/powerpoint/2010/main" val="26426708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Benjamin Carson, well-known American neurosurgeon.</a:t>
            </a:r>
            <a:endParaRPr lang="en-US" b="1" dirty="0" smtClean="0"/>
          </a:p>
          <a:p>
            <a:endParaRPr lang="en-US" dirty="0" smtClean="0"/>
          </a:p>
          <a:p>
            <a:r>
              <a:rPr lang="en-US" dirty="0" smtClean="0"/>
              <a:t>"I</a:t>
            </a:r>
            <a:r>
              <a:rPr lang="en-US" baseline="0" dirty="0" smtClean="0"/>
              <a:t> think one of the keys to leadership is recognizing that everybody has gifts and talents.  A good leader will learn how to harness those gifts toward the same goal</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115772CB-CF5E-48E3-909C-1FF1B761F1E0}" type="slidenum">
              <a:rPr lang="en-US" smtClean="0"/>
              <a:t>21</a:t>
            </a:fld>
            <a:endParaRPr lang="en-US"/>
          </a:p>
        </p:txBody>
      </p:sp>
    </p:spTree>
    <p:extLst>
      <p:ext uri="{BB962C8B-B14F-4D97-AF65-F5344CB8AC3E}">
        <p14:creationId xmlns:p14="http://schemas.microsoft.com/office/powerpoint/2010/main" val="21169198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2</a:t>
            </a:r>
            <a:r>
              <a:rPr lang="en-US" b="1" baseline="0" dirty="0" smtClean="0"/>
              <a:t> A.  Recruiting Volunteers</a:t>
            </a:r>
          </a:p>
          <a:p>
            <a:endParaRPr lang="en-US" b="1" baseline="0" dirty="0" smtClean="0"/>
          </a:p>
          <a:p>
            <a:r>
              <a:rPr lang="en-US" dirty="0" smtClean="0"/>
              <a:t>"</a:t>
            </a:r>
            <a:r>
              <a:rPr lang="en-US" dirty="0" smtClean="0"/>
              <a:t>By helping others you also help yourself.  Young volunteers learn new skills and can gain confidence and </a:t>
            </a:r>
            <a:r>
              <a:rPr lang="en-US" dirty="0" smtClean="0"/>
              <a:t>social </a:t>
            </a:r>
            <a:r>
              <a:rPr lang="en-US" dirty="0" smtClean="0"/>
              <a:t>skills, which can help them in future</a:t>
            </a:r>
            <a:r>
              <a:rPr lang="en-US" baseline="0" dirty="0" smtClean="0"/>
              <a:t> work related roles."</a:t>
            </a:r>
            <a:endParaRPr lang="en-US" dirty="0"/>
          </a:p>
        </p:txBody>
      </p:sp>
      <p:sp>
        <p:nvSpPr>
          <p:cNvPr id="4" name="Slide Number Placeholder 3"/>
          <p:cNvSpPr>
            <a:spLocks noGrp="1"/>
          </p:cNvSpPr>
          <p:nvPr>
            <p:ph type="sldNum" sz="quarter" idx="10"/>
          </p:nvPr>
        </p:nvSpPr>
        <p:spPr/>
        <p:txBody>
          <a:bodyPr/>
          <a:lstStyle/>
          <a:p>
            <a:fld id="{115772CB-CF5E-48E3-909C-1FF1B761F1E0}" type="slidenum">
              <a:rPr lang="en-US" smtClean="0"/>
              <a:t>22</a:t>
            </a:fld>
            <a:endParaRPr lang="en-US"/>
          </a:p>
        </p:txBody>
      </p:sp>
    </p:spTree>
    <p:extLst>
      <p:ext uri="{BB962C8B-B14F-4D97-AF65-F5344CB8AC3E}">
        <p14:creationId xmlns:p14="http://schemas.microsoft.com/office/powerpoint/2010/main" val="24725197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Criteria for Selecting Volunteers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dirty="0" smtClean="0"/>
              <a:t>*  </a:t>
            </a:r>
            <a:r>
              <a:rPr lang="en-US" sz="1400" b="1" dirty="0" smtClean="0"/>
              <a:t>Choose individuals who have the following character traits:</a:t>
            </a:r>
          </a:p>
          <a:p>
            <a:r>
              <a:rPr lang="en-US" sz="1200" b="1" i="1" dirty="0" smtClean="0"/>
              <a:t>   </a:t>
            </a:r>
            <a:r>
              <a:rPr lang="en-US" sz="1200" b="1" i="1" dirty="0" smtClean="0"/>
              <a:t>a.</a:t>
            </a:r>
            <a:r>
              <a:rPr lang="en-US" sz="1200" b="1" i="1" baseline="0" dirty="0" smtClean="0"/>
              <a:t> </a:t>
            </a:r>
            <a:r>
              <a:rPr lang="en-US" sz="1200" b="1" i="1" dirty="0" smtClean="0"/>
              <a:t>Demonstrate </a:t>
            </a:r>
            <a:r>
              <a:rPr lang="en-US" sz="1800" b="1" i="1" dirty="0" smtClean="0">
                <a:effectLst>
                  <a:glow rad="101600">
                    <a:schemeClr val="accent5">
                      <a:satMod val="175000"/>
                      <a:alpha val="40000"/>
                    </a:schemeClr>
                  </a:glow>
                </a:effectLst>
              </a:rPr>
              <a:t>love and commitment</a:t>
            </a:r>
            <a:r>
              <a:rPr lang="en-US" sz="1200" b="1" i="1" dirty="0" smtClean="0"/>
              <a:t> to God and to the </a:t>
            </a:r>
            <a:r>
              <a:rPr lang="en-US" sz="1200" b="1" i="1" dirty="0" smtClean="0"/>
              <a:t>church.</a:t>
            </a:r>
          </a:p>
          <a:p>
            <a:r>
              <a:rPr lang="en-US" sz="1200" b="1" i="1" baseline="0" dirty="0" smtClean="0"/>
              <a:t>   b. </a:t>
            </a:r>
            <a:r>
              <a:rPr lang="en-US" sz="1200" b="1" i="1" dirty="0" smtClean="0"/>
              <a:t>Uphold </a:t>
            </a:r>
            <a:r>
              <a:rPr lang="en-US" sz="2000" b="1" i="1" dirty="0" smtClean="0">
                <a:effectLst>
                  <a:glow rad="101600">
                    <a:schemeClr val="accent3">
                      <a:satMod val="175000"/>
                      <a:alpha val="40000"/>
                    </a:schemeClr>
                  </a:glow>
                </a:effectLst>
              </a:rPr>
              <a:t>high moral</a:t>
            </a:r>
            <a:r>
              <a:rPr lang="en-US" sz="1200" b="1" i="1" dirty="0" smtClean="0"/>
              <a:t> and</a:t>
            </a:r>
            <a:r>
              <a:rPr lang="en-US" sz="1600" b="1" i="1" dirty="0" smtClean="0">
                <a:effectLst>
                  <a:glow rad="101600">
                    <a:schemeClr val="accent3">
                      <a:satMod val="175000"/>
                      <a:alpha val="40000"/>
                    </a:schemeClr>
                  </a:glow>
                </a:effectLst>
              </a:rPr>
              <a:t> ethical excellence.</a:t>
            </a:r>
          </a:p>
          <a:p>
            <a:r>
              <a:rPr lang="en-US" sz="1600" b="1" i="1" baseline="0" dirty="0" smtClean="0">
                <a:effectLst>
                  <a:glow rad="101600">
                    <a:schemeClr val="accent3">
                      <a:satMod val="175000"/>
                      <a:alpha val="40000"/>
                    </a:schemeClr>
                  </a:glow>
                </a:effectLst>
              </a:rPr>
              <a:t>   </a:t>
            </a:r>
            <a:r>
              <a:rPr lang="en-US" sz="1200" b="1" i="1" baseline="0" dirty="0" smtClean="0">
                <a:effectLst/>
              </a:rPr>
              <a:t>c.</a:t>
            </a:r>
            <a:r>
              <a:rPr lang="en-US" sz="1200" b="1" i="1" dirty="0" smtClean="0"/>
              <a:t> Have </a:t>
            </a:r>
            <a:r>
              <a:rPr lang="en-US" sz="1400" b="1" i="1" dirty="0" smtClean="0">
                <a:effectLst>
                  <a:glow rad="101600">
                    <a:schemeClr val="accent2">
                      <a:satMod val="175000"/>
                      <a:alpha val="40000"/>
                    </a:schemeClr>
                  </a:glow>
                </a:effectLst>
              </a:rPr>
              <a:t>leadership abilities</a:t>
            </a:r>
            <a:r>
              <a:rPr lang="en-US" sz="1200" b="1" i="1" dirty="0" smtClean="0"/>
              <a:t> and </a:t>
            </a:r>
            <a:r>
              <a:rPr lang="en-US" sz="1400" b="1" i="1" dirty="0" smtClean="0">
                <a:effectLst>
                  <a:glow rad="101600">
                    <a:schemeClr val="accent2">
                      <a:satMod val="175000"/>
                      <a:alpha val="40000"/>
                    </a:schemeClr>
                  </a:glow>
                </a:effectLst>
              </a:rPr>
              <a:t>experience.</a:t>
            </a:r>
          </a:p>
          <a:p>
            <a:r>
              <a:rPr lang="en-US" sz="1200" b="1" i="1" baseline="0" dirty="0" smtClean="0"/>
              <a:t>   </a:t>
            </a:r>
            <a:r>
              <a:rPr lang="en-US" sz="1200" b="1" i="1" baseline="0" dirty="0" smtClean="0"/>
              <a:t>d.</a:t>
            </a:r>
            <a:r>
              <a:rPr lang="en-US" sz="1200" b="1" i="1" dirty="0" smtClean="0"/>
              <a:t> Have </a:t>
            </a:r>
            <a:r>
              <a:rPr lang="en-US" sz="1200" b="1" i="1" dirty="0" smtClean="0"/>
              <a:t>a </a:t>
            </a:r>
            <a:r>
              <a:rPr lang="en-US" sz="1800" b="1" i="1" dirty="0" smtClean="0">
                <a:effectLst>
                  <a:glow rad="139700">
                    <a:schemeClr val="accent6">
                      <a:satMod val="175000"/>
                      <a:alpha val="40000"/>
                    </a:schemeClr>
                  </a:glow>
                </a:effectLst>
              </a:rPr>
              <a:t>passion</a:t>
            </a:r>
            <a:r>
              <a:rPr lang="en-US" sz="1200" b="1" i="1" dirty="0" smtClean="0"/>
              <a:t> for children.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115772CB-CF5E-48E3-909C-1FF1B761F1E0}" type="slidenum">
              <a:rPr lang="en-US" smtClean="0"/>
              <a:t>23</a:t>
            </a:fld>
            <a:endParaRPr lang="en-US"/>
          </a:p>
        </p:txBody>
      </p:sp>
    </p:spTree>
    <p:extLst>
      <p:ext uri="{BB962C8B-B14F-4D97-AF65-F5344CB8AC3E}">
        <p14:creationId xmlns:p14="http://schemas.microsoft.com/office/powerpoint/2010/main" val="25283666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Responsibility</a:t>
            </a:r>
            <a:r>
              <a:rPr lang="en-US" sz="1200" b="1" baseline="0" dirty="0" smtClean="0"/>
              <a:t> of Recruiter</a:t>
            </a:r>
            <a:endParaRPr lang="en-US" sz="1200"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p>
          <a:p>
            <a:r>
              <a:rPr lang="en-US" sz="1200" b="0" i="0" dirty="0" smtClean="0"/>
              <a:t>*Constantly looks for volunteers.</a:t>
            </a:r>
          </a:p>
          <a:p>
            <a:r>
              <a:rPr lang="en-US" sz="1200" b="0" i="0" dirty="0" smtClean="0"/>
              <a:t>*Keeps a current file of likely volunteers.</a:t>
            </a:r>
          </a:p>
          <a:p>
            <a:r>
              <a:rPr lang="en-US" sz="1200" b="0" i="0" dirty="0" smtClean="0"/>
              <a:t>*Has a description for each job.</a:t>
            </a:r>
          </a:p>
          <a:p>
            <a:r>
              <a:rPr lang="en-US" sz="1200" b="0" i="0" dirty="0" smtClean="0"/>
              <a:t>*Has a supply of ministry application forms.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dirty="0" smtClean="0"/>
          </a:p>
        </p:txBody>
      </p:sp>
      <p:sp>
        <p:nvSpPr>
          <p:cNvPr id="4" name="Slide Number Placeholder 3"/>
          <p:cNvSpPr>
            <a:spLocks noGrp="1"/>
          </p:cNvSpPr>
          <p:nvPr>
            <p:ph type="sldNum" sz="quarter" idx="10"/>
          </p:nvPr>
        </p:nvSpPr>
        <p:spPr/>
        <p:txBody>
          <a:bodyPr/>
          <a:lstStyle/>
          <a:p>
            <a:fld id="{115772CB-CF5E-48E3-909C-1FF1B761F1E0}" type="slidenum">
              <a:rPr lang="en-US" smtClean="0"/>
              <a:t>24</a:t>
            </a:fld>
            <a:endParaRPr lang="en-US"/>
          </a:p>
        </p:txBody>
      </p:sp>
    </p:spTree>
    <p:extLst>
      <p:ext uri="{BB962C8B-B14F-4D97-AF65-F5344CB8AC3E}">
        <p14:creationId xmlns:p14="http://schemas.microsoft.com/office/powerpoint/2010/main" val="32485022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smtClean="0"/>
              <a:t>STEPS IN SELECTING VOLUNTEERS</a:t>
            </a:r>
          </a:p>
          <a:p>
            <a:endParaRPr lang="en-US" sz="1600" b="1" dirty="0" smtClean="0"/>
          </a:p>
          <a:p>
            <a:r>
              <a:rPr lang="en-US" sz="1200" b="1" dirty="0" smtClean="0"/>
              <a:t>*</a:t>
            </a:r>
            <a:r>
              <a:rPr lang="en-US" sz="1200" b="1" i="1" dirty="0" smtClean="0"/>
              <a:t>Pray about individuals you need.</a:t>
            </a:r>
          </a:p>
          <a:p>
            <a:r>
              <a:rPr lang="en-US" sz="1200" b="1" i="1" dirty="0" smtClean="0"/>
              <a:t>*Share your vision with others.</a:t>
            </a:r>
          </a:p>
          <a:p>
            <a:r>
              <a:rPr lang="en-US" sz="1200" b="1" i="1" dirty="0" smtClean="0"/>
              <a:t>*Advertise the need for volunteers.</a:t>
            </a:r>
          </a:p>
          <a:p>
            <a:r>
              <a:rPr lang="en-US" sz="1200" i="1" dirty="0" smtClean="0"/>
              <a:t>(</a:t>
            </a:r>
            <a:r>
              <a:rPr lang="en-US" sz="1050" i="1" dirty="0" smtClean="0"/>
              <a:t>announcements, telephone, volunteer to volunteer, nominating committee, one-to-one)</a:t>
            </a:r>
            <a:endParaRPr lang="en-US" sz="1200" i="1" dirty="0" smtClean="0"/>
          </a:p>
          <a:p>
            <a:r>
              <a:rPr lang="en-US" sz="1200" b="1" i="1" dirty="0" smtClean="0"/>
              <a:t>*Identify volunteer roles that are needed.</a:t>
            </a:r>
          </a:p>
          <a:p>
            <a:r>
              <a:rPr lang="en-US" sz="1050" i="1" dirty="0" smtClean="0"/>
              <a:t>(Teacher, Craft/Puppet Coordinator, Music Leader, Story teller, Team Coordinator)</a:t>
            </a:r>
          </a:p>
          <a:p>
            <a:r>
              <a:rPr lang="en-US" sz="1200" b="1" i="1" dirty="0" smtClean="0"/>
              <a:t>*Determine the length of service for each position.</a:t>
            </a:r>
          </a:p>
          <a:p>
            <a:r>
              <a:rPr lang="en-US" sz="1200" b="1" i="1" dirty="0" smtClean="0"/>
              <a:t>*Provide a job description.</a:t>
            </a:r>
          </a:p>
          <a:p>
            <a:r>
              <a:rPr lang="en-US" sz="1200" b="1" i="1" dirty="0" smtClean="0"/>
              <a:t>*Make the search for volunteers an on-going process.</a:t>
            </a:r>
          </a:p>
          <a:p>
            <a:endParaRPr lang="en-US" dirty="0"/>
          </a:p>
        </p:txBody>
      </p:sp>
      <p:sp>
        <p:nvSpPr>
          <p:cNvPr id="4" name="Slide Number Placeholder 3"/>
          <p:cNvSpPr>
            <a:spLocks noGrp="1"/>
          </p:cNvSpPr>
          <p:nvPr>
            <p:ph type="sldNum" sz="quarter" idx="10"/>
          </p:nvPr>
        </p:nvSpPr>
        <p:spPr/>
        <p:txBody>
          <a:bodyPr/>
          <a:lstStyle/>
          <a:p>
            <a:fld id="{115772CB-CF5E-48E3-909C-1FF1B761F1E0}" type="slidenum">
              <a:rPr lang="en-US" smtClean="0"/>
              <a:t>25</a:t>
            </a:fld>
            <a:endParaRPr lang="en-US"/>
          </a:p>
        </p:txBody>
      </p:sp>
    </p:spTree>
    <p:extLst>
      <p:ext uri="{BB962C8B-B14F-4D97-AF65-F5344CB8AC3E}">
        <p14:creationId xmlns:p14="http://schemas.microsoft.com/office/powerpoint/2010/main" val="11833629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dirty="0" smtClean="0">
                <a:latin typeface="Apple Chancery"/>
                <a:cs typeface="Apple Chancery"/>
              </a:rPr>
              <a:t>L</a:t>
            </a:r>
            <a:r>
              <a:rPr lang="en-US" sz="1200" dirty="0" smtClean="0"/>
              <a:t>ike an archer who </a:t>
            </a:r>
            <a:r>
              <a:rPr lang="en-US" sz="1200" b="1" i="1" dirty="0" smtClean="0">
                <a:solidFill>
                  <a:srgbClr val="008000"/>
                </a:solidFill>
              </a:rPr>
              <a:t>WOUNDS EVERYONE </a:t>
            </a:r>
            <a:r>
              <a:rPr lang="en-US" sz="1200" dirty="0" smtClean="0"/>
              <a:t>so is he who </a:t>
            </a:r>
            <a:r>
              <a:rPr lang="en-US" sz="1200" b="1" i="1" dirty="0" smtClean="0">
                <a:solidFill>
                  <a:srgbClr val="FF0080"/>
                </a:solidFill>
              </a:rPr>
              <a:t>HIRES A FOOL</a:t>
            </a:r>
            <a:r>
              <a:rPr lang="en-US" sz="1200" dirty="0" smtClean="0"/>
              <a:t> or who hires those who any pass-by.</a:t>
            </a:r>
          </a:p>
          <a:p>
            <a:pPr algn="l"/>
            <a:r>
              <a:rPr lang="en-US" sz="800" b="1" dirty="0" smtClean="0"/>
              <a:t>Proverbs 26:10</a:t>
            </a:r>
          </a:p>
          <a:p>
            <a:endParaRPr lang="en-US" dirty="0"/>
          </a:p>
        </p:txBody>
      </p:sp>
      <p:sp>
        <p:nvSpPr>
          <p:cNvPr id="4" name="Slide Number Placeholder 3"/>
          <p:cNvSpPr>
            <a:spLocks noGrp="1"/>
          </p:cNvSpPr>
          <p:nvPr>
            <p:ph type="sldNum" sz="quarter" idx="10"/>
          </p:nvPr>
        </p:nvSpPr>
        <p:spPr/>
        <p:txBody>
          <a:bodyPr/>
          <a:lstStyle/>
          <a:p>
            <a:fld id="{115772CB-CF5E-48E3-909C-1FF1B761F1E0}" type="slidenum">
              <a:rPr lang="en-US" smtClean="0"/>
              <a:t>26</a:t>
            </a:fld>
            <a:endParaRPr lang="en-US"/>
          </a:p>
        </p:txBody>
      </p:sp>
    </p:spTree>
    <p:extLst>
      <p:ext uri="{BB962C8B-B14F-4D97-AF65-F5344CB8AC3E}">
        <p14:creationId xmlns:p14="http://schemas.microsoft.com/office/powerpoint/2010/main" val="19922764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B. </a:t>
            </a:r>
            <a:r>
              <a:rPr lang="en-US" sz="1600" b="1" dirty="0" smtClean="0"/>
              <a:t>SCREENING </a:t>
            </a:r>
            <a:r>
              <a:rPr lang="en-US" sz="1200" dirty="0" smtClean="0"/>
              <a:t>VOLUNTEERS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285750" indent="-285750">
              <a:lnSpc>
                <a:spcPct val="90000"/>
              </a:lnSpc>
              <a:buFont typeface="Wingdings" charset="2"/>
              <a:buChar char="q"/>
            </a:pPr>
            <a:r>
              <a:rPr lang="en-US" sz="4800" dirty="0" smtClean="0"/>
              <a:t>WHY SCREEN VOLUNTEERS? </a:t>
            </a:r>
            <a:r>
              <a:rPr lang="en-US" sz="4800" b="1" i="1" dirty="0" smtClean="0">
                <a:solidFill>
                  <a:srgbClr val="FF0000"/>
                </a:solidFill>
              </a:rPr>
              <a:t>Protect children; gauge person’s interest for ministry.</a:t>
            </a:r>
            <a:endParaRPr lang="en-US" sz="7200" dirty="0" smtClean="0"/>
          </a:p>
          <a:p>
            <a:pPr marL="0" indent="0">
              <a:buFont typeface="Wingdings" charset="2"/>
              <a:buNone/>
            </a:pPr>
            <a:endParaRPr lang="en-US" sz="1200" dirty="0" smtClean="0"/>
          </a:p>
          <a:p>
            <a:pPr marL="285750" indent="-285750">
              <a:lnSpc>
                <a:spcPct val="90000"/>
              </a:lnSpc>
              <a:buFont typeface="Wingdings" charset="2"/>
              <a:buChar char="q"/>
            </a:pPr>
            <a:r>
              <a:rPr lang="en-US" sz="4800" dirty="0" smtClean="0"/>
              <a:t>WHO DOES THE SCREENING? </a:t>
            </a:r>
            <a:r>
              <a:rPr lang="en-US" sz="4800" b="1" i="1" dirty="0" smtClean="0">
                <a:solidFill>
                  <a:srgbClr val="FF0000"/>
                </a:solidFill>
              </a:rPr>
              <a:t>CHM Coordinator; church screening committee.</a:t>
            </a:r>
            <a:endParaRPr lang="en-US" sz="7200" dirty="0" smtClean="0"/>
          </a:p>
          <a:p>
            <a:pPr marL="0" indent="0">
              <a:buFont typeface="Wingdings" charset="2"/>
              <a:buNone/>
            </a:pPr>
            <a:endParaRPr lang="en-US" sz="1200" dirty="0" smtClean="0"/>
          </a:p>
          <a:p>
            <a:pPr marL="285750" indent="-285750">
              <a:lnSpc>
                <a:spcPct val="90000"/>
              </a:lnSpc>
              <a:buFont typeface="Wingdings" charset="2"/>
              <a:buChar char="q"/>
            </a:pPr>
            <a:r>
              <a:rPr lang="en-US" sz="4800" dirty="0" smtClean="0"/>
              <a:t>THE ROLES OF SCREENERS</a:t>
            </a:r>
            <a:r>
              <a:rPr lang="en-US" sz="4800" baseline="0" dirty="0" smtClean="0"/>
              <a:t>  </a:t>
            </a:r>
            <a:r>
              <a:rPr lang="en-US" sz="4800" b="1" i="1" dirty="0" smtClean="0">
                <a:solidFill>
                  <a:srgbClr val="FF0000"/>
                </a:solidFill>
              </a:rPr>
              <a:t>Accepts applications; do background checks &amp; interviews.</a:t>
            </a:r>
            <a:endParaRPr lang="en-US" sz="7200" dirty="0" smtClean="0"/>
          </a:p>
          <a:p>
            <a:pPr marL="0" indent="0">
              <a:buFont typeface="Wingdings" charset="2"/>
              <a:buNone/>
            </a:pPr>
            <a:endParaRPr lang="en-US" sz="1200" dirty="0" smtClean="0"/>
          </a:p>
          <a:p>
            <a:pPr marL="285750" indent="-285750">
              <a:buFont typeface="Wingdings" charset="2"/>
              <a:buChar char="q"/>
            </a:pPr>
            <a:r>
              <a:rPr lang="en-US" sz="4800" dirty="0" smtClean="0"/>
              <a:t>PRACTICE THE SEVEN C’s </a:t>
            </a:r>
          </a:p>
          <a:p>
            <a:pPr lvl="1"/>
            <a:r>
              <a:rPr lang="en-US" sz="3200" b="1" i="1" dirty="0" smtClean="0">
                <a:solidFill>
                  <a:srgbClr val="FF0000"/>
                </a:solidFill>
              </a:rPr>
              <a:t>C</a:t>
            </a:r>
            <a:r>
              <a:rPr lang="en-US" sz="2400" b="1" i="1" dirty="0" smtClean="0"/>
              <a:t>alling to ministry, </a:t>
            </a:r>
            <a:r>
              <a:rPr lang="en-US" sz="3200" b="1" i="1" dirty="0" smtClean="0">
                <a:solidFill>
                  <a:srgbClr val="FF0000"/>
                </a:solidFill>
              </a:rPr>
              <a:t>C</a:t>
            </a:r>
            <a:r>
              <a:rPr lang="en-US" sz="2400" b="1" i="1" dirty="0" smtClean="0"/>
              <a:t>haracter – </a:t>
            </a:r>
            <a:r>
              <a:rPr lang="en-US" sz="2000" b="1" i="1" dirty="0" smtClean="0"/>
              <a:t>God’s screening</a:t>
            </a:r>
            <a:r>
              <a:rPr lang="en-US" sz="2400" b="1" i="1" dirty="0" smtClean="0"/>
              <a:t>, </a:t>
            </a:r>
          </a:p>
          <a:p>
            <a:pPr lvl="1"/>
            <a:r>
              <a:rPr lang="en-US" sz="3200" b="1" i="1" dirty="0" smtClean="0">
                <a:solidFill>
                  <a:srgbClr val="FF0000"/>
                </a:solidFill>
              </a:rPr>
              <a:t>C</a:t>
            </a:r>
            <a:r>
              <a:rPr lang="en-US" sz="2400" b="1" i="1" dirty="0" smtClean="0"/>
              <a:t>hemistry – </a:t>
            </a:r>
            <a:r>
              <a:rPr lang="en-US" sz="2000" b="1" i="1" dirty="0" smtClean="0"/>
              <a:t>attitude, willingness</a:t>
            </a:r>
            <a:r>
              <a:rPr lang="en-US" sz="2400" b="1" i="1" dirty="0" smtClean="0"/>
              <a:t>,  </a:t>
            </a:r>
            <a:r>
              <a:rPr lang="en-US" sz="3200" b="1" i="1" dirty="0" smtClean="0">
                <a:solidFill>
                  <a:srgbClr val="FF0000"/>
                </a:solidFill>
              </a:rPr>
              <a:t>C</a:t>
            </a:r>
            <a:r>
              <a:rPr lang="en-US" sz="2400" b="1" i="1" dirty="0" smtClean="0"/>
              <a:t>ompetency – </a:t>
            </a:r>
            <a:r>
              <a:rPr lang="en-US" sz="2000" b="1" i="1" dirty="0" smtClean="0"/>
              <a:t>training, experience,</a:t>
            </a:r>
            <a:r>
              <a:rPr lang="en-US" sz="2400" b="1" i="1" dirty="0" smtClean="0"/>
              <a:t> </a:t>
            </a:r>
          </a:p>
          <a:p>
            <a:pPr lvl="1"/>
            <a:r>
              <a:rPr lang="en-US" sz="3200" b="1" i="1" dirty="0" smtClean="0">
                <a:solidFill>
                  <a:srgbClr val="FF0000"/>
                </a:solidFill>
              </a:rPr>
              <a:t>C</a:t>
            </a:r>
            <a:r>
              <a:rPr lang="en-US" sz="2400" b="1" i="1" dirty="0" smtClean="0"/>
              <a:t>onsistency/congruence, </a:t>
            </a:r>
            <a:r>
              <a:rPr lang="en-US" sz="3200" b="1" i="1" dirty="0" smtClean="0">
                <a:solidFill>
                  <a:srgbClr val="FF0000"/>
                </a:solidFill>
              </a:rPr>
              <a:t>C</a:t>
            </a:r>
            <a:r>
              <a:rPr lang="en-US" sz="2400" b="1" i="1" dirty="0" smtClean="0"/>
              <a:t>ommitment, </a:t>
            </a:r>
          </a:p>
          <a:p>
            <a:pPr lvl="1"/>
            <a:r>
              <a:rPr lang="en-US" sz="3200" b="1" i="1" dirty="0" smtClean="0">
                <a:solidFill>
                  <a:srgbClr val="FF0000"/>
                </a:solidFill>
              </a:rPr>
              <a:t>C</a:t>
            </a:r>
            <a:r>
              <a:rPr lang="en-US" sz="2400" b="1" i="1" dirty="0" smtClean="0"/>
              <a:t>ondition – </a:t>
            </a:r>
            <a:r>
              <a:rPr lang="en-US" sz="2000" b="1" i="1" dirty="0" smtClean="0"/>
              <a:t>mental, physical, spiritual)</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50" dirty="0" smtClean="0"/>
          </a:p>
          <a:p>
            <a:endParaRPr lang="en-US" dirty="0"/>
          </a:p>
        </p:txBody>
      </p:sp>
      <p:sp>
        <p:nvSpPr>
          <p:cNvPr id="4" name="Slide Number Placeholder 3"/>
          <p:cNvSpPr>
            <a:spLocks noGrp="1"/>
          </p:cNvSpPr>
          <p:nvPr>
            <p:ph type="sldNum" sz="quarter" idx="10"/>
          </p:nvPr>
        </p:nvSpPr>
        <p:spPr/>
        <p:txBody>
          <a:bodyPr/>
          <a:lstStyle/>
          <a:p>
            <a:fld id="{115772CB-CF5E-48E3-909C-1FF1B761F1E0}" type="slidenum">
              <a:rPr lang="en-US" smtClean="0"/>
              <a:t>27</a:t>
            </a:fld>
            <a:endParaRPr lang="en-US"/>
          </a:p>
        </p:txBody>
      </p:sp>
    </p:spTree>
    <p:extLst>
      <p:ext uri="{BB962C8B-B14F-4D97-AF65-F5344CB8AC3E}">
        <p14:creationId xmlns:p14="http://schemas.microsoft.com/office/powerpoint/2010/main" val="36350133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smtClean="0"/>
              <a:t>C. </a:t>
            </a:r>
            <a:r>
              <a:rPr lang="en-US" sz="1200" b="1" dirty="0" smtClean="0"/>
              <a:t>ADVENTIST RISK MANAGEMENT</a:t>
            </a:r>
            <a:r>
              <a:rPr lang="en-US" sz="1200" b="1" baseline="0" dirty="0" smtClean="0"/>
              <a:t> </a:t>
            </a:r>
            <a:r>
              <a:rPr lang="en-US" sz="1050" dirty="0" smtClean="0"/>
              <a:t>GUIDELINES </a:t>
            </a:r>
          </a:p>
          <a:p>
            <a:endParaRPr lang="en-US" dirty="0" smtClean="0"/>
          </a:p>
          <a:p>
            <a:pPr marL="457200" indent="-457200">
              <a:buFont typeface="Wingdings" charset="2"/>
              <a:buChar char="ü"/>
            </a:pPr>
            <a:r>
              <a:rPr lang="en-US" sz="1200" dirty="0" smtClean="0"/>
              <a:t>Children will be supervised by adult/s at all times. Children’s programming will be conducted on an abuse free no-harassment tolerated basis at all times.</a:t>
            </a:r>
          </a:p>
          <a:p>
            <a:pPr marL="457200" indent="-457200">
              <a:buFont typeface="Wingdings" charset="2"/>
              <a:buChar char="ü"/>
            </a:pPr>
            <a:endParaRPr lang="en-US" sz="1200" dirty="0" smtClean="0"/>
          </a:p>
          <a:p>
            <a:pPr marL="457200" indent="-457200">
              <a:buFont typeface="Wingdings" charset="2"/>
              <a:buChar char="ü"/>
            </a:pPr>
            <a:r>
              <a:rPr lang="en-US" sz="1200" dirty="0" smtClean="0"/>
              <a:t>You can use the ARM guidelines when screening volunteers and in some places you may want to adapt them to suit your needs.</a:t>
            </a:r>
          </a:p>
          <a:p>
            <a:pPr marL="457200" indent="-457200">
              <a:buFont typeface="Wingdings" charset="2"/>
              <a:buChar char="ü"/>
            </a:pPr>
            <a:endParaRPr lang="en-US" sz="1200" dirty="0" smtClean="0"/>
          </a:p>
          <a:p>
            <a:pPr marL="457200" indent="-457200">
              <a:buFont typeface="Wingdings" charset="2"/>
              <a:buChar char="ü"/>
            </a:pPr>
            <a:r>
              <a:rPr lang="en-US" sz="1200" dirty="0" smtClean="0"/>
              <a:t>ARM provides these guidelines and forms to assist with the development of safety and risk control </a:t>
            </a:r>
          </a:p>
          <a:p>
            <a:r>
              <a:rPr lang="en-US" sz="1200" dirty="0" smtClean="0"/>
              <a:t>      </a:t>
            </a:r>
            <a:r>
              <a:rPr lang="en-US" sz="1200" baseline="0" dirty="0" smtClean="0"/>
              <a:t>     </a:t>
            </a:r>
            <a:r>
              <a:rPr lang="en-US" sz="1200" dirty="0" smtClean="0"/>
              <a:t>programs.</a:t>
            </a:r>
          </a:p>
          <a:p>
            <a:endParaRPr lang="en-US" dirty="0"/>
          </a:p>
        </p:txBody>
      </p:sp>
      <p:sp>
        <p:nvSpPr>
          <p:cNvPr id="4" name="Slide Number Placeholder 3"/>
          <p:cNvSpPr>
            <a:spLocks noGrp="1"/>
          </p:cNvSpPr>
          <p:nvPr>
            <p:ph type="sldNum" sz="quarter" idx="10"/>
          </p:nvPr>
        </p:nvSpPr>
        <p:spPr/>
        <p:txBody>
          <a:bodyPr/>
          <a:lstStyle/>
          <a:p>
            <a:fld id="{115772CB-CF5E-48E3-909C-1FF1B761F1E0}" type="slidenum">
              <a:rPr lang="en-US" smtClean="0"/>
              <a:t>28</a:t>
            </a:fld>
            <a:endParaRPr lang="en-US"/>
          </a:p>
        </p:txBody>
      </p:sp>
    </p:spTree>
    <p:extLst>
      <p:ext uri="{BB962C8B-B14F-4D97-AF65-F5344CB8AC3E}">
        <p14:creationId xmlns:p14="http://schemas.microsoft.com/office/powerpoint/2010/main" val="5423238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D. For </a:t>
            </a:r>
            <a:r>
              <a:rPr lang="en-US" sz="1600" b="1" dirty="0" smtClean="0"/>
              <a:t>PASTORS AND ELDERS:</a:t>
            </a:r>
            <a:r>
              <a:rPr lang="en-US" sz="1600" b="1" baseline="0" dirty="0" smtClean="0"/>
              <a:t>  </a:t>
            </a:r>
            <a:r>
              <a:rPr lang="en-US" sz="1200" dirty="0" smtClean="0">
                <a:effectLst>
                  <a:glow rad="101600">
                    <a:schemeClr val="accent2">
                      <a:satMod val="175000"/>
                      <a:alpha val="40000"/>
                    </a:schemeClr>
                  </a:glow>
                </a:effectLst>
              </a:rPr>
              <a:t>How To HELP WITH SCREENING VOLUNTEERS</a:t>
            </a:r>
          </a:p>
          <a:p>
            <a:endParaRPr lang="en-US" sz="1200" dirty="0" smtClean="0">
              <a:effectLst>
                <a:glow rad="101600">
                  <a:schemeClr val="accent2">
                    <a:satMod val="175000"/>
                    <a:alpha val="40000"/>
                  </a:schemeClr>
                </a:glow>
              </a:effectLst>
            </a:endParaRPr>
          </a:p>
          <a:p>
            <a:pPr marL="457200" indent="-457200">
              <a:lnSpc>
                <a:spcPct val="90000"/>
              </a:lnSpc>
              <a:buFont typeface="Wingdings" charset="2"/>
              <a:buChar char="§"/>
            </a:pPr>
            <a:r>
              <a:rPr lang="en-US" sz="1200" dirty="0" smtClean="0"/>
              <a:t>Appoint  a screening committee.</a:t>
            </a:r>
          </a:p>
          <a:p>
            <a:pPr marL="457200" indent="-457200">
              <a:lnSpc>
                <a:spcPct val="90000"/>
              </a:lnSpc>
              <a:buFont typeface="Wingdings" charset="2"/>
              <a:buChar char="§"/>
            </a:pPr>
            <a:r>
              <a:rPr lang="en-US" sz="1200" dirty="0" smtClean="0"/>
              <a:t>Assist with screening volunteers.</a:t>
            </a:r>
          </a:p>
          <a:p>
            <a:pPr marL="457200" indent="-457200">
              <a:lnSpc>
                <a:spcPct val="90000"/>
              </a:lnSpc>
              <a:buFont typeface="Wingdings" charset="2"/>
              <a:buChar char="§"/>
            </a:pPr>
            <a:r>
              <a:rPr lang="en-US" sz="1200" dirty="0" smtClean="0"/>
              <a:t>Do the reference check of volunteers.</a:t>
            </a:r>
          </a:p>
          <a:p>
            <a:pPr marL="457200" indent="-457200">
              <a:lnSpc>
                <a:spcPct val="90000"/>
              </a:lnSpc>
              <a:buFont typeface="Wingdings" charset="2"/>
              <a:buChar char="§"/>
            </a:pPr>
            <a:r>
              <a:rPr lang="en-US" sz="1200" dirty="0" smtClean="0"/>
              <a:t>Support the ruling of the screening committee.</a:t>
            </a:r>
          </a:p>
          <a:p>
            <a:endParaRPr lang="en-US" sz="1200" dirty="0" smtClean="0">
              <a:effectLst>
                <a:glow rad="101600">
                  <a:schemeClr val="accent2">
                    <a:satMod val="175000"/>
                    <a:alpha val="40000"/>
                  </a:schemeClr>
                </a:glow>
              </a:effectLst>
            </a:endParaRPr>
          </a:p>
          <a:p>
            <a:endParaRPr lang="en-US" sz="1200" dirty="0" smtClean="0">
              <a:effectLst>
                <a:glow rad="101600">
                  <a:schemeClr val="accent2">
                    <a:satMod val="175000"/>
                    <a:alpha val="40000"/>
                  </a:schemeClr>
                </a:glow>
              </a:effectLst>
            </a:endParaRPr>
          </a:p>
          <a:p>
            <a:endParaRPr lang="en-US" dirty="0"/>
          </a:p>
        </p:txBody>
      </p:sp>
      <p:sp>
        <p:nvSpPr>
          <p:cNvPr id="4" name="Slide Number Placeholder 3"/>
          <p:cNvSpPr>
            <a:spLocks noGrp="1"/>
          </p:cNvSpPr>
          <p:nvPr>
            <p:ph type="sldNum" sz="quarter" idx="10"/>
          </p:nvPr>
        </p:nvSpPr>
        <p:spPr/>
        <p:txBody>
          <a:bodyPr/>
          <a:lstStyle/>
          <a:p>
            <a:fld id="{115772CB-CF5E-48E3-909C-1FF1B761F1E0}" type="slidenum">
              <a:rPr lang="en-US" smtClean="0"/>
              <a:t>29</a:t>
            </a:fld>
            <a:endParaRPr lang="en-US"/>
          </a:p>
        </p:txBody>
      </p:sp>
    </p:spTree>
    <p:extLst>
      <p:ext uri="{BB962C8B-B14F-4D97-AF65-F5344CB8AC3E}">
        <p14:creationId xmlns:p14="http://schemas.microsoft.com/office/powerpoint/2010/main" val="1445734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t>HEALTHY CHM </a:t>
            </a:r>
            <a:r>
              <a:rPr lang="en-US" sz="1200" b="1" dirty="0" smtClean="0"/>
              <a:t>IN THE LOCAL CHURCH</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b="1" dirty="0" smtClean="0"/>
              <a:t>Active</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b="1" dirty="0" smtClean="0"/>
              <a:t>Empowered!</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b="1" dirty="0" smtClean="0"/>
              <a:t>Has</a:t>
            </a:r>
            <a:r>
              <a:rPr lang="en-US" sz="1200" b="1" baseline="0" dirty="0" smtClean="0"/>
              <a:t> plans all-year round</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b="1" baseline="0" dirty="0" smtClean="0"/>
              <a:t>Visible, can be felt</a:t>
            </a:r>
            <a:endParaRPr lang="en-US" sz="1200" b="1" dirty="0" smtClean="0"/>
          </a:p>
          <a:p>
            <a:endParaRPr lang="en-US" b="1" dirty="0"/>
          </a:p>
        </p:txBody>
      </p:sp>
      <p:sp>
        <p:nvSpPr>
          <p:cNvPr id="4" name="Slide Number Placeholder 3"/>
          <p:cNvSpPr>
            <a:spLocks noGrp="1"/>
          </p:cNvSpPr>
          <p:nvPr>
            <p:ph type="sldNum" sz="quarter" idx="10"/>
          </p:nvPr>
        </p:nvSpPr>
        <p:spPr/>
        <p:txBody>
          <a:bodyPr/>
          <a:lstStyle/>
          <a:p>
            <a:fld id="{115772CB-CF5E-48E3-909C-1FF1B761F1E0}" type="slidenum">
              <a:rPr lang="en-US" smtClean="0"/>
              <a:t>3</a:t>
            </a:fld>
            <a:endParaRPr lang="en-US"/>
          </a:p>
        </p:txBody>
      </p:sp>
    </p:spTree>
    <p:extLst>
      <p:ext uri="{BB962C8B-B14F-4D97-AF65-F5344CB8AC3E}">
        <p14:creationId xmlns:p14="http://schemas.microsoft.com/office/powerpoint/2010/main" val="19059117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Use E for Excellent, S for Satisfactory and NI for Needs Improvement. I</a:t>
            </a:r>
            <a:r>
              <a:rPr lang="en-US" baseline="0" dirty="0" smtClean="0"/>
              <a:t> give you </a:t>
            </a:r>
            <a:r>
              <a:rPr lang="en-US" sz="1800" b="1" baseline="0" dirty="0" smtClean="0"/>
              <a:t>one minute </a:t>
            </a:r>
            <a:r>
              <a:rPr lang="en-US" baseline="0" dirty="0" smtClean="0"/>
              <a:t>to do that.  Let’s proceed to # 3 characteristics of a Healthy CHM in the local church</a:t>
            </a:r>
            <a:endParaRPr lang="en-US" dirty="0" smtClean="0"/>
          </a:p>
          <a:p>
            <a:endParaRPr lang="en-US" dirty="0"/>
          </a:p>
        </p:txBody>
      </p:sp>
      <p:sp>
        <p:nvSpPr>
          <p:cNvPr id="4" name="Slide Number Placeholder 3"/>
          <p:cNvSpPr>
            <a:spLocks noGrp="1"/>
          </p:cNvSpPr>
          <p:nvPr>
            <p:ph type="sldNum" sz="quarter" idx="10"/>
          </p:nvPr>
        </p:nvSpPr>
        <p:spPr/>
        <p:txBody>
          <a:bodyPr/>
          <a:lstStyle/>
          <a:p>
            <a:fld id="{115772CB-CF5E-48E3-909C-1FF1B761F1E0}" type="slidenum">
              <a:rPr lang="en-US" smtClean="0"/>
              <a:t>30</a:t>
            </a:fld>
            <a:endParaRPr lang="en-US"/>
          </a:p>
        </p:txBody>
      </p:sp>
    </p:spTree>
    <p:extLst>
      <p:ext uri="{BB962C8B-B14F-4D97-AF65-F5344CB8AC3E}">
        <p14:creationId xmlns:p14="http://schemas.microsoft.com/office/powerpoint/2010/main" val="40432955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3.</a:t>
            </a:r>
            <a:r>
              <a:rPr lang="en-US" b="1" baseline="0" dirty="0" smtClean="0"/>
              <a:t>  Passionate Spirituality--3 parts</a:t>
            </a:r>
          </a:p>
          <a:p>
            <a:endParaRPr lang="en-US" b="1" baseline="0" dirty="0" smtClean="0"/>
          </a:p>
          <a:p>
            <a:r>
              <a:rPr lang="en-US" b="0" baseline="0" dirty="0" smtClean="0"/>
              <a:t>A.  The </a:t>
            </a:r>
            <a:r>
              <a:rPr lang="en-US" b="0" baseline="0" dirty="0" err="1" smtClean="0"/>
              <a:t>Gracelink</a:t>
            </a:r>
            <a:r>
              <a:rPr lang="en-US" b="0" baseline="0" dirty="0" smtClean="0"/>
              <a:t> Curriculum</a:t>
            </a:r>
          </a:p>
          <a:p>
            <a:r>
              <a:rPr lang="en-US" b="0" baseline="0" dirty="0" smtClean="0"/>
              <a:t>B.  Spiritual mentoring of children's leaders</a:t>
            </a:r>
          </a:p>
          <a:p>
            <a:r>
              <a:rPr lang="en-US" b="0" baseline="0" dirty="0" smtClean="0"/>
              <a:t>C.  How can pastors and elder nurture passionate spirituality</a:t>
            </a:r>
            <a:endParaRPr lang="en-US" b="0" dirty="0"/>
          </a:p>
        </p:txBody>
      </p:sp>
      <p:sp>
        <p:nvSpPr>
          <p:cNvPr id="4" name="Slide Number Placeholder 3"/>
          <p:cNvSpPr>
            <a:spLocks noGrp="1"/>
          </p:cNvSpPr>
          <p:nvPr>
            <p:ph type="sldNum" sz="quarter" idx="10"/>
          </p:nvPr>
        </p:nvSpPr>
        <p:spPr/>
        <p:txBody>
          <a:bodyPr/>
          <a:lstStyle/>
          <a:p>
            <a:fld id="{115772CB-CF5E-48E3-909C-1FF1B761F1E0}" type="slidenum">
              <a:rPr lang="en-US" smtClean="0"/>
              <a:t>31</a:t>
            </a:fld>
            <a:endParaRPr lang="en-US"/>
          </a:p>
        </p:txBody>
      </p:sp>
    </p:spTree>
    <p:extLst>
      <p:ext uri="{BB962C8B-B14F-4D97-AF65-F5344CB8AC3E}">
        <p14:creationId xmlns:p14="http://schemas.microsoft.com/office/powerpoint/2010/main" val="9180286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3.  Passionate Spirituality</a:t>
            </a:r>
          </a:p>
          <a:p>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Ultimate Goal of all</a:t>
            </a:r>
            <a:r>
              <a:rPr lang="en-US" sz="1200" baseline="0" dirty="0" smtClean="0"/>
              <a:t> </a:t>
            </a:r>
            <a:r>
              <a:rPr lang="en-US" sz="1200" dirty="0" smtClean="0"/>
              <a:t>Children’s Programs:  </a:t>
            </a:r>
            <a:r>
              <a:rPr lang="en-US" sz="1200" b="1" dirty="0" smtClean="0"/>
              <a:t>To nurture children in their spiritual growth as they develop a loving, serving relationship with Jesus and the church. </a:t>
            </a:r>
            <a:endParaRPr lang="en-US" sz="1200" dirty="0" smtClean="0"/>
          </a:p>
          <a:p>
            <a:endParaRPr lang="en-US" b="1" dirty="0"/>
          </a:p>
        </p:txBody>
      </p:sp>
      <p:sp>
        <p:nvSpPr>
          <p:cNvPr id="4" name="Slide Number Placeholder 3"/>
          <p:cNvSpPr>
            <a:spLocks noGrp="1"/>
          </p:cNvSpPr>
          <p:nvPr>
            <p:ph type="sldNum" sz="quarter" idx="10"/>
          </p:nvPr>
        </p:nvSpPr>
        <p:spPr/>
        <p:txBody>
          <a:bodyPr/>
          <a:lstStyle/>
          <a:p>
            <a:fld id="{115772CB-CF5E-48E3-909C-1FF1B761F1E0}" type="slidenum">
              <a:rPr lang="en-US" smtClean="0"/>
              <a:t>32</a:t>
            </a:fld>
            <a:endParaRPr lang="en-US"/>
          </a:p>
        </p:txBody>
      </p:sp>
    </p:spTree>
    <p:extLst>
      <p:ext uri="{BB962C8B-B14F-4D97-AF65-F5344CB8AC3E}">
        <p14:creationId xmlns:p14="http://schemas.microsoft.com/office/powerpoint/2010/main" val="36502956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3.  </a:t>
            </a:r>
            <a:r>
              <a:rPr lang="en-US" b="1" dirty="0" smtClean="0"/>
              <a:t>Passionate Spirituality</a:t>
            </a:r>
          </a:p>
          <a:p>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Ultimate Goal of all</a:t>
            </a:r>
            <a:r>
              <a:rPr lang="en-US" sz="1200" baseline="0" dirty="0" smtClean="0"/>
              <a:t> </a:t>
            </a:r>
            <a:r>
              <a:rPr lang="en-US" sz="1200" dirty="0" smtClean="0"/>
              <a:t>Children’s Programs: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a:t>
            </a:r>
            <a:r>
              <a:rPr lang="en-US" sz="1200" b="1" baseline="0" dirty="0" smtClean="0"/>
              <a:t>  </a:t>
            </a:r>
            <a:r>
              <a:rPr lang="en-US" sz="1200" b="0" baseline="0" dirty="0" smtClean="0"/>
              <a:t>Relationship with Jesus</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  </a:t>
            </a:r>
            <a:r>
              <a:rPr lang="en-US" b="0" dirty="0" smtClean="0"/>
              <a:t>Spirituality</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  Character </a:t>
            </a:r>
            <a:r>
              <a:rPr lang="en-US" b="0" dirty="0" smtClean="0"/>
              <a:t>development</a:t>
            </a:r>
            <a:endParaRPr lang="en-US" b="1" dirty="0" smtClean="0"/>
          </a:p>
          <a:p>
            <a:endParaRPr lang="en-US" dirty="0"/>
          </a:p>
        </p:txBody>
      </p:sp>
      <p:sp>
        <p:nvSpPr>
          <p:cNvPr id="4" name="Slide Number Placeholder 3"/>
          <p:cNvSpPr>
            <a:spLocks noGrp="1"/>
          </p:cNvSpPr>
          <p:nvPr>
            <p:ph type="sldNum" sz="quarter" idx="10"/>
          </p:nvPr>
        </p:nvSpPr>
        <p:spPr/>
        <p:txBody>
          <a:bodyPr/>
          <a:lstStyle/>
          <a:p>
            <a:fld id="{115772CB-CF5E-48E3-909C-1FF1B761F1E0}" type="slidenum">
              <a:rPr lang="en-US" smtClean="0"/>
              <a:t>33</a:t>
            </a:fld>
            <a:endParaRPr lang="en-US"/>
          </a:p>
        </p:txBody>
      </p:sp>
    </p:spTree>
    <p:extLst>
      <p:ext uri="{BB962C8B-B14F-4D97-AF65-F5344CB8AC3E}">
        <p14:creationId xmlns:p14="http://schemas.microsoft.com/office/powerpoint/2010/main" val="24810493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smtClean="0"/>
              <a:t>A.</a:t>
            </a:r>
            <a:r>
              <a:rPr lang="en-US" sz="1100" b="1" baseline="0" dirty="0" smtClean="0"/>
              <a:t>  </a:t>
            </a:r>
            <a:r>
              <a:rPr lang="en-US" sz="1100" b="1" dirty="0" smtClean="0"/>
              <a:t>The </a:t>
            </a:r>
            <a:r>
              <a:rPr lang="en-US" sz="1200" b="1" dirty="0" smtClean="0"/>
              <a:t>GRACELINK CURRICULUM</a:t>
            </a:r>
          </a:p>
          <a:p>
            <a:endParaRPr lang="en-US" sz="1200" b="1" dirty="0" smtClean="0"/>
          </a:p>
          <a:p>
            <a:pPr marL="457200" indent="-457200">
              <a:buFont typeface="Wingdings" charset="2"/>
              <a:buChar char="Ø"/>
            </a:pPr>
            <a:r>
              <a:rPr lang="en-US" sz="1200" dirty="0" smtClean="0"/>
              <a:t>MISSION </a:t>
            </a:r>
          </a:p>
          <a:p>
            <a:pPr marL="457200" indent="-457200">
              <a:buFont typeface="Wingdings" charset="2"/>
              <a:buChar char="Ø"/>
            </a:pPr>
            <a:r>
              <a:rPr lang="en-US" sz="1200" i="1" dirty="0" smtClean="0"/>
              <a:t>GOALS</a:t>
            </a:r>
            <a:endParaRPr lang="en-US" sz="1050" i="1" dirty="0" smtClean="0"/>
          </a:p>
          <a:p>
            <a:pPr marL="457200" indent="-457200">
              <a:buFont typeface="Wingdings" charset="2"/>
              <a:buChar char="Ø"/>
            </a:pPr>
            <a:r>
              <a:rPr lang="en-US" sz="1600" dirty="0" smtClean="0"/>
              <a:t>PHILOSOPHY: </a:t>
            </a:r>
            <a:r>
              <a:rPr lang="en-US" sz="1200" i="1" dirty="0" smtClean="0"/>
              <a:t>Grace, Worship, Community, Service</a:t>
            </a:r>
          </a:p>
          <a:p>
            <a:pPr marL="457200" indent="-457200">
              <a:buFont typeface="Wingdings" charset="2"/>
              <a:buChar char="Ø"/>
            </a:pPr>
            <a:r>
              <a:rPr lang="en-US" sz="1600" i="1" dirty="0" smtClean="0"/>
              <a:t>DIVISION CYCLES:</a:t>
            </a:r>
            <a:r>
              <a:rPr lang="en-US" sz="1600" i="1" baseline="0" dirty="0" smtClean="0"/>
              <a:t>  </a:t>
            </a:r>
            <a:r>
              <a:rPr lang="en-US" sz="1200" i="1" dirty="0" smtClean="0"/>
              <a:t>*Beginner, Kindergarten, Primary, Junior</a:t>
            </a:r>
          </a:p>
          <a:p>
            <a:endParaRPr lang="en-US" sz="1200" b="1" dirty="0"/>
          </a:p>
        </p:txBody>
      </p:sp>
      <p:sp>
        <p:nvSpPr>
          <p:cNvPr id="4" name="Slide Number Placeholder 3"/>
          <p:cNvSpPr>
            <a:spLocks noGrp="1"/>
          </p:cNvSpPr>
          <p:nvPr>
            <p:ph type="sldNum" sz="quarter" idx="10"/>
          </p:nvPr>
        </p:nvSpPr>
        <p:spPr/>
        <p:txBody>
          <a:bodyPr/>
          <a:lstStyle/>
          <a:p>
            <a:fld id="{115772CB-CF5E-48E3-909C-1FF1B761F1E0}" type="slidenum">
              <a:rPr lang="en-US" smtClean="0"/>
              <a:t>34</a:t>
            </a:fld>
            <a:endParaRPr lang="en-US"/>
          </a:p>
        </p:txBody>
      </p:sp>
    </p:spTree>
    <p:extLst>
      <p:ext uri="{BB962C8B-B14F-4D97-AF65-F5344CB8AC3E}">
        <p14:creationId xmlns:p14="http://schemas.microsoft.com/office/powerpoint/2010/main" val="3947632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  The </a:t>
            </a:r>
            <a:r>
              <a:rPr lang="en-US" b="1" dirty="0" err="1" smtClean="0"/>
              <a:t>Gracelink</a:t>
            </a:r>
            <a:r>
              <a:rPr lang="en-US" b="1" dirty="0" smtClean="0"/>
              <a:t> </a:t>
            </a:r>
            <a:r>
              <a:rPr lang="en-US" b="1" dirty="0" err="1" smtClean="0"/>
              <a:t>Currculum</a:t>
            </a:r>
            <a:endParaRPr lang="en-US" b="1" dirty="0" smtClean="0"/>
          </a:p>
          <a:p>
            <a:endParaRPr lang="en-US" b="1" dirty="0" smtClean="0"/>
          </a:p>
          <a:p>
            <a:r>
              <a:rPr lang="en-US" sz="1200" b="1" dirty="0" smtClean="0">
                <a:latin typeface="Gabriola"/>
                <a:cs typeface="Gabriola"/>
              </a:rPr>
              <a:t>. . to nurture children in their spiritual growth as they develop a loving, serving relationship with Jesus</a:t>
            </a:r>
          </a:p>
          <a:p>
            <a:endParaRPr lang="en-US" sz="1200" b="1" dirty="0" smtClean="0">
              <a:latin typeface="Gabriola"/>
              <a:cs typeface="Gabriola"/>
            </a:endParaRPr>
          </a:p>
          <a:p>
            <a:r>
              <a:rPr lang="en-US" sz="1800" b="1" dirty="0" smtClean="0">
                <a:solidFill>
                  <a:srgbClr val="C00000"/>
                </a:solidFill>
              </a:rPr>
              <a:t>Bible</a:t>
            </a:r>
          </a:p>
          <a:p>
            <a:r>
              <a:rPr lang="en-US" sz="1800" b="1" dirty="0" smtClean="0">
                <a:solidFill>
                  <a:srgbClr val="C00000"/>
                </a:solidFill>
              </a:rPr>
              <a:t>B</a:t>
            </a:r>
            <a:r>
              <a:rPr lang="en-US" sz="1200" dirty="0" smtClean="0"/>
              <a:t>ible </a:t>
            </a:r>
            <a:r>
              <a:rPr lang="en-US" sz="1600" b="1" dirty="0" smtClean="0">
                <a:solidFill>
                  <a:srgbClr val="C00000"/>
                </a:solidFill>
              </a:rPr>
              <a:t>S</a:t>
            </a:r>
            <a:r>
              <a:rPr lang="en-US" sz="1200" dirty="0" smtClean="0"/>
              <a:t>tudy </a:t>
            </a:r>
            <a:r>
              <a:rPr lang="en-US" sz="1400" b="1" dirty="0" smtClean="0">
                <a:solidFill>
                  <a:srgbClr val="C00000"/>
                </a:solidFill>
              </a:rPr>
              <a:t>G</a:t>
            </a:r>
            <a:r>
              <a:rPr lang="en-US" sz="1200" dirty="0" smtClean="0"/>
              <a:t>uide</a:t>
            </a:r>
          </a:p>
          <a:p>
            <a:r>
              <a:rPr lang="en-US" sz="1200" dirty="0" smtClean="0"/>
              <a:t>Leader’s Resource</a:t>
            </a:r>
            <a:endParaRPr lang="en-US" sz="1000" dirty="0" smtClean="0"/>
          </a:p>
          <a:p>
            <a:endParaRPr lang="en-US" b="1" dirty="0"/>
          </a:p>
        </p:txBody>
      </p:sp>
      <p:sp>
        <p:nvSpPr>
          <p:cNvPr id="4" name="Slide Number Placeholder 3"/>
          <p:cNvSpPr>
            <a:spLocks noGrp="1"/>
          </p:cNvSpPr>
          <p:nvPr>
            <p:ph type="sldNum" sz="quarter" idx="10"/>
          </p:nvPr>
        </p:nvSpPr>
        <p:spPr/>
        <p:txBody>
          <a:bodyPr/>
          <a:lstStyle/>
          <a:p>
            <a:fld id="{115772CB-CF5E-48E3-909C-1FF1B761F1E0}" type="slidenum">
              <a:rPr lang="en-US" smtClean="0"/>
              <a:t>35</a:t>
            </a:fld>
            <a:endParaRPr lang="en-US"/>
          </a:p>
        </p:txBody>
      </p:sp>
    </p:spTree>
    <p:extLst>
      <p:ext uri="{BB962C8B-B14F-4D97-AF65-F5344CB8AC3E}">
        <p14:creationId xmlns:p14="http://schemas.microsoft.com/office/powerpoint/2010/main" val="31201144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30000" dirty="0" smtClean="0">
                <a:latin typeface="Arial Rounded MT Bold" pitchFamily="34" charset="0"/>
              </a:rPr>
              <a:t>13 </a:t>
            </a:r>
            <a:r>
              <a:rPr lang="en-US" sz="1200" dirty="0" smtClean="0">
                <a:latin typeface="Arial Rounded MT Bold" pitchFamily="34" charset="0"/>
              </a:rPr>
              <a:t>Therefore put on the full armor of God, so that when the day of evil comes, you may be able to stand your ground, and after you have done everything, to stand."</a:t>
            </a:r>
            <a:r>
              <a:rPr lang="en-US" sz="1200" baseline="0" dirty="0" smtClean="0">
                <a:latin typeface="Arial Rounded MT Bold" pitchFamily="34" charset="0"/>
              </a:rPr>
              <a:t>  Ephesians 6:13</a:t>
            </a:r>
            <a:endParaRPr lang="en-US" sz="1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endParaRPr>
          </a:p>
          <a:p>
            <a:endParaRPr lang="en-US" dirty="0"/>
          </a:p>
        </p:txBody>
      </p:sp>
      <p:sp>
        <p:nvSpPr>
          <p:cNvPr id="4" name="Slide Number Placeholder 3"/>
          <p:cNvSpPr>
            <a:spLocks noGrp="1"/>
          </p:cNvSpPr>
          <p:nvPr>
            <p:ph type="sldNum" sz="quarter" idx="10"/>
          </p:nvPr>
        </p:nvSpPr>
        <p:spPr/>
        <p:txBody>
          <a:bodyPr/>
          <a:lstStyle/>
          <a:p>
            <a:fld id="{115772CB-CF5E-48E3-909C-1FF1B761F1E0}" type="slidenum">
              <a:rPr lang="en-US" smtClean="0"/>
              <a:t>36</a:t>
            </a:fld>
            <a:endParaRPr lang="en-US"/>
          </a:p>
        </p:txBody>
      </p:sp>
    </p:spTree>
    <p:extLst>
      <p:ext uri="{BB962C8B-B14F-4D97-AF65-F5344CB8AC3E}">
        <p14:creationId xmlns:p14="http://schemas.microsoft.com/office/powerpoint/2010/main" val="34256405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"Stand firm then, with the belt of truth buckled around your waist, with the breastplate of righteousness in place, </a:t>
            </a:r>
            <a:r>
              <a:rPr lang="en-US" sz="1200" baseline="30000" dirty="0" smtClean="0">
                <a:solidFill>
                  <a:schemeClr val="tx1"/>
                </a:solidFill>
              </a:rPr>
              <a:t>15 </a:t>
            </a:r>
            <a:r>
              <a:rPr lang="en-US" sz="1200" dirty="0" smtClean="0">
                <a:solidFill>
                  <a:schemeClr val="tx1"/>
                </a:solidFill>
              </a:rPr>
              <a:t>and with your feet fitted with the readiness that comes from the gospel of peace."  Ephesians 6:14-15</a:t>
            </a:r>
            <a:endParaRPr lang="en-US" sz="1200" b="1" dirty="0" smtClean="0">
              <a:ln w="11430"/>
              <a:solidFill>
                <a:schemeClr val="tx1"/>
              </a:solidFill>
              <a:effectLst>
                <a:outerShdw blurRad="50800" dist="39000" dir="5460000" algn="tl">
                  <a:srgbClr val="000000">
                    <a:alpha val="38000"/>
                  </a:srgbClr>
                </a:outerShdw>
              </a:effectLst>
              <a:latin typeface="Arial Rounded MT Bold" pitchFamily="34" charset="0"/>
            </a:endParaRPr>
          </a:p>
          <a:p>
            <a:endParaRPr lang="en-US" dirty="0"/>
          </a:p>
        </p:txBody>
      </p:sp>
      <p:sp>
        <p:nvSpPr>
          <p:cNvPr id="4" name="Slide Number Placeholder 3"/>
          <p:cNvSpPr>
            <a:spLocks noGrp="1"/>
          </p:cNvSpPr>
          <p:nvPr>
            <p:ph type="sldNum" sz="quarter" idx="10"/>
          </p:nvPr>
        </p:nvSpPr>
        <p:spPr/>
        <p:txBody>
          <a:bodyPr/>
          <a:lstStyle/>
          <a:p>
            <a:fld id="{115772CB-CF5E-48E3-909C-1FF1B761F1E0}" type="slidenum">
              <a:rPr lang="en-US" smtClean="0"/>
              <a:t>37</a:t>
            </a:fld>
            <a:endParaRPr lang="en-US"/>
          </a:p>
        </p:txBody>
      </p:sp>
    </p:spTree>
    <p:extLst>
      <p:ext uri="{BB962C8B-B14F-4D97-AF65-F5344CB8AC3E}">
        <p14:creationId xmlns:p14="http://schemas.microsoft.com/office/powerpoint/2010/main" val="35616013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30000" dirty="0" smtClean="0">
                <a:solidFill>
                  <a:srgbClr val="000000"/>
                </a:solidFill>
              </a:rPr>
              <a:t>" </a:t>
            </a:r>
            <a:r>
              <a:rPr lang="en-US" sz="1200" dirty="0" smtClean="0">
                <a:solidFill>
                  <a:srgbClr val="000000"/>
                </a:solidFill>
              </a:rPr>
              <a:t>In addition to all this, take up the shield of faith, with which you can extinguish all the flaming arrows of the evil one. </a:t>
            </a:r>
            <a:r>
              <a:rPr lang="en-US" sz="1200" baseline="30000" dirty="0" smtClean="0">
                <a:solidFill>
                  <a:srgbClr val="000000"/>
                </a:solidFill>
              </a:rPr>
              <a:t>17 </a:t>
            </a:r>
            <a:r>
              <a:rPr lang="en-US" sz="1200" dirty="0" smtClean="0">
                <a:solidFill>
                  <a:srgbClr val="000000"/>
                </a:solidFill>
              </a:rPr>
              <a:t>Take the helmet of salvation and the sword of the Spirit, which is the word of God.</a:t>
            </a:r>
            <a:r>
              <a:rPr lang="en-US" sz="12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rPr>
              <a:t>”  Ephesians 6:16</a:t>
            </a:r>
            <a:endParaRPr lang="en-US" sz="1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endParaRPr>
          </a:p>
          <a:p>
            <a:endParaRPr lang="en-US" dirty="0"/>
          </a:p>
        </p:txBody>
      </p:sp>
      <p:sp>
        <p:nvSpPr>
          <p:cNvPr id="4" name="Slide Number Placeholder 3"/>
          <p:cNvSpPr>
            <a:spLocks noGrp="1"/>
          </p:cNvSpPr>
          <p:nvPr>
            <p:ph type="sldNum" sz="quarter" idx="10"/>
          </p:nvPr>
        </p:nvSpPr>
        <p:spPr/>
        <p:txBody>
          <a:bodyPr/>
          <a:lstStyle/>
          <a:p>
            <a:fld id="{115772CB-CF5E-48E3-909C-1FF1B761F1E0}" type="slidenum">
              <a:rPr lang="en-US" smtClean="0"/>
              <a:t>38</a:t>
            </a:fld>
            <a:endParaRPr lang="en-US"/>
          </a:p>
        </p:txBody>
      </p:sp>
    </p:spTree>
    <p:extLst>
      <p:ext uri="{BB962C8B-B14F-4D97-AF65-F5344CB8AC3E}">
        <p14:creationId xmlns:p14="http://schemas.microsoft.com/office/powerpoint/2010/main" val="36863648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n w="10160">
                  <a:solidFill>
                    <a:schemeClr val="accent1"/>
                  </a:solidFill>
                  <a:prstDash val="solid"/>
                </a:ln>
                <a:solidFill>
                  <a:srgbClr val="FFFF00"/>
                </a:solidFill>
                <a:effectLst>
                  <a:outerShdw blurRad="38100" dist="32000" dir="5400000" algn="tl">
                    <a:srgbClr val="000000">
                      <a:alpha val="30000"/>
                    </a:srgbClr>
                  </a:outerShdw>
                </a:effectLst>
              </a:rPr>
              <a:t>“The great deceiver has prepared his wiles for every soul that is not braced for trial and guarded  by constant prayer and living faith.”</a:t>
            </a:r>
            <a:r>
              <a:rPr lang="en-US" sz="1200" b="1" baseline="0" dirty="0" smtClean="0">
                <a:ln w="10160">
                  <a:solidFill>
                    <a:schemeClr val="accent1"/>
                  </a:solidFill>
                  <a:prstDash val="solid"/>
                </a:ln>
                <a:solidFill>
                  <a:srgbClr val="FFFF00"/>
                </a:solidFill>
                <a:effectLst>
                  <a:outerShdw blurRad="38100" dist="32000" dir="5400000" algn="tl">
                    <a:srgbClr val="000000">
                      <a:alpha val="30000"/>
                    </a:srgbClr>
                  </a:outerShdw>
                </a:effectLst>
              </a:rPr>
              <a:t> </a:t>
            </a:r>
            <a:r>
              <a:rPr lang="en-US" sz="1200" b="1" dirty="0" smtClean="0">
                <a:ln w="10160">
                  <a:solidFill>
                    <a:schemeClr val="accent1"/>
                  </a:solidFill>
                  <a:prstDash val="solid"/>
                </a:ln>
                <a:solidFill>
                  <a:srgbClr val="FFFF00"/>
                </a:solidFill>
                <a:effectLst>
                  <a:outerShdw blurRad="38100" dist="32000" dir="5400000" algn="tl">
                    <a:srgbClr val="000000">
                      <a:alpha val="30000"/>
                    </a:srgbClr>
                  </a:outerShdw>
                </a:effectLst>
              </a:rPr>
              <a:t> </a:t>
            </a:r>
            <a:r>
              <a:rPr lang="en-US" sz="1200" b="1" dirty="0" smtClean="0">
                <a:ln w="18415" cmpd="sng">
                  <a:solidFill>
                    <a:srgbClr val="FFFFFF"/>
                  </a:solidFill>
                  <a:prstDash val="solid"/>
                </a:ln>
                <a:solidFill>
                  <a:srgbClr val="FFFF00"/>
                </a:solidFill>
                <a:effectLst>
                  <a:outerShdw blurRad="63500" dir="3600000" algn="tl" rotWithShape="0">
                    <a:srgbClr val="000000">
                      <a:alpha val="70000"/>
                    </a:srgbClr>
                  </a:outerShdw>
                </a:effectLst>
              </a:rPr>
              <a:t>True Revival, p. 11</a:t>
            </a:r>
            <a:endParaRPr lang="en-US" sz="1200" b="1" dirty="0" smtClean="0">
              <a:solidFill>
                <a:srgbClr val="FFFF00"/>
              </a:solidFill>
            </a:endParaRPr>
          </a:p>
          <a:p>
            <a:endParaRPr lang="en-US" dirty="0"/>
          </a:p>
        </p:txBody>
      </p:sp>
      <p:sp>
        <p:nvSpPr>
          <p:cNvPr id="4" name="Slide Number Placeholder 3"/>
          <p:cNvSpPr>
            <a:spLocks noGrp="1"/>
          </p:cNvSpPr>
          <p:nvPr>
            <p:ph type="sldNum" sz="quarter" idx="10"/>
          </p:nvPr>
        </p:nvSpPr>
        <p:spPr/>
        <p:txBody>
          <a:bodyPr/>
          <a:lstStyle/>
          <a:p>
            <a:fld id="{115772CB-CF5E-48E3-909C-1FF1B761F1E0}" type="slidenum">
              <a:rPr lang="en-US" smtClean="0"/>
              <a:t>39</a:t>
            </a:fld>
            <a:endParaRPr lang="en-US"/>
          </a:p>
        </p:txBody>
      </p:sp>
    </p:spTree>
    <p:extLst>
      <p:ext uri="{BB962C8B-B14F-4D97-AF65-F5344CB8AC3E}">
        <p14:creationId xmlns:p14="http://schemas.microsoft.com/office/powerpoint/2010/main" val="994235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latin typeface="Gloucester MT Extra Condensed" panose="02030808020601010101" pitchFamily="18" charset="0"/>
              </a:rPr>
              <a:t>Is your Children's Ministry </a:t>
            </a:r>
            <a:r>
              <a:rPr lang="en-US" sz="1100" b="1" dirty="0" smtClean="0">
                <a:latin typeface="Gloucester MT Extra Condensed" panose="02030808020601010101" pitchFamily="18" charset="0"/>
              </a:rPr>
              <a:t>IN Your LOCAL CHURCH</a:t>
            </a:r>
          </a:p>
          <a:p>
            <a:r>
              <a:rPr lang="en-US" sz="1400" b="1" dirty="0" smtClean="0">
                <a:latin typeface="Berlin Sans FB Demi" panose="020E0802020502020306" pitchFamily="34" charset="0"/>
              </a:rPr>
              <a:t>	</a:t>
            </a:r>
            <a:r>
              <a:rPr lang="en-US" sz="1800" b="1" dirty="0" smtClean="0">
                <a:solidFill>
                  <a:srgbClr val="FF0000"/>
                </a:solidFill>
                <a:latin typeface="Berlin Sans FB Demi" panose="020E0802020502020306" pitchFamily="34" charset="0"/>
              </a:rPr>
              <a:t>Healthy?</a:t>
            </a:r>
            <a:endParaRPr lang="en-US" sz="1400" b="1" dirty="0" smtClean="0">
              <a:solidFill>
                <a:srgbClr val="FF0000"/>
              </a:solidFill>
              <a:latin typeface="Berlin Sans FB Demi" panose="020E0802020502020306" pitchFamily="34" charset="0"/>
            </a:endParaRPr>
          </a:p>
          <a:p>
            <a:endParaRPr lang="en-US" dirty="0"/>
          </a:p>
        </p:txBody>
      </p:sp>
      <p:sp>
        <p:nvSpPr>
          <p:cNvPr id="4" name="Slide Number Placeholder 3"/>
          <p:cNvSpPr>
            <a:spLocks noGrp="1"/>
          </p:cNvSpPr>
          <p:nvPr>
            <p:ph type="sldNum" sz="quarter" idx="10"/>
          </p:nvPr>
        </p:nvSpPr>
        <p:spPr/>
        <p:txBody>
          <a:bodyPr/>
          <a:lstStyle/>
          <a:p>
            <a:fld id="{115772CB-CF5E-48E3-909C-1FF1B761F1E0}" type="slidenum">
              <a:rPr lang="en-US" smtClean="0"/>
              <a:t>4</a:t>
            </a:fld>
            <a:endParaRPr lang="en-US"/>
          </a:p>
        </p:txBody>
      </p:sp>
    </p:spTree>
    <p:extLst>
      <p:ext uri="{BB962C8B-B14F-4D97-AF65-F5344CB8AC3E}">
        <p14:creationId xmlns:p14="http://schemas.microsoft.com/office/powerpoint/2010/main" val="5360216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rgbClr val="4E3B30"/>
                </a:solidFill>
              </a:rPr>
              <a:t>Are your children protected?</a:t>
            </a:r>
          </a:p>
          <a:p>
            <a:endParaRPr lang="en-US" dirty="0"/>
          </a:p>
        </p:txBody>
      </p:sp>
      <p:sp>
        <p:nvSpPr>
          <p:cNvPr id="4" name="Slide Number Placeholder 3"/>
          <p:cNvSpPr>
            <a:spLocks noGrp="1"/>
          </p:cNvSpPr>
          <p:nvPr>
            <p:ph type="sldNum" sz="quarter" idx="10"/>
          </p:nvPr>
        </p:nvSpPr>
        <p:spPr/>
        <p:txBody>
          <a:bodyPr/>
          <a:lstStyle/>
          <a:p>
            <a:fld id="{8CE2811A-705D-4D07-BF87-EA75D9CE6E8C}"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1741202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30000" dirty="0" smtClean="0"/>
              <a:t>4</a:t>
            </a:r>
            <a:r>
              <a:rPr lang="en-US" sz="1200" b="1" dirty="0" smtClean="0">
                <a:solidFill>
                  <a:srgbClr val="4E3B30"/>
                </a:solidFill>
              </a:rPr>
              <a:t>Do they have Spiritual tools that connect them to Jesus?</a:t>
            </a:r>
          </a:p>
          <a:p>
            <a:endParaRPr lang="en-US" dirty="0"/>
          </a:p>
        </p:txBody>
      </p:sp>
      <p:sp>
        <p:nvSpPr>
          <p:cNvPr id="4" name="Slide Number Placeholder 3"/>
          <p:cNvSpPr>
            <a:spLocks noGrp="1"/>
          </p:cNvSpPr>
          <p:nvPr>
            <p:ph type="sldNum" sz="quarter" idx="10"/>
          </p:nvPr>
        </p:nvSpPr>
        <p:spPr/>
        <p:txBody>
          <a:bodyPr/>
          <a:lstStyle/>
          <a:p>
            <a:fld id="{8CE2811A-705D-4D07-BF87-EA75D9CE6E8C}"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1741202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B. </a:t>
            </a:r>
            <a:r>
              <a:rPr lang="en-US" sz="1200" b="1" dirty="0" smtClean="0"/>
              <a:t>SPIRITUAL MENTORING </a:t>
            </a:r>
            <a:r>
              <a:rPr lang="en-US" sz="1200" dirty="0" smtClean="0"/>
              <a:t>OF</a:t>
            </a:r>
            <a:r>
              <a:rPr lang="en-US" sz="1200" baseline="0" dirty="0" smtClean="0"/>
              <a:t> </a:t>
            </a:r>
            <a:r>
              <a:rPr lang="en-US" sz="1200" dirty="0" smtClean="0"/>
              <a:t>CHILDREN’S LEADERS</a:t>
            </a:r>
            <a:endParaRPr lang="en-US" sz="1400" b="1" dirty="0" smtClean="0"/>
          </a:p>
          <a:p>
            <a:endParaRPr lang="en-US" dirty="0" smtClean="0"/>
          </a:p>
          <a:p>
            <a:pPr marL="457200" indent="-457200">
              <a:buFont typeface="Wingdings" charset="2"/>
              <a:buChar char="q"/>
            </a:pPr>
            <a:r>
              <a:rPr lang="en-US" sz="1200" b="1" dirty="0" smtClean="0">
                <a:solidFill>
                  <a:srgbClr val="FF0080"/>
                </a:solidFill>
              </a:rPr>
              <a:t>WHY BE A MENTOR?</a:t>
            </a:r>
            <a:r>
              <a:rPr lang="en-US" sz="1200" b="1" baseline="0" dirty="0" smtClean="0">
                <a:solidFill>
                  <a:srgbClr val="FF0080"/>
                </a:solidFill>
              </a:rPr>
              <a:t> -- </a:t>
            </a:r>
            <a:r>
              <a:rPr lang="en-US" sz="1200" i="1" dirty="0" smtClean="0"/>
              <a:t>*Young and inexperienced leaders need mentors</a:t>
            </a:r>
          </a:p>
          <a:p>
            <a:pPr marL="457200" indent="-457200">
              <a:buFont typeface="Wingdings" charset="2"/>
              <a:buChar char="q"/>
            </a:pPr>
            <a:r>
              <a:rPr lang="en-US" sz="1400" b="1" dirty="0" smtClean="0">
                <a:solidFill>
                  <a:srgbClr val="FF0080"/>
                </a:solidFill>
              </a:rPr>
              <a:t>REASONS TO MENTOR</a:t>
            </a:r>
          </a:p>
          <a:p>
            <a:r>
              <a:rPr lang="en-US" sz="1400" dirty="0" smtClean="0"/>
              <a:t>	</a:t>
            </a:r>
            <a:r>
              <a:rPr lang="en-US" sz="1200" i="1" dirty="0" smtClean="0"/>
              <a:t>*Instills values in mentees.</a:t>
            </a:r>
          </a:p>
          <a:p>
            <a:r>
              <a:rPr lang="en-US" sz="1200" i="1" dirty="0" smtClean="0"/>
              <a:t>	*Develops their leadership skills.</a:t>
            </a:r>
          </a:p>
          <a:p>
            <a:r>
              <a:rPr lang="en-US" sz="1200" i="1" dirty="0" smtClean="0"/>
              <a:t>	*Create opportunities to share faith.</a:t>
            </a:r>
          </a:p>
          <a:p>
            <a:r>
              <a:rPr lang="en-US" sz="1200" i="1" dirty="0" smtClean="0"/>
              <a:t>	*Improves mentee’s self-confidence.</a:t>
            </a:r>
          </a:p>
          <a:p>
            <a:r>
              <a:rPr lang="en-US" sz="1200" i="1" dirty="0" smtClean="0"/>
              <a:t>	*Allows counseling on life issues.</a:t>
            </a:r>
          </a:p>
          <a:p>
            <a:r>
              <a:rPr lang="en-US" sz="1200" i="1" dirty="0" smtClean="0"/>
              <a:t>	*Provides a model for service and stewardship.</a:t>
            </a:r>
          </a:p>
          <a:p>
            <a:r>
              <a:rPr lang="en-US" sz="1200" i="1" dirty="0" smtClean="0"/>
              <a:t>	*Decreases self-centeredness for mentor.</a:t>
            </a:r>
          </a:p>
          <a:p>
            <a:r>
              <a:rPr lang="en-US" sz="1200" i="1" dirty="0" smtClean="0"/>
              <a:t>	*Opens minds to wider possibilities.</a:t>
            </a:r>
          </a:p>
          <a:p>
            <a:r>
              <a:rPr lang="en-US" sz="1200" i="1" dirty="0" smtClean="0"/>
              <a:t>	*Inspires mentee to develop a personal devotional life.</a:t>
            </a:r>
          </a:p>
          <a:p>
            <a:pPr marL="457200" indent="-457200">
              <a:buFont typeface="Wingdings" charset="2"/>
              <a:buChar char="q"/>
            </a:pPr>
            <a:endParaRPr lang="en-US" dirty="0"/>
          </a:p>
        </p:txBody>
      </p:sp>
      <p:sp>
        <p:nvSpPr>
          <p:cNvPr id="4" name="Slide Number Placeholder 3"/>
          <p:cNvSpPr>
            <a:spLocks noGrp="1"/>
          </p:cNvSpPr>
          <p:nvPr>
            <p:ph type="sldNum" sz="quarter" idx="10"/>
          </p:nvPr>
        </p:nvSpPr>
        <p:spPr/>
        <p:txBody>
          <a:bodyPr/>
          <a:lstStyle/>
          <a:p>
            <a:fld id="{115772CB-CF5E-48E3-909C-1FF1B761F1E0}" type="slidenum">
              <a:rPr lang="en-US" smtClean="0"/>
              <a:t>42</a:t>
            </a:fld>
            <a:endParaRPr lang="en-US"/>
          </a:p>
        </p:txBody>
      </p:sp>
    </p:spTree>
    <p:extLst>
      <p:ext uri="{BB962C8B-B14F-4D97-AF65-F5344CB8AC3E}">
        <p14:creationId xmlns:p14="http://schemas.microsoft.com/office/powerpoint/2010/main" val="14102789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Wingdings" charset="2"/>
              <a:buChar char="q"/>
            </a:pPr>
            <a:r>
              <a:rPr lang="en-US" sz="1400" b="1" dirty="0" smtClean="0">
                <a:solidFill>
                  <a:srgbClr val="FF0080"/>
                </a:solidFill>
              </a:rPr>
              <a:t>MENTORING DEVELOPS SPIRITUAL GIFTS</a:t>
            </a:r>
          </a:p>
          <a:p>
            <a:r>
              <a:rPr lang="en-US" sz="1400" dirty="0" smtClean="0"/>
              <a:t>	</a:t>
            </a:r>
            <a:r>
              <a:rPr lang="en-US" sz="1200" i="1" dirty="0" smtClean="0"/>
              <a:t>*Observe the mentee to identify specific spiritual gifts.</a:t>
            </a:r>
          </a:p>
          <a:p>
            <a:r>
              <a:rPr lang="en-US" sz="800" i="1" dirty="0" smtClean="0"/>
              <a:t>	</a:t>
            </a:r>
            <a:r>
              <a:rPr lang="en-US" sz="1200" i="1" dirty="0" smtClean="0"/>
              <a:t>*Provide opportunities for mentee to use those gifts.</a:t>
            </a:r>
          </a:p>
          <a:p>
            <a:r>
              <a:rPr lang="en-US" sz="800" i="1" dirty="0" smtClean="0"/>
              <a:t>	</a:t>
            </a:r>
            <a:r>
              <a:rPr lang="en-US" sz="1200" i="1" dirty="0" smtClean="0"/>
              <a:t>*Encourage mentee to use spiritual gifts for service.</a:t>
            </a:r>
          </a:p>
          <a:p>
            <a:endParaRPr lang="en-US" sz="1200" i="1" dirty="0" smtClean="0"/>
          </a:p>
          <a:p>
            <a:pPr marL="457200" indent="-457200">
              <a:buFont typeface="Wingdings" charset="2"/>
              <a:buChar char="q"/>
            </a:pPr>
            <a:r>
              <a:rPr lang="en-US" sz="1400" b="1" dirty="0" smtClean="0">
                <a:solidFill>
                  <a:srgbClr val="FF0080"/>
                </a:solidFill>
              </a:rPr>
              <a:t>WHO CAN BE MENTOR?</a:t>
            </a:r>
          </a:p>
          <a:p>
            <a:r>
              <a:rPr lang="en-US" sz="1400" i="0" dirty="0" smtClean="0"/>
              <a:t>	</a:t>
            </a:r>
            <a:r>
              <a:rPr lang="en-US" sz="1200" i="1" dirty="0" smtClean="0"/>
              <a:t>*Anybody who is willing to. . .</a:t>
            </a:r>
          </a:p>
          <a:p>
            <a:r>
              <a:rPr lang="en-US" sz="1200" i="1" dirty="0" smtClean="0"/>
              <a:t>	-Be vulnerable</a:t>
            </a:r>
          </a:p>
          <a:p>
            <a:r>
              <a:rPr lang="en-US" sz="1200" i="1" dirty="0" smtClean="0"/>
              <a:t>	-Share of themselves and their time</a:t>
            </a:r>
          </a:p>
          <a:p>
            <a:r>
              <a:rPr lang="en-US" sz="1200" i="1" dirty="0" smtClean="0"/>
              <a:t>	-Be loving</a:t>
            </a:r>
          </a:p>
          <a:p>
            <a:r>
              <a:rPr lang="en-US" sz="1200" i="1" dirty="0" smtClean="0"/>
              <a:t>	-Be non-judgmental and supportive</a:t>
            </a:r>
          </a:p>
          <a:p>
            <a:r>
              <a:rPr lang="en-US" sz="1200" i="1" dirty="0" smtClean="0"/>
              <a:t>	-Be coach</a:t>
            </a:r>
          </a:p>
          <a:p>
            <a:endParaRPr lang="en-US" sz="800" i="1" dirty="0" smtClean="0"/>
          </a:p>
          <a:p>
            <a:r>
              <a:rPr lang="en-US" sz="1200" i="1" dirty="0" smtClean="0"/>
              <a:t>	*Pastors and elders can</a:t>
            </a:r>
          </a:p>
          <a:p>
            <a:endParaRPr lang="en-US" sz="1200" i="1" dirty="0" smtClean="0"/>
          </a:p>
          <a:p>
            <a:endParaRPr lang="en-US" dirty="0"/>
          </a:p>
        </p:txBody>
      </p:sp>
      <p:sp>
        <p:nvSpPr>
          <p:cNvPr id="4" name="Slide Number Placeholder 3"/>
          <p:cNvSpPr>
            <a:spLocks noGrp="1"/>
          </p:cNvSpPr>
          <p:nvPr>
            <p:ph type="sldNum" sz="quarter" idx="10"/>
          </p:nvPr>
        </p:nvSpPr>
        <p:spPr/>
        <p:txBody>
          <a:bodyPr/>
          <a:lstStyle/>
          <a:p>
            <a:fld id="{115772CB-CF5E-48E3-909C-1FF1B761F1E0}" type="slidenum">
              <a:rPr lang="en-US" smtClean="0"/>
              <a:t>43</a:t>
            </a:fld>
            <a:endParaRPr lang="en-US"/>
          </a:p>
        </p:txBody>
      </p:sp>
    </p:spTree>
    <p:extLst>
      <p:ext uri="{BB962C8B-B14F-4D97-AF65-F5344CB8AC3E}">
        <p14:creationId xmlns:p14="http://schemas.microsoft.com/office/powerpoint/2010/main" val="5322817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Wingdings" charset="2"/>
              <a:buChar char="q"/>
            </a:pPr>
            <a:r>
              <a:rPr lang="en-US" sz="1400" b="1" dirty="0" smtClean="0">
                <a:solidFill>
                  <a:srgbClr val="FF0080"/>
                </a:solidFill>
              </a:rPr>
              <a:t>IDEAS FOR GETTING STARTED</a:t>
            </a:r>
          </a:p>
          <a:p>
            <a:r>
              <a:rPr lang="en-US" sz="1400" dirty="0" smtClean="0"/>
              <a:t>	</a:t>
            </a:r>
            <a:r>
              <a:rPr lang="en-US" sz="1200" i="1" dirty="0" smtClean="0"/>
              <a:t>*Pray about it – this is ministry.</a:t>
            </a:r>
          </a:p>
          <a:p>
            <a:r>
              <a:rPr lang="en-US" sz="800" i="1" dirty="0" smtClean="0"/>
              <a:t>	</a:t>
            </a:r>
            <a:r>
              <a:rPr lang="en-US" sz="1200" i="1" dirty="0" smtClean="0"/>
              <a:t>*Be a friend to teens and children.</a:t>
            </a:r>
          </a:p>
          <a:p>
            <a:r>
              <a:rPr lang="en-US" sz="800" i="1" dirty="0" smtClean="0"/>
              <a:t>	</a:t>
            </a:r>
            <a:r>
              <a:rPr lang="en-US" sz="1200" i="1" dirty="0" smtClean="0"/>
              <a:t>*Affirm them – by name.</a:t>
            </a:r>
          </a:p>
          <a:p>
            <a:r>
              <a:rPr lang="en-US" sz="800" i="1" dirty="0" smtClean="0"/>
              <a:t>	</a:t>
            </a:r>
            <a:r>
              <a:rPr lang="en-US" sz="1200" i="1" dirty="0" smtClean="0"/>
              <a:t>*Ask God to send you a teen to mentor.</a:t>
            </a:r>
          </a:p>
          <a:p>
            <a:endParaRPr lang="en-US" dirty="0" smtClean="0"/>
          </a:p>
          <a:p>
            <a:pPr marL="457200" indent="-457200">
              <a:buFont typeface="Wingdings" charset="2"/>
              <a:buChar char="q"/>
            </a:pPr>
            <a:r>
              <a:rPr lang="en-US" sz="1400" b="1" dirty="0" smtClean="0">
                <a:solidFill>
                  <a:srgbClr val="FF0080"/>
                </a:solidFill>
              </a:rPr>
              <a:t>EQUIP AND TRAIN</a:t>
            </a:r>
          </a:p>
          <a:p>
            <a:r>
              <a:rPr lang="en-US" sz="1400" dirty="0" smtClean="0"/>
              <a:t>	</a:t>
            </a:r>
            <a:r>
              <a:rPr lang="en-US" sz="1200" i="1" dirty="0" smtClean="0"/>
              <a:t>*Provide resources they can read to grow spiritually.</a:t>
            </a:r>
          </a:p>
          <a:p>
            <a:r>
              <a:rPr lang="en-US" sz="1200" i="1" dirty="0" smtClean="0"/>
              <a:t>	*Demonstrate the task.</a:t>
            </a:r>
          </a:p>
          <a:p>
            <a:r>
              <a:rPr lang="en-US" sz="1200" i="1" dirty="0" smtClean="0"/>
              <a:t>	*Have them try it, teaming up with you.</a:t>
            </a:r>
          </a:p>
          <a:p>
            <a:r>
              <a:rPr lang="en-US" sz="1200" i="1" dirty="0" smtClean="0"/>
              <a:t>	*Have them try it alone.</a:t>
            </a:r>
          </a:p>
          <a:p>
            <a:r>
              <a:rPr lang="en-US" sz="1200" i="1" dirty="0" smtClean="0"/>
              <a:t>	*Affirm and offer a suggestion or two.</a:t>
            </a:r>
          </a:p>
          <a:p>
            <a:r>
              <a:rPr lang="en-US" sz="1200" i="1" dirty="0" smtClean="0"/>
              <a:t>	*Take them to training events.</a:t>
            </a:r>
          </a:p>
          <a:p>
            <a:endParaRPr lang="en-US" dirty="0"/>
          </a:p>
        </p:txBody>
      </p:sp>
      <p:sp>
        <p:nvSpPr>
          <p:cNvPr id="4" name="Slide Number Placeholder 3"/>
          <p:cNvSpPr>
            <a:spLocks noGrp="1"/>
          </p:cNvSpPr>
          <p:nvPr>
            <p:ph type="sldNum" sz="quarter" idx="10"/>
          </p:nvPr>
        </p:nvSpPr>
        <p:spPr/>
        <p:txBody>
          <a:bodyPr/>
          <a:lstStyle/>
          <a:p>
            <a:fld id="{115772CB-CF5E-48E3-909C-1FF1B761F1E0}" type="slidenum">
              <a:rPr lang="en-US" smtClean="0"/>
              <a:t>44</a:t>
            </a:fld>
            <a:endParaRPr lang="en-US"/>
          </a:p>
        </p:txBody>
      </p:sp>
    </p:spTree>
    <p:extLst>
      <p:ext uri="{BB962C8B-B14F-4D97-AF65-F5344CB8AC3E}">
        <p14:creationId xmlns:p14="http://schemas.microsoft.com/office/powerpoint/2010/main" val="7598678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C. TIPS FOR PASTORS AND ELDERS:</a:t>
            </a:r>
          </a:p>
          <a:p>
            <a:r>
              <a:rPr lang="en-US" sz="1200" dirty="0" smtClean="0"/>
              <a:t> </a:t>
            </a:r>
            <a:r>
              <a:rPr lang="en-US" sz="1200" dirty="0" smtClean="0">
                <a:effectLst>
                  <a:glow rad="101600">
                    <a:schemeClr val="accent2">
                      <a:satMod val="175000"/>
                      <a:alpha val="40000"/>
                    </a:schemeClr>
                  </a:glow>
                </a:effectLst>
              </a:rPr>
              <a:t>On How </a:t>
            </a:r>
            <a:r>
              <a:rPr lang="en-US" sz="1400" dirty="0" smtClean="0">
                <a:effectLst>
                  <a:glow rad="139700">
                    <a:schemeClr val="accent2">
                      <a:satMod val="175000"/>
                      <a:alpha val="40000"/>
                    </a:schemeClr>
                  </a:glow>
                </a:effectLst>
              </a:rPr>
              <a:t>To nurture </a:t>
            </a:r>
            <a:r>
              <a:rPr lang="en-US" sz="1600" b="1" dirty="0" smtClean="0">
                <a:effectLst>
                  <a:glow rad="139700">
                    <a:schemeClr val="accent2">
                      <a:satMod val="175000"/>
                      <a:alpha val="40000"/>
                    </a:schemeClr>
                  </a:glow>
                </a:effectLst>
              </a:rPr>
              <a:t>PASSIONATE SPIRITUALITY</a:t>
            </a:r>
            <a:endParaRPr lang="en-US" sz="1800" b="1" dirty="0" smtClean="0">
              <a:effectLst>
                <a:glow rad="139700">
                  <a:schemeClr val="accent2">
                    <a:satMod val="175000"/>
                    <a:alpha val="40000"/>
                  </a:schemeClr>
                </a:glow>
              </a:effectLst>
            </a:endParaRPr>
          </a:p>
          <a:p>
            <a:endParaRPr lang="en-US" dirty="0" smtClean="0"/>
          </a:p>
          <a:p>
            <a:pPr marL="342900" indent="-342900">
              <a:buFont typeface="Arial"/>
              <a:buChar char="•"/>
            </a:pPr>
            <a:r>
              <a:rPr lang="en-US" sz="1400" b="1" i="1" dirty="0" smtClean="0">
                <a:solidFill>
                  <a:srgbClr val="FF0080"/>
                </a:solidFill>
              </a:rPr>
              <a:t>Encourage families </a:t>
            </a:r>
            <a:r>
              <a:rPr lang="en-US" sz="1200" b="1" dirty="0" smtClean="0"/>
              <a:t>to conduct regular family worships and study the Sabbath School lessons with their children.</a:t>
            </a:r>
          </a:p>
          <a:p>
            <a:pPr marL="342900" indent="-342900">
              <a:buFont typeface="Arial"/>
              <a:buChar char="•"/>
            </a:pPr>
            <a:r>
              <a:rPr lang="en-US" sz="1400" b="1" i="1" dirty="0" smtClean="0">
                <a:solidFill>
                  <a:srgbClr val="0000FF"/>
                </a:solidFill>
              </a:rPr>
              <a:t>Promote the importance of investing money </a:t>
            </a:r>
            <a:r>
              <a:rPr lang="en-US" sz="1200" b="1" dirty="0" smtClean="0"/>
              <a:t>in purchasing Bible lessons for children.</a:t>
            </a:r>
          </a:p>
          <a:p>
            <a:pPr marL="342900" indent="-342900">
              <a:buFont typeface="Arial"/>
              <a:buChar char="•"/>
            </a:pPr>
            <a:r>
              <a:rPr lang="en-US" sz="1400" b="1" i="1" dirty="0" smtClean="0">
                <a:solidFill>
                  <a:srgbClr val="FF6600"/>
                </a:solidFill>
              </a:rPr>
              <a:t>Encourage parents to buy good Adventist book</a:t>
            </a:r>
            <a:r>
              <a:rPr lang="en-US" sz="1400" b="1" dirty="0" smtClean="0">
                <a:solidFill>
                  <a:srgbClr val="FF6600"/>
                </a:solidFill>
              </a:rPr>
              <a:t>s</a:t>
            </a:r>
            <a:r>
              <a:rPr lang="en-US" sz="1200" b="1" dirty="0" smtClean="0"/>
              <a:t> for their children.</a:t>
            </a:r>
          </a:p>
          <a:p>
            <a:pPr marL="342900" indent="-342900">
              <a:buFont typeface="Arial"/>
              <a:buChar char="•"/>
            </a:pPr>
            <a:r>
              <a:rPr lang="en-US" sz="1400" b="1" i="1" smtClean="0">
                <a:solidFill>
                  <a:srgbClr val="8000FF"/>
                </a:solidFill>
              </a:rPr>
              <a:t>Help to teach a lesson</a:t>
            </a:r>
            <a:r>
              <a:rPr lang="en-US" sz="1200" b="1" smtClean="0"/>
              <a:t> or two in the Children’s division occasionally.</a:t>
            </a:r>
          </a:p>
          <a:p>
            <a:endParaRPr lang="en-US" dirty="0"/>
          </a:p>
        </p:txBody>
      </p:sp>
      <p:sp>
        <p:nvSpPr>
          <p:cNvPr id="4" name="Slide Number Placeholder 3"/>
          <p:cNvSpPr>
            <a:spLocks noGrp="1"/>
          </p:cNvSpPr>
          <p:nvPr>
            <p:ph type="sldNum" sz="quarter" idx="10"/>
          </p:nvPr>
        </p:nvSpPr>
        <p:spPr/>
        <p:txBody>
          <a:bodyPr/>
          <a:lstStyle/>
          <a:p>
            <a:fld id="{115772CB-CF5E-48E3-909C-1FF1B761F1E0}" type="slidenum">
              <a:rPr lang="en-US" smtClean="0"/>
              <a:t>45</a:t>
            </a:fld>
            <a:endParaRPr lang="en-US"/>
          </a:p>
        </p:txBody>
      </p:sp>
    </p:spTree>
    <p:extLst>
      <p:ext uri="{BB962C8B-B14F-4D97-AF65-F5344CB8AC3E}">
        <p14:creationId xmlns:p14="http://schemas.microsoft.com/office/powerpoint/2010/main" val="7627653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Use E for Excellent, S for Satisfactory and NI for Needs Improvement. I</a:t>
            </a:r>
            <a:r>
              <a:rPr lang="en-US" baseline="0" dirty="0" smtClean="0"/>
              <a:t> give you </a:t>
            </a:r>
            <a:r>
              <a:rPr lang="en-US" sz="1800" b="1" baseline="0" dirty="0" smtClean="0"/>
              <a:t>one minute </a:t>
            </a:r>
            <a:r>
              <a:rPr lang="en-US" baseline="0" dirty="0" smtClean="0"/>
              <a:t>to do that.  Lets proceed to # 4 characteristics of a Healthy CHM in the local church</a:t>
            </a:r>
            <a:endParaRPr lang="en-US" dirty="0" smtClean="0"/>
          </a:p>
          <a:p>
            <a:endParaRPr lang="en-US" dirty="0"/>
          </a:p>
        </p:txBody>
      </p:sp>
      <p:sp>
        <p:nvSpPr>
          <p:cNvPr id="4" name="Slide Number Placeholder 3"/>
          <p:cNvSpPr>
            <a:spLocks noGrp="1"/>
          </p:cNvSpPr>
          <p:nvPr>
            <p:ph type="sldNum" sz="quarter" idx="10"/>
          </p:nvPr>
        </p:nvSpPr>
        <p:spPr/>
        <p:txBody>
          <a:bodyPr/>
          <a:lstStyle/>
          <a:p>
            <a:fld id="{115772CB-CF5E-48E3-909C-1FF1B761F1E0}" type="slidenum">
              <a:rPr lang="en-US" smtClean="0"/>
              <a:t>46</a:t>
            </a:fld>
            <a:endParaRPr lang="en-US"/>
          </a:p>
        </p:txBody>
      </p:sp>
    </p:spTree>
    <p:extLst>
      <p:ext uri="{BB962C8B-B14F-4D97-AF65-F5344CB8AC3E}">
        <p14:creationId xmlns:p14="http://schemas.microsoft.com/office/powerpoint/2010/main" val="7319148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b="1" dirty="0" smtClean="0"/>
              <a:t>Functional Structures - </a:t>
            </a:r>
            <a:r>
              <a:rPr lang="en-US" sz="1400" i="1" dirty="0" smtClean="0">
                <a:solidFill>
                  <a:schemeClr val="tx1"/>
                </a:solidFill>
              </a:rPr>
              <a:t>A</a:t>
            </a:r>
            <a:r>
              <a:rPr lang="en-US" sz="1600" i="1" dirty="0" smtClean="0">
                <a:solidFill>
                  <a:schemeClr val="tx1"/>
                </a:solidFill>
              </a:rPr>
              <a:t> </a:t>
            </a:r>
            <a:r>
              <a:rPr lang="en-US" sz="1600" b="1" dirty="0" smtClean="0">
                <a:solidFill>
                  <a:schemeClr val="tx1"/>
                </a:solidFill>
              </a:rPr>
              <a:t>HEALTHY CHURCH </a:t>
            </a:r>
            <a:r>
              <a:rPr lang="en-US" sz="1400" i="1" dirty="0" smtClean="0">
                <a:solidFill>
                  <a:schemeClr val="tx1"/>
                </a:solidFill>
              </a:rPr>
              <a:t>works within the structures of the world church.</a:t>
            </a:r>
          </a:p>
          <a:p>
            <a:pPr algn="ctr"/>
            <a:endParaRPr lang="en-US" sz="800" dirty="0" smtClean="0">
              <a:solidFill>
                <a:schemeClr val="tx1"/>
              </a:solidFill>
            </a:endParaRPr>
          </a:p>
          <a:p>
            <a:pPr algn="ctr"/>
            <a:r>
              <a:rPr lang="en-US" sz="1200" b="1" i="1" dirty="0" smtClean="0">
                <a:solidFill>
                  <a:schemeClr val="tx1"/>
                </a:solidFill>
                <a:latin typeface="Gabriola"/>
                <a:cs typeface="Gabriola"/>
              </a:rPr>
              <a:t>. . . CHILDREN’S MINISTRIES works within the framework of the structure!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p>
          <a:p>
            <a:endParaRPr lang="en-US" dirty="0"/>
          </a:p>
        </p:txBody>
      </p:sp>
      <p:sp>
        <p:nvSpPr>
          <p:cNvPr id="4" name="Slide Number Placeholder 3"/>
          <p:cNvSpPr>
            <a:spLocks noGrp="1"/>
          </p:cNvSpPr>
          <p:nvPr>
            <p:ph type="sldNum" sz="quarter" idx="10"/>
          </p:nvPr>
        </p:nvSpPr>
        <p:spPr/>
        <p:txBody>
          <a:bodyPr/>
          <a:lstStyle/>
          <a:p>
            <a:fld id="{115772CB-CF5E-48E3-909C-1FF1B761F1E0}" type="slidenum">
              <a:rPr lang="en-US" smtClean="0"/>
              <a:t>47</a:t>
            </a:fld>
            <a:endParaRPr lang="en-US"/>
          </a:p>
        </p:txBody>
      </p:sp>
    </p:spTree>
    <p:extLst>
      <p:ext uri="{BB962C8B-B14F-4D97-AF65-F5344CB8AC3E}">
        <p14:creationId xmlns:p14="http://schemas.microsoft.com/office/powerpoint/2010/main" val="42330426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Use E for Excellent, S for Satisfactory and NI for Needs Improvement. I</a:t>
            </a:r>
            <a:r>
              <a:rPr lang="en-US" baseline="0" dirty="0" smtClean="0"/>
              <a:t> give you </a:t>
            </a:r>
            <a:r>
              <a:rPr lang="en-US" sz="1800" b="1" baseline="0" dirty="0" smtClean="0"/>
              <a:t>one minute </a:t>
            </a:r>
            <a:r>
              <a:rPr lang="en-US" baseline="0" dirty="0" smtClean="0"/>
              <a:t>to do that.  Lets proceed to # 5 characteristic of a Healthy CHM in the local church</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15772CB-CF5E-48E3-909C-1FF1B761F1E0}" type="slidenum">
              <a:rPr lang="en-US" smtClean="0"/>
              <a:t>51</a:t>
            </a:fld>
            <a:endParaRPr lang="en-US"/>
          </a:p>
        </p:txBody>
      </p:sp>
    </p:spTree>
    <p:extLst>
      <p:ext uri="{BB962C8B-B14F-4D97-AF65-F5344CB8AC3E}">
        <p14:creationId xmlns:p14="http://schemas.microsoft.com/office/powerpoint/2010/main" val="39613171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Use E for Excellent, S for Satisfactory and NI for Needs Improvement. I</a:t>
            </a:r>
            <a:r>
              <a:rPr lang="en-US" baseline="0" dirty="0" smtClean="0"/>
              <a:t> give you </a:t>
            </a:r>
            <a:r>
              <a:rPr lang="en-US" sz="1800" b="1" baseline="0" dirty="0" smtClean="0"/>
              <a:t>one minute </a:t>
            </a:r>
            <a:r>
              <a:rPr lang="en-US" baseline="0" dirty="0" smtClean="0"/>
              <a:t>to do that.  Lets proceed to # 6 characteristic of a Healthy CHM in the local church</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15772CB-CF5E-48E3-909C-1FF1B761F1E0}" type="slidenum">
              <a:rPr lang="en-US" smtClean="0"/>
              <a:t>55</a:t>
            </a:fld>
            <a:endParaRPr lang="en-US"/>
          </a:p>
        </p:txBody>
      </p:sp>
    </p:spTree>
    <p:extLst>
      <p:ext uri="{BB962C8B-B14F-4D97-AF65-F5344CB8AC3E}">
        <p14:creationId xmlns:p14="http://schemas.microsoft.com/office/powerpoint/2010/main" val="600606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latin typeface="Gloucester MT Extra Condensed" panose="02030808020601010101" pitchFamily="18" charset="0"/>
              </a:rPr>
              <a:t>Two Targets </a:t>
            </a:r>
            <a:endParaRPr lang="en-US" sz="1100" b="0" dirty="0" smtClean="0">
              <a:latin typeface="Gloucester MT Extra Condensed" panose="02030808020601010101"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0" dirty="0" smtClean="0">
              <a:latin typeface="Gloucester MT Extra Condensed" panose="02030808020601010101"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Gloucester MT Extra Condensed" panose="02030808020601010101" pitchFamily="18" charset="0"/>
              </a:rPr>
              <a:t>1.</a:t>
            </a:r>
            <a:r>
              <a:rPr lang="en-US" sz="1100" b="0" baseline="0" dirty="0" smtClean="0">
                <a:latin typeface="Gloucester MT Extra Condensed" panose="02030808020601010101" pitchFamily="18" charset="0"/>
              </a:rPr>
              <a:t>  </a:t>
            </a:r>
            <a:r>
              <a:rPr lang="en-US" sz="1200" dirty="0" smtClean="0"/>
              <a:t>To give you information about the characteristics of a healthy CH</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2.</a:t>
            </a:r>
            <a:r>
              <a:rPr lang="en-US" sz="1200" baseline="0" dirty="0" smtClean="0"/>
              <a:t>  </a:t>
            </a:r>
            <a:r>
              <a:rPr lang="en-US" sz="1200" dirty="0" smtClean="0"/>
              <a:t>To have idea on the rating /measure of CHM in terms of the characteristics we will discuss.</a:t>
            </a:r>
          </a:p>
          <a:p>
            <a:pPr marL="514350" marR="0" lvl="0" indent="-514350" defTabSz="914400" eaLnBrk="1" fontAlgn="auto" latinLnBrk="0" hangingPunct="1">
              <a:lnSpc>
                <a:spcPct val="100000"/>
              </a:lnSpc>
              <a:spcBef>
                <a:spcPts val="0"/>
              </a:spcBef>
              <a:spcAft>
                <a:spcPts val="0"/>
              </a:spcAft>
              <a:buClrTx/>
              <a:buSzTx/>
              <a:buFont typeface="+mj-lt"/>
              <a:buAutoNum type="arabicPeriod"/>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115772CB-CF5E-48E3-909C-1FF1B761F1E0}" type="slidenum">
              <a:rPr lang="en-US" smtClean="0"/>
              <a:t>5</a:t>
            </a:fld>
            <a:endParaRPr lang="en-US"/>
          </a:p>
        </p:txBody>
      </p:sp>
    </p:spTree>
    <p:extLst>
      <p:ext uri="{BB962C8B-B14F-4D97-AF65-F5344CB8AC3E}">
        <p14:creationId xmlns:p14="http://schemas.microsoft.com/office/powerpoint/2010/main" val="5360216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400" b="1" dirty="0" smtClean="0">
                <a:latin typeface="Gabriola"/>
                <a:cs typeface="Gabriola"/>
              </a:rPr>
              <a:t>Small groups </a:t>
            </a:r>
            <a:r>
              <a:rPr lang="en-US" sz="1200" dirty="0" smtClean="0">
                <a:latin typeface="Gabriola"/>
                <a:cs typeface="Gabriola"/>
              </a:rPr>
              <a:t>may serve as </a:t>
            </a:r>
            <a:r>
              <a:rPr lang="en-US" sz="1600" dirty="0" smtClean="0">
                <a:latin typeface="Gabriola"/>
                <a:cs typeface="Gabriola"/>
              </a:rPr>
              <a:t>support groups for children who are hurting and in pain.</a:t>
            </a:r>
            <a:r>
              <a:rPr lang="en-US" sz="1200" dirty="0" smtClean="0">
                <a:latin typeface="Gabriola"/>
                <a:cs typeface="Gabriola"/>
              </a:rPr>
              <a:t> It is a meeting of hearts where children are given emotional nurture as they are directed to Jesus.</a:t>
            </a:r>
            <a:endParaRPr lang="en-US" sz="1200" dirty="0">
              <a:latin typeface="Gabriola"/>
              <a:cs typeface="Gabriola"/>
            </a:endParaRPr>
          </a:p>
        </p:txBody>
      </p:sp>
      <p:sp>
        <p:nvSpPr>
          <p:cNvPr id="4" name="Slide Number Placeholder 3"/>
          <p:cNvSpPr>
            <a:spLocks noGrp="1"/>
          </p:cNvSpPr>
          <p:nvPr>
            <p:ph type="sldNum" sz="quarter" idx="10"/>
          </p:nvPr>
        </p:nvSpPr>
        <p:spPr/>
        <p:txBody>
          <a:bodyPr/>
          <a:lstStyle/>
          <a:p>
            <a:fld id="{115772CB-CF5E-48E3-909C-1FF1B761F1E0}" type="slidenum">
              <a:rPr lang="en-US" smtClean="0"/>
              <a:t>56</a:t>
            </a:fld>
            <a:endParaRPr lang="en-US"/>
          </a:p>
        </p:txBody>
      </p:sp>
    </p:spTree>
    <p:extLst>
      <p:ext uri="{BB962C8B-B14F-4D97-AF65-F5344CB8AC3E}">
        <p14:creationId xmlns:p14="http://schemas.microsoft.com/office/powerpoint/2010/main" val="21718884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Use E for Excellent, S for Satisfactory and NI for Needs Improvement. I</a:t>
            </a:r>
            <a:r>
              <a:rPr lang="en-US" baseline="0" dirty="0" smtClean="0"/>
              <a:t> give you </a:t>
            </a:r>
            <a:r>
              <a:rPr lang="en-US" sz="1800" b="1" baseline="0" dirty="0" smtClean="0"/>
              <a:t>one minute </a:t>
            </a:r>
            <a:r>
              <a:rPr lang="en-US" baseline="0" dirty="0" smtClean="0"/>
              <a:t>to do that.  Lets proceed to # 7 characteristic of a Healthy CHM in the local church</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15772CB-CF5E-48E3-909C-1FF1B761F1E0}" type="slidenum">
              <a:rPr lang="en-US" smtClean="0"/>
              <a:t>58</a:t>
            </a:fld>
            <a:endParaRPr lang="en-US"/>
          </a:p>
        </p:txBody>
      </p:sp>
    </p:spTree>
    <p:extLst>
      <p:ext uri="{BB962C8B-B14F-4D97-AF65-F5344CB8AC3E}">
        <p14:creationId xmlns:p14="http://schemas.microsoft.com/office/powerpoint/2010/main" val="37784368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400" b="1" dirty="0" smtClean="0">
                <a:latin typeface="Gabriola"/>
                <a:cs typeface="Gabriola"/>
              </a:rPr>
              <a:t>Small groups </a:t>
            </a:r>
            <a:r>
              <a:rPr lang="en-US" sz="1200" dirty="0" smtClean="0">
                <a:latin typeface="Gabriola"/>
                <a:cs typeface="Gabriola"/>
              </a:rPr>
              <a:t>may serve as </a:t>
            </a:r>
            <a:r>
              <a:rPr lang="en-US" sz="1600" dirty="0" smtClean="0">
                <a:latin typeface="Gabriola"/>
                <a:cs typeface="Gabriola"/>
              </a:rPr>
              <a:t>support groups for children who are hurting and in pain.</a:t>
            </a:r>
            <a:r>
              <a:rPr lang="en-US" sz="1200" dirty="0" smtClean="0">
                <a:latin typeface="Gabriola"/>
                <a:cs typeface="Gabriola"/>
              </a:rPr>
              <a:t> It is a meeting of hearts where children are given emotional nurture as they are directed to Jesus.</a:t>
            </a:r>
            <a:endParaRPr lang="en-US" sz="1200" dirty="0">
              <a:latin typeface="Gabriola"/>
              <a:cs typeface="Gabriola"/>
            </a:endParaRPr>
          </a:p>
        </p:txBody>
      </p:sp>
      <p:sp>
        <p:nvSpPr>
          <p:cNvPr id="4" name="Slide Number Placeholder 3"/>
          <p:cNvSpPr>
            <a:spLocks noGrp="1"/>
          </p:cNvSpPr>
          <p:nvPr>
            <p:ph type="sldNum" sz="quarter" idx="10"/>
          </p:nvPr>
        </p:nvSpPr>
        <p:spPr/>
        <p:txBody>
          <a:bodyPr/>
          <a:lstStyle/>
          <a:p>
            <a:fld id="{115772CB-CF5E-48E3-909C-1FF1B761F1E0}"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21718884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Use E for Excellent, S for Satisfactory and NI for Needs Improvement. I</a:t>
            </a:r>
            <a:r>
              <a:rPr lang="en-US" baseline="0" dirty="0" smtClean="0"/>
              <a:t> give you </a:t>
            </a:r>
            <a:r>
              <a:rPr lang="en-US" sz="1800" b="1" baseline="0" dirty="0" smtClean="0"/>
              <a:t>one minute </a:t>
            </a:r>
            <a:r>
              <a:rPr lang="en-US" baseline="0" dirty="0" smtClean="0"/>
              <a:t>to do that.  Lets proceed to # 8 characteristic of a Healthy CHM in the local church</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15772CB-CF5E-48E3-909C-1FF1B761F1E0}" type="slidenum">
              <a:rPr lang="en-US" smtClean="0"/>
              <a:t>63</a:t>
            </a:fld>
            <a:endParaRPr lang="en-US"/>
          </a:p>
        </p:txBody>
      </p:sp>
    </p:spTree>
    <p:extLst>
      <p:ext uri="{BB962C8B-B14F-4D97-AF65-F5344CB8AC3E}">
        <p14:creationId xmlns:p14="http://schemas.microsoft.com/office/powerpoint/2010/main" val="30739134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35F3CC-193C-40D1-A354-A535874C64F6}" type="slidenum">
              <a:rPr lang="en-US" smtClean="0"/>
              <a:t>69</a:t>
            </a:fld>
            <a:endParaRPr lang="en-US"/>
          </a:p>
        </p:txBody>
      </p:sp>
    </p:spTree>
    <p:extLst>
      <p:ext uri="{BB962C8B-B14F-4D97-AF65-F5344CB8AC3E}">
        <p14:creationId xmlns:p14="http://schemas.microsoft.com/office/powerpoint/2010/main" val="20736078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Use E for Excellent, S for Satisfactory and NI for Needs Improvement. I</a:t>
            </a:r>
            <a:r>
              <a:rPr lang="en-US" baseline="0" dirty="0" smtClean="0"/>
              <a:t> give you </a:t>
            </a:r>
            <a:r>
              <a:rPr lang="en-US" sz="1800" b="1" baseline="0" dirty="0" smtClean="0"/>
              <a:t>one minute </a:t>
            </a:r>
            <a:r>
              <a:rPr lang="en-US" baseline="0" dirty="0" smtClean="0"/>
              <a:t>to do that.  </a:t>
            </a:r>
            <a:endParaRPr lang="en-US" dirty="0"/>
          </a:p>
        </p:txBody>
      </p:sp>
      <p:sp>
        <p:nvSpPr>
          <p:cNvPr id="4" name="Slide Number Placeholder 3"/>
          <p:cNvSpPr>
            <a:spLocks noGrp="1"/>
          </p:cNvSpPr>
          <p:nvPr>
            <p:ph type="sldNum" sz="quarter" idx="10"/>
          </p:nvPr>
        </p:nvSpPr>
        <p:spPr/>
        <p:txBody>
          <a:bodyPr/>
          <a:lstStyle/>
          <a:p>
            <a:fld id="{115772CB-CF5E-48E3-909C-1FF1B761F1E0}" type="slidenum">
              <a:rPr lang="en-US" smtClean="0"/>
              <a:t>71</a:t>
            </a:fld>
            <a:endParaRPr lang="en-US"/>
          </a:p>
        </p:txBody>
      </p:sp>
    </p:spTree>
    <p:extLst>
      <p:ext uri="{BB962C8B-B14F-4D97-AF65-F5344CB8AC3E}">
        <p14:creationId xmlns:p14="http://schemas.microsoft.com/office/powerpoint/2010/main" val="14844545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many of you scored Excellent in all 8 Characteristics?</a:t>
            </a:r>
            <a:r>
              <a:rPr lang="en-US" baseline="0" dirty="0" smtClean="0"/>
              <a:t>  How many scored Satisfactory?  How about NI?</a:t>
            </a:r>
          </a:p>
          <a:p>
            <a:r>
              <a:rPr lang="en-US" baseline="0" dirty="0" smtClean="0"/>
              <a:t>Note:  Evaluation sheet will be collected and given to the CHM Director of the union/ or mission/conference– as needed.  In closing I want to recall the experience of King David found in 2 Samuel 24</a:t>
            </a:r>
            <a:endParaRPr lang="en-US" dirty="0"/>
          </a:p>
        </p:txBody>
      </p:sp>
      <p:sp>
        <p:nvSpPr>
          <p:cNvPr id="4" name="Slide Number Placeholder 3"/>
          <p:cNvSpPr>
            <a:spLocks noGrp="1"/>
          </p:cNvSpPr>
          <p:nvPr>
            <p:ph type="sldNum" sz="quarter" idx="10"/>
          </p:nvPr>
        </p:nvSpPr>
        <p:spPr/>
        <p:txBody>
          <a:bodyPr/>
          <a:lstStyle/>
          <a:p>
            <a:fld id="{115772CB-CF5E-48E3-909C-1FF1B761F1E0}" type="slidenum">
              <a:rPr lang="en-US" smtClean="0"/>
              <a:t>72</a:t>
            </a:fld>
            <a:endParaRPr lang="en-US"/>
          </a:p>
        </p:txBody>
      </p:sp>
    </p:spTree>
    <p:extLst>
      <p:ext uri="{BB962C8B-B14F-4D97-AF65-F5344CB8AC3E}">
        <p14:creationId xmlns:p14="http://schemas.microsoft.com/office/powerpoint/2010/main" val="28128874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baseline="30000" dirty="0" smtClean="0">
                <a:solidFill>
                  <a:schemeClr val="tx1"/>
                </a:solidFill>
                <a:effectLst/>
                <a:latin typeface="+mn-lt"/>
                <a:ea typeface="+mn-ea"/>
                <a:cs typeface="+mn-cs"/>
              </a:rPr>
              <a:t>Result:  10 </a:t>
            </a:r>
            <a:r>
              <a:rPr lang="en-US" sz="1200" b="0" i="0" kern="1200" dirty="0" smtClean="0">
                <a:solidFill>
                  <a:schemeClr val="tx1"/>
                </a:solidFill>
                <a:effectLst/>
                <a:latin typeface="+mn-lt"/>
                <a:ea typeface="+mn-ea"/>
                <a:cs typeface="+mn-cs"/>
              </a:rPr>
              <a:t>And David’s heart condemned him after he had numbered the people. So David said to the </a:t>
            </a:r>
            <a:r>
              <a:rPr lang="en-US" sz="1200" b="0" i="0" kern="1200" cap="small" dirty="0" smtClean="0">
                <a:solidFill>
                  <a:schemeClr val="tx1"/>
                </a:solidFill>
                <a:effectLst/>
                <a:latin typeface="+mn-lt"/>
                <a:ea typeface="+mn-ea"/>
                <a:cs typeface="+mn-cs"/>
              </a:rPr>
              <a:t>Lord</a:t>
            </a:r>
            <a:r>
              <a:rPr lang="en-US" sz="1200" b="0" i="0" kern="1200" dirty="0" smtClean="0">
                <a:solidFill>
                  <a:schemeClr val="tx1"/>
                </a:solidFill>
                <a:effectLst/>
                <a:latin typeface="+mn-lt"/>
                <a:ea typeface="+mn-ea"/>
                <a:cs typeface="+mn-cs"/>
              </a:rPr>
              <a:t>, “I have sinned greatly in what I have done; but now, I pray, O </a:t>
            </a:r>
            <a:r>
              <a:rPr lang="en-US" sz="1200" b="0" i="0" kern="1200" cap="small" dirty="0" smtClean="0">
                <a:solidFill>
                  <a:schemeClr val="tx1"/>
                </a:solidFill>
                <a:effectLst/>
                <a:latin typeface="+mn-lt"/>
                <a:ea typeface="+mn-ea"/>
                <a:cs typeface="+mn-cs"/>
              </a:rPr>
              <a:t>Lord</a:t>
            </a:r>
            <a:r>
              <a:rPr lang="en-US" sz="1200" b="0" i="0" kern="1200" dirty="0" smtClean="0">
                <a:solidFill>
                  <a:schemeClr val="tx1"/>
                </a:solidFill>
                <a:effectLst/>
                <a:latin typeface="+mn-lt"/>
                <a:ea typeface="+mn-ea"/>
                <a:cs typeface="+mn-cs"/>
              </a:rPr>
              <a:t>, take away the iniquity of Your servant, for I have done very foolishly.”</a:t>
            </a:r>
            <a:endParaRPr lang="en-US" dirty="0"/>
          </a:p>
        </p:txBody>
      </p:sp>
      <p:sp>
        <p:nvSpPr>
          <p:cNvPr id="4" name="Slide Number Placeholder 3"/>
          <p:cNvSpPr>
            <a:spLocks noGrp="1"/>
          </p:cNvSpPr>
          <p:nvPr>
            <p:ph type="sldNum" sz="quarter" idx="10"/>
          </p:nvPr>
        </p:nvSpPr>
        <p:spPr/>
        <p:txBody>
          <a:bodyPr/>
          <a:lstStyle/>
          <a:p>
            <a:fld id="{115772CB-CF5E-48E3-909C-1FF1B761F1E0}" type="slidenum">
              <a:rPr lang="en-US" smtClean="0"/>
              <a:t>73</a:t>
            </a:fld>
            <a:endParaRPr lang="en-US"/>
          </a:p>
        </p:txBody>
      </p:sp>
    </p:spTree>
    <p:extLst>
      <p:ext uri="{BB962C8B-B14F-4D97-AF65-F5344CB8AC3E}">
        <p14:creationId xmlns:p14="http://schemas.microsoft.com/office/powerpoint/2010/main" val="21635449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baseline="30000" dirty="0" smtClean="0">
                <a:solidFill>
                  <a:schemeClr val="tx1"/>
                </a:solidFill>
                <a:effectLst/>
                <a:latin typeface="+mn-lt"/>
                <a:ea typeface="+mn-ea"/>
                <a:cs typeface="+mn-cs"/>
              </a:rPr>
              <a:t>11 </a:t>
            </a:r>
            <a:r>
              <a:rPr lang="en-US" sz="1200" b="0" i="0" kern="1200" dirty="0" smtClean="0">
                <a:solidFill>
                  <a:schemeClr val="tx1"/>
                </a:solidFill>
                <a:effectLst/>
                <a:latin typeface="+mn-lt"/>
                <a:ea typeface="+mn-ea"/>
                <a:cs typeface="+mn-cs"/>
              </a:rPr>
              <a:t>Now when David arose in the morning, the word of the </a:t>
            </a:r>
            <a:r>
              <a:rPr lang="en-US" sz="1200" b="0" i="0" kern="1200" cap="small" dirty="0" smtClean="0">
                <a:solidFill>
                  <a:schemeClr val="tx1"/>
                </a:solidFill>
                <a:effectLst/>
                <a:latin typeface="+mn-lt"/>
                <a:ea typeface="+mn-ea"/>
                <a:cs typeface="+mn-cs"/>
              </a:rPr>
              <a:t>Lord</a:t>
            </a:r>
            <a:r>
              <a:rPr lang="en-US" sz="1200" b="0" i="0" kern="1200" dirty="0" smtClean="0">
                <a:solidFill>
                  <a:schemeClr val="tx1"/>
                </a:solidFill>
                <a:effectLst/>
                <a:latin typeface="+mn-lt"/>
                <a:ea typeface="+mn-ea"/>
                <a:cs typeface="+mn-cs"/>
              </a:rPr>
              <a:t> came to the prophet Gad, David’s seer, saying, </a:t>
            </a:r>
            <a:r>
              <a:rPr lang="en-US" sz="1200" b="1" i="0" kern="1200" baseline="30000" dirty="0" smtClean="0">
                <a:solidFill>
                  <a:schemeClr val="tx1"/>
                </a:solidFill>
                <a:effectLst/>
                <a:latin typeface="+mn-lt"/>
                <a:ea typeface="+mn-ea"/>
                <a:cs typeface="+mn-cs"/>
              </a:rPr>
              <a:t>12 </a:t>
            </a:r>
            <a:r>
              <a:rPr lang="en-US" sz="1200" b="0" i="0" kern="1200" dirty="0" smtClean="0">
                <a:solidFill>
                  <a:schemeClr val="tx1"/>
                </a:solidFill>
                <a:effectLst/>
                <a:latin typeface="+mn-lt"/>
                <a:ea typeface="+mn-ea"/>
                <a:cs typeface="+mn-cs"/>
              </a:rPr>
              <a:t>“Go and tell David, ‘Thus says the </a:t>
            </a:r>
            <a:r>
              <a:rPr lang="en-US" sz="1200" b="0" i="0" kern="1200" cap="small" dirty="0" smtClean="0">
                <a:solidFill>
                  <a:schemeClr val="tx1"/>
                </a:solidFill>
                <a:effectLst/>
                <a:latin typeface="+mn-lt"/>
                <a:ea typeface="+mn-ea"/>
                <a:cs typeface="+mn-cs"/>
              </a:rPr>
              <a:t>Lord</a:t>
            </a:r>
            <a:r>
              <a:rPr lang="en-US" sz="1200" b="0" i="0" kern="1200" dirty="0" smtClean="0">
                <a:solidFill>
                  <a:schemeClr val="tx1"/>
                </a:solidFill>
                <a:effectLst/>
                <a:latin typeface="+mn-lt"/>
                <a:ea typeface="+mn-ea"/>
                <a:cs typeface="+mn-cs"/>
              </a:rPr>
              <a:t>: “I offer you three </a:t>
            </a:r>
            <a:r>
              <a:rPr lang="en-US" sz="1200" b="0" i="1" kern="1200" dirty="0" smtClean="0">
                <a:solidFill>
                  <a:schemeClr val="tx1"/>
                </a:solidFill>
                <a:effectLst/>
                <a:latin typeface="+mn-lt"/>
                <a:ea typeface="+mn-ea"/>
                <a:cs typeface="+mn-cs"/>
              </a:rPr>
              <a:t>things;</a:t>
            </a:r>
            <a:r>
              <a:rPr lang="en-US" sz="1200" b="0" i="0" kern="1200" dirty="0" smtClean="0">
                <a:solidFill>
                  <a:schemeClr val="tx1"/>
                </a:solidFill>
                <a:effectLst/>
                <a:latin typeface="+mn-lt"/>
                <a:ea typeface="+mn-ea"/>
                <a:cs typeface="+mn-cs"/>
              </a:rPr>
              <a:t> choose one of them for yourself, that I may do </a:t>
            </a:r>
            <a:r>
              <a:rPr lang="en-US" sz="1200" b="0" i="1" kern="1200" dirty="0" smtClean="0">
                <a:solidFill>
                  <a:schemeClr val="tx1"/>
                </a:solidFill>
                <a:effectLst/>
                <a:latin typeface="+mn-lt"/>
                <a:ea typeface="+mn-ea"/>
                <a:cs typeface="+mn-cs"/>
              </a:rPr>
              <a:t>it</a:t>
            </a:r>
            <a:r>
              <a:rPr lang="en-US" sz="1200" b="0" i="0" kern="1200" dirty="0" smtClean="0">
                <a:solidFill>
                  <a:schemeClr val="tx1"/>
                </a:solidFill>
                <a:effectLst/>
                <a:latin typeface="+mn-lt"/>
                <a:ea typeface="+mn-ea"/>
                <a:cs typeface="+mn-cs"/>
              </a:rPr>
              <a:t> to you.”’” </a:t>
            </a:r>
            <a:r>
              <a:rPr lang="en-US" sz="1200" b="1" i="0" kern="1200" baseline="30000" dirty="0" smtClean="0">
                <a:solidFill>
                  <a:schemeClr val="tx1"/>
                </a:solidFill>
                <a:effectLst/>
                <a:latin typeface="+mn-lt"/>
                <a:ea typeface="+mn-ea"/>
                <a:cs typeface="+mn-cs"/>
              </a:rPr>
              <a:t>13 </a:t>
            </a:r>
            <a:r>
              <a:rPr lang="en-US" sz="1200" b="0" i="0" kern="1200" dirty="0" smtClean="0">
                <a:solidFill>
                  <a:schemeClr val="tx1"/>
                </a:solidFill>
                <a:effectLst/>
                <a:latin typeface="+mn-lt"/>
                <a:ea typeface="+mn-ea"/>
                <a:cs typeface="+mn-cs"/>
              </a:rPr>
              <a:t>So Gad came to David and told him; and he said to him, “Shall seven</a:t>
            </a:r>
            <a:r>
              <a:rPr lang="en-US" sz="1200" b="1" i="0" kern="1200" baseline="30000" dirty="0" smtClean="0">
                <a:solidFill>
                  <a:schemeClr val="tx1"/>
                </a:solidFill>
                <a:effectLst/>
                <a:latin typeface="+mn-lt"/>
                <a:ea typeface="+mn-ea"/>
                <a:cs typeface="+mn-cs"/>
              </a:rPr>
              <a:t>[</a:t>
            </a:r>
            <a:r>
              <a:rPr lang="en-US" sz="1200" b="1" i="0" u="none" strike="noStrike" kern="1200" baseline="30000" dirty="0" smtClean="0">
                <a:solidFill>
                  <a:schemeClr val="tx1"/>
                </a:solidFill>
                <a:effectLst/>
                <a:latin typeface="+mn-lt"/>
                <a:ea typeface="+mn-ea"/>
                <a:cs typeface="+mn-cs"/>
                <a:hlinkClick r:id="rId3" tooltip="See footnote a"/>
              </a:rPr>
              <a:t>a</a:t>
            </a:r>
            <a:r>
              <a:rPr lang="en-US" sz="1200" b="1" i="0" kern="1200" baseline="300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 years of famine come to you in your land? Or shall you flee three months before your enemies, while they pursue you? Or shall there be three days’ plague in your land? Now consider and see what answer I should take back to Him who sent me.”</a:t>
            </a:r>
            <a:endParaRPr lang="en-US" dirty="0"/>
          </a:p>
        </p:txBody>
      </p:sp>
      <p:sp>
        <p:nvSpPr>
          <p:cNvPr id="4" name="Slide Number Placeholder 3"/>
          <p:cNvSpPr>
            <a:spLocks noGrp="1"/>
          </p:cNvSpPr>
          <p:nvPr>
            <p:ph type="sldNum" sz="quarter" idx="10"/>
          </p:nvPr>
        </p:nvSpPr>
        <p:spPr/>
        <p:txBody>
          <a:bodyPr/>
          <a:lstStyle/>
          <a:p>
            <a:fld id="{115772CB-CF5E-48E3-909C-1FF1B761F1E0}" type="slidenum">
              <a:rPr lang="en-US" smtClean="0"/>
              <a:t>74</a:t>
            </a:fld>
            <a:endParaRPr lang="en-US"/>
          </a:p>
        </p:txBody>
      </p:sp>
    </p:spTree>
    <p:extLst>
      <p:ext uri="{BB962C8B-B14F-4D97-AF65-F5344CB8AC3E}">
        <p14:creationId xmlns:p14="http://schemas.microsoft.com/office/powerpoint/2010/main" val="13589486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baseline="30000" dirty="0" smtClean="0">
                <a:solidFill>
                  <a:schemeClr val="tx1"/>
                </a:solidFill>
                <a:effectLst/>
                <a:latin typeface="+mn-lt"/>
                <a:ea typeface="+mn-ea"/>
                <a:cs typeface="+mn-cs"/>
              </a:rPr>
              <a:t>15 </a:t>
            </a:r>
            <a:r>
              <a:rPr lang="en-US" sz="1200" b="0" i="0" kern="1200" dirty="0" smtClean="0">
                <a:solidFill>
                  <a:schemeClr val="tx1"/>
                </a:solidFill>
                <a:effectLst/>
                <a:latin typeface="+mn-lt"/>
                <a:ea typeface="+mn-ea"/>
                <a:cs typeface="+mn-cs"/>
              </a:rPr>
              <a:t>So the </a:t>
            </a:r>
            <a:r>
              <a:rPr lang="en-US" sz="1200" b="0" i="0" kern="1200" cap="small" dirty="0" smtClean="0">
                <a:solidFill>
                  <a:schemeClr val="tx1"/>
                </a:solidFill>
                <a:effectLst/>
                <a:latin typeface="+mn-lt"/>
                <a:ea typeface="+mn-ea"/>
                <a:cs typeface="+mn-cs"/>
              </a:rPr>
              <a:t>Lord</a:t>
            </a:r>
            <a:r>
              <a:rPr lang="en-US" sz="1200" b="0" i="0" kern="1200" dirty="0" smtClean="0">
                <a:solidFill>
                  <a:schemeClr val="tx1"/>
                </a:solidFill>
                <a:effectLst/>
                <a:latin typeface="+mn-lt"/>
                <a:ea typeface="+mn-ea"/>
                <a:cs typeface="+mn-cs"/>
              </a:rPr>
              <a:t> sent a plague upon Israel from the morning till the appointed time. From Dan to Beersheba seventy thousand men of the people died. </a:t>
            </a:r>
            <a:r>
              <a:rPr lang="en-US" sz="1200" b="1" i="0" kern="1200" baseline="30000" dirty="0" smtClean="0">
                <a:solidFill>
                  <a:schemeClr val="tx1"/>
                </a:solidFill>
                <a:effectLst/>
                <a:latin typeface="+mn-lt"/>
                <a:ea typeface="+mn-ea"/>
                <a:cs typeface="+mn-cs"/>
              </a:rPr>
              <a:t>16 </a:t>
            </a:r>
            <a:r>
              <a:rPr lang="en-US" sz="1200" b="0" i="0" kern="1200" dirty="0" smtClean="0">
                <a:solidFill>
                  <a:schemeClr val="tx1"/>
                </a:solidFill>
                <a:effectLst/>
                <a:latin typeface="+mn-lt"/>
                <a:ea typeface="+mn-ea"/>
                <a:cs typeface="+mn-cs"/>
              </a:rPr>
              <a:t>And when the angel</a:t>
            </a:r>
            <a:r>
              <a:rPr lang="en-US" sz="1200" b="1" i="0" kern="1200" baseline="30000" dirty="0" smtClean="0">
                <a:solidFill>
                  <a:schemeClr val="tx1"/>
                </a:solidFill>
                <a:effectLst/>
                <a:latin typeface="+mn-lt"/>
                <a:ea typeface="+mn-ea"/>
                <a:cs typeface="+mn-cs"/>
              </a:rPr>
              <a:t>[</a:t>
            </a:r>
            <a:r>
              <a:rPr lang="en-US" sz="1200" b="1" i="0" u="none" strike="noStrike" kern="1200" baseline="30000" dirty="0" smtClean="0">
                <a:solidFill>
                  <a:schemeClr val="tx1"/>
                </a:solidFill>
                <a:effectLst/>
                <a:latin typeface="+mn-lt"/>
                <a:ea typeface="+mn-ea"/>
                <a:cs typeface="+mn-cs"/>
                <a:hlinkClick r:id="rId3" tooltip="See footnote b"/>
              </a:rPr>
              <a:t>b</a:t>
            </a:r>
            <a:r>
              <a:rPr lang="en-US" sz="1200" b="1" i="0" kern="1200" baseline="300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 stretched out His hand over Jerusalem to destroy it, the </a:t>
            </a:r>
            <a:r>
              <a:rPr lang="en-US" sz="1200" b="0" i="0" kern="1200" cap="small" dirty="0" smtClean="0">
                <a:solidFill>
                  <a:schemeClr val="tx1"/>
                </a:solidFill>
                <a:effectLst/>
                <a:latin typeface="+mn-lt"/>
                <a:ea typeface="+mn-ea"/>
                <a:cs typeface="+mn-cs"/>
              </a:rPr>
              <a:t>Lord</a:t>
            </a:r>
            <a:r>
              <a:rPr lang="en-US" sz="1200" b="0" i="0" kern="1200" dirty="0" smtClean="0">
                <a:solidFill>
                  <a:schemeClr val="tx1"/>
                </a:solidFill>
                <a:effectLst/>
                <a:latin typeface="+mn-lt"/>
                <a:ea typeface="+mn-ea"/>
                <a:cs typeface="+mn-cs"/>
              </a:rPr>
              <a:t> relented from the destruction, and said to the angel who was destroying the people, “It is enough; now restrain your hand.” And the angel of the </a:t>
            </a:r>
            <a:r>
              <a:rPr lang="en-US" sz="1200" b="0" i="0" kern="1200" cap="small" dirty="0" smtClean="0">
                <a:solidFill>
                  <a:schemeClr val="tx1"/>
                </a:solidFill>
                <a:effectLst/>
                <a:latin typeface="+mn-lt"/>
                <a:ea typeface="+mn-ea"/>
                <a:cs typeface="+mn-cs"/>
              </a:rPr>
              <a:t>Lord</a:t>
            </a:r>
            <a:r>
              <a:rPr lang="en-US" sz="1200" b="0" i="0" kern="1200" dirty="0" smtClean="0">
                <a:solidFill>
                  <a:schemeClr val="tx1"/>
                </a:solidFill>
                <a:effectLst/>
                <a:latin typeface="+mn-lt"/>
                <a:ea typeface="+mn-ea"/>
                <a:cs typeface="+mn-cs"/>
              </a:rPr>
              <a:t> was by the threshing floor of </a:t>
            </a:r>
            <a:r>
              <a:rPr lang="en-US" sz="1200" b="0" i="0" kern="1200" dirty="0" err="1" smtClean="0">
                <a:solidFill>
                  <a:schemeClr val="tx1"/>
                </a:solidFill>
                <a:effectLst/>
                <a:latin typeface="+mn-lt"/>
                <a:ea typeface="+mn-ea"/>
                <a:cs typeface="+mn-cs"/>
              </a:rPr>
              <a:t>Araunah</a:t>
            </a:r>
            <a:r>
              <a:rPr lang="en-US" sz="1200" b="1" i="0" kern="1200" baseline="30000" dirty="0" smtClean="0">
                <a:solidFill>
                  <a:schemeClr val="tx1"/>
                </a:solidFill>
                <a:effectLst/>
                <a:latin typeface="+mn-lt"/>
                <a:ea typeface="+mn-ea"/>
                <a:cs typeface="+mn-cs"/>
              </a:rPr>
              <a:t>[</a:t>
            </a:r>
            <a:r>
              <a:rPr lang="en-US" sz="1200" b="1" i="0" u="none" strike="noStrike" kern="1200" baseline="30000" dirty="0" smtClean="0">
                <a:solidFill>
                  <a:schemeClr val="tx1"/>
                </a:solidFill>
                <a:effectLst/>
                <a:latin typeface="+mn-lt"/>
                <a:ea typeface="+mn-ea"/>
                <a:cs typeface="+mn-cs"/>
                <a:hlinkClick r:id="rId4" tooltip="See footnote c"/>
              </a:rPr>
              <a:t>c</a:t>
            </a:r>
            <a:r>
              <a:rPr lang="en-US" sz="1200" b="1" i="0" kern="1200" baseline="300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 the </a:t>
            </a:r>
            <a:r>
              <a:rPr lang="en-US" sz="1200" b="0" i="0" kern="1200" dirty="0" err="1" smtClean="0">
                <a:solidFill>
                  <a:schemeClr val="tx1"/>
                </a:solidFill>
                <a:effectLst/>
                <a:latin typeface="+mn-lt"/>
                <a:ea typeface="+mn-ea"/>
                <a:cs typeface="+mn-cs"/>
              </a:rPr>
              <a:t>Jebusite</a:t>
            </a:r>
            <a:r>
              <a:rPr lang="en-US" sz="1200" b="0" i="0" kern="1200" dirty="0" smtClean="0">
                <a:solidFill>
                  <a:schemeClr val="tx1"/>
                </a:solidFill>
                <a:effectLst/>
                <a:latin typeface="+mn-lt"/>
                <a:ea typeface="+mn-ea"/>
                <a:cs typeface="+mn-cs"/>
              </a:rPr>
              <a:t>.</a:t>
            </a:r>
          </a:p>
          <a:p>
            <a:r>
              <a:rPr lang="en-US" sz="1200" b="1" i="0" kern="1200" baseline="30000" dirty="0" smtClean="0">
                <a:solidFill>
                  <a:schemeClr val="tx1"/>
                </a:solidFill>
                <a:effectLst/>
                <a:latin typeface="+mn-lt"/>
                <a:ea typeface="+mn-ea"/>
                <a:cs typeface="+mn-cs"/>
              </a:rPr>
              <a:t>17 </a:t>
            </a:r>
            <a:r>
              <a:rPr lang="en-US" sz="1200" b="0" i="0" kern="1200" dirty="0" smtClean="0">
                <a:solidFill>
                  <a:schemeClr val="tx1"/>
                </a:solidFill>
                <a:effectLst/>
                <a:latin typeface="+mn-lt"/>
                <a:ea typeface="+mn-ea"/>
                <a:cs typeface="+mn-cs"/>
              </a:rPr>
              <a:t>Then David spoke to the </a:t>
            </a:r>
            <a:r>
              <a:rPr lang="en-US" sz="1200" b="0" i="0" kern="1200" cap="small" dirty="0" smtClean="0">
                <a:solidFill>
                  <a:schemeClr val="tx1"/>
                </a:solidFill>
                <a:effectLst/>
                <a:latin typeface="+mn-lt"/>
                <a:ea typeface="+mn-ea"/>
                <a:cs typeface="+mn-cs"/>
              </a:rPr>
              <a:t>Lord</a:t>
            </a:r>
            <a:r>
              <a:rPr lang="en-US" sz="1200" b="0" i="0" kern="1200" dirty="0" smtClean="0">
                <a:solidFill>
                  <a:schemeClr val="tx1"/>
                </a:solidFill>
                <a:effectLst/>
                <a:latin typeface="+mn-lt"/>
                <a:ea typeface="+mn-ea"/>
                <a:cs typeface="+mn-cs"/>
              </a:rPr>
              <a:t> when he saw the angel who was striking the people, and said, “Surely I have sinned, and I have done wickedly; but these sheep, what have they done? Let Your hand, I pray, be against me and against my father’s house.”</a:t>
            </a:r>
          </a:p>
          <a:p>
            <a:endParaRPr lang="en-US" sz="1200" b="0" i="0" kern="1200" dirty="0" smtClean="0">
              <a:solidFill>
                <a:schemeClr val="tx1"/>
              </a:solidFill>
              <a:effectLst/>
              <a:latin typeface="+mn-lt"/>
              <a:ea typeface="+mn-ea"/>
              <a:cs typeface="+mn-cs"/>
            </a:endParaRPr>
          </a:p>
          <a:p>
            <a:r>
              <a:rPr lang="en-US" sz="1200" b="1" i="0" kern="1200" baseline="30000" dirty="0" smtClean="0">
                <a:solidFill>
                  <a:schemeClr val="tx1"/>
                </a:solidFill>
                <a:effectLst/>
                <a:latin typeface="+mn-lt"/>
                <a:ea typeface="+mn-ea"/>
                <a:cs typeface="+mn-cs"/>
              </a:rPr>
              <a:t>18 </a:t>
            </a:r>
            <a:r>
              <a:rPr lang="en-US" sz="1200" b="0" i="0" kern="1200" dirty="0" smtClean="0">
                <a:solidFill>
                  <a:schemeClr val="tx1"/>
                </a:solidFill>
                <a:effectLst/>
                <a:latin typeface="+mn-lt"/>
                <a:ea typeface="+mn-ea"/>
                <a:cs typeface="+mn-cs"/>
              </a:rPr>
              <a:t>And Gad came that day to David and said to him, “Go up, erect an altar to the </a:t>
            </a:r>
            <a:r>
              <a:rPr lang="en-US" sz="1200" b="0" i="0" kern="1200" cap="small" dirty="0" smtClean="0">
                <a:solidFill>
                  <a:schemeClr val="tx1"/>
                </a:solidFill>
                <a:effectLst/>
                <a:latin typeface="+mn-lt"/>
                <a:ea typeface="+mn-ea"/>
                <a:cs typeface="+mn-cs"/>
              </a:rPr>
              <a:t>Lord</a:t>
            </a:r>
            <a:r>
              <a:rPr lang="en-US" sz="1200" b="0" i="0" kern="1200" dirty="0" smtClean="0">
                <a:solidFill>
                  <a:schemeClr val="tx1"/>
                </a:solidFill>
                <a:effectLst/>
                <a:latin typeface="+mn-lt"/>
                <a:ea typeface="+mn-ea"/>
                <a:cs typeface="+mn-cs"/>
              </a:rPr>
              <a:t> on the threshing floor of </a:t>
            </a:r>
            <a:r>
              <a:rPr lang="en-US" sz="1200" b="0" i="0" kern="1200" dirty="0" err="1" smtClean="0">
                <a:solidFill>
                  <a:schemeClr val="tx1"/>
                </a:solidFill>
                <a:effectLst/>
                <a:latin typeface="+mn-lt"/>
                <a:ea typeface="+mn-ea"/>
                <a:cs typeface="+mn-cs"/>
              </a:rPr>
              <a:t>Araunah</a:t>
            </a:r>
            <a:r>
              <a:rPr lang="en-US" sz="1200" b="0" i="0" kern="1200" dirty="0" smtClean="0">
                <a:solidFill>
                  <a:schemeClr val="tx1"/>
                </a:solidFill>
                <a:effectLst/>
                <a:latin typeface="+mn-lt"/>
                <a:ea typeface="+mn-ea"/>
                <a:cs typeface="+mn-cs"/>
              </a:rPr>
              <a:t> the </a:t>
            </a:r>
            <a:r>
              <a:rPr lang="en-US" sz="1200" b="0" i="0" kern="1200" dirty="0" err="1" smtClean="0">
                <a:solidFill>
                  <a:schemeClr val="tx1"/>
                </a:solidFill>
                <a:effectLst/>
                <a:latin typeface="+mn-lt"/>
                <a:ea typeface="+mn-ea"/>
                <a:cs typeface="+mn-cs"/>
              </a:rPr>
              <a:t>Jebusite</a:t>
            </a:r>
            <a:r>
              <a:rPr lang="en-US" sz="1200" b="0" i="0" kern="1200" dirty="0" smtClean="0">
                <a:solidFill>
                  <a:schemeClr val="tx1"/>
                </a:solidFill>
                <a:effectLst/>
                <a:latin typeface="+mn-lt"/>
                <a:ea typeface="+mn-ea"/>
                <a:cs typeface="+mn-cs"/>
              </a:rPr>
              <a:t>.” </a:t>
            </a:r>
            <a:r>
              <a:rPr lang="en-US" sz="1200" b="1" i="0" kern="1200" baseline="30000" dirty="0" smtClean="0">
                <a:solidFill>
                  <a:schemeClr val="tx1"/>
                </a:solidFill>
                <a:effectLst/>
                <a:latin typeface="+mn-lt"/>
                <a:ea typeface="+mn-ea"/>
                <a:cs typeface="+mn-cs"/>
              </a:rPr>
              <a:t>19 </a:t>
            </a:r>
            <a:r>
              <a:rPr lang="en-US" sz="1200" b="0" i="0" kern="1200" dirty="0" smtClean="0">
                <a:solidFill>
                  <a:schemeClr val="tx1"/>
                </a:solidFill>
                <a:effectLst/>
                <a:latin typeface="+mn-lt"/>
                <a:ea typeface="+mn-ea"/>
                <a:cs typeface="+mn-cs"/>
              </a:rPr>
              <a:t>So David, according to the word of Gad, went up as </a:t>
            </a:r>
            <a:r>
              <a:rPr lang="en-US" sz="1200" b="0" i="0" kern="1200" dirty="0" err="1" smtClean="0">
                <a:solidFill>
                  <a:schemeClr val="tx1"/>
                </a:solidFill>
                <a:effectLst/>
                <a:latin typeface="+mn-lt"/>
                <a:ea typeface="+mn-ea"/>
                <a:cs typeface="+mn-cs"/>
              </a:rPr>
              <a:t>the</a:t>
            </a:r>
            <a:r>
              <a:rPr lang="en-US" sz="1200" b="0" i="0" kern="1200" cap="small" dirty="0" err="1" smtClean="0">
                <a:solidFill>
                  <a:schemeClr val="tx1"/>
                </a:solidFill>
                <a:effectLst/>
                <a:latin typeface="+mn-lt"/>
                <a:ea typeface="+mn-ea"/>
                <a:cs typeface="+mn-cs"/>
              </a:rPr>
              <a:t>Lord</a:t>
            </a:r>
            <a:r>
              <a:rPr lang="en-US" sz="1200" b="0" i="0" kern="1200" dirty="0" smtClean="0">
                <a:solidFill>
                  <a:schemeClr val="tx1"/>
                </a:solidFill>
                <a:effectLst/>
                <a:latin typeface="+mn-lt"/>
                <a:ea typeface="+mn-ea"/>
                <a:cs typeface="+mn-cs"/>
              </a:rPr>
              <a:t> commanded. </a:t>
            </a:r>
            <a:r>
              <a:rPr lang="en-US" sz="1200" b="1" i="0" kern="1200" baseline="30000" dirty="0" smtClean="0">
                <a:solidFill>
                  <a:schemeClr val="tx1"/>
                </a:solidFill>
                <a:effectLst/>
                <a:latin typeface="+mn-lt"/>
                <a:ea typeface="+mn-ea"/>
                <a:cs typeface="+mn-cs"/>
              </a:rPr>
              <a:t>20 </a:t>
            </a:r>
            <a:r>
              <a:rPr lang="en-US" sz="1200" b="0" i="0" kern="1200" dirty="0" smtClean="0">
                <a:solidFill>
                  <a:schemeClr val="tx1"/>
                </a:solidFill>
                <a:effectLst/>
                <a:latin typeface="+mn-lt"/>
                <a:ea typeface="+mn-ea"/>
                <a:cs typeface="+mn-cs"/>
              </a:rPr>
              <a:t>Now </a:t>
            </a:r>
            <a:r>
              <a:rPr lang="en-US" sz="1200" b="0" i="0" kern="1200" dirty="0" err="1" smtClean="0">
                <a:solidFill>
                  <a:schemeClr val="tx1"/>
                </a:solidFill>
                <a:effectLst/>
                <a:latin typeface="+mn-lt"/>
                <a:ea typeface="+mn-ea"/>
                <a:cs typeface="+mn-cs"/>
              </a:rPr>
              <a:t>Araunah</a:t>
            </a:r>
            <a:r>
              <a:rPr lang="en-US" sz="1200" b="0" i="0" kern="1200" dirty="0" smtClean="0">
                <a:solidFill>
                  <a:schemeClr val="tx1"/>
                </a:solidFill>
                <a:effectLst/>
                <a:latin typeface="+mn-lt"/>
                <a:ea typeface="+mn-ea"/>
                <a:cs typeface="+mn-cs"/>
              </a:rPr>
              <a:t> looked, and saw the king and his servants coming toward him. So </a:t>
            </a:r>
            <a:r>
              <a:rPr lang="en-US" sz="1200" b="0" i="0" kern="1200" dirty="0" err="1" smtClean="0">
                <a:solidFill>
                  <a:schemeClr val="tx1"/>
                </a:solidFill>
                <a:effectLst/>
                <a:latin typeface="+mn-lt"/>
                <a:ea typeface="+mn-ea"/>
                <a:cs typeface="+mn-cs"/>
              </a:rPr>
              <a:t>Araunah</a:t>
            </a:r>
            <a:r>
              <a:rPr lang="en-US" sz="1200" b="0" i="0" kern="1200" dirty="0" smtClean="0">
                <a:solidFill>
                  <a:schemeClr val="tx1"/>
                </a:solidFill>
                <a:effectLst/>
                <a:latin typeface="+mn-lt"/>
                <a:ea typeface="+mn-ea"/>
                <a:cs typeface="+mn-cs"/>
              </a:rPr>
              <a:t> went out and bowed before the king with his face to the ground.</a:t>
            </a:r>
          </a:p>
          <a:p>
            <a:r>
              <a:rPr lang="en-US" sz="1200" b="1" i="0" kern="1200" baseline="30000" dirty="0" smtClean="0">
                <a:solidFill>
                  <a:schemeClr val="tx1"/>
                </a:solidFill>
                <a:effectLst/>
                <a:latin typeface="+mn-lt"/>
                <a:ea typeface="+mn-ea"/>
                <a:cs typeface="+mn-cs"/>
              </a:rPr>
              <a:t>21 </a:t>
            </a:r>
            <a:r>
              <a:rPr lang="en-US" sz="1200" b="0" i="0" kern="1200" dirty="0" smtClean="0">
                <a:solidFill>
                  <a:schemeClr val="tx1"/>
                </a:solidFill>
                <a:effectLst/>
                <a:latin typeface="+mn-lt"/>
                <a:ea typeface="+mn-ea"/>
                <a:cs typeface="+mn-cs"/>
              </a:rPr>
              <a:t>Then </a:t>
            </a:r>
            <a:r>
              <a:rPr lang="en-US" sz="1200" b="0" i="0" kern="1200" dirty="0" err="1" smtClean="0">
                <a:solidFill>
                  <a:schemeClr val="tx1"/>
                </a:solidFill>
                <a:effectLst/>
                <a:latin typeface="+mn-lt"/>
                <a:ea typeface="+mn-ea"/>
                <a:cs typeface="+mn-cs"/>
              </a:rPr>
              <a:t>Araunah</a:t>
            </a:r>
            <a:r>
              <a:rPr lang="en-US" sz="1200" b="0" i="0" kern="1200" dirty="0" smtClean="0">
                <a:solidFill>
                  <a:schemeClr val="tx1"/>
                </a:solidFill>
                <a:effectLst/>
                <a:latin typeface="+mn-lt"/>
                <a:ea typeface="+mn-ea"/>
                <a:cs typeface="+mn-cs"/>
              </a:rPr>
              <a:t> said, “Why has my lord the king come to his servant?”</a:t>
            </a:r>
          </a:p>
          <a:p>
            <a:r>
              <a:rPr lang="en-US" sz="1200" b="0" i="0" kern="1200" dirty="0" smtClean="0">
                <a:solidFill>
                  <a:schemeClr val="tx1"/>
                </a:solidFill>
                <a:effectLst/>
                <a:latin typeface="+mn-lt"/>
                <a:ea typeface="+mn-ea"/>
                <a:cs typeface="+mn-cs"/>
              </a:rPr>
              <a:t>And David said, “To buy the threshing floor from you, to build an altar to the </a:t>
            </a:r>
            <a:r>
              <a:rPr lang="en-US" sz="1200" b="0" i="0" kern="1200" cap="small" dirty="0" smtClean="0">
                <a:solidFill>
                  <a:schemeClr val="tx1"/>
                </a:solidFill>
                <a:effectLst/>
                <a:latin typeface="+mn-lt"/>
                <a:ea typeface="+mn-ea"/>
                <a:cs typeface="+mn-cs"/>
              </a:rPr>
              <a:t>Lord</a:t>
            </a:r>
            <a:r>
              <a:rPr lang="en-US" sz="1200" b="0" i="0" kern="1200" dirty="0" smtClean="0">
                <a:solidFill>
                  <a:schemeClr val="tx1"/>
                </a:solidFill>
                <a:effectLst/>
                <a:latin typeface="+mn-lt"/>
                <a:ea typeface="+mn-ea"/>
                <a:cs typeface="+mn-cs"/>
              </a:rPr>
              <a:t>, that the plague may be withdrawn from the people.”</a:t>
            </a:r>
          </a:p>
          <a:p>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15772CB-CF5E-48E3-909C-1FF1B761F1E0}" type="slidenum">
              <a:rPr lang="en-US" smtClean="0"/>
              <a:t>75</a:t>
            </a:fld>
            <a:endParaRPr lang="en-US"/>
          </a:p>
        </p:txBody>
      </p:sp>
    </p:spTree>
    <p:extLst>
      <p:ext uri="{BB962C8B-B14F-4D97-AF65-F5344CB8AC3E}">
        <p14:creationId xmlns:p14="http://schemas.microsoft.com/office/powerpoint/2010/main" val="4158408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want you to get your hand –out  and encircle</a:t>
            </a:r>
            <a:r>
              <a:rPr lang="en-US" baseline="0" dirty="0" smtClean="0"/>
              <a:t> the Roman Numeral for each Characteristics</a:t>
            </a:r>
            <a:endParaRPr lang="en-US" dirty="0"/>
          </a:p>
        </p:txBody>
      </p:sp>
      <p:sp>
        <p:nvSpPr>
          <p:cNvPr id="4" name="Slide Number Placeholder 3"/>
          <p:cNvSpPr>
            <a:spLocks noGrp="1"/>
          </p:cNvSpPr>
          <p:nvPr>
            <p:ph type="sldNum" sz="quarter" idx="10"/>
          </p:nvPr>
        </p:nvSpPr>
        <p:spPr/>
        <p:txBody>
          <a:bodyPr/>
          <a:lstStyle/>
          <a:p>
            <a:fld id="{0C5B0903-4051-4025-9175-F0E6F35A3E3D}" type="slidenum">
              <a:rPr lang="en-US" smtClean="0">
                <a:solidFill>
                  <a:prstClr val="black"/>
                </a:solidFill>
              </a:rPr>
              <a:pPr/>
              <a:t>6</a:t>
            </a:fld>
            <a:endParaRPr lang="en-US">
              <a:solidFill>
                <a:prstClr val="black"/>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Araunah’s</a:t>
            </a:r>
            <a:r>
              <a:rPr lang="en-US" dirty="0" smtClean="0"/>
              <a:t> response </a:t>
            </a:r>
            <a:r>
              <a:rPr lang="en-US" sz="1200" dirty="0" smtClean="0">
                <a:latin typeface="Aharoni" panose="02010803020104030203" pitchFamily="2" charset="-79"/>
                <a:cs typeface="Aharoni" panose="02010803020104030203" pitchFamily="2" charset="-79"/>
              </a:rPr>
              <a:t>“Let my lord the king take and offer up whatever </a:t>
            </a:r>
            <a:r>
              <a:rPr lang="en-US" sz="1200" i="1" dirty="0" smtClean="0">
                <a:latin typeface="Aharoni" panose="02010803020104030203" pitchFamily="2" charset="-79"/>
                <a:cs typeface="Aharoni" panose="02010803020104030203" pitchFamily="2" charset="-79"/>
              </a:rPr>
              <a:t>seems</a:t>
            </a:r>
            <a:r>
              <a:rPr lang="en-US" sz="1200" dirty="0" smtClean="0">
                <a:latin typeface="Aharoni" panose="02010803020104030203" pitchFamily="2" charset="-79"/>
                <a:cs typeface="Aharoni" panose="02010803020104030203" pitchFamily="2" charset="-79"/>
              </a:rPr>
              <a:t> </a:t>
            </a:r>
          </a:p>
          <a:p>
            <a:r>
              <a:rPr lang="en-US" sz="1200" dirty="0" smtClean="0">
                <a:latin typeface="Aharoni" panose="02010803020104030203" pitchFamily="2" charset="-79"/>
                <a:cs typeface="Aharoni" panose="02010803020104030203" pitchFamily="2" charset="-79"/>
              </a:rPr>
              <a:t>good to him. Look, </a:t>
            </a:r>
            <a:r>
              <a:rPr lang="en-US" sz="1200" i="1" dirty="0" smtClean="0">
                <a:latin typeface="Aharoni" panose="02010803020104030203" pitchFamily="2" charset="-79"/>
                <a:cs typeface="Aharoni" panose="02010803020104030203" pitchFamily="2" charset="-79"/>
              </a:rPr>
              <a:t>here are</a:t>
            </a:r>
            <a:r>
              <a:rPr lang="en-US" sz="1200" dirty="0" smtClean="0">
                <a:latin typeface="Aharoni" panose="02010803020104030203" pitchFamily="2" charset="-79"/>
                <a:cs typeface="Aharoni" panose="02010803020104030203" pitchFamily="2" charset="-79"/>
              </a:rPr>
              <a:t> oxen for burnt sacrifice, and threshing implements and the yokes of the oxen for wood.</a:t>
            </a:r>
          </a:p>
          <a:p>
            <a:endParaRPr lang="en-US" dirty="0"/>
          </a:p>
        </p:txBody>
      </p:sp>
      <p:sp>
        <p:nvSpPr>
          <p:cNvPr id="4" name="Slide Number Placeholder 3"/>
          <p:cNvSpPr>
            <a:spLocks noGrp="1"/>
          </p:cNvSpPr>
          <p:nvPr>
            <p:ph type="sldNum" sz="quarter" idx="10"/>
          </p:nvPr>
        </p:nvSpPr>
        <p:spPr/>
        <p:txBody>
          <a:bodyPr/>
          <a:lstStyle/>
          <a:p>
            <a:fld id="{115772CB-CF5E-48E3-909C-1FF1B761F1E0}" type="slidenum">
              <a:rPr lang="en-US" smtClean="0"/>
              <a:t>76</a:t>
            </a:fld>
            <a:endParaRPr lang="en-US"/>
          </a:p>
        </p:txBody>
      </p:sp>
    </p:spTree>
    <p:extLst>
      <p:ext uri="{BB962C8B-B14F-4D97-AF65-F5344CB8AC3E}">
        <p14:creationId xmlns:p14="http://schemas.microsoft.com/office/powerpoint/2010/main" val="20839927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97814" indent="-742950" eaLnBrk="1" fontAlgn="auto" hangingPunct="1">
              <a:spcAft>
                <a:spcPts val="0"/>
              </a:spcAft>
              <a:buFont typeface="Wingdings 2"/>
              <a:buNone/>
              <a:defRPr/>
            </a:pPr>
            <a:r>
              <a:rPr lang="en-US" dirty="0" smtClean="0"/>
              <a:t>What was David’s response to </a:t>
            </a:r>
            <a:r>
              <a:rPr lang="en-US" dirty="0" err="1" smtClean="0"/>
              <a:t>Araunah</a:t>
            </a:r>
            <a:r>
              <a:rPr lang="en-US" dirty="0" smtClean="0"/>
              <a:t>? </a:t>
            </a:r>
            <a:r>
              <a:rPr lang="en-US" sz="1200" b="1" i="0" kern="1200" baseline="30000" dirty="0" smtClean="0">
                <a:solidFill>
                  <a:schemeClr val="tx1"/>
                </a:solidFill>
                <a:effectLst/>
                <a:latin typeface="+mn-lt"/>
                <a:ea typeface="+mn-ea"/>
                <a:cs typeface="+mn-cs"/>
              </a:rPr>
              <a:t>24 </a:t>
            </a:r>
            <a:r>
              <a:rPr lang="en-US" sz="1200" b="0" i="0" kern="1200" dirty="0" smtClean="0">
                <a:solidFill>
                  <a:schemeClr val="tx1"/>
                </a:solidFill>
                <a:effectLst/>
                <a:latin typeface="+mn-lt"/>
                <a:ea typeface="+mn-ea"/>
                <a:cs typeface="+mn-cs"/>
              </a:rPr>
              <a:t>Then the king said to </a:t>
            </a:r>
            <a:r>
              <a:rPr lang="en-US" sz="1200" b="0" i="0" kern="1200" dirty="0" err="1" smtClean="0">
                <a:solidFill>
                  <a:schemeClr val="tx1"/>
                </a:solidFill>
                <a:effectLst/>
                <a:latin typeface="+mn-lt"/>
                <a:ea typeface="+mn-ea"/>
                <a:cs typeface="+mn-cs"/>
              </a:rPr>
              <a:t>Araunah</a:t>
            </a:r>
            <a:r>
              <a:rPr lang="en-US" sz="1200" b="0" i="0" kern="1200" dirty="0" smtClean="0">
                <a:solidFill>
                  <a:schemeClr val="tx1"/>
                </a:solidFill>
                <a:effectLst/>
                <a:latin typeface="+mn-lt"/>
                <a:ea typeface="+mn-ea"/>
                <a:cs typeface="+mn-cs"/>
              </a:rPr>
              <a:t>, “No, but I will surely buy </a:t>
            </a:r>
            <a:r>
              <a:rPr lang="en-US" sz="1200" b="0" i="1" kern="1200" dirty="0" smtClean="0">
                <a:solidFill>
                  <a:schemeClr val="tx1"/>
                </a:solidFill>
                <a:effectLst/>
                <a:latin typeface="+mn-lt"/>
                <a:ea typeface="+mn-ea"/>
                <a:cs typeface="+mn-cs"/>
              </a:rPr>
              <a:t>it</a:t>
            </a:r>
            <a:r>
              <a:rPr lang="en-US" sz="1200" b="0" i="0" kern="1200" dirty="0" smtClean="0">
                <a:solidFill>
                  <a:schemeClr val="tx1"/>
                </a:solidFill>
                <a:effectLst/>
                <a:latin typeface="+mn-lt"/>
                <a:ea typeface="+mn-ea"/>
                <a:cs typeface="+mn-cs"/>
              </a:rPr>
              <a:t> from you for a price; </a:t>
            </a:r>
            <a:r>
              <a:rPr lang="en-US" sz="1200" b="1" dirty="0" smtClean="0">
                <a:solidFill>
                  <a:schemeClr val="tx1">
                    <a:lumMod val="95000"/>
                  </a:schemeClr>
                </a:solidFill>
                <a:latin typeface="Brush Script MT" pitchFamily="66" charset="0"/>
              </a:rPr>
              <a:t>“I will not sacrifice to the Lord,  my God burnt offerings that cost me nothing.”</a:t>
            </a:r>
          </a:p>
          <a:p>
            <a:pPr marL="797814" indent="-742950" eaLnBrk="1" fontAlgn="auto" hangingPunct="1">
              <a:spcAft>
                <a:spcPts val="0"/>
              </a:spcAft>
              <a:buFont typeface="Wingdings 2"/>
              <a:buNone/>
              <a:defRPr/>
            </a:pPr>
            <a:endParaRPr lang="en-US" sz="1200" b="1" dirty="0" smtClean="0">
              <a:solidFill>
                <a:schemeClr val="tx1">
                  <a:lumMod val="95000"/>
                </a:schemeClr>
              </a:solidFill>
              <a:latin typeface="Brush Script MT" pitchFamily="66" charset="0"/>
            </a:endParaRPr>
          </a:p>
          <a:p>
            <a:pPr marL="797814" indent="-742950" eaLnBrk="1" fontAlgn="auto" hangingPunct="1">
              <a:spcAft>
                <a:spcPts val="0"/>
              </a:spcAft>
              <a:buFont typeface="Wingdings 2"/>
              <a:buNone/>
              <a:defRPr/>
            </a:pPr>
            <a:endParaRPr lang="en-US" sz="1200" b="1" dirty="0" smtClean="0">
              <a:solidFill>
                <a:schemeClr val="tx1">
                  <a:lumMod val="95000"/>
                </a:schemeClr>
              </a:solidFill>
              <a:latin typeface="Brush Script MT" pitchFamily="66" charset="0"/>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115772CB-CF5E-48E3-909C-1FF1B761F1E0}" type="slidenum">
              <a:rPr lang="en-US" smtClean="0"/>
              <a:t>77</a:t>
            </a:fld>
            <a:endParaRPr lang="en-US"/>
          </a:p>
        </p:txBody>
      </p:sp>
    </p:spTree>
    <p:extLst>
      <p:ext uri="{BB962C8B-B14F-4D97-AF65-F5344CB8AC3E}">
        <p14:creationId xmlns:p14="http://schemas.microsoft.com/office/powerpoint/2010/main" val="10710937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97814" indent="-742950" eaLnBrk="1" fontAlgn="auto" hangingPunct="1">
              <a:spcAft>
                <a:spcPts val="0"/>
              </a:spcAft>
              <a:buFont typeface="Wingdings 2"/>
              <a:buNone/>
              <a:defRPr/>
            </a:pPr>
            <a:r>
              <a:rPr lang="en-US" dirty="0" smtClean="0"/>
              <a:t>What was David’s response to </a:t>
            </a:r>
            <a:r>
              <a:rPr lang="en-US" dirty="0" err="1" smtClean="0"/>
              <a:t>Araunah</a:t>
            </a:r>
            <a:r>
              <a:rPr lang="en-US" dirty="0" smtClean="0"/>
              <a:t>? </a:t>
            </a:r>
            <a:r>
              <a:rPr lang="en-US" sz="1200" b="1" i="0" kern="1200" baseline="30000" dirty="0" smtClean="0">
                <a:solidFill>
                  <a:schemeClr val="tx1"/>
                </a:solidFill>
                <a:effectLst/>
                <a:latin typeface="+mn-lt"/>
                <a:ea typeface="+mn-ea"/>
                <a:cs typeface="+mn-cs"/>
              </a:rPr>
              <a:t>24 </a:t>
            </a:r>
            <a:r>
              <a:rPr lang="en-US" sz="1200" b="0" i="0" kern="1200" dirty="0" smtClean="0">
                <a:solidFill>
                  <a:schemeClr val="tx1"/>
                </a:solidFill>
                <a:effectLst/>
                <a:latin typeface="+mn-lt"/>
                <a:ea typeface="+mn-ea"/>
                <a:cs typeface="+mn-cs"/>
              </a:rPr>
              <a:t>Then the king said to </a:t>
            </a:r>
            <a:r>
              <a:rPr lang="en-US" sz="1200" b="0" i="0" kern="1200" dirty="0" err="1" smtClean="0">
                <a:solidFill>
                  <a:schemeClr val="tx1"/>
                </a:solidFill>
                <a:effectLst/>
                <a:latin typeface="+mn-lt"/>
                <a:ea typeface="+mn-ea"/>
                <a:cs typeface="+mn-cs"/>
              </a:rPr>
              <a:t>Araunah</a:t>
            </a:r>
            <a:r>
              <a:rPr lang="en-US" sz="1200" b="0" i="0" kern="1200" dirty="0" smtClean="0">
                <a:solidFill>
                  <a:schemeClr val="tx1"/>
                </a:solidFill>
                <a:effectLst/>
                <a:latin typeface="+mn-lt"/>
                <a:ea typeface="+mn-ea"/>
                <a:cs typeface="+mn-cs"/>
              </a:rPr>
              <a:t>, “No, but I will surely buy </a:t>
            </a:r>
            <a:r>
              <a:rPr lang="en-US" sz="1200" b="0" i="1" kern="1200" dirty="0" smtClean="0">
                <a:solidFill>
                  <a:schemeClr val="tx1"/>
                </a:solidFill>
                <a:effectLst/>
                <a:latin typeface="+mn-lt"/>
                <a:ea typeface="+mn-ea"/>
                <a:cs typeface="+mn-cs"/>
              </a:rPr>
              <a:t>it</a:t>
            </a:r>
            <a:r>
              <a:rPr lang="en-US" sz="1200" b="0" i="0" kern="1200" dirty="0" smtClean="0">
                <a:solidFill>
                  <a:schemeClr val="tx1"/>
                </a:solidFill>
                <a:effectLst/>
                <a:latin typeface="+mn-lt"/>
                <a:ea typeface="+mn-ea"/>
                <a:cs typeface="+mn-cs"/>
              </a:rPr>
              <a:t> from you for a price; </a:t>
            </a:r>
            <a:r>
              <a:rPr lang="en-US" sz="1200" b="1" dirty="0" smtClean="0">
                <a:solidFill>
                  <a:schemeClr val="tx1">
                    <a:lumMod val="95000"/>
                  </a:schemeClr>
                </a:solidFill>
                <a:latin typeface="Brush Script MT" pitchFamily="66" charset="0"/>
              </a:rPr>
              <a:t>“I will not sacrifice to the Lord,  my God burnt offerings that cost me nothing.”</a:t>
            </a:r>
          </a:p>
          <a:p>
            <a:pPr marL="797814" indent="-742950" eaLnBrk="1" fontAlgn="auto" hangingPunct="1">
              <a:spcAft>
                <a:spcPts val="0"/>
              </a:spcAft>
              <a:buFont typeface="Wingdings 2"/>
              <a:buNone/>
              <a:defRPr/>
            </a:pPr>
            <a:endParaRPr lang="en-US" sz="1200" b="1" dirty="0" smtClean="0">
              <a:solidFill>
                <a:schemeClr val="tx1">
                  <a:lumMod val="95000"/>
                </a:schemeClr>
              </a:solidFill>
              <a:latin typeface="Brush Script MT" pitchFamily="66" charset="0"/>
            </a:endParaRPr>
          </a:p>
          <a:p>
            <a:pPr marL="797814" indent="-742950" eaLnBrk="1" fontAlgn="auto" hangingPunct="1">
              <a:spcAft>
                <a:spcPts val="0"/>
              </a:spcAft>
              <a:buFont typeface="Wingdings 2"/>
              <a:buNone/>
              <a:defRPr/>
            </a:pPr>
            <a:r>
              <a:rPr lang="en-US" sz="1200" b="0" i="0" kern="1200" dirty="0" smtClean="0">
                <a:solidFill>
                  <a:schemeClr val="tx1"/>
                </a:solidFill>
                <a:effectLst/>
                <a:latin typeface="+mn-lt"/>
                <a:ea typeface="+mn-ea"/>
                <a:cs typeface="+mn-cs"/>
              </a:rPr>
              <a:t>So David bought the threshing floor and the oxen for fifty shekels of silver.</a:t>
            </a:r>
            <a:endParaRPr lang="en-US" sz="1200" b="1" dirty="0" smtClean="0">
              <a:solidFill>
                <a:schemeClr val="tx1">
                  <a:lumMod val="95000"/>
                </a:schemeClr>
              </a:solidFill>
              <a:latin typeface="Brush Script MT" pitchFamily="66" charset="0"/>
            </a:endParaRPr>
          </a:p>
          <a:p>
            <a:pPr marL="797814" indent="-742950" eaLnBrk="1" fontAlgn="auto" hangingPunct="1">
              <a:spcAft>
                <a:spcPts val="0"/>
              </a:spcAft>
              <a:buFont typeface="Wingdings 2"/>
              <a:buNone/>
              <a:defRPr/>
            </a:pPr>
            <a:endParaRPr lang="en-US" sz="1200" b="1" dirty="0" smtClean="0">
              <a:solidFill>
                <a:schemeClr val="tx1">
                  <a:lumMod val="95000"/>
                </a:schemeClr>
              </a:solidFill>
              <a:latin typeface="Brush Script MT" pitchFamily="66" charset="0"/>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115772CB-CF5E-48E3-909C-1FF1B761F1E0}" type="slidenum">
              <a:rPr lang="en-US" smtClean="0"/>
              <a:t>78</a:t>
            </a:fld>
            <a:endParaRPr lang="en-US"/>
          </a:p>
        </p:txBody>
      </p:sp>
    </p:spTree>
    <p:extLst>
      <p:ext uri="{BB962C8B-B14F-4D97-AF65-F5344CB8AC3E}">
        <p14:creationId xmlns:p14="http://schemas.microsoft.com/office/powerpoint/2010/main" val="10710937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97814" indent="-742950" eaLnBrk="1" fontAlgn="auto" hangingPunct="1">
              <a:spcAft>
                <a:spcPts val="0"/>
              </a:spcAft>
              <a:buFont typeface="Wingdings 2"/>
              <a:buNone/>
              <a:defRPr/>
            </a:pPr>
            <a:r>
              <a:rPr lang="en-US" dirty="0" smtClean="0"/>
              <a:t>CHM and children’s leaders, how about us?</a:t>
            </a:r>
            <a:r>
              <a:rPr lang="en-US" baseline="0" dirty="0" smtClean="0"/>
              <a:t>  Can we join with David and say </a:t>
            </a:r>
            <a:r>
              <a:rPr lang="en-US" sz="1200" b="1" dirty="0" smtClean="0">
                <a:solidFill>
                  <a:schemeClr val="tx1">
                    <a:lumMod val="95000"/>
                  </a:schemeClr>
                </a:solidFill>
                <a:latin typeface="Brush Script MT" pitchFamily="66" charset="0"/>
              </a:rPr>
              <a:t>“I will not sacrifice to the Lord,  </a:t>
            </a:r>
          </a:p>
          <a:p>
            <a:pPr marL="797814" indent="-742950" eaLnBrk="1" fontAlgn="auto" hangingPunct="1">
              <a:spcAft>
                <a:spcPts val="0"/>
              </a:spcAft>
              <a:buFont typeface="Wingdings 2"/>
              <a:buNone/>
              <a:defRPr/>
            </a:pPr>
            <a:r>
              <a:rPr lang="en-US" sz="1200" b="1" dirty="0" smtClean="0">
                <a:solidFill>
                  <a:schemeClr val="tx1">
                    <a:lumMod val="95000"/>
                  </a:schemeClr>
                </a:solidFill>
                <a:latin typeface="Brush Script MT" pitchFamily="66" charset="0"/>
              </a:rPr>
              <a:t>	my God burnt offerings that cost me nothing.”</a:t>
            </a:r>
          </a:p>
          <a:p>
            <a:pPr marL="797814" indent="-742950" eaLnBrk="1" fontAlgn="auto" hangingPunct="1">
              <a:spcAft>
                <a:spcPts val="0"/>
              </a:spcAft>
              <a:buFont typeface="Wingdings 2"/>
              <a:buNone/>
              <a:defRPr/>
            </a:pPr>
            <a:endParaRPr lang="en-US" sz="1200" b="1" dirty="0" smtClean="0">
              <a:solidFill>
                <a:schemeClr val="tx1">
                  <a:lumMod val="95000"/>
                </a:schemeClr>
              </a:solidFill>
              <a:latin typeface="Brush Script MT" pitchFamily="66" charset="0"/>
            </a:endParaRPr>
          </a:p>
          <a:p>
            <a:pPr marL="797814" indent="-742950" eaLnBrk="1" fontAlgn="auto" hangingPunct="1">
              <a:spcAft>
                <a:spcPts val="0"/>
              </a:spcAft>
              <a:buFont typeface="Wingdings 2"/>
              <a:buNone/>
              <a:defRPr/>
            </a:pPr>
            <a:r>
              <a:rPr lang="en-US" sz="1200" b="1" dirty="0" smtClean="0">
                <a:solidFill>
                  <a:schemeClr val="tx1">
                    <a:lumMod val="95000"/>
                  </a:schemeClr>
                </a:solidFill>
                <a:latin typeface="Brush Script MT" pitchFamily="66" charset="0"/>
              </a:rPr>
              <a:t>Serving the Lord will always cost us something– the things we give up, the things we have to do for the cause of the children.</a:t>
            </a:r>
            <a:r>
              <a:rPr lang="en-US" sz="1200" b="1" baseline="0" dirty="0" smtClean="0">
                <a:solidFill>
                  <a:schemeClr val="tx1">
                    <a:lumMod val="95000"/>
                  </a:schemeClr>
                </a:solidFill>
                <a:latin typeface="Brush Script MT" pitchFamily="66" charset="0"/>
              </a:rPr>
              <a:t>   </a:t>
            </a:r>
            <a:r>
              <a:rPr lang="en-US" sz="1200" b="1" dirty="0" smtClean="0">
                <a:solidFill>
                  <a:schemeClr val="tx1">
                    <a:lumMod val="95000"/>
                  </a:schemeClr>
                </a:solidFill>
                <a:latin typeface="Brush Script MT" pitchFamily="66" charset="0"/>
              </a:rPr>
              <a:t>What a commitment!--- not satisfied with an ordinary service, but will </a:t>
            </a:r>
            <a:r>
              <a:rPr lang="en-US" sz="1200" b="1" baseline="0" dirty="0" smtClean="0">
                <a:solidFill>
                  <a:schemeClr val="tx1">
                    <a:lumMod val="95000"/>
                  </a:schemeClr>
                </a:solidFill>
                <a:latin typeface="Brush Script MT" pitchFamily="66" charset="0"/>
              </a:rPr>
              <a:t> always endeavor to do our best for the Lord?</a:t>
            </a:r>
            <a:endParaRPr lang="en-US" sz="1200" b="1" dirty="0" smtClean="0">
              <a:solidFill>
                <a:schemeClr val="tx1">
                  <a:lumMod val="95000"/>
                </a:schemeClr>
              </a:solidFill>
              <a:latin typeface="Brush Script MT" pitchFamily="66" charset="0"/>
            </a:endParaRPr>
          </a:p>
          <a:p>
            <a:pPr marL="797814" indent="-742950" eaLnBrk="1" fontAlgn="auto" hangingPunct="1">
              <a:spcAft>
                <a:spcPts val="0"/>
              </a:spcAft>
              <a:buFont typeface="Wingdings 2"/>
              <a:buNone/>
              <a:defRPr/>
            </a:pPr>
            <a:endParaRPr lang="en-US" dirty="0"/>
          </a:p>
        </p:txBody>
      </p:sp>
      <p:sp>
        <p:nvSpPr>
          <p:cNvPr id="4" name="Slide Number Placeholder 3"/>
          <p:cNvSpPr>
            <a:spLocks noGrp="1"/>
          </p:cNvSpPr>
          <p:nvPr>
            <p:ph type="sldNum" sz="quarter" idx="10"/>
          </p:nvPr>
        </p:nvSpPr>
        <p:spPr/>
        <p:txBody>
          <a:bodyPr/>
          <a:lstStyle/>
          <a:p>
            <a:fld id="{115772CB-CF5E-48E3-909C-1FF1B761F1E0}" type="slidenum">
              <a:rPr lang="en-US" smtClean="0"/>
              <a:t>79</a:t>
            </a:fld>
            <a:endParaRPr lang="en-US"/>
          </a:p>
        </p:txBody>
      </p:sp>
    </p:spTree>
    <p:extLst>
      <p:ext uri="{BB962C8B-B14F-4D97-AF65-F5344CB8AC3E}">
        <p14:creationId xmlns:p14="http://schemas.microsoft.com/office/powerpoint/2010/main" val="2014955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2000" b="1" i="1" dirty="0" smtClean="0">
                <a:latin typeface="Apple Chancery"/>
                <a:cs typeface="Apple Chancery"/>
              </a:rPr>
              <a:t>8</a:t>
            </a:r>
            <a:r>
              <a:rPr lang="en-US" sz="1200" b="1" dirty="0" smtClean="0"/>
              <a:t> CHARACTERISTICS of a </a:t>
            </a:r>
            <a:r>
              <a:rPr lang="en-US" sz="1100" b="1" i="1" dirty="0" smtClean="0">
                <a:solidFill>
                  <a:srgbClr val="FF0000"/>
                </a:solidFill>
              </a:rPr>
              <a:t>HEALTHY CHILDREN’S MINISTRIES</a:t>
            </a:r>
            <a:r>
              <a:rPr lang="en-US" sz="1050" b="1" dirty="0" smtClean="0"/>
              <a:t> </a:t>
            </a:r>
            <a:r>
              <a:rPr lang="en-US" sz="1200" b="1" dirty="0" smtClean="0"/>
              <a:t>in the LOCAL CHURCH</a:t>
            </a:r>
          </a:p>
          <a:p>
            <a:pPr algn="l"/>
            <a:endParaRPr lang="en-US" sz="1200" b="1" dirty="0" smtClean="0"/>
          </a:p>
          <a:p>
            <a:pPr algn="l"/>
            <a:r>
              <a:rPr lang="en-US" sz="1200" b="0" dirty="0" smtClean="0"/>
              <a:t>1.</a:t>
            </a:r>
            <a:r>
              <a:rPr lang="en-US" sz="1200" b="0" baseline="0" dirty="0" smtClean="0"/>
              <a:t>  Empowering Leadership</a:t>
            </a:r>
          </a:p>
          <a:p>
            <a:pPr algn="l"/>
            <a:r>
              <a:rPr lang="en-US" sz="1200" b="0" baseline="0" dirty="0" smtClean="0"/>
              <a:t>2.  Gift-oriented Ministry</a:t>
            </a:r>
          </a:p>
          <a:p>
            <a:pPr algn="l"/>
            <a:r>
              <a:rPr lang="en-US" sz="1200" b="0" baseline="0" dirty="0" smtClean="0"/>
              <a:t>3.  Passionate Spirituality</a:t>
            </a:r>
          </a:p>
          <a:p>
            <a:pPr algn="l"/>
            <a:r>
              <a:rPr lang="en-US" sz="1200" b="0" baseline="0" dirty="0" smtClean="0"/>
              <a:t>4.  Functional Structures</a:t>
            </a:r>
          </a:p>
          <a:p>
            <a:pPr algn="l"/>
            <a:r>
              <a:rPr lang="en-US" sz="1200" b="0" baseline="0" dirty="0" smtClean="0"/>
              <a:t>5.  Inspiring Worship Services</a:t>
            </a:r>
          </a:p>
          <a:p>
            <a:pPr algn="l"/>
            <a:r>
              <a:rPr lang="en-US" sz="1200" b="0" baseline="0" dirty="0" smtClean="0"/>
              <a:t>6.  Holistic Small Groups</a:t>
            </a:r>
          </a:p>
          <a:p>
            <a:pPr algn="l"/>
            <a:r>
              <a:rPr lang="en-US" sz="1200" b="0" baseline="0" dirty="0" smtClean="0"/>
              <a:t>7.  Need-oriented Evangelism</a:t>
            </a:r>
          </a:p>
          <a:p>
            <a:pPr algn="l"/>
            <a:r>
              <a:rPr lang="en-US" sz="1200" b="0" baseline="0" dirty="0" smtClean="0"/>
              <a:t>8.  Loving Relationship</a:t>
            </a:r>
            <a:endParaRPr lang="en-US" sz="1200" b="0" dirty="0" smtClean="0"/>
          </a:p>
          <a:p>
            <a:endParaRPr lang="en-US" dirty="0"/>
          </a:p>
        </p:txBody>
      </p:sp>
      <p:sp>
        <p:nvSpPr>
          <p:cNvPr id="4" name="Slide Number Placeholder 3"/>
          <p:cNvSpPr>
            <a:spLocks noGrp="1"/>
          </p:cNvSpPr>
          <p:nvPr>
            <p:ph type="sldNum" sz="quarter" idx="10"/>
          </p:nvPr>
        </p:nvSpPr>
        <p:spPr/>
        <p:txBody>
          <a:bodyPr/>
          <a:lstStyle/>
          <a:p>
            <a:fld id="{115772CB-CF5E-48E3-909C-1FF1B761F1E0}" type="slidenum">
              <a:rPr lang="en-US" smtClean="0"/>
              <a:t>7</a:t>
            </a:fld>
            <a:endParaRPr lang="en-US"/>
          </a:p>
        </p:txBody>
      </p:sp>
    </p:spTree>
    <p:extLst>
      <p:ext uri="{BB962C8B-B14F-4D97-AF65-F5344CB8AC3E}">
        <p14:creationId xmlns:p14="http://schemas.microsoft.com/office/powerpoint/2010/main" val="28110125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8 Characteristics of a Healthy CHM:  E=Excellent; S=Satisfactory; N=Needs improvement</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1.  Empowering Leadership</a:t>
            </a:r>
          </a:p>
          <a:p>
            <a:r>
              <a:rPr lang="en-US" sz="1200" kern="1200" dirty="0" smtClean="0">
                <a:solidFill>
                  <a:schemeClr val="tx1"/>
                </a:solidFill>
                <a:effectLst/>
                <a:latin typeface="+mn-lt"/>
                <a:ea typeface="+mn-ea"/>
                <a:cs typeface="+mn-cs"/>
              </a:rPr>
              <a:t>2.  Gift-oriented Ministry</a:t>
            </a:r>
          </a:p>
          <a:p>
            <a:r>
              <a:rPr lang="en-US" sz="1200" kern="1200" dirty="0" smtClean="0">
                <a:solidFill>
                  <a:schemeClr val="tx1"/>
                </a:solidFill>
                <a:effectLst/>
                <a:latin typeface="+mn-lt"/>
                <a:ea typeface="+mn-ea"/>
                <a:cs typeface="+mn-cs"/>
              </a:rPr>
              <a:t>3.  Passionate Spirituality</a:t>
            </a:r>
          </a:p>
          <a:p>
            <a:r>
              <a:rPr lang="en-US" sz="1200" kern="1200" dirty="0" smtClean="0">
                <a:solidFill>
                  <a:schemeClr val="tx1"/>
                </a:solidFill>
                <a:effectLst/>
                <a:latin typeface="+mn-lt"/>
                <a:ea typeface="+mn-ea"/>
                <a:cs typeface="+mn-cs"/>
              </a:rPr>
              <a:t>4.  Functional Structures</a:t>
            </a:r>
          </a:p>
          <a:p>
            <a:r>
              <a:rPr lang="en-US" sz="1200" kern="1200" dirty="0" smtClean="0">
                <a:solidFill>
                  <a:schemeClr val="tx1"/>
                </a:solidFill>
                <a:effectLst/>
                <a:latin typeface="+mn-lt"/>
                <a:ea typeface="+mn-ea"/>
                <a:cs typeface="+mn-cs"/>
              </a:rPr>
              <a:t>5.  Inspiring Worship Services</a:t>
            </a:r>
          </a:p>
          <a:p>
            <a:r>
              <a:rPr lang="en-US" sz="1200" kern="1200" dirty="0" smtClean="0">
                <a:solidFill>
                  <a:schemeClr val="tx1"/>
                </a:solidFill>
                <a:effectLst/>
                <a:latin typeface="+mn-lt"/>
                <a:ea typeface="+mn-ea"/>
                <a:cs typeface="+mn-cs"/>
              </a:rPr>
              <a:t>6.  Holistic Small Groups</a:t>
            </a:r>
          </a:p>
          <a:p>
            <a:r>
              <a:rPr lang="en-US" sz="1200" kern="1200" dirty="0" smtClean="0">
                <a:solidFill>
                  <a:schemeClr val="tx1"/>
                </a:solidFill>
                <a:effectLst/>
                <a:latin typeface="+mn-lt"/>
                <a:ea typeface="+mn-ea"/>
                <a:cs typeface="+mn-cs"/>
              </a:rPr>
              <a:t>7.  Need-oriented Evangelism</a:t>
            </a:r>
          </a:p>
          <a:p>
            <a:r>
              <a:rPr lang="en-US" sz="1200" kern="1200" dirty="0" smtClean="0">
                <a:solidFill>
                  <a:schemeClr val="tx1"/>
                </a:solidFill>
                <a:effectLst/>
                <a:latin typeface="+mn-lt"/>
                <a:ea typeface="+mn-ea"/>
                <a:cs typeface="+mn-cs"/>
              </a:rPr>
              <a:t>8.  Loving Relationship</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15772CB-CF5E-48E3-909C-1FF1B761F1E0}" type="slidenum">
              <a:rPr lang="en-US" smtClean="0"/>
              <a:t>8</a:t>
            </a:fld>
            <a:endParaRPr lang="en-US"/>
          </a:p>
        </p:txBody>
      </p:sp>
    </p:spTree>
    <p:extLst>
      <p:ext uri="{BB962C8B-B14F-4D97-AF65-F5344CB8AC3E}">
        <p14:creationId xmlns:p14="http://schemas.microsoft.com/office/powerpoint/2010/main" val="1059796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1.</a:t>
            </a:r>
            <a:r>
              <a:rPr lang="en-US" sz="1200" b="1" kern="1200" baseline="0" dirty="0" smtClean="0">
                <a:solidFill>
                  <a:schemeClr val="tx1"/>
                </a:solidFill>
                <a:effectLst/>
                <a:latin typeface="+mn-lt"/>
                <a:ea typeface="+mn-ea"/>
                <a:cs typeface="+mn-cs"/>
              </a:rPr>
              <a:t>  Empowering Leadership</a:t>
            </a:r>
            <a:endParaRPr lang="en-US" sz="1200" b="1"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Leadership Training/Certification</a:t>
            </a:r>
          </a:p>
          <a:p>
            <a:r>
              <a:rPr lang="en-US" sz="1200" kern="1200" dirty="0" smtClean="0">
                <a:solidFill>
                  <a:schemeClr val="tx1"/>
                </a:solidFill>
                <a:effectLst/>
                <a:latin typeface="+mn-lt"/>
                <a:ea typeface="+mn-ea"/>
                <a:cs typeface="+mn-cs"/>
              </a:rPr>
              <a:t>B.  Volunteer Management</a:t>
            </a:r>
            <a:r>
              <a:rPr lang="en-US" sz="1200" kern="1200" baseline="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  How Pastors</a:t>
            </a:r>
            <a:r>
              <a:rPr lang="en-US" sz="1200" kern="1200" baseline="0" dirty="0" smtClean="0">
                <a:solidFill>
                  <a:schemeClr val="tx1"/>
                </a:solidFill>
                <a:effectLst/>
                <a:latin typeface="+mn-lt"/>
                <a:ea typeface="+mn-ea"/>
                <a:cs typeface="+mn-cs"/>
              </a:rPr>
              <a:t> and Elders can Empower Children's Leaders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15772CB-CF5E-48E3-909C-1FF1B761F1E0}" type="slidenum">
              <a:rPr lang="en-US" smtClean="0"/>
              <a:t>9</a:t>
            </a:fld>
            <a:endParaRPr lang="en-US"/>
          </a:p>
        </p:txBody>
      </p:sp>
    </p:spTree>
    <p:extLst>
      <p:ext uri="{BB962C8B-B14F-4D97-AF65-F5344CB8AC3E}">
        <p14:creationId xmlns:p14="http://schemas.microsoft.com/office/powerpoint/2010/main" val="2556057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07FC036-1C5C-49A2-910B-009FD9DE6D14}" type="datetime1">
              <a:rPr lang="en-US" smtClean="0"/>
              <a:t>10/13/15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9E427B-1EE8-9A48-B23D-6BCDBF51F034}" type="slidenum">
              <a:rPr lang="en-US" smtClean="0"/>
              <a:t>‹#›</a:t>
            </a:fld>
            <a:endParaRPr lang="en-US"/>
          </a:p>
        </p:txBody>
      </p:sp>
    </p:spTree>
    <p:extLst>
      <p:ext uri="{BB962C8B-B14F-4D97-AF65-F5344CB8AC3E}">
        <p14:creationId xmlns:p14="http://schemas.microsoft.com/office/powerpoint/2010/main" val="3162775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BD67D9-63E3-4BDF-9A5E-AECD64ADF1FA}" type="datetime1">
              <a:rPr lang="en-US" smtClean="0"/>
              <a:t>10/13/15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9E427B-1EE8-9A48-B23D-6BCDBF51F034}" type="slidenum">
              <a:rPr lang="en-US" smtClean="0"/>
              <a:t>‹#›</a:t>
            </a:fld>
            <a:endParaRPr lang="en-US"/>
          </a:p>
        </p:txBody>
      </p:sp>
    </p:spTree>
    <p:extLst>
      <p:ext uri="{BB962C8B-B14F-4D97-AF65-F5344CB8AC3E}">
        <p14:creationId xmlns:p14="http://schemas.microsoft.com/office/powerpoint/2010/main" val="3822534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E14A2F-5A7D-4E71-BBF3-567CE266A8E1}" type="datetime1">
              <a:rPr lang="en-US" smtClean="0"/>
              <a:t>10/13/15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9E427B-1EE8-9A48-B23D-6BCDBF51F034}" type="slidenum">
              <a:rPr lang="en-US" smtClean="0"/>
              <a:t>‹#›</a:t>
            </a:fld>
            <a:endParaRPr lang="en-US"/>
          </a:p>
        </p:txBody>
      </p:sp>
    </p:spTree>
    <p:extLst>
      <p:ext uri="{BB962C8B-B14F-4D97-AF65-F5344CB8AC3E}">
        <p14:creationId xmlns:p14="http://schemas.microsoft.com/office/powerpoint/2010/main" val="2937609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pPr>
              <a:defRPr/>
            </a:pPr>
            <a:fld id="{48153811-35BE-4130-9612-A0BE3B424E0D}" type="datetimeFigureOut">
              <a:rPr lang="en-US" smtClean="0">
                <a:solidFill>
                  <a:srgbClr val="FFFFFF"/>
                </a:solidFill>
              </a:rPr>
              <a:pPr>
                <a:defRPr/>
              </a:pPr>
              <a:t>10/13/15</a:t>
            </a:fld>
            <a:endParaRPr lang="en-US">
              <a:solidFill>
                <a:srgbClr val="FFFFFF"/>
              </a:solidFill>
            </a:endParaRPr>
          </a:p>
        </p:txBody>
      </p:sp>
      <p:sp>
        <p:nvSpPr>
          <p:cNvPr id="5" name="Footer Placeholder 4"/>
          <p:cNvSpPr>
            <a:spLocks noGrp="1"/>
          </p:cNvSpPr>
          <p:nvPr>
            <p:ph type="ftr" sz="quarter" idx="11"/>
          </p:nvPr>
        </p:nvSpPr>
        <p:spPr/>
        <p:txBody>
          <a:bodyPr/>
          <a:lstStyle/>
          <a:p>
            <a:pPr>
              <a:defRPr/>
            </a:pPr>
            <a:endParaRPr lang="en-US">
              <a:solidFill>
                <a:srgbClr val="FFFFFF"/>
              </a:solidFill>
            </a:endParaRPr>
          </a:p>
        </p:txBody>
      </p:sp>
      <p:sp>
        <p:nvSpPr>
          <p:cNvPr id="6" name="Slide Number Placeholder 5"/>
          <p:cNvSpPr>
            <a:spLocks noGrp="1"/>
          </p:cNvSpPr>
          <p:nvPr>
            <p:ph type="sldNum" sz="quarter" idx="12"/>
          </p:nvPr>
        </p:nvSpPr>
        <p:spPr/>
        <p:txBody>
          <a:bodyPr/>
          <a:lstStyle/>
          <a:p>
            <a:pPr>
              <a:defRPr/>
            </a:pPr>
            <a:fld id="{9C08439D-ADF3-4103-A626-84F28B9DDB46}" type="slidenum">
              <a:rPr lang="en-US" smtClean="0">
                <a:solidFill>
                  <a:srgbClr val="FFFFFF"/>
                </a:solidFill>
              </a:rPr>
              <a:pPr>
                <a:defRPr/>
              </a:pPr>
              <a:t>‹#›</a:t>
            </a:fld>
            <a:endParaRPr lang="en-US">
              <a:solidFill>
                <a:srgbClr val="FFFFFF"/>
              </a:solidFill>
            </a:endParaRPr>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smtClean="0"/>
              <a:t>Click to edit Master title style</a:t>
            </a:r>
            <a:endParaRPr lang="en-US" dirty="0"/>
          </a:p>
        </p:txBody>
      </p:sp>
    </p:spTree>
    <p:extLst>
      <p:ext uri="{BB962C8B-B14F-4D97-AF65-F5344CB8AC3E}">
        <p14:creationId xmlns:p14="http://schemas.microsoft.com/office/powerpoint/2010/main" val="13306313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pPr>
              <a:defRPr/>
            </a:pPr>
            <a:fld id="{DC68C82F-55EB-4190-9D3F-1FB2C5BB8DFD}" type="datetimeFigureOut">
              <a:rPr lang="en-US" smtClean="0">
                <a:solidFill>
                  <a:srgbClr val="FFFFFF"/>
                </a:solidFill>
              </a:rPr>
              <a:pPr>
                <a:defRPr/>
              </a:pPr>
              <a:t>10/13/15</a:t>
            </a:fld>
            <a:endParaRPr lang="en-US">
              <a:solidFill>
                <a:srgbClr val="FFFFFF"/>
              </a:solidFill>
            </a:endParaRPr>
          </a:p>
        </p:txBody>
      </p:sp>
      <p:sp>
        <p:nvSpPr>
          <p:cNvPr id="5" name="Footer Placeholder 4"/>
          <p:cNvSpPr>
            <a:spLocks noGrp="1"/>
          </p:cNvSpPr>
          <p:nvPr>
            <p:ph type="ftr" sz="quarter" idx="11"/>
          </p:nvPr>
        </p:nvSpPr>
        <p:spPr/>
        <p:txBody>
          <a:bodyPr/>
          <a:lstStyle/>
          <a:p>
            <a:pPr>
              <a:defRPr/>
            </a:pPr>
            <a:endParaRPr lang="en-US">
              <a:solidFill>
                <a:srgbClr val="FFFFFF"/>
              </a:solidFill>
            </a:endParaRPr>
          </a:p>
        </p:txBody>
      </p:sp>
      <p:sp>
        <p:nvSpPr>
          <p:cNvPr id="6" name="Slide Number Placeholder 5"/>
          <p:cNvSpPr>
            <a:spLocks noGrp="1"/>
          </p:cNvSpPr>
          <p:nvPr>
            <p:ph type="sldNum" sz="quarter" idx="12"/>
          </p:nvPr>
        </p:nvSpPr>
        <p:spPr/>
        <p:txBody>
          <a:bodyPr/>
          <a:lstStyle/>
          <a:p>
            <a:pPr>
              <a:defRPr/>
            </a:pPr>
            <a:fld id="{D5E1971A-DAC5-45E1-A79D-2E26E2FBA9AA}" type="slidenum">
              <a:rPr lang="en-US" smtClean="0">
                <a:solidFill>
                  <a:srgbClr val="FFFFFF"/>
                </a:solidFill>
              </a:rPr>
              <a:pPr>
                <a:defRPr/>
              </a:pPr>
              <a:t>‹#›</a:t>
            </a:fld>
            <a:endParaRPr lang="en-US">
              <a:solidFill>
                <a:srgbClr val="FFFFFF"/>
              </a:solidFill>
            </a:endParaRPr>
          </a:p>
        </p:txBody>
      </p:sp>
      <p:sp>
        <p:nvSpPr>
          <p:cNvPr id="8" name="Content Placeholder 7"/>
          <p:cNvSpPr>
            <a:spLocks noGrp="1"/>
          </p:cNvSpPr>
          <p:nvPr>
            <p:ph sz="quarter" idx="13"/>
          </p:nvPr>
        </p:nvSpPr>
        <p:spPr>
          <a:xfrm>
            <a:off x="609600" y="1600200"/>
            <a:ext cx="792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974349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BB207E55-1610-416E-87DC-F291E443177C}" type="datetimeFigureOut">
              <a:rPr lang="en-US" smtClean="0">
                <a:solidFill>
                  <a:srgbClr val="FFFFFF"/>
                </a:solidFill>
              </a:rPr>
              <a:pPr>
                <a:defRPr/>
              </a:pPr>
              <a:t>10/13/15</a:t>
            </a:fld>
            <a:endParaRPr lang="en-US">
              <a:solidFill>
                <a:srgbClr val="FFFFFF"/>
              </a:solidFill>
            </a:endParaRPr>
          </a:p>
        </p:txBody>
      </p:sp>
      <p:sp>
        <p:nvSpPr>
          <p:cNvPr id="5" name="Footer Placeholder 4"/>
          <p:cNvSpPr>
            <a:spLocks noGrp="1"/>
          </p:cNvSpPr>
          <p:nvPr>
            <p:ph type="ftr" sz="quarter" idx="11"/>
          </p:nvPr>
        </p:nvSpPr>
        <p:spPr/>
        <p:txBody>
          <a:bodyPr/>
          <a:lstStyle/>
          <a:p>
            <a:pPr>
              <a:defRPr/>
            </a:pPr>
            <a:endParaRPr lang="en-US">
              <a:solidFill>
                <a:srgbClr val="FFFFFF"/>
              </a:solidFill>
            </a:endParaRPr>
          </a:p>
        </p:txBody>
      </p:sp>
      <p:sp>
        <p:nvSpPr>
          <p:cNvPr id="6" name="Slide Number Placeholder 5"/>
          <p:cNvSpPr>
            <a:spLocks noGrp="1"/>
          </p:cNvSpPr>
          <p:nvPr>
            <p:ph type="sldNum" sz="quarter" idx="12"/>
          </p:nvPr>
        </p:nvSpPr>
        <p:spPr/>
        <p:txBody>
          <a:bodyPr/>
          <a:lstStyle/>
          <a:p>
            <a:pPr>
              <a:defRPr/>
            </a:pPr>
            <a:fld id="{EAE6BE82-080D-4D0A-BB62-AE069ADB49CD}"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291780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pPr>
              <a:defRPr/>
            </a:pPr>
            <a:fld id="{C9E18DB2-BBF0-49D7-B6C6-B7AA85B4DF89}" type="datetimeFigureOut">
              <a:rPr lang="en-US" smtClean="0">
                <a:solidFill>
                  <a:srgbClr val="FFFFFF"/>
                </a:solidFill>
              </a:rPr>
              <a:pPr>
                <a:defRPr/>
              </a:pPr>
              <a:t>10/13/15</a:t>
            </a:fld>
            <a:endParaRPr lang="en-US">
              <a:solidFill>
                <a:srgbClr val="FFFFFF"/>
              </a:solidFill>
            </a:endParaRPr>
          </a:p>
        </p:txBody>
      </p:sp>
      <p:sp>
        <p:nvSpPr>
          <p:cNvPr id="6" name="Footer Placeholder 5"/>
          <p:cNvSpPr>
            <a:spLocks noGrp="1"/>
          </p:cNvSpPr>
          <p:nvPr>
            <p:ph type="ftr" sz="quarter" idx="11"/>
          </p:nvPr>
        </p:nvSpPr>
        <p:spPr/>
        <p:txBody>
          <a:bodyPr/>
          <a:lstStyle/>
          <a:p>
            <a:pPr>
              <a:defRPr/>
            </a:pPr>
            <a:endParaRPr lang="en-US">
              <a:solidFill>
                <a:srgbClr val="FFFFFF"/>
              </a:solidFill>
            </a:endParaRPr>
          </a:p>
        </p:txBody>
      </p:sp>
      <p:sp>
        <p:nvSpPr>
          <p:cNvPr id="7" name="Slide Number Placeholder 6"/>
          <p:cNvSpPr>
            <a:spLocks noGrp="1"/>
          </p:cNvSpPr>
          <p:nvPr>
            <p:ph type="sldNum" sz="quarter" idx="12"/>
          </p:nvPr>
        </p:nvSpPr>
        <p:spPr/>
        <p:txBody>
          <a:bodyPr/>
          <a:lstStyle/>
          <a:p>
            <a:pPr>
              <a:defRPr/>
            </a:pPr>
            <a:fld id="{F515D052-8FE7-4554-96F5-8DA6EA1B704F}"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94520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pPr>
              <a:defRPr/>
            </a:pPr>
            <a:fld id="{E07EDADC-92F6-4072-BC42-47FA50F090FB}" type="datetimeFigureOut">
              <a:rPr lang="en-US" smtClean="0">
                <a:solidFill>
                  <a:srgbClr val="FFFFFF"/>
                </a:solidFill>
              </a:rPr>
              <a:pPr>
                <a:defRPr/>
              </a:pPr>
              <a:t>10/13/15</a:t>
            </a:fld>
            <a:endParaRPr lang="en-US">
              <a:solidFill>
                <a:srgbClr val="FFFFFF"/>
              </a:solidFill>
            </a:endParaRPr>
          </a:p>
        </p:txBody>
      </p:sp>
      <p:sp>
        <p:nvSpPr>
          <p:cNvPr id="8" name="Footer Placeholder 7"/>
          <p:cNvSpPr>
            <a:spLocks noGrp="1"/>
          </p:cNvSpPr>
          <p:nvPr>
            <p:ph type="ftr" sz="quarter" idx="11"/>
          </p:nvPr>
        </p:nvSpPr>
        <p:spPr/>
        <p:txBody>
          <a:bodyPr/>
          <a:lstStyle/>
          <a:p>
            <a:pPr>
              <a:defRPr/>
            </a:pPr>
            <a:endParaRPr lang="en-US">
              <a:solidFill>
                <a:srgbClr val="FFFFFF"/>
              </a:solidFill>
            </a:endParaRPr>
          </a:p>
        </p:txBody>
      </p:sp>
      <p:sp>
        <p:nvSpPr>
          <p:cNvPr id="9" name="Slide Number Placeholder 8"/>
          <p:cNvSpPr>
            <a:spLocks noGrp="1"/>
          </p:cNvSpPr>
          <p:nvPr>
            <p:ph type="sldNum" sz="quarter" idx="12"/>
          </p:nvPr>
        </p:nvSpPr>
        <p:spPr/>
        <p:txBody>
          <a:bodyPr/>
          <a:lstStyle/>
          <a:p>
            <a:pPr>
              <a:defRPr/>
            </a:pPr>
            <a:fld id="{4971ACBD-4A5A-4C4B-A493-8F2275DD33C8}"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285388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2B7DD492-E76D-4AD4-8B0B-1C63F2DC07B3}" type="datetimeFigureOut">
              <a:rPr lang="en-US" smtClean="0">
                <a:solidFill>
                  <a:srgbClr val="FFFFFF"/>
                </a:solidFill>
              </a:rPr>
              <a:pPr>
                <a:defRPr/>
              </a:pPr>
              <a:t>10/13/15</a:t>
            </a:fld>
            <a:endParaRPr lang="en-US">
              <a:solidFill>
                <a:srgbClr val="FFFFFF"/>
              </a:solidFill>
            </a:endParaRPr>
          </a:p>
        </p:txBody>
      </p:sp>
      <p:sp>
        <p:nvSpPr>
          <p:cNvPr id="4" name="Footer Placeholder 3"/>
          <p:cNvSpPr>
            <a:spLocks noGrp="1"/>
          </p:cNvSpPr>
          <p:nvPr>
            <p:ph type="ftr" sz="quarter" idx="11"/>
          </p:nvPr>
        </p:nvSpPr>
        <p:spPr/>
        <p:txBody>
          <a:bodyPr/>
          <a:lstStyle/>
          <a:p>
            <a:pPr>
              <a:defRPr/>
            </a:pPr>
            <a:endParaRPr lang="en-US">
              <a:solidFill>
                <a:srgbClr val="FFFFFF"/>
              </a:solidFill>
            </a:endParaRPr>
          </a:p>
        </p:txBody>
      </p:sp>
      <p:sp>
        <p:nvSpPr>
          <p:cNvPr id="5" name="Slide Number Placeholder 4"/>
          <p:cNvSpPr>
            <a:spLocks noGrp="1"/>
          </p:cNvSpPr>
          <p:nvPr>
            <p:ph type="sldNum" sz="quarter" idx="12"/>
          </p:nvPr>
        </p:nvSpPr>
        <p:spPr/>
        <p:txBody>
          <a:bodyPr/>
          <a:lstStyle/>
          <a:p>
            <a:pPr>
              <a:defRPr/>
            </a:pPr>
            <a:fld id="{F97ECD40-CD51-434C-9443-8BFA25674189}"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537507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CA5FB162-1F5C-456B-B8CE-36B88F629A8C}" type="datetimeFigureOut">
              <a:rPr lang="en-US" smtClean="0">
                <a:solidFill>
                  <a:srgbClr val="FFFFFF"/>
                </a:solidFill>
              </a:rPr>
              <a:pPr>
                <a:defRPr/>
              </a:pPr>
              <a:t>10/13/15</a:t>
            </a:fld>
            <a:endParaRPr lang="en-US">
              <a:solidFill>
                <a:srgbClr val="FFFFFF"/>
              </a:solidFill>
            </a:endParaRPr>
          </a:p>
        </p:txBody>
      </p:sp>
      <p:sp>
        <p:nvSpPr>
          <p:cNvPr id="3" name="Footer Placeholder 2"/>
          <p:cNvSpPr>
            <a:spLocks noGrp="1"/>
          </p:cNvSpPr>
          <p:nvPr>
            <p:ph type="ftr" sz="quarter" idx="11"/>
          </p:nvPr>
        </p:nvSpPr>
        <p:spPr/>
        <p:txBody>
          <a:bodyPr/>
          <a:lstStyle/>
          <a:p>
            <a:pPr>
              <a:defRPr/>
            </a:pPr>
            <a:endParaRPr lang="en-US">
              <a:solidFill>
                <a:srgbClr val="FFFFFF"/>
              </a:solidFill>
            </a:endParaRPr>
          </a:p>
        </p:txBody>
      </p:sp>
      <p:sp>
        <p:nvSpPr>
          <p:cNvPr id="4" name="Slide Number Placeholder 3"/>
          <p:cNvSpPr>
            <a:spLocks noGrp="1"/>
          </p:cNvSpPr>
          <p:nvPr>
            <p:ph type="sldNum" sz="quarter" idx="12"/>
          </p:nvPr>
        </p:nvSpPr>
        <p:spPr/>
        <p:txBody>
          <a:bodyPr/>
          <a:lstStyle/>
          <a:p>
            <a:pPr>
              <a:defRPr/>
            </a:pPr>
            <a:fld id="{37422932-D5B5-4A1E-BFD3-F1F9D3EE237E}"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849721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69D15197-3DD5-4F0A-B7F3-775E6FD4D7AB}" type="datetimeFigureOut">
              <a:rPr lang="en-US" smtClean="0">
                <a:solidFill>
                  <a:srgbClr val="FFFFFF"/>
                </a:solidFill>
              </a:rPr>
              <a:pPr>
                <a:defRPr/>
              </a:pPr>
              <a:t>10/13/15</a:t>
            </a:fld>
            <a:endParaRPr lang="en-US">
              <a:solidFill>
                <a:srgbClr val="FFFFFF"/>
              </a:solidFill>
            </a:endParaRPr>
          </a:p>
        </p:txBody>
      </p:sp>
      <p:sp>
        <p:nvSpPr>
          <p:cNvPr id="6" name="Footer Placeholder 5"/>
          <p:cNvSpPr>
            <a:spLocks noGrp="1"/>
          </p:cNvSpPr>
          <p:nvPr>
            <p:ph type="ftr" sz="quarter" idx="11"/>
          </p:nvPr>
        </p:nvSpPr>
        <p:spPr/>
        <p:txBody>
          <a:bodyPr/>
          <a:lstStyle/>
          <a:p>
            <a:pPr>
              <a:defRPr/>
            </a:pPr>
            <a:endParaRPr lang="en-US">
              <a:solidFill>
                <a:srgbClr val="FFFFFF"/>
              </a:solidFill>
            </a:endParaRPr>
          </a:p>
        </p:txBody>
      </p:sp>
      <p:sp>
        <p:nvSpPr>
          <p:cNvPr id="7" name="Slide Number Placeholder 6"/>
          <p:cNvSpPr>
            <a:spLocks noGrp="1"/>
          </p:cNvSpPr>
          <p:nvPr>
            <p:ph type="sldNum" sz="quarter" idx="12"/>
          </p:nvPr>
        </p:nvSpPr>
        <p:spPr/>
        <p:txBody>
          <a:bodyPr/>
          <a:lstStyle/>
          <a:p>
            <a:pPr>
              <a:defRPr/>
            </a:pPr>
            <a:fld id="{0B64F283-C195-4E45-9717-329983C633C8}"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6271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42D517-4165-4579-AE57-70EE3E215461}" type="datetime1">
              <a:rPr lang="en-US" smtClean="0"/>
              <a:t>10/13/15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9E427B-1EE8-9A48-B23D-6BCDBF51F034}" type="slidenum">
              <a:rPr lang="en-US" smtClean="0"/>
              <a:t>‹#›</a:t>
            </a:fld>
            <a:endParaRPr lang="en-US"/>
          </a:p>
        </p:txBody>
      </p:sp>
    </p:spTree>
    <p:extLst>
      <p:ext uri="{BB962C8B-B14F-4D97-AF65-F5344CB8AC3E}">
        <p14:creationId xmlns:p14="http://schemas.microsoft.com/office/powerpoint/2010/main" val="13205233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30ECEA2A-BCA8-49E6-9281-A626ECB9F9CB}" type="datetimeFigureOut">
              <a:rPr lang="en-US" smtClean="0">
                <a:solidFill>
                  <a:srgbClr val="FFFFFF"/>
                </a:solidFill>
              </a:rPr>
              <a:pPr>
                <a:defRPr/>
              </a:pPr>
              <a:t>10/13/15</a:t>
            </a:fld>
            <a:endParaRPr lang="en-US">
              <a:solidFill>
                <a:srgbClr val="FFFFFF"/>
              </a:solidFill>
            </a:endParaRPr>
          </a:p>
        </p:txBody>
      </p:sp>
      <p:sp>
        <p:nvSpPr>
          <p:cNvPr id="6" name="Footer Placeholder 5"/>
          <p:cNvSpPr>
            <a:spLocks noGrp="1"/>
          </p:cNvSpPr>
          <p:nvPr>
            <p:ph type="ftr" sz="quarter" idx="11"/>
          </p:nvPr>
        </p:nvSpPr>
        <p:spPr/>
        <p:txBody>
          <a:bodyPr/>
          <a:lstStyle/>
          <a:p>
            <a:pPr>
              <a:defRPr/>
            </a:pPr>
            <a:endParaRPr lang="en-US">
              <a:solidFill>
                <a:srgbClr val="FFFFFF"/>
              </a:solidFill>
            </a:endParaRPr>
          </a:p>
        </p:txBody>
      </p:sp>
      <p:sp>
        <p:nvSpPr>
          <p:cNvPr id="7" name="Slide Number Placeholder 6"/>
          <p:cNvSpPr>
            <a:spLocks noGrp="1"/>
          </p:cNvSpPr>
          <p:nvPr>
            <p:ph type="sldNum" sz="quarter" idx="12"/>
          </p:nvPr>
        </p:nvSpPr>
        <p:spPr/>
        <p:txBody>
          <a:bodyPr/>
          <a:lstStyle/>
          <a:p>
            <a:pPr>
              <a:defRPr/>
            </a:pPr>
            <a:fld id="{17558AE1-A12F-4FFA-8DD7-15AFC0E514B2}"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463006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79D105A1-B441-42FD-B4EB-BA0659DDD231}" type="datetimeFigureOut">
              <a:rPr lang="en-US" smtClean="0">
                <a:solidFill>
                  <a:srgbClr val="FFFFFF"/>
                </a:solidFill>
              </a:rPr>
              <a:pPr>
                <a:defRPr/>
              </a:pPr>
              <a:t>10/13/15</a:t>
            </a:fld>
            <a:endParaRPr lang="en-US">
              <a:solidFill>
                <a:srgbClr val="FFFFFF"/>
              </a:solidFill>
            </a:endParaRPr>
          </a:p>
        </p:txBody>
      </p:sp>
      <p:sp>
        <p:nvSpPr>
          <p:cNvPr id="5" name="Footer Placeholder 4"/>
          <p:cNvSpPr>
            <a:spLocks noGrp="1"/>
          </p:cNvSpPr>
          <p:nvPr>
            <p:ph type="ftr" sz="quarter" idx="11"/>
          </p:nvPr>
        </p:nvSpPr>
        <p:spPr/>
        <p:txBody>
          <a:bodyPr/>
          <a:lstStyle/>
          <a:p>
            <a:pPr>
              <a:defRPr/>
            </a:pPr>
            <a:endParaRPr lang="en-US">
              <a:solidFill>
                <a:srgbClr val="FFFFFF"/>
              </a:solidFill>
            </a:endParaRPr>
          </a:p>
        </p:txBody>
      </p:sp>
      <p:sp>
        <p:nvSpPr>
          <p:cNvPr id="6" name="Slide Number Placeholder 5"/>
          <p:cNvSpPr>
            <a:spLocks noGrp="1"/>
          </p:cNvSpPr>
          <p:nvPr>
            <p:ph type="sldNum" sz="quarter" idx="12"/>
          </p:nvPr>
        </p:nvSpPr>
        <p:spPr/>
        <p:txBody>
          <a:bodyPr/>
          <a:lstStyle/>
          <a:p>
            <a:pPr>
              <a:defRPr/>
            </a:pPr>
            <a:fld id="{F40C6EBD-0B60-4D29-82C4-1707B4588E0C}"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80452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C4300AF5-8CAE-411E-9A1D-07A42A1F3BE9}" type="datetimeFigureOut">
              <a:rPr lang="en-US" smtClean="0">
                <a:solidFill>
                  <a:srgbClr val="FFFFFF"/>
                </a:solidFill>
              </a:rPr>
              <a:pPr>
                <a:defRPr/>
              </a:pPr>
              <a:t>10/13/15</a:t>
            </a:fld>
            <a:endParaRPr lang="en-US">
              <a:solidFill>
                <a:srgbClr val="FFFFFF"/>
              </a:solidFill>
            </a:endParaRPr>
          </a:p>
        </p:txBody>
      </p:sp>
      <p:sp>
        <p:nvSpPr>
          <p:cNvPr id="5" name="Footer Placeholder 4"/>
          <p:cNvSpPr>
            <a:spLocks noGrp="1"/>
          </p:cNvSpPr>
          <p:nvPr>
            <p:ph type="ftr" sz="quarter" idx="11"/>
          </p:nvPr>
        </p:nvSpPr>
        <p:spPr/>
        <p:txBody>
          <a:bodyPr/>
          <a:lstStyle/>
          <a:p>
            <a:pPr>
              <a:defRPr/>
            </a:pPr>
            <a:endParaRPr lang="en-US">
              <a:solidFill>
                <a:srgbClr val="FFFFFF"/>
              </a:solidFill>
            </a:endParaRPr>
          </a:p>
        </p:txBody>
      </p:sp>
      <p:sp>
        <p:nvSpPr>
          <p:cNvPr id="6" name="Slide Number Placeholder 5"/>
          <p:cNvSpPr>
            <a:spLocks noGrp="1"/>
          </p:cNvSpPr>
          <p:nvPr>
            <p:ph type="sldNum" sz="quarter" idx="12"/>
          </p:nvPr>
        </p:nvSpPr>
        <p:spPr/>
        <p:txBody>
          <a:bodyPr/>
          <a:lstStyle/>
          <a:p>
            <a:pPr>
              <a:defRPr/>
            </a:pPr>
            <a:fld id="{39A4151E-A29B-419E-B73B-3ADD63CDB672}"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081256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pPr defTabSz="914400" fontAlgn="base">
              <a:spcBef>
                <a:spcPct val="0"/>
              </a:spcBef>
              <a:spcAft>
                <a:spcPct val="0"/>
              </a:spcAft>
            </a:pPr>
            <a:endParaRPr lang="en-US">
              <a:solidFill>
                <a:prstClr val="white"/>
              </a:solidFill>
            </a:endParaRPr>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pPr defTabSz="914400" fontAlgn="base">
              <a:spcBef>
                <a:spcPct val="0"/>
              </a:spcBef>
              <a:spcAft>
                <a:spcPct val="0"/>
              </a:spcAft>
            </a:pPr>
            <a:endParaRPr lang="en-US">
              <a:solidFill>
                <a:prstClr val="white"/>
              </a:solidFill>
            </a:endParaRPr>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pPr>
              <a:defRPr/>
            </a:pPr>
            <a:fld id="{48153811-35BE-4130-9612-A0BE3B424E0D}" type="datetimeFigureOut">
              <a:rPr lang="en-US" smtClean="0">
                <a:solidFill>
                  <a:srgbClr val="EEECE1">
                    <a:shade val="50000"/>
                  </a:srgbClr>
                </a:solidFill>
              </a:rPr>
              <a:pPr>
                <a:defRPr/>
              </a:pPr>
              <a:t>10/13/15</a:t>
            </a:fld>
            <a:endParaRPr lang="en-US">
              <a:solidFill>
                <a:srgbClr val="EEECE1">
                  <a:shade val="50000"/>
                </a:srgbClr>
              </a:solidFill>
            </a:endParaRPr>
          </a:p>
        </p:txBody>
      </p:sp>
      <p:sp>
        <p:nvSpPr>
          <p:cNvPr id="19" name="Footer Placeholder 18"/>
          <p:cNvSpPr>
            <a:spLocks noGrp="1"/>
          </p:cNvSpPr>
          <p:nvPr>
            <p:ph type="ftr" sz="quarter" idx="11"/>
          </p:nvPr>
        </p:nvSpPr>
        <p:spPr/>
        <p:txBody>
          <a:bodyPr/>
          <a:lstStyle/>
          <a:p>
            <a:pPr>
              <a:defRPr/>
            </a:pPr>
            <a:endParaRPr lang="en-US">
              <a:solidFill>
                <a:srgbClr val="EEECE1">
                  <a:shade val="50000"/>
                </a:srgbClr>
              </a:solidFill>
            </a:endParaRPr>
          </a:p>
        </p:txBody>
      </p:sp>
      <p:sp>
        <p:nvSpPr>
          <p:cNvPr id="27" name="Slide Number Placeholder 26"/>
          <p:cNvSpPr>
            <a:spLocks noGrp="1"/>
          </p:cNvSpPr>
          <p:nvPr>
            <p:ph type="sldNum" sz="quarter" idx="12"/>
          </p:nvPr>
        </p:nvSpPr>
        <p:spPr/>
        <p:txBody>
          <a:bodyPr/>
          <a:lstStyle/>
          <a:p>
            <a:pPr>
              <a:defRPr/>
            </a:pPr>
            <a:fld id="{9C08439D-ADF3-4103-A626-84F28B9DDB46}" type="slidenum">
              <a:rPr lang="en-US" smtClean="0">
                <a:solidFill>
                  <a:srgbClr val="EEECE1">
                    <a:shade val="50000"/>
                  </a:srgbClr>
                </a:solidFill>
              </a:rPr>
              <a:pPr>
                <a:defRPr/>
              </a:pPr>
              <a:t>‹#›</a:t>
            </a:fld>
            <a:endParaRPr lang="en-US">
              <a:solidFill>
                <a:srgbClr val="EEECE1">
                  <a:shade val="50000"/>
                </a:srgbClr>
              </a:solidFill>
            </a:endParaRPr>
          </a:p>
        </p:txBody>
      </p:sp>
    </p:spTree>
    <p:extLst>
      <p:ext uri="{BB962C8B-B14F-4D97-AF65-F5344CB8AC3E}">
        <p14:creationId xmlns:p14="http://schemas.microsoft.com/office/powerpoint/2010/main" val="3586447309"/>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DC68C82F-55EB-4190-9D3F-1FB2C5BB8DFD}" type="datetimeFigureOut">
              <a:rPr lang="en-US" smtClean="0">
                <a:solidFill>
                  <a:srgbClr val="EEECE1">
                    <a:shade val="50000"/>
                  </a:srgbClr>
                </a:solidFill>
              </a:rPr>
              <a:pPr>
                <a:defRPr/>
              </a:pPr>
              <a:t>10/13/15</a:t>
            </a:fld>
            <a:endParaRPr lang="en-US">
              <a:solidFill>
                <a:srgbClr val="EEECE1">
                  <a:shade val="50000"/>
                </a:srgbClr>
              </a:solidFill>
            </a:endParaRPr>
          </a:p>
        </p:txBody>
      </p:sp>
      <p:sp>
        <p:nvSpPr>
          <p:cNvPr id="5" name="Footer Placeholder 4"/>
          <p:cNvSpPr>
            <a:spLocks noGrp="1"/>
          </p:cNvSpPr>
          <p:nvPr>
            <p:ph type="ftr" sz="quarter" idx="11"/>
          </p:nvPr>
        </p:nvSpPr>
        <p:spPr/>
        <p:txBody>
          <a:bodyPr/>
          <a:lstStyle/>
          <a:p>
            <a:pPr>
              <a:defRPr/>
            </a:pPr>
            <a:endParaRPr lang="en-US">
              <a:solidFill>
                <a:srgbClr val="EEECE1">
                  <a:shade val="50000"/>
                </a:srgbClr>
              </a:solidFill>
            </a:endParaRPr>
          </a:p>
        </p:txBody>
      </p:sp>
      <p:sp>
        <p:nvSpPr>
          <p:cNvPr id="6" name="Slide Number Placeholder 5"/>
          <p:cNvSpPr>
            <a:spLocks noGrp="1"/>
          </p:cNvSpPr>
          <p:nvPr>
            <p:ph type="sldNum" sz="quarter" idx="12"/>
          </p:nvPr>
        </p:nvSpPr>
        <p:spPr/>
        <p:txBody>
          <a:bodyPr/>
          <a:lstStyle/>
          <a:p>
            <a:pPr>
              <a:defRPr/>
            </a:pPr>
            <a:fld id="{D5E1971A-DAC5-45E1-A79D-2E26E2FBA9AA}" type="slidenum">
              <a:rPr lang="en-US" smtClean="0">
                <a:solidFill>
                  <a:srgbClr val="EEECE1">
                    <a:shade val="50000"/>
                  </a:srgbClr>
                </a:solidFill>
              </a:rPr>
              <a:pPr>
                <a:defRPr/>
              </a:pPr>
              <a:t>‹#›</a:t>
            </a:fld>
            <a:endParaRPr lang="en-US">
              <a:solidFill>
                <a:srgbClr val="EEECE1">
                  <a:shade val="50000"/>
                </a:srgbClr>
              </a:solidFill>
            </a:endParaRPr>
          </a:p>
        </p:txBody>
      </p:sp>
    </p:spTree>
    <p:extLst>
      <p:ext uri="{BB962C8B-B14F-4D97-AF65-F5344CB8AC3E}">
        <p14:creationId xmlns:p14="http://schemas.microsoft.com/office/powerpoint/2010/main" val="19014489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pPr defTabSz="914400" fontAlgn="base">
              <a:spcBef>
                <a:spcPct val="0"/>
              </a:spcBef>
              <a:spcAft>
                <a:spcPct val="0"/>
              </a:spcAft>
            </a:pPr>
            <a:endParaRPr lang="en-US">
              <a:solidFill>
                <a:prstClr val="white"/>
              </a:solidFill>
            </a:endParaRPr>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pPr defTabSz="914400"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fld id="{BB207E55-1610-416E-87DC-F291E443177C}" type="datetimeFigureOut">
              <a:rPr lang="en-US" smtClean="0">
                <a:solidFill>
                  <a:srgbClr val="EEECE1">
                    <a:shade val="50000"/>
                  </a:srgbClr>
                </a:solidFill>
              </a:rPr>
              <a:pPr>
                <a:defRPr/>
              </a:pPr>
              <a:t>10/13/15</a:t>
            </a:fld>
            <a:endParaRPr lang="en-US">
              <a:solidFill>
                <a:srgbClr val="EEECE1">
                  <a:shade val="50000"/>
                </a:srgbClr>
              </a:solidFill>
            </a:endParaRPr>
          </a:p>
        </p:txBody>
      </p:sp>
      <p:sp>
        <p:nvSpPr>
          <p:cNvPr id="5" name="Footer Placeholder 4"/>
          <p:cNvSpPr>
            <a:spLocks noGrp="1"/>
          </p:cNvSpPr>
          <p:nvPr>
            <p:ph type="ftr" sz="quarter" idx="11"/>
          </p:nvPr>
        </p:nvSpPr>
        <p:spPr/>
        <p:txBody>
          <a:bodyPr/>
          <a:lstStyle/>
          <a:p>
            <a:pPr>
              <a:defRPr/>
            </a:pPr>
            <a:endParaRPr lang="en-US">
              <a:solidFill>
                <a:srgbClr val="EEECE1">
                  <a:shade val="50000"/>
                </a:srgbClr>
              </a:solidFill>
            </a:endParaRPr>
          </a:p>
        </p:txBody>
      </p:sp>
      <p:sp>
        <p:nvSpPr>
          <p:cNvPr id="6" name="Slide Number Placeholder 5"/>
          <p:cNvSpPr>
            <a:spLocks noGrp="1"/>
          </p:cNvSpPr>
          <p:nvPr>
            <p:ph type="sldNum" sz="quarter" idx="12"/>
          </p:nvPr>
        </p:nvSpPr>
        <p:spPr/>
        <p:txBody>
          <a:bodyPr/>
          <a:lstStyle/>
          <a:p>
            <a:pPr>
              <a:defRPr/>
            </a:pPr>
            <a:fld id="{EAE6BE82-080D-4D0A-BB62-AE069ADB49CD}" type="slidenum">
              <a:rPr lang="en-US" smtClean="0">
                <a:solidFill>
                  <a:srgbClr val="EEECE1">
                    <a:shade val="50000"/>
                  </a:srgbClr>
                </a:solidFill>
              </a:rPr>
              <a:pPr>
                <a:defRPr/>
              </a:pPr>
              <a:t>‹#›</a:t>
            </a:fld>
            <a:endParaRPr lang="en-US">
              <a:solidFill>
                <a:srgbClr val="EEECE1">
                  <a:shade val="50000"/>
                </a:srgbClr>
              </a:solidFill>
            </a:endParaRPr>
          </a:p>
        </p:txBody>
      </p:sp>
    </p:spTree>
    <p:extLst>
      <p:ext uri="{BB962C8B-B14F-4D97-AF65-F5344CB8AC3E}">
        <p14:creationId xmlns:p14="http://schemas.microsoft.com/office/powerpoint/2010/main" val="2854580736"/>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fld id="{C9E18DB2-BBF0-49D7-B6C6-B7AA85B4DF89}" type="datetimeFigureOut">
              <a:rPr lang="en-US" smtClean="0">
                <a:solidFill>
                  <a:srgbClr val="EEECE1">
                    <a:shade val="50000"/>
                  </a:srgbClr>
                </a:solidFill>
              </a:rPr>
              <a:pPr>
                <a:defRPr/>
              </a:pPr>
              <a:t>10/13/15</a:t>
            </a:fld>
            <a:endParaRPr lang="en-US">
              <a:solidFill>
                <a:srgbClr val="EEECE1">
                  <a:shade val="50000"/>
                </a:srgbClr>
              </a:solidFill>
            </a:endParaRPr>
          </a:p>
        </p:txBody>
      </p:sp>
      <p:sp>
        <p:nvSpPr>
          <p:cNvPr id="6" name="Footer Placeholder 5"/>
          <p:cNvSpPr>
            <a:spLocks noGrp="1"/>
          </p:cNvSpPr>
          <p:nvPr>
            <p:ph type="ftr" sz="quarter" idx="11"/>
          </p:nvPr>
        </p:nvSpPr>
        <p:spPr/>
        <p:txBody>
          <a:bodyPr/>
          <a:lstStyle/>
          <a:p>
            <a:pPr>
              <a:defRPr/>
            </a:pPr>
            <a:endParaRPr lang="en-US">
              <a:solidFill>
                <a:srgbClr val="EEECE1">
                  <a:shade val="50000"/>
                </a:srgbClr>
              </a:solidFill>
            </a:endParaRPr>
          </a:p>
        </p:txBody>
      </p:sp>
      <p:sp>
        <p:nvSpPr>
          <p:cNvPr id="7" name="Slide Number Placeholder 6"/>
          <p:cNvSpPr>
            <a:spLocks noGrp="1"/>
          </p:cNvSpPr>
          <p:nvPr>
            <p:ph type="sldNum" sz="quarter" idx="12"/>
          </p:nvPr>
        </p:nvSpPr>
        <p:spPr/>
        <p:txBody>
          <a:bodyPr/>
          <a:lstStyle/>
          <a:p>
            <a:pPr>
              <a:defRPr/>
            </a:pPr>
            <a:fld id="{F515D052-8FE7-4554-96F5-8DA6EA1B704F}" type="slidenum">
              <a:rPr lang="en-US" smtClean="0">
                <a:solidFill>
                  <a:srgbClr val="EEECE1">
                    <a:shade val="50000"/>
                  </a:srgbClr>
                </a:solidFill>
              </a:rPr>
              <a:pPr>
                <a:defRPr/>
              </a:pPr>
              <a:t>‹#›</a:t>
            </a:fld>
            <a:endParaRPr lang="en-US">
              <a:solidFill>
                <a:srgbClr val="EEECE1">
                  <a:shade val="50000"/>
                </a:srgbClr>
              </a:solidFill>
            </a:endParaRPr>
          </a:p>
        </p:txBody>
      </p:sp>
    </p:spTree>
    <p:extLst>
      <p:ext uri="{BB962C8B-B14F-4D97-AF65-F5344CB8AC3E}">
        <p14:creationId xmlns:p14="http://schemas.microsoft.com/office/powerpoint/2010/main" val="4562049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fld id="{E07EDADC-92F6-4072-BC42-47FA50F090FB}" type="datetimeFigureOut">
              <a:rPr lang="en-US" smtClean="0">
                <a:solidFill>
                  <a:srgbClr val="EEECE1">
                    <a:shade val="50000"/>
                  </a:srgbClr>
                </a:solidFill>
              </a:rPr>
              <a:pPr>
                <a:defRPr/>
              </a:pPr>
              <a:t>10/13/15</a:t>
            </a:fld>
            <a:endParaRPr lang="en-US">
              <a:solidFill>
                <a:srgbClr val="EEECE1">
                  <a:shade val="50000"/>
                </a:srgbClr>
              </a:solidFill>
            </a:endParaRPr>
          </a:p>
        </p:txBody>
      </p:sp>
      <p:sp>
        <p:nvSpPr>
          <p:cNvPr id="8" name="Footer Placeholder 7"/>
          <p:cNvSpPr>
            <a:spLocks noGrp="1"/>
          </p:cNvSpPr>
          <p:nvPr>
            <p:ph type="ftr" sz="quarter" idx="11"/>
          </p:nvPr>
        </p:nvSpPr>
        <p:spPr/>
        <p:txBody>
          <a:bodyPr/>
          <a:lstStyle/>
          <a:p>
            <a:pPr>
              <a:defRPr/>
            </a:pPr>
            <a:endParaRPr lang="en-US">
              <a:solidFill>
                <a:srgbClr val="EEECE1">
                  <a:shade val="50000"/>
                </a:srgbClr>
              </a:solidFill>
            </a:endParaRPr>
          </a:p>
        </p:txBody>
      </p:sp>
      <p:sp>
        <p:nvSpPr>
          <p:cNvPr id="9" name="Slide Number Placeholder 8"/>
          <p:cNvSpPr>
            <a:spLocks noGrp="1"/>
          </p:cNvSpPr>
          <p:nvPr>
            <p:ph type="sldNum" sz="quarter" idx="12"/>
          </p:nvPr>
        </p:nvSpPr>
        <p:spPr/>
        <p:txBody>
          <a:bodyPr/>
          <a:lstStyle/>
          <a:p>
            <a:pPr>
              <a:defRPr/>
            </a:pPr>
            <a:fld id="{4971ACBD-4A5A-4C4B-A493-8F2275DD33C8}" type="slidenum">
              <a:rPr lang="en-US" smtClean="0">
                <a:solidFill>
                  <a:srgbClr val="EEECE1">
                    <a:shade val="50000"/>
                  </a:srgbClr>
                </a:solidFill>
              </a:rPr>
              <a:pPr>
                <a:defRPr/>
              </a:pPr>
              <a:t>‹#›</a:t>
            </a:fld>
            <a:endParaRPr lang="en-US">
              <a:solidFill>
                <a:srgbClr val="EEECE1">
                  <a:shade val="50000"/>
                </a:srgbClr>
              </a:solidFill>
            </a:endParaRPr>
          </a:p>
        </p:txBody>
      </p:sp>
    </p:spTree>
    <p:extLst>
      <p:ext uri="{BB962C8B-B14F-4D97-AF65-F5344CB8AC3E}">
        <p14:creationId xmlns:p14="http://schemas.microsoft.com/office/powerpoint/2010/main" val="25558699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pPr>
              <a:defRPr/>
            </a:pPr>
            <a:fld id="{2B7DD492-E76D-4AD4-8B0B-1C63F2DC07B3}" type="datetimeFigureOut">
              <a:rPr lang="en-US" smtClean="0">
                <a:solidFill>
                  <a:srgbClr val="EEECE1">
                    <a:shade val="50000"/>
                  </a:srgbClr>
                </a:solidFill>
              </a:rPr>
              <a:pPr>
                <a:defRPr/>
              </a:pPr>
              <a:t>10/13/15</a:t>
            </a:fld>
            <a:endParaRPr lang="en-US">
              <a:solidFill>
                <a:srgbClr val="EEECE1">
                  <a:shade val="50000"/>
                </a:srgbClr>
              </a:solidFill>
            </a:endParaRPr>
          </a:p>
        </p:txBody>
      </p:sp>
      <p:sp>
        <p:nvSpPr>
          <p:cNvPr id="8" name="Slide Number Placeholder 7"/>
          <p:cNvSpPr>
            <a:spLocks noGrp="1"/>
          </p:cNvSpPr>
          <p:nvPr>
            <p:ph type="sldNum" sz="quarter" idx="11"/>
          </p:nvPr>
        </p:nvSpPr>
        <p:spPr/>
        <p:txBody>
          <a:bodyPr/>
          <a:lstStyle/>
          <a:p>
            <a:pPr>
              <a:defRPr/>
            </a:pPr>
            <a:fld id="{F97ECD40-CD51-434C-9443-8BFA25674189}" type="slidenum">
              <a:rPr lang="en-US" smtClean="0">
                <a:solidFill>
                  <a:srgbClr val="EEECE1">
                    <a:shade val="50000"/>
                  </a:srgbClr>
                </a:solidFill>
              </a:rPr>
              <a:pPr>
                <a:defRPr/>
              </a:pPr>
              <a:t>‹#›</a:t>
            </a:fld>
            <a:endParaRPr lang="en-US">
              <a:solidFill>
                <a:srgbClr val="EEECE1">
                  <a:shade val="50000"/>
                </a:srgbClr>
              </a:solidFill>
            </a:endParaRPr>
          </a:p>
        </p:txBody>
      </p:sp>
      <p:sp>
        <p:nvSpPr>
          <p:cNvPr id="9" name="Footer Placeholder 8"/>
          <p:cNvSpPr>
            <a:spLocks noGrp="1"/>
          </p:cNvSpPr>
          <p:nvPr>
            <p:ph type="ftr" sz="quarter" idx="12"/>
          </p:nvPr>
        </p:nvSpPr>
        <p:spPr/>
        <p:txBody>
          <a:bodyPr/>
          <a:lstStyle/>
          <a:p>
            <a:pPr>
              <a:defRPr/>
            </a:pPr>
            <a:endParaRPr lang="en-US">
              <a:solidFill>
                <a:srgbClr val="EEECE1">
                  <a:shade val="50000"/>
                </a:srgbClr>
              </a:solidFill>
            </a:endParaRPr>
          </a:p>
        </p:txBody>
      </p:sp>
    </p:spTree>
    <p:extLst>
      <p:ext uri="{BB962C8B-B14F-4D97-AF65-F5344CB8AC3E}">
        <p14:creationId xmlns:p14="http://schemas.microsoft.com/office/powerpoint/2010/main" val="15376156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CA5FB162-1F5C-456B-B8CE-36B88F629A8C}" type="datetimeFigureOut">
              <a:rPr lang="en-US" smtClean="0">
                <a:solidFill>
                  <a:srgbClr val="EEECE1">
                    <a:shade val="50000"/>
                  </a:srgbClr>
                </a:solidFill>
              </a:rPr>
              <a:pPr>
                <a:defRPr/>
              </a:pPr>
              <a:t>10/13/15</a:t>
            </a:fld>
            <a:endParaRPr lang="en-US">
              <a:solidFill>
                <a:srgbClr val="EEECE1">
                  <a:shade val="50000"/>
                </a:srgbClr>
              </a:solidFill>
            </a:endParaRPr>
          </a:p>
        </p:txBody>
      </p:sp>
      <p:sp>
        <p:nvSpPr>
          <p:cNvPr id="3" name="Footer Placeholder 2"/>
          <p:cNvSpPr>
            <a:spLocks noGrp="1"/>
          </p:cNvSpPr>
          <p:nvPr>
            <p:ph type="ftr" sz="quarter" idx="11"/>
          </p:nvPr>
        </p:nvSpPr>
        <p:spPr/>
        <p:txBody>
          <a:bodyPr/>
          <a:lstStyle/>
          <a:p>
            <a:pPr>
              <a:defRPr/>
            </a:pPr>
            <a:endParaRPr lang="en-US">
              <a:solidFill>
                <a:srgbClr val="EEECE1">
                  <a:shade val="50000"/>
                </a:srgbClr>
              </a:solidFill>
            </a:endParaRPr>
          </a:p>
        </p:txBody>
      </p:sp>
      <p:sp>
        <p:nvSpPr>
          <p:cNvPr id="4" name="Slide Number Placeholder 3"/>
          <p:cNvSpPr>
            <a:spLocks noGrp="1"/>
          </p:cNvSpPr>
          <p:nvPr>
            <p:ph type="sldNum" sz="quarter" idx="12"/>
          </p:nvPr>
        </p:nvSpPr>
        <p:spPr/>
        <p:txBody>
          <a:bodyPr/>
          <a:lstStyle/>
          <a:p>
            <a:pPr>
              <a:defRPr/>
            </a:pPr>
            <a:fld id="{37422932-D5B5-4A1E-BFD3-F1F9D3EE237E}" type="slidenum">
              <a:rPr lang="en-US" smtClean="0">
                <a:solidFill>
                  <a:srgbClr val="EEECE1">
                    <a:shade val="50000"/>
                  </a:srgbClr>
                </a:solidFill>
              </a:rPr>
              <a:pPr>
                <a:defRPr/>
              </a:pPr>
              <a:t>‹#›</a:t>
            </a:fld>
            <a:endParaRPr lang="en-US">
              <a:solidFill>
                <a:srgbClr val="EEECE1">
                  <a:shade val="50000"/>
                </a:srgbClr>
              </a:solidFill>
            </a:endParaRPr>
          </a:p>
        </p:txBody>
      </p:sp>
    </p:spTree>
    <p:extLst>
      <p:ext uri="{BB962C8B-B14F-4D97-AF65-F5344CB8AC3E}">
        <p14:creationId xmlns:p14="http://schemas.microsoft.com/office/powerpoint/2010/main" val="118369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5E64EB-79C0-4C10-9F02-14999F5F86D6}" type="datetime1">
              <a:rPr lang="en-US" smtClean="0"/>
              <a:t>10/13/15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9E427B-1EE8-9A48-B23D-6BCDBF51F034}" type="slidenum">
              <a:rPr lang="en-US" smtClean="0"/>
              <a:t>‹#›</a:t>
            </a:fld>
            <a:endParaRPr lang="en-US"/>
          </a:p>
        </p:txBody>
      </p:sp>
    </p:spTree>
    <p:extLst>
      <p:ext uri="{BB962C8B-B14F-4D97-AF65-F5344CB8AC3E}">
        <p14:creationId xmlns:p14="http://schemas.microsoft.com/office/powerpoint/2010/main" val="38920517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fld id="{69D15197-3DD5-4F0A-B7F3-775E6FD4D7AB}" type="datetimeFigureOut">
              <a:rPr lang="en-US" smtClean="0">
                <a:solidFill>
                  <a:srgbClr val="EEECE1">
                    <a:shade val="50000"/>
                  </a:srgbClr>
                </a:solidFill>
              </a:rPr>
              <a:pPr>
                <a:defRPr/>
              </a:pPr>
              <a:t>10/13/15</a:t>
            </a:fld>
            <a:endParaRPr lang="en-US">
              <a:solidFill>
                <a:srgbClr val="EEECE1">
                  <a:shade val="50000"/>
                </a:srgbClr>
              </a:solidFill>
            </a:endParaRPr>
          </a:p>
        </p:txBody>
      </p:sp>
      <p:sp>
        <p:nvSpPr>
          <p:cNvPr id="6" name="Footer Placeholder 5"/>
          <p:cNvSpPr>
            <a:spLocks noGrp="1"/>
          </p:cNvSpPr>
          <p:nvPr>
            <p:ph type="ftr" sz="quarter" idx="11"/>
          </p:nvPr>
        </p:nvSpPr>
        <p:spPr/>
        <p:txBody>
          <a:bodyPr/>
          <a:lstStyle/>
          <a:p>
            <a:pPr>
              <a:defRPr/>
            </a:pPr>
            <a:endParaRPr lang="en-US">
              <a:solidFill>
                <a:srgbClr val="EEECE1">
                  <a:shade val="50000"/>
                </a:srgbClr>
              </a:solidFill>
            </a:endParaRPr>
          </a:p>
        </p:txBody>
      </p:sp>
      <p:sp>
        <p:nvSpPr>
          <p:cNvPr id="7" name="Slide Number Placeholder 6"/>
          <p:cNvSpPr>
            <a:spLocks noGrp="1"/>
          </p:cNvSpPr>
          <p:nvPr>
            <p:ph type="sldNum" sz="quarter" idx="12"/>
          </p:nvPr>
        </p:nvSpPr>
        <p:spPr>
          <a:xfrm>
            <a:off x="8156448" y="6422064"/>
            <a:ext cx="762000" cy="365125"/>
          </a:xfrm>
        </p:spPr>
        <p:txBody>
          <a:bodyPr/>
          <a:lstStyle/>
          <a:p>
            <a:pPr>
              <a:defRPr/>
            </a:pPr>
            <a:fld id="{0B64F283-C195-4E45-9717-329983C633C8}" type="slidenum">
              <a:rPr lang="en-US" smtClean="0">
                <a:solidFill>
                  <a:srgbClr val="EEECE1">
                    <a:shade val="50000"/>
                  </a:srgbClr>
                </a:solidFill>
              </a:rPr>
              <a:pPr>
                <a:defRPr/>
              </a:pPr>
              <a:t>‹#›</a:t>
            </a:fld>
            <a:endParaRPr lang="en-US">
              <a:solidFill>
                <a:srgbClr val="EEECE1">
                  <a:shade val="50000"/>
                </a:srgbClr>
              </a:solidFill>
            </a:endParaRPr>
          </a:p>
        </p:txBody>
      </p:sp>
    </p:spTree>
    <p:extLst>
      <p:ext uri="{BB962C8B-B14F-4D97-AF65-F5344CB8AC3E}">
        <p14:creationId xmlns:p14="http://schemas.microsoft.com/office/powerpoint/2010/main" val="22615871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pPr>
              <a:defRPr/>
            </a:pPr>
            <a:fld id="{30ECEA2A-BCA8-49E6-9281-A626ECB9F9CB}" type="datetimeFigureOut">
              <a:rPr lang="en-US" smtClean="0">
                <a:solidFill>
                  <a:srgbClr val="EEECE1">
                    <a:shade val="50000"/>
                  </a:srgbClr>
                </a:solidFill>
              </a:rPr>
              <a:pPr>
                <a:defRPr/>
              </a:pPr>
              <a:t>10/13/15</a:t>
            </a:fld>
            <a:endParaRPr lang="en-US">
              <a:solidFill>
                <a:srgbClr val="EEECE1">
                  <a:shade val="50000"/>
                </a:srgbClr>
              </a:solidFill>
            </a:endParaRPr>
          </a:p>
        </p:txBody>
      </p:sp>
      <p:sp>
        <p:nvSpPr>
          <p:cNvPr id="6" name="Footer Placeholder 5"/>
          <p:cNvSpPr>
            <a:spLocks noGrp="1"/>
          </p:cNvSpPr>
          <p:nvPr>
            <p:ph type="ftr" sz="quarter" idx="11"/>
          </p:nvPr>
        </p:nvSpPr>
        <p:spPr/>
        <p:txBody>
          <a:bodyPr/>
          <a:lstStyle/>
          <a:p>
            <a:pPr>
              <a:defRPr/>
            </a:pPr>
            <a:endParaRPr lang="en-US">
              <a:solidFill>
                <a:srgbClr val="EEECE1">
                  <a:shade val="50000"/>
                </a:srgbClr>
              </a:solidFill>
            </a:endParaRPr>
          </a:p>
        </p:txBody>
      </p:sp>
      <p:sp>
        <p:nvSpPr>
          <p:cNvPr id="7" name="Slide Number Placeholder 6"/>
          <p:cNvSpPr>
            <a:spLocks noGrp="1"/>
          </p:cNvSpPr>
          <p:nvPr>
            <p:ph type="sldNum" sz="quarter" idx="12"/>
          </p:nvPr>
        </p:nvSpPr>
        <p:spPr/>
        <p:txBody>
          <a:bodyPr/>
          <a:lstStyle/>
          <a:p>
            <a:pPr>
              <a:defRPr/>
            </a:pPr>
            <a:fld id="{17558AE1-A12F-4FFA-8DD7-15AFC0E514B2}" type="slidenum">
              <a:rPr lang="en-US" smtClean="0">
                <a:solidFill>
                  <a:srgbClr val="EEECE1">
                    <a:shade val="50000"/>
                  </a:srgbClr>
                </a:solidFill>
              </a:rPr>
              <a:pPr>
                <a:defRPr/>
              </a:pPr>
              <a:t>‹#›</a:t>
            </a:fld>
            <a:endParaRPr lang="en-US">
              <a:solidFill>
                <a:srgbClr val="EEECE1">
                  <a:shade val="50000"/>
                </a:srgbClr>
              </a:solidFill>
            </a:endParaRPr>
          </a:p>
        </p:txBody>
      </p:sp>
    </p:spTree>
    <p:extLst>
      <p:ext uri="{BB962C8B-B14F-4D97-AF65-F5344CB8AC3E}">
        <p14:creationId xmlns:p14="http://schemas.microsoft.com/office/powerpoint/2010/main" val="21762111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79D105A1-B441-42FD-B4EB-BA0659DDD231}" type="datetimeFigureOut">
              <a:rPr lang="en-US" smtClean="0">
                <a:solidFill>
                  <a:srgbClr val="EEECE1">
                    <a:shade val="50000"/>
                  </a:srgbClr>
                </a:solidFill>
              </a:rPr>
              <a:pPr>
                <a:defRPr/>
              </a:pPr>
              <a:t>10/13/15</a:t>
            </a:fld>
            <a:endParaRPr lang="en-US">
              <a:solidFill>
                <a:srgbClr val="EEECE1">
                  <a:shade val="50000"/>
                </a:srgbClr>
              </a:solidFill>
            </a:endParaRPr>
          </a:p>
        </p:txBody>
      </p:sp>
      <p:sp>
        <p:nvSpPr>
          <p:cNvPr id="5" name="Footer Placeholder 4"/>
          <p:cNvSpPr>
            <a:spLocks noGrp="1"/>
          </p:cNvSpPr>
          <p:nvPr>
            <p:ph type="ftr" sz="quarter" idx="11"/>
          </p:nvPr>
        </p:nvSpPr>
        <p:spPr/>
        <p:txBody>
          <a:bodyPr/>
          <a:lstStyle/>
          <a:p>
            <a:pPr>
              <a:defRPr/>
            </a:pPr>
            <a:endParaRPr lang="en-US">
              <a:solidFill>
                <a:srgbClr val="EEECE1">
                  <a:shade val="50000"/>
                </a:srgbClr>
              </a:solidFill>
            </a:endParaRPr>
          </a:p>
        </p:txBody>
      </p:sp>
      <p:sp>
        <p:nvSpPr>
          <p:cNvPr id="6" name="Slide Number Placeholder 5"/>
          <p:cNvSpPr>
            <a:spLocks noGrp="1"/>
          </p:cNvSpPr>
          <p:nvPr>
            <p:ph type="sldNum" sz="quarter" idx="12"/>
          </p:nvPr>
        </p:nvSpPr>
        <p:spPr/>
        <p:txBody>
          <a:bodyPr/>
          <a:lstStyle/>
          <a:p>
            <a:pPr>
              <a:defRPr/>
            </a:pPr>
            <a:fld id="{F40C6EBD-0B60-4D29-82C4-1707B4588E0C}" type="slidenum">
              <a:rPr lang="en-US" smtClean="0">
                <a:solidFill>
                  <a:srgbClr val="EEECE1">
                    <a:shade val="50000"/>
                  </a:srgbClr>
                </a:solidFill>
              </a:rPr>
              <a:pPr>
                <a:defRPr/>
              </a:pPr>
              <a:t>‹#›</a:t>
            </a:fld>
            <a:endParaRPr lang="en-US">
              <a:solidFill>
                <a:srgbClr val="EEECE1">
                  <a:shade val="50000"/>
                </a:srgbClr>
              </a:solidFill>
            </a:endParaRPr>
          </a:p>
        </p:txBody>
      </p:sp>
    </p:spTree>
    <p:extLst>
      <p:ext uri="{BB962C8B-B14F-4D97-AF65-F5344CB8AC3E}">
        <p14:creationId xmlns:p14="http://schemas.microsoft.com/office/powerpoint/2010/main" val="24532943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C4300AF5-8CAE-411E-9A1D-07A42A1F3BE9}" type="datetimeFigureOut">
              <a:rPr lang="en-US" smtClean="0">
                <a:solidFill>
                  <a:srgbClr val="EEECE1">
                    <a:shade val="50000"/>
                  </a:srgbClr>
                </a:solidFill>
              </a:rPr>
              <a:pPr>
                <a:defRPr/>
              </a:pPr>
              <a:t>10/13/15</a:t>
            </a:fld>
            <a:endParaRPr lang="en-US">
              <a:solidFill>
                <a:srgbClr val="EEECE1">
                  <a:shade val="50000"/>
                </a:srgbClr>
              </a:solidFill>
            </a:endParaRPr>
          </a:p>
        </p:txBody>
      </p:sp>
      <p:sp>
        <p:nvSpPr>
          <p:cNvPr id="5" name="Footer Placeholder 4"/>
          <p:cNvSpPr>
            <a:spLocks noGrp="1"/>
          </p:cNvSpPr>
          <p:nvPr>
            <p:ph type="ftr" sz="quarter" idx="11"/>
          </p:nvPr>
        </p:nvSpPr>
        <p:spPr/>
        <p:txBody>
          <a:bodyPr/>
          <a:lstStyle/>
          <a:p>
            <a:pPr>
              <a:defRPr/>
            </a:pPr>
            <a:endParaRPr lang="en-US">
              <a:solidFill>
                <a:srgbClr val="EEECE1">
                  <a:shade val="50000"/>
                </a:srgbClr>
              </a:solidFill>
            </a:endParaRPr>
          </a:p>
        </p:txBody>
      </p:sp>
      <p:sp>
        <p:nvSpPr>
          <p:cNvPr id="6" name="Slide Number Placeholder 5"/>
          <p:cNvSpPr>
            <a:spLocks noGrp="1"/>
          </p:cNvSpPr>
          <p:nvPr>
            <p:ph type="sldNum" sz="quarter" idx="12"/>
          </p:nvPr>
        </p:nvSpPr>
        <p:spPr/>
        <p:txBody>
          <a:bodyPr/>
          <a:lstStyle/>
          <a:p>
            <a:pPr>
              <a:defRPr/>
            </a:pPr>
            <a:fld id="{39A4151E-A29B-419E-B73B-3ADD63CDB672}" type="slidenum">
              <a:rPr lang="en-US" smtClean="0">
                <a:solidFill>
                  <a:srgbClr val="EEECE1">
                    <a:shade val="50000"/>
                  </a:srgbClr>
                </a:solidFill>
              </a:rPr>
              <a:pPr>
                <a:defRPr/>
              </a:pPr>
              <a:t>‹#›</a:t>
            </a:fld>
            <a:endParaRPr lang="en-US">
              <a:solidFill>
                <a:srgbClr val="EEECE1">
                  <a:shade val="50000"/>
                </a:srgbClr>
              </a:solidFill>
            </a:endParaRPr>
          </a:p>
        </p:txBody>
      </p:sp>
    </p:spTree>
    <p:extLst>
      <p:ext uri="{BB962C8B-B14F-4D97-AF65-F5344CB8AC3E}">
        <p14:creationId xmlns:p14="http://schemas.microsoft.com/office/powerpoint/2010/main" val="20432807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endParaRPr>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B7AAD1F3-802E-4ABA-A729-FB0F208DA2AB}" type="datetimeFigureOut">
              <a:rPr lang="en-US" smtClean="0">
                <a:solidFill>
                  <a:srgbClr val="F0A22E">
                    <a:shade val="75000"/>
                  </a:srgbClr>
                </a:solidFill>
              </a:rPr>
              <a:pPr/>
              <a:t>10/13/15</a:t>
            </a:fld>
            <a:endParaRPr lang="en-US">
              <a:solidFill>
                <a:srgbClr val="F0A22E">
                  <a:shade val="75000"/>
                </a:srgbClr>
              </a:solidFill>
            </a:endParaRPr>
          </a:p>
        </p:txBody>
      </p:sp>
      <p:sp>
        <p:nvSpPr>
          <p:cNvPr id="2" name="Footer Placeholder 1"/>
          <p:cNvSpPr>
            <a:spLocks noGrp="1"/>
          </p:cNvSpPr>
          <p:nvPr>
            <p:ph type="ftr" sz="quarter" idx="11"/>
          </p:nvPr>
        </p:nvSpPr>
        <p:spPr/>
        <p:txBody>
          <a:bodyPr/>
          <a:lstStyle/>
          <a:p>
            <a:endParaRPr lang="en-US">
              <a:solidFill>
                <a:srgbClr val="F0A22E">
                  <a:shade val="75000"/>
                </a:srgb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4F112ECA-E876-4BE4-ADBB-8BFF91C2C0E1}"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9666698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B7AAD1F3-802E-4ABA-A729-FB0F208DA2AB}" type="datetimeFigureOut">
              <a:rPr lang="en-US" smtClean="0">
                <a:solidFill>
                  <a:srgbClr val="F0A22E">
                    <a:shade val="75000"/>
                  </a:srgbClr>
                </a:solidFill>
              </a:rPr>
              <a:pPr/>
              <a:t>10/13/15</a:t>
            </a:fld>
            <a:endParaRPr lang="en-US">
              <a:solidFill>
                <a:srgbClr val="F0A22E">
                  <a:shade val="75000"/>
                </a:srgbClr>
              </a:solidFill>
            </a:endParaRPr>
          </a:p>
        </p:txBody>
      </p:sp>
      <p:sp>
        <p:nvSpPr>
          <p:cNvPr id="19" name="Footer Placeholder 18"/>
          <p:cNvSpPr>
            <a:spLocks noGrp="1"/>
          </p:cNvSpPr>
          <p:nvPr>
            <p:ph type="ftr" sz="quarter" idx="11"/>
          </p:nvPr>
        </p:nvSpPr>
        <p:spPr>
          <a:xfrm>
            <a:off x="3581400" y="76200"/>
            <a:ext cx="2895600" cy="288925"/>
          </a:xfrm>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4F112ECA-E876-4BE4-ADBB-8BFF91C2C0E1}"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7834786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white"/>
              </a:solidFill>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B7AAD1F3-802E-4ABA-A729-FB0F208DA2AB}" type="datetimeFigureOut">
              <a:rPr lang="en-US" smtClean="0">
                <a:solidFill>
                  <a:srgbClr val="F0A22E">
                    <a:shade val="75000"/>
                  </a:srgbClr>
                </a:solidFill>
              </a:rPr>
              <a:pPr/>
              <a:t>10/13/15</a:t>
            </a:fld>
            <a:endParaRPr lang="en-US">
              <a:solidFill>
                <a:srgbClr val="F0A22E">
                  <a:shade val="75000"/>
                </a:srgbClr>
              </a:solidFill>
            </a:endParaRPr>
          </a:p>
        </p:txBody>
      </p:sp>
      <p:sp>
        <p:nvSpPr>
          <p:cNvPr id="11" name="Footer Placeholder 10"/>
          <p:cNvSpPr>
            <a:spLocks noGrp="1"/>
          </p:cNvSpPr>
          <p:nvPr>
            <p:ph type="ftr" sz="quarter" idx="11"/>
          </p:nvPr>
        </p:nvSpPr>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p:txBody>
          <a:bodyPr/>
          <a:lstStyle/>
          <a:p>
            <a:fld id="{4F112ECA-E876-4BE4-ADBB-8BFF91C2C0E1}" type="slidenum">
              <a:rPr lang="en-US" smtClean="0">
                <a:solidFill>
                  <a:srgbClr val="F0A22E">
                    <a:shade val="75000"/>
                  </a:srgbClr>
                </a:solidFill>
              </a:rPr>
              <a:pPr/>
              <a:t>‹#›</a:t>
            </a:fld>
            <a:endParaRPr lang="en-US">
              <a:solidFill>
                <a:srgbClr val="F0A22E">
                  <a:shade val="75000"/>
                </a:srgbClr>
              </a:solidFill>
            </a:endParaRP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3543823340"/>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B7AAD1F3-802E-4ABA-A729-FB0F208DA2AB}" type="datetimeFigureOut">
              <a:rPr lang="en-US" smtClean="0">
                <a:solidFill>
                  <a:srgbClr val="F0A22E">
                    <a:shade val="75000"/>
                  </a:srgbClr>
                </a:solidFill>
              </a:rPr>
              <a:pPr/>
              <a:t>10/13/15</a:t>
            </a:fld>
            <a:endParaRPr lang="en-US">
              <a:solidFill>
                <a:srgbClr val="F0A22E">
                  <a:shade val="75000"/>
                </a:srgbClr>
              </a:solidFill>
            </a:endParaRPr>
          </a:p>
        </p:txBody>
      </p:sp>
      <p:sp>
        <p:nvSpPr>
          <p:cNvPr id="10" name="Footer Placeholder 9"/>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4F112ECA-E876-4BE4-ADBB-8BFF91C2C0E1}"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6390191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B7AAD1F3-802E-4ABA-A729-FB0F208DA2AB}" type="datetimeFigureOut">
              <a:rPr lang="en-US" smtClean="0">
                <a:solidFill>
                  <a:srgbClr val="F0A22E">
                    <a:shade val="75000"/>
                  </a:srgbClr>
                </a:solidFill>
              </a:rPr>
              <a:pPr/>
              <a:t>10/13/15</a:t>
            </a:fld>
            <a:endParaRPr lang="en-US">
              <a:solidFill>
                <a:srgbClr val="F0A22E">
                  <a:shade val="75000"/>
                </a:srgbClr>
              </a:solidFill>
            </a:endParaRPr>
          </a:p>
        </p:txBody>
      </p:sp>
      <p:sp>
        <p:nvSpPr>
          <p:cNvPr id="6" name="Footer Placeholder 5"/>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fld id="{4F112ECA-E876-4BE4-ADBB-8BFF91C2C0E1}" type="slidenum">
              <a:rPr lang="en-US" smtClean="0">
                <a:solidFill>
                  <a:srgbClr val="F0A22E">
                    <a:shade val="75000"/>
                  </a:srgbClr>
                </a:solidFill>
              </a:rPr>
              <a:pPr/>
              <a:t>‹#›</a:t>
            </a:fld>
            <a:endParaRPr lang="en-US">
              <a:solidFill>
                <a:srgbClr val="F0A22E">
                  <a:shade val="75000"/>
                </a:srgbClr>
              </a:solidFill>
            </a:endParaRPr>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endParaRPr>
          </a:p>
        </p:txBody>
      </p:sp>
    </p:spTree>
    <p:extLst>
      <p:ext uri="{BB962C8B-B14F-4D97-AF65-F5344CB8AC3E}">
        <p14:creationId xmlns:p14="http://schemas.microsoft.com/office/powerpoint/2010/main" val="26339442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B7AAD1F3-802E-4ABA-A729-FB0F208DA2AB}" type="datetimeFigureOut">
              <a:rPr lang="en-US" smtClean="0">
                <a:solidFill>
                  <a:srgbClr val="F0A22E">
                    <a:shade val="75000"/>
                  </a:srgbClr>
                </a:solidFill>
              </a:rPr>
              <a:pPr/>
              <a:t>10/13/15</a:t>
            </a:fld>
            <a:endParaRPr lang="en-US">
              <a:solidFill>
                <a:srgbClr val="F0A22E">
                  <a:shade val="75000"/>
                </a:srgbClr>
              </a:solidFill>
            </a:endParaRPr>
          </a:p>
        </p:txBody>
      </p:sp>
      <p:sp>
        <p:nvSpPr>
          <p:cNvPr id="21" name="Footer Placeholder 20"/>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4F112ECA-E876-4BE4-ADBB-8BFF91C2C0E1}"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49416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B13CDEF-67D8-474F-8842-E6A464664398}" type="datetime1">
              <a:rPr lang="en-US" smtClean="0"/>
              <a:t>10/13/15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9E427B-1EE8-9A48-B23D-6BCDBF51F034}" type="slidenum">
              <a:rPr lang="en-US" smtClean="0"/>
              <a:t>‹#›</a:t>
            </a:fld>
            <a:endParaRPr lang="en-US"/>
          </a:p>
        </p:txBody>
      </p:sp>
    </p:spTree>
    <p:extLst>
      <p:ext uri="{BB962C8B-B14F-4D97-AF65-F5344CB8AC3E}">
        <p14:creationId xmlns:p14="http://schemas.microsoft.com/office/powerpoint/2010/main" val="26053116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7AAD1F3-802E-4ABA-A729-FB0F208DA2AB}" type="datetimeFigureOut">
              <a:rPr lang="en-US" smtClean="0">
                <a:solidFill>
                  <a:srgbClr val="F0A22E">
                    <a:shade val="75000"/>
                  </a:srgbClr>
                </a:solidFill>
              </a:rPr>
              <a:pPr/>
              <a:t>10/13/15</a:t>
            </a:fld>
            <a:endParaRPr lang="en-US">
              <a:solidFill>
                <a:srgbClr val="F0A22E">
                  <a:shade val="75000"/>
                </a:srgbClr>
              </a:solidFill>
            </a:endParaRPr>
          </a:p>
        </p:txBody>
      </p:sp>
      <p:sp>
        <p:nvSpPr>
          <p:cNvPr id="24" name="Footer Placeholder 23"/>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4F112ECA-E876-4BE4-ADBB-8BFF91C2C0E1}"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6297786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endParaRPr>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B7AAD1F3-802E-4ABA-A729-FB0F208DA2AB}" type="datetimeFigureOut">
              <a:rPr lang="en-US" smtClean="0">
                <a:solidFill>
                  <a:srgbClr val="F0A22E">
                    <a:shade val="75000"/>
                  </a:srgbClr>
                </a:solidFill>
              </a:rPr>
              <a:pPr/>
              <a:t>10/13/15</a:t>
            </a:fld>
            <a:endParaRPr lang="en-US">
              <a:solidFill>
                <a:srgbClr val="F0A22E">
                  <a:shade val="75000"/>
                </a:srgbClr>
              </a:solidFill>
            </a:endParaRPr>
          </a:p>
        </p:txBody>
      </p:sp>
      <p:sp>
        <p:nvSpPr>
          <p:cNvPr id="29" name="Footer Placeholder 28"/>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4F112ECA-E876-4BE4-ADBB-8BFF91C2C0E1}"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6429518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B7AAD1F3-802E-4ABA-A729-FB0F208DA2AB}" type="datetimeFigureOut">
              <a:rPr lang="en-US" smtClean="0">
                <a:solidFill>
                  <a:srgbClr val="F0A22E">
                    <a:shade val="75000"/>
                  </a:srgbClr>
                </a:solidFill>
              </a:rPr>
              <a:pPr/>
              <a:t>10/13/15</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4F112ECA-E876-4BE4-ADBB-8BFF91C2C0E1}" type="slidenum">
              <a:rPr lang="en-US" smtClean="0">
                <a:solidFill>
                  <a:srgbClr val="F0A22E">
                    <a:shade val="75000"/>
                  </a:srgbClr>
                </a:solidFill>
              </a:rPr>
              <a:pPr/>
              <a:t>‹#›</a:t>
            </a:fld>
            <a:endParaRPr lang="en-US">
              <a:solidFill>
                <a:srgbClr val="F0A22E">
                  <a:shade val="75000"/>
                </a:srgb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8516412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7AAD1F3-802E-4ABA-A729-FB0F208DA2AB}" type="datetimeFigureOut">
              <a:rPr lang="en-US" smtClean="0">
                <a:solidFill>
                  <a:srgbClr val="F0A22E">
                    <a:shade val="75000"/>
                  </a:srgbClr>
                </a:solidFill>
              </a:rPr>
              <a:pPr/>
              <a:t>10/13/15</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4F112ECA-E876-4BE4-ADBB-8BFF91C2C0E1}"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7922194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7AAD1F3-802E-4ABA-A729-FB0F208DA2AB}" type="datetimeFigureOut">
              <a:rPr lang="en-US" smtClean="0">
                <a:solidFill>
                  <a:srgbClr val="F0A22E">
                    <a:shade val="75000"/>
                  </a:srgbClr>
                </a:solidFill>
              </a:rPr>
              <a:pPr/>
              <a:t>10/13/15</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4F112ECA-E876-4BE4-ADBB-8BFF91C2C0E1}"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513477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37A1B90-96F6-4E5C-AA10-6C3C23FB8D86}" type="datetime1">
              <a:rPr lang="en-US" smtClean="0"/>
              <a:t>10/13/15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9E427B-1EE8-9A48-B23D-6BCDBF51F034}" type="slidenum">
              <a:rPr lang="en-US" smtClean="0"/>
              <a:t>‹#›</a:t>
            </a:fld>
            <a:endParaRPr lang="en-US"/>
          </a:p>
        </p:txBody>
      </p:sp>
    </p:spTree>
    <p:extLst>
      <p:ext uri="{BB962C8B-B14F-4D97-AF65-F5344CB8AC3E}">
        <p14:creationId xmlns:p14="http://schemas.microsoft.com/office/powerpoint/2010/main" val="4131100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BB1DA54-2ED5-4F03-8486-39D9BC6E49A9}" type="datetime1">
              <a:rPr lang="en-US" smtClean="0"/>
              <a:t>10/13/15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9E427B-1EE8-9A48-B23D-6BCDBF51F034}" type="slidenum">
              <a:rPr lang="en-US" smtClean="0"/>
              <a:t>‹#›</a:t>
            </a:fld>
            <a:endParaRPr lang="en-US"/>
          </a:p>
        </p:txBody>
      </p:sp>
    </p:spTree>
    <p:extLst>
      <p:ext uri="{BB962C8B-B14F-4D97-AF65-F5344CB8AC3E}">
        <p14:creationId xmlns:p14="http://schemas.microsoft.com/office/powerpoint/2010/main" val="218697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C28630-BB2C-4B52-BA37-4A9E7A84D0BC}" type="datetime1">
              <a:rPr lang="en-US" smtClean="0"/>
              <a:t>10/13/15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9E427B-1EE8-9A48-B23D-6BCDBF51F034}" type="slidenum">
              <a:rPr lang="en-US" smtClean="0"/>
              <a:t>‹#›</a:t>
            </a:fld>
            <a:endParaRPr lang="en-US"/>
          </a:p>
        </p:txBody>
      </p:sp>
    </p:spTree>
    <p:extLst>
      <p:ext uri="{BB962C8B-B14F-4D97-AF65-F5344CB8AC3E}">
        <p14:creationId xmlns:p14="http://schemas.microsoft.com/office/powerpoint/2010/main" val="3620290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54FE98-19D2-449E-B252-710E1A0CD12A}" type="datetime1">
              <a:rPr lang="en-US" smtClean="0"/>
              <a:t>10/13/15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9E427B-1EE8-9A48-B23D-6BCDBF51F034}" type="slidenum">
              <a:rPr lang="en-US" smtClean="0"/>
              <a:t>‹#›</a:t>
            </a:fld>
            <a:endParaRPr lang="en-US"/>
          </a:p>
        </p:txBody>
      </p:sp>
    </p:spTree>
    <p:extLst>
      <p:ext uri="{BB962C8B-B14F-4D97-AF65-F5344CB8AC3E}">
        <p14:creationId xmlns:p14="http://schemas.microsoft.com/office/powerpoint/2010/main" val="790899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1398F6-AAF0-40A0-9B0D-17B1F7D2E8FF}" type="datetime1">
              <a:rPr lang="en-US" smtClean="0"/>
              <a:t>10/13/15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9E427B-1EE8-9A48-B23D-6BCDBF51F034}" type="slidenum">
              <a:rPr lang="en-US" smtClean="0"/>
              <a:t>‹#›</a:t>
            </a:fld>
            <a:endParaRPr lang="en-US"/>
          </a:p>
        </p:txBody>
      </p:sp>
    </p:spTree>
    <p:extLst>
      <p:ext uri="{BB962C8B-B14F-4D97-AF65-F5344CB8AC3E}">
        <p14:creationId xmlns:p14="http://schemas.microsoft.com/office/powerpoint/2010/main" val="183994250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EF5A06-5CF7-4031-8117-ED339B2D3328}" type="datetime1">
              <a:rPr lang="en-US" smtClean="0"/>
              <a:t>10/13/15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9E427B-1EE8-9A48-B23D-6BCDBF51F034}" type="slidenum">
              <a:rPr lang="en-US" smtClean="0"/>
              <a:t>‹#›</a:t>
            </a:fld>
            <a:endParaRPr lang="en-US"/>
          </a:p>
        </p:txBody>
      </p:sp>
    </p:spTree>
    <p:extLst>
      <p:ext uri="{BB962C8B-B14F-4D97-AF65-F5344CB8AC3E}">
        <p14:creationId xmlns:p14="http://schemas.microsoft.com/office/powerpoint/2010/main" val="1994817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pPr defTabSz="914400" fontAlgn="base">
              <a:spcBef>
                <a:spcPct val="0"/>
              </a:spcBef>
              <a:spcAft>
                <a:spcPct val="0"/>
              </a:spcAft>
              <a:defRPr/>
            </a:pPr>
            <a:fld id="{93A254AD-E0E7-41F8-A097-879213292010}" type="datetimeFigureOut">
              <a:rPr lang="en-US" smtClean="0">
                <a:solidFill>
                  <a:srgbClr val="FFFFFF"/>
                </a:solidFill>
                <a:latin typeface="Arial" charset="0"/>
              </a:rPr>
              <a:pPr defTabSz="914400" fontAlgn="base">
                <a:spcBef>
                  <a:spcPct val="0"/>
                </a:spcBef>
                <a:spcAft>
                  <a:spcPct val="0"/>
                </a:spcAft>
                <a:defRPr/>
              </a:pPr>
              <a:t>10/13/15</a:t>
            </a:fld>
            <a:endParaRPr lang="en-US">
              <a:solidFill>
                <a:srgbClr val="FFFFFF"/>
              </a:solidFill>
              <a:latin typeface="Arial" charset="0"/>
            </a:endParaRPr>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pPr defTabSz="914400" fontAlgn="base">
              <a:spcBef>
                <a:spcPct val="0"/>
              </a:spcBef>
              <a:spcAft>
                <a:spcPct val="0"/>
              </a:spcAft>
              <a:defRPr/>
            </a:pPr>
            <a:endParaRPr lang="en-US">
              <a:solidFill>
                <a:srgbClr val="FFFFFF"/>
              </a:solidFill>
              <a:latin typeface="Arial" charset="0"/>
            </a:endParaRPr>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pPr defTabSz="914400" fontAlgn="base">
              <a:spcBef>
                <a:spcPct val="0"/>
              </a:spcBef>
              <a:spcAft>
                <a:spcPct val="0"/>
              </a:spcAft>
              <a:defRPr/>
            </a:pPr>
            <a:fld id="{48190D66-2D0A-4B98-9709-AF0CE3CBB737}" type="slidenum">
              <a:rPr lang="en-US" smtClean="0">
                <a:solidFill>
                  <a:srgbClr val="FFFFFF"/>
                </a:solidFill>
                <a:latin typeface="Arial" charset="0"/>
              </a:rPr>
              <a:pPr defTabSz="914400" fontAlgn="base">
                <a:spcBef>
                  <a:spcPct val="0"/>
                </a:spcBef>
                <a:spcAft>
                  <a:spcPct val="0"/>
                </a:spcAft>
                <a:defRPr/>
              </a:pPr>
              <a:t>‹#›</a:t>
            </a:fld>
            <a:endParaRPr lang="en-US">
              <a:solidFill>
                <a:srgbClr val="FFFFFF"/>
              </a:solidFill>
              <a:latin typeface="Arial" charset="0"/>
            </a:endParaRPr>
          </a:p>
        </p:txBody>
      </p:sp>
    </p:spTree>
    <p:extLst>
      <p:ext uri="{BB962C8B-B14F-4D97-AF65-F5344CB8AC3E}">
        <p14:creationId xmlns:p14="http://schemas.microsoft.com/office/powerpoint/2010/main" val="423169262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pPr defTabSz="914400" fontAlgn="base">
              <a:spcBef>
                <a:spcPct val="0"/>
              </a:spcBef>
              <a:spcAft>
                <a:spcPct val="0"/>
              </a:spcAft>
            </a:pPr>
            <a:endParaRPr lang="en-US">
              <a:solidFill>
                <a:prstClr val="white"/>
              </a:solidFill>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pPr defTabSz="914400" fontAlgn="base">
              <a:spcBef>
                <a:spcPct val="0"/>
              </a:spcBef>
              <a:spcAft>
                <a:spcPct val="0"/>
              </a:spcAft>
            </a:pPr>
            <a:endParaRPr lang="en-US">
              <a:solidFill>
                <a:prstClr val="white"/>
              </a:solidFill>
            </a:endParaRPr>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defTabSz="914400" fontAlgn="base">
              <a:spcBef>
                <a:spcPct val="0"/>
              </a:spcBef>
              <a:spcAft>
                <a:spcPct val="0"/>
              </a:spcAft>
              <a:defRPr/>
            </a:pPr>
            <a:fld id="{93A254AD-E0E7-41F8-A097-879213292010}" type="datetimeFigureOut">
              <a:rPr lang="en-US" smtClean="0">
                <a:solidFill>
                  <a:srgbClr val="EEECE1">
                    <a:shade val="50000"/>
                  </a:srgbClr>
                </a:solidFill>
              </a:rPr>
              <a:pPr defTabSz="914400" fontAlgn="base">
                <a:spcBef>
                  <a:spcPct val="0"/>
                </a:spcBef>
                <a:spcAft>
                  <a:spcPct val="0"/>
                </a:spcAft>
                <a:defRPr/>
              </a:pPr>
              <a:t>10/13/15</a:t>
            </a:fld>
            <a:endParaRPr lang="en-US">
              <a:solidFill>
                <a:srgbClr val="EEECE1">
                  <a:shade val="50000"/>
                </a:srgbClr>
              </a:solidFill>
            </a:endParaRPr>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defTabSz="914400" fontAlgn="base">
              <a:spcBef>
                <a:spcPct val="0"/>
              </a:spcBef>
              <a:spcAft>
                <a:spcPct val="0"/>
              </a:spcAft>
              <a:defRPr/>
            </a:pPr>
            <a:endParaRPr lang="en-US">
              <a:solidFill>
                <a:srgbClr val="EEECE1">
                  <a:shade val="50000"/>
                </a:srgbClr>
              </a:solidFill>
            </a:endParaRPr>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defTabSz="914400" fontAlgn="base">
              <a:spcBef>
                <a:spcPct val="0"/>
              </a:spcBef>
              <a:spcAft>
                <a:spcPct val="0"/>
              </a:spcAft>
              <a:defRPr/>
            </a:pPr>
            <a:fld id="{48190D66-2D0A-4B98-9709-AF0CE3CBB737}" type="slidenum">
              <a:rPr lang="en-US" smtClean="0">
                <a:solidFill>
                  <a:srgbClr val="EEECE1">
                    <a:shade val="50000"/>
                  </a:srgbClr>
                </a:solidFill>
              </a:rPr>
              <a:pPr defTabSz="914400" fontAlgn="base">
                <a:spcBef>
                  <a:spcPct val="0"/>
                </a:spcBef>
                <a:spcAft>
                  <a:spcPct val="0"/>
                </a:spcAft>
                <a:defRPr/>
              </a:pPr>
              <a:t>‹#›</a:t>
            </a:fld>
            <a:endParaRPr lang="en-US">
              <a:solidFill>
                <a:srgbClr val="EEECE1">
                  <a:shade val="50000"/>
                </a:srgbClr>
              </a:solidFill>
            </a:endParaRPr>
          </a:p>
        </p:txBody>
      </p:sp>
    </p:spTree>
    <p:extLst>
      <p:ext uri="{BB962C8B-B14F-4D97-AF65-F5344CB8AC3E}">
        <p14:creationId xmlns:p14="http://schemas.microsoft.com/office/powerpoint/2010/main" val="2047138934"/>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endParaRPr>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defTabSz="914400"/>
            <a:fld id="{B7AAD1F3-802E-4ABA-A729-FB0F208DA2AB}" type="datetimeFigureOut">
              <a:rPr lang="en-US" smtClean="0">
                <a:solidFill>
                  <a:srgbClr val="F0A22E">
                    <a:shade val="75000"/>
                  </a:srgbClr>
                </a:solidFill>
              </a:rPr>
              <a:pPr defTabSz="914400"/>
              <a:t>10/13/15</a:t>
            </a:fld>
            <a:endParaRPr lang="en-US">
              <a:solidFill>
                <a:srgbClr val="F0A22E">
                  <a:shade val="75000"/>
                </a:srgbClr>
              </a:solidFill>
            </a:endParaRP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defTabSz="914400"/>
            <a:endParaRPr lang="en-US">
              <a:solidFill>
                <a:srgbClr val="F0A22E">
                  <a:shade val="75000"/>
                </a:srgbClr>
              </a:solidFill>
            </a:endParaRPr>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defTabSz="914400"/>
            <a:fld id="{4F112ECA-E876-4BE4-ADBB-8BFF91C2C0E1}" type="slidenum">
              <a:rPr lang="en-US" smtClean="0">
                <a:solidFill>
                  <a:srgbClr val="F0A22E">
                    <a:shade val="75000"/>
                  </a:srgbClr>
                </a:solidFill>
              </a:rPr>
              <a:pPr defTabSz="914400"/>
              <a:t>‹#›</a:t>
            </a:fld>
            <a:endParaRPr lang="en-US">
              <a:solidFill>
                <a:srgbClr val="F0A22E">
                  <a:shade val="75000"/>
                </a:srgbClr>
              </a:solidFill>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endParaRPr>
          </a:p>
        </p:txBody>
      </p:sp>
    </p:spTree>
    <p:extLst>
      <p:ext uri="{BB962C8B-B14F-4D97-AF65-F5344CB8AC3E}">
        <p14:creationId xmlns:p14="http://schemas.microsoft.com/office/powerpoint/2010/main" val="162398230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1.jpeg"/><Relationship Id="rId5" Type="http://schemas.microsoft.com/office/2007/relationships/hdphoto" Target="../media/hdphoto1.wdp"/><Relationship Id="rId6"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18.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18.png"/><Relationship Id="rId5"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18.png"/><Relationship Id="rId5" Type="http://schemas.openxmlformats.org/officeDocument/2006/relationships/image" Target="../media/image31.png"/><Relationship Id="rId6"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18.png"/><Relationship Id="rId5"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34.pn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35.png"/><Relationship Id="rId5" Type="http://schemas.openxmlformats.org/officeDocument/2006/relationships/image" Target="../media/image38.png"/><Relationship Id="rId6"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6.xml"/><Relationship Id="rId3" Type="http://schemas.openxmlformats.org/officeDocument/2006/relationships/image" Target="../media/image39.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7.xml"/><Relationship Id="rId3" Type="http://schemas.openxmlformats.org/officeDocument/2006/relationships/image" Target="../media/image3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8.xml"/><Relationship Id="rId3" Type="http://schemas.openxmlformats.org/officeDocument/2006/relationships/image" Target="../media/image3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9.xml"/><Relationship Id="rId3" Type="http://schemas.openxmlformats.org/officeDocument/2006/relationships/image" Target="../media/image40.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0.xml"/><Relationship Id="rId3" Type="http://schemas.openxmlformats.org/officeDocument/2006/relationships/image" Target="../media/image4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1.xml"/><Relationship Id="rId3" Type="http://schemas.openxmlformats.org/officeDocument/2006/relationships/image" Target="../media/image41.jpeg"/></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13.png"/><Relationship Id="rId5"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1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4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 Id="rId3" Type="http://schemas.openxmlformats.org/officeDocument/2006/relationships/image" Target="../media/image10.gi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5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3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image" Target="../media/image1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5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54.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17.png"/><Relationship Id="rId10"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biblegateway.com/passage/?search=Acts+3:6&amp;version=AMP%23fen-AMP-27001a"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55.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55.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image" Target="../media/image55.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3.xml"/><Relationship Id="rId3" Type="http://schemas.openxmlformats.org/officeDocument/2006/relationships/image" Target="../media/image5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clrChange>
              <a:clrFrom>
                <a:srgbClr val="FFFFFF"/>
              </a:clrFrom>
              <a:clrTo>
                <a:srgbClr val="FFFFFF">
                  <a:alpha val="0"/>
                </a:srgbClr>
              </a:clrTo>
            </a:clrChange>
          </a:blip>
          <a:stretch>
            <a:fillRect/>
          </a:stretch>
        </p:blipFill>
        <p:spPr>
          <a:xfrm>
            <a:off x="544286" y="450101"/>
            <a:ext cx="7982856" cy="6816454"/>
          </a:xfrm>
          <a:prstGeom prst="rect">
            <a:avLst/>
          </a:prstGeom>
        </p:spPr>
      </p:pic>
      <p:sp>
        <p:nvSpPr>
          <p:cNvPr id="3" name="TextBox 2"/>
          <p:cNvSpPr txBox="1"/>
          <p:nvPr/>
        </p:nvSpPr>
        <p:spPr>
          <a:xfrm>
            <a:off x="4989285" y="6277429"/>
            <a:ext cx="3537857" cy="514475"/>
          </a:xfrm>
          <a:prstGeom prst="rect">
            <a:avLst/>
          </a:prstGeom>
          <a:solidFill>
            <a:schemeClr val="bg1"/>
          </a:solidFill>
        </p:spPr>
        <p:txBody>
          <a:bodyPr wrap="square" rtlCol="0">
            <a:spAutoFit/>
          </a:bodyPr>
          <a:lstStyle/>
          <a:p>
            <a:endParaRPr lang="en-US" dirty="0"/>
          </a:p>
        </p:txBody>
      </p:sp>
      <p:sp>
        <p:nvSpPr>
          <p:cNvPr id="4" name="TextBox 3"/>
          <p:cNvSpPr txBox="1"/>
          <p:nvPr/>
        </p:nvSpPr>
        <p:spPr>
          <a:xfrm>
            <a:off x="2993571" y="1523999"/>
            <a:ext cx="4027715" cy="5693866"/>
          </a:xfrm>
          <a:prstGeom prst="rect">
            <a:avLst/>
          </a:prstGeom>
          <a:solidFill>
            <a:srgbClr val="F2F2F2"/>
          </a:solidFill>
        </p:spPr>
        <p:txBody>
          <a:bodyPr wrap="square" rtlCol="0">
            <a:spAutoFit/>
          </a:bodyPr>
          <a:lstStyle/>
          <a:p>
            <a:pPr algn="ctr"/>
            <a:r>
              <a:rPr lang="en-US" sz="5400" b="1" dirty="0" smtClean="0">
                <a:latin typeface="Marker Felt"/>
                <a:cs typeface="Marker Felt"/>
              </a:rPr>
              <a:t>E</a:t>
            </a:r>
            <a:r>
              <a:rPr lang="en-US" sz="4000" b="1" dirty="0" smtClean="0">
                <a:latin typeface="Marker Felt"/>
                <a:cs typeface="Marker Felt"/>
              </a:rPr>
              <a:t>MPOWERED </a:t>
            </a:r>
            <a:r>
              <a:rPr lang="en-US" sz="5400" b="1" dirty="0" smtClean="0">
                <a:latin typeface="Marker Felt"/>
                <a:cs typeface="Marker Felt"/>
              </a:rPr>
              <a:t>C</a:t>
            </a:r>
            <a:r>
              <a:rPr lang="en-US" sz="4000" b="1" dirty="0" smtClean="0">
                <a:latin typeface="Marker Felt"/>
                <a:cs typeface="Marker Felt"/>
              </a:rPr>
              <a:t>HILDREN’S </a:t>
            </a:r>
            <a:r>
              <a:rPr lang="en-US" sz="5400" b="1" dirty="0" smtClean="0">
                <a:latin typeface="Marker Felt"/>
                <a:cs typeface="Marker Felt"/>
              </a:rPr>
              <a:t>M</a:t>
            </a:r>
            <a:r>
              <a:rPr lang="en-US" sz="4000" b="1" dirty="0" smtClean="0">
                <a:latin typeface="Marker Felt"/>
                <a:cs typeface="Marker Felt"/>
              </a:rPr>
              <a:t>INISTRIES </a:t>
            </a:r>
          </a:p>
          <a:p>
            <a:pPr algn="ctr"/>
            <a:r>
              <a:rPr lang="en-US" sz="4000" b="1" dirty="0" smtClean="0">
                <a:latin typeface="Marker Felt"/>
                <a:cs typeface="Marker Felt"/>
              </a:rPr>
              <a:t>in the </a:t>
            </a:r>
          </a:p>
          <a:p>
            <a:pPr algn="ctr"/>
            <a:r>
              <a:rPr lang="en-US" sz="5400" b="1" dirty="0" smtClean="0">
                <a:latin typeface="Marker Felt"/>
                <a:cs typeface="Marker Felt"/>
              </a:rPr>
              <a:t>L</a:t>
            </a:r>
            <a:r>
              <a:rPr lang="en-US" sz="4000" b="1" dirty="0" smtClean="0">
                <a:latin typeface="Marker Felt"/>
                <a:cs typeface="Marker Felt"/>
              </a:rPr>
              <a:t>OCAL </a:t>
            </a:r>
            <a:r>
              <a:rPr lang="en-US" sz="5400" b="1" dirty="0" smtClean="0">
                <a:latin typeface="Marker Felt"/>
                <a:cs typeface="Marker Felt"/>
              </a:rPr>
              <a:t>C</a:t>
            </a:r>
            <a:r>
              <a:rPr lang="en-US" sz="4000" b="1" dirty="0" smtClean="0">
                <a:latin typeface="Marker Felt"/>
                <a:cs typeface="Marker Felt"/>
              </a:rPr>
              <a:t>HURCH</a:t>
            </a:r>
          </a:p>
          <a:p>
            <a:pPr algn="ctr"/>
            <a:r>
              <a:rPr lang="en-US" b="1" dirty="0" smtClean="0">
                <a:latin typeface="Gabriola"/>
                <a:cs typeface="Gabriola"/>
              </a:rPr>
              <a:t>Prepared by:</a:t>
            </a:r>
          </a:p>
          <a:p>
            <a:pPr algn="ctr"/>
            <a:r>
              <a:rPr lang="en-US" sz="2000" b="1" dirty="0" smtClean="0">
                <a:latin typeface="Gabriola"/>
                <a:cs typeface="Gabriola"/>
              </a:rPr>
              <a:t>Dr. Miriam L. Andres</a:t>
            </a:r>
            <a:r>
              <a:rPr lang="en-US" sz="2000" b="1" i="1" dirty="0" smtClean="0">
                <a:latin typeface="Gabriola"/>
                <a:cs typeface="Gabriola"/>
              </a:rPr>
              <a:t>,  CHM Director</a:t>
            </a:r>
          </a:p>
          <a:p>
            <a:pPr algn="ctr"/>
            <a:r>
              <a:rPr lang="en-US" sz="1600" b="1" dirty="0" smtClean="0">
                <a:latin typeface="Gabriola"/>
                <a:cs typeface="Gabriola"/>
              </a:rPr>
              <a:t>Southern-Asia Pacific Division</a:t>
            </a:r>
            <a:endParaRPr lang="en-US" sz="1600" b="1" dirty="0">
              <a:latin typeface="Gabriola"/>
              <a:cs typeface="Gabriola"/>
            </a:endParaRPr>
          </a:p>
        </p:txBody>
      </p:sp>
      <p:sp>
        <p:nvSpPr>
          <p:cNvPr id="5" name="Slide Number Placeholder 4"/>
          <p:cNvSpPr>
            <a:spLocks noGrp="1"/>
          </p:cNvSpPr>
          <p:nvPr>
            <p:ph type="sldNum" sz="quarter" idx="12"/>
          </p:nvPr>
        </p:nvSpPr>
        <p:spPr/>
        <p:txBody>
          <a:bodyPr/>
          <a:lstStyle/>
          <a:p>
            <a:fld id="{D89E427B-1EE8-9A48-B23D-6BCDBF51F034}" type="slidenum">
              <a:rPr lang="en-US" smtClean="0"/>
              <a:t>1</a:t>
            </a:fld>
            <a:endParaRPr lang="en-US" dirty="0"/>
          </a:p>
        </p:txBody>
      </p:sp>
    </p:spTree>
    <p:extLst>
      <p:ext uri="{BB962C8B-B14F-4D97-AF65-F5344CB8AC3E}">
        <p14:creationId xmlns:p14="http://schemas.microsoft.com/office/powerpoint/2010/main" val="3815110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92267" y="455387"/>
            <a:ext cx="1433284" cy="721300"/>
          </a:xfrm>
          <a:prstGeom prst="rect">
            <a:avLst/>
          </a:prstGeom>
        </p:spPr>
      </p:pic>
      <p:sp>
        <p:nvSpPr>
          <p:cNvPr id="10" name="TextBox 9"/>
          <p:cNvSpPr txBox="1"/>
          <p:nvPr/>
        </p:nvSpPr>
        <p:spPr>
          <a:xfrm>
            <a:off x="2179554" y="237671"/>
            <a:ext cx="5654514" cy="1446550"/>
          </a:xfrm>
          <a:prstGeom prst="rect">
            <a:avLst/>
          </a:prstGeom>
          <a:noFill/>
        </p:spPr>
        <p:txBody>
          <a:bodyPr wrap="square" rtlCol="0">
            <a:spAutoFit/>
          </a:bodyPr>
          <a:lstStyle/>
          <a:p>
            <a:pPr algn="ctr"/>
            <a:r>
              <a:rPr lang="en-US" sz="4400" b="1" dirty="0" smtClean="0"/>
              <a:t>LEADERSHIP Training/ CERTIFICATION</a:t>
            </a:r>
            <a:endParaRPr lang="en-US" sz="4400" b="1" dirty="0"/>
          </a:p>
        </p:txBody>
      </p:sp>
      <p:pic>
        <p:nvPicPr>
          <p:cNvPr id="5" name="Picture 4"/>
          <p:cNvPicPr>
            <a:picLocks noChangeAspect="1"/>
          </p:cNvPicPr>
          <p:nvPr/>
        </p:nvPicPr>
        <p:blipFill>
          <a:blip r:embed="rId4"/>
          <a:stretch>
            <a:fillRect/>
          </a:stretch>
        </p:blipFill>
        <p:spPr>
          <a:xfrm>
            <a:off x="7637034" y="5443434"/>
            <a:ext cx="1506965" cy="1417682"/>
          </a:xfrm>
          <a:prstGeom prst="rect">
            <a:avLst/>
          </a:prstGeom>
        </p:spPr>
      </p:pic>
      <p:sp>
        <p:nvSpPr>
          <p:cNvPr id="6" name="TextBox 5"/>
          <p:cNvSpPr txBox="1"/>
          <p:nvPr/>
        </p:nvSpPr>
        <p:spPr>
          <a:xfrm>
            <a:off x="7932774" y="6150298"/>
            <a:ext cx="939410" cy="400110"/>
          </a:xfrm>
          <a:prstGeom prst="rect">
            <a:avLst/>
          </a:prstGeom>
          <a:noFill/>
        </p:spPr>
        <p:txBody>
          <a:bodyPr wrap="square" rtlCol="0">
            <a:spAutoFit/>
          </a:bodyPr>
          <a:lstStyle/>
          <a:p>
            <a:pPr algn="ctr"/>
            <a:r>
              <a:rPr lang="en-US" sz="1000" b="1" dirty="0" smtClean="0"/>
              <a:t>Empowering Leadership</a:t>
            </a:r>
          </a:p>
        </p:txBody>
      </p:sp>
      <p:sp>
        <p:nvSpPr>
          <p:cNvPr id="9" name="TextBox 8"/>
          <p:cNvSpPr txBox="1"/>
          <p:nvPr/>
        </p:nvSpPr>
        <p:spPr>
          <a:xfrm>
            <a:off x="991598" y="373267"/>
            <a:ext cx="542937" cy="584776"/>
          </a:xfrm>
          <a:prstGeom prst="rect">
            <a:avLst/>
          </a:prstGeom>
          <a:noFill/>
        </p:spPr>
        <p:txBody>
          <a:bodyPr wrap="none" rtlCol="0">
            <a:spAutoFit/>
          </a:bodyPr>
          <a:lstStyle/>
          <a:p>
            <a:r>
              <a:rPr lang="en-US" sz="3200" b="1" dirty="0" smtClean="0"/>
              <a:t>A.</a:t>
            </a:r>
            <a:endParaRPr lang="en-US" sz="3200" b="1" dirty="0"/>
          </a:p>
        </p:txBody>
      </p:sp>
      <p:sp>
        <p:nvSpPr>
          <p:cNvPr id="2" name="TextBox 1"/>
          <p:cNvSpPr txBox="1"/>
          <p:nvPr/>
        </p:nvSpPr>
        <p:spPr>
          <a:xfrm>
            <a:off x="7642486" y="5968996"/>
            <a:ext cx="383163" cy="400110"/>
          </a:xfrm>
          <a:prstGeom prst="rect">
            <a:avLst/>
          </a:prstGeom>
          <a:noFill/>
        </p:spPr>
        <p:txBody>
          <a:bodyPr wrap="none" rtlCol="0">
            <a:spAutoFit/>
          </a:bodyPr>
          <a:lstStyle/>
          <a:p>
            <a:pPr algn="ctr"/>
            <a:r>
              <a:rPr lang="en-US" sz="2000" b="1" dirty="0" smtClean="0"/>
              <a:t>1.</a:t>
            </a:r>
            <a:endParaRPr lang="en-US" sz="2000" b="1" dirty="0"/>
          </a:p>
        </p:txBody>
      </p:sp>
      <p:sp>
        <p:nvSpPr>
          <p:cNvPr id="3" name="Slide Number Placeholder 2"/>
          <p:cNvSpPr>
            <a:spLocks noGrp="1"/>
          </p:cNvSpPr>
          <p:nvPr>
            <p:ph type="sldNum" sz="quarter" idx="12"/>
          </p:nvPr>
        </p:nvSpPr>
        <p:spPr/>
        <p:txBody>
          <a:bodyPr/>
          <a:lstStyle/>
          <a:p>
            <a:fld id="{D89E427B-1EE8-9A48-B23D-6BCDBF51F034}" type="slidenum">
              <a:rPr lang="en-US" smtClean="0"/>
              <a:t>10</a:t>
            </a:fld>
            <a:endParaRPr lang="en-US"/>
          </a:p>
        </p:txBody>
      </p:sp>
      <p:sp>
        <p:nvSpPr>
          <p:cNvPr id="11" name="TextBox 10"/>
          <p:cNvSpPr txBox="1"/>
          <p:nvPr/>
        </p:nvSpPr>
        <p:spPr>
          <a:xfrm>
            <a:off x="799651" y="2839758"/>
            <a:ext cx="8340745" cy="3108543"/>
          </a:xfrm>
          <a:prstGeom prst="rect">
            <a:avLst/>
          </a:prstGeom>
          <a:noFill/>
        </p:spPr>
        <p:txBody>
          <a:bodyPr wrap="none" rtlCol="0">
            <a:spAutoFit/>
          </a:bodyPr>
          <a:lstStyle/>
          <a:p>
            <a:pPr marL="457200" indent="-457200">
              <a:buFont typeface="Wingdings" charset="2"/>
              <a:buChar char="q"/>
            </a:pPr>
            <a:r>
              <a:rPr lang="en-US" sz="4000" b="1" dirty="0" smtClean="0"/>
              <a:t>Use the 6 levels of CHM certification</a:t>
            </a:r>
          </a:p>
          <a:p>
            <a:pPr marL="457200" indent="-457200">
              <a:buFont typeface="Wingdings" charset="2"/>
              <a:buChar char="q"/>
            </a:pPr>
            <a:r>
              <a:rPr lang="en-US" sz="4000" b="1" dirty="0" smtClean="0"/>
              <a:t>Seminars </a:t>
            </a:r>
            <a:r>
              <a:rPr lang="en-US" sz="4000" b="1" dirty="0"/>
              <a:t>&amp; </a:t>
            </a:r>
            <a:r>
              <a:rPr lang="en-US" sz="4000" b="1" dirty="0" smtClean="0"/>
              <a:t>Workshops</a:t>
            </a:r>
          </a:p>
          <a:p>
            <a:pPr marL="457200" indent="-457200">
              <a:buFont typeface="Wingdings" charset="2"/>
              <a:buChar char="q"/>
            </a:pPr>
            <a:r>
              <a:rPr lang="en-US" sz="4000" b="1" dirty="0" smtClean="0"/>
              <a:t>CHM </a:t>
            </a:r>
            <a:r>
              <a:rPr lang="en-US" sz="4000" b="1" dirty="0"/>
              <a:t>Leaders bonding activities </a:t>
            </a:r>
            <a:endParaRPr lang="en-US" sz="4000" b="1" dirty="0" smtClean="0"/>
          </a:p>
          <a:p>
            <a:pPr marL="571500" indent="-571500">
              <a:buFontTx/>
              <a:buChar char="-"/>
            </a:pPr>
            <a:r>
              <a:rPr lang="en-US" sz="4000" b="1" dirty="0" smtClean="0"/>
              <a:t>Retreats</a:t>
            </a:r>
            <a:r>
              <a:rPr lang="en-US" sz="4000" b="1" dirty="0"/>
              <a:t>, potlucks, </a:t>
            </a:r>
            <a:r>
              <a:rPr lang="en-US" sz="4000" b="1" dirty="0" smtClean="0"/>
              <a:t>outing</a:t>
            </a:r>
          </a:p>
          <a:p>
            <a:endParaRPr lang="en-US" sz="3600" b="1" dirty="0"/>
          </a:p>
        </p:txBody>
      </p:sp>
      <p:sp>
        <p:nvSpPr>
          <p:cNvPr id="4" name="Rectangle 3"/>
          <p:cNvSpPr/>
          <p:nvPr/>
        </p:nvSpPr>
        <p:spPr>
          <a:xfrm>
            <a:off x="415004" y="1468495"/>
            <a:ext cx="4837932" cy="825291"/>
          </a:xfrm>
          <a:prstGeom prst="rect">
            <a:avLst/>
          </a:prstGeom>
        </p:spPr>
        <p:txBody>
          <a:bodyPr wrap="square">
            <a:spAutoFit/>
          </a:bodyPr>
          <a:lstStyle/>
          <a:p>
            <a:pPr indent="457200">
              <a:lnSpc>
                <a:spcPct val="115000"/>
              </a:lnSpc>
              <a:spcAft>
                <a:spcPts val="600"/>
              </a:spcAft>
            </a:pPr>
            <a:r>
              <a:rPr lang="en-US" sz="4400" dirty="0">
                <a:ea typeface="Calibri"/>
                <a:cs typeface="Times New Roman"/>
              </a:rPr>
              <a:t>Some Approaches</a:t>
            </a:r>
          </a:p>
        </p:txBody>
      </p:sp>
    </p:spTree>
    <p:extLst>
      <p:ext uri="{BB962C8B-B14F-4D97-AF65-F5344CB8AC3E}">
        <p14:creationId xmlns:p14="http://schemas.microsoft.com/office/powerpoint/2010/main" val="427791996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913" y="0"/>
            <a:ext cx="907868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5805714" y="127001"/>
            <a:ext cx="3262313" cy="3973285"/>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extBox 6"/>
          <p:cNvSpPr txBox="1"/>
          <p:nvPr/>
        </p:nvSpPr>
        <p:spPr>
          <a:xfrm>
            <a:off x="6103257" y="337957"/>
            <a:ext cx="2721429" cy="3539430"/>
          </a:xfrm>
          <a:prstGeom prst="rect">
            <a:avLst/>
          </a:prstGeom>
          <a:noFill/>
        </p:spPr>
        <p:txBody>
          <a:bodyPr wrap="square" rtlCol="0">
            <a:spAutoFit/>
          </a:bodyPr>
          <a:lstStyle/>
          <a:p>
            <a:pPr algn="ctr"/>
            <a:r>
              <a:rPr lang="en-US" sz="3200" i="1" dirty="0" smtClean="0">
                <a:solidFill>
                  <a:prstClr val="black"/>
                </a:solidFill>
              </a:rPr>
              <a:t>“</a:t>
            </a:r>
            <a:r>
              <a:rPr lang="en-US" sz="3200" b="1" i="1" dirty="0" smtClean="0">
                <a:solidFill>
                  <a:prstClr val="black"/>
                </a:solidFill>
              </a:rPr>
              <a:t>EFFECTIVE LEADERS </a:t>
            </a:r>
            <a:r>
              <a:rPr lang="en-US" sz="3200" i="1" dirty="0" smtClean="0">
                <a:solidFill>
                  <a:prstClr val="black"/>
                </a:solidFill>
              </a:rPr>
              <a:t>concentrate on empowering other Christians for ministry.”</a:t>
            </a:r>
            <a:endParaRPr lang="en-US" sz="3200" i="1" dirty="0">
              <a:solidFill>
                <a:prstClr val="black"/>
              </a:solidFill>
            </a:endParaRPr>
          </a:p>
        </p:txBody>
      </p:sp>
      <p:sp>
        <p:nvSpPr>
          <p:cNvPr id="2" name="Slide Number Placeholder 1"/>
          <p:cNvSpPr>
            <a:spLocks noGrp="1"/>
          </p:cNvSpPr>
          <p:nvPr>
            <p:ph type="sldNum" sz="quarter" idx="12"/>
          </p:nvPr>
        </p:nvSpPr>
        <p:spPr/>
        <p:txBody>
          <a:bodyPr/>
          <a:lstStyle/>
          <a:p>
            <a:fld id="{D89E427B-1EE8-9A48-B23D-6BCDBF51F034}" type="slidenum">
              <a:rPr lang="en-US" smtClean="0">
                <a:solidFill>
                  <a:prstClr val="black">
                    <a:tint val="75000"/>
                  </a:prstClr>
                </a:solidFill>
              </a:rPr>
              <a:pPr/>
              <a:t>11</a:t>
            </a:fld>
            <a:endParaRPr lang="en-US">
              <a:solidFill>
                <a:prstClr val="black">
                  <a:tint val="75000"/>
                </a:prstClr>
              </a:solidFill>
            </a:endParaRPr>
          </a:p>
        </p:txBody>
      </p:sp>
    </p:spTree>
    <p:extLst>
      <p:ext uri="{BB962C8B-B14F-4D97-AF65-F5344CB8AC3E}">
        <p14:creationId xmlns:p14="http://schemas.microsoft.com/office/powerpoint/2010/main" val="376996344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68007" y="498197"/>
            <a:ext cx="1433284" cy="721300"/>
          </a:xfrm>
          <a:prstGeom prst="rect">
            <a:avLst/>
          </a:prstGeom>
        </p:spPr>
      </p:pic>
      <p:sp>
        <p:nvSpPr>
          <p:cNvPr id="11" name="TextBox 10"/>
          <p:cNvSpPr txBox="1"/>
          <p:nvPr/>
        </p:nvSpPr>
        <p:spPr>
          <a:xfrm>
            <a:off x="1861795" y="336108"/>
            <a:ext cx="5739146" cy="769441"/>
          </a:xfrm>
          <a:prstGeom prst="rect">
            <a:avLst/>
          </a:prstGeom>
          <a:noFill/>
        </p:spPr>
        <p:txBody>
          <a:bodyPr wrap="none" rtlCol="0">
            <a:spAutoFit/>
          </a:bodyPr>
          <a:lstStyle/>
          <a:p>
            <a:r>
              <a:rPr lang="en-US" sz="4400" b="1" dirty="0" smtClean="0"/>
              <a:t>VOLUNTEER</a:t>
            </a:r>
            <a:r>
              <a:rPr lang="en-US" sz="3200" b="1" dirty="0" smtClean="0"/>
              <a:t> MANAGEMENT</a:t>
            </a:r>
            <a:endParaRPr lang="en-US" sz="3200" b="1" dirty="0"/>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1801291" y="1219497"/>
            <a:ext cx="5866180" cy="5286253"/>
          </a:xfrm>
          <a:prstGeom prst="rect">
            <a:avLst/>
          </a:prstGeom>
        </p:spPr>
      </p:pic>
      <p:pic>
        <p:nvPicPr>
          <p:cNvPr id="5" name="Picture 4"/>
          <p:cNvPicPr>
            <a:picLocks noChangeAspect="1"/>
          </p:cNvPicPr>
          <p:nvPr/>
        </p:nvPicPr>
        <p:blipFill>
          <a:blip r:embed="rId6"/>
          <a:stretch>
            <a:fillRect/>
          </a:stretch>
        </p:blipFill>
        <p:spPr>
          <a:xfrm>
            <a:off x="7508938" y="5440318"/>
            <a:ext cx="1506965" cy="1417682"/>
          </a:xfrm>
          <a:prstGeom prst="rect">
            <a:avLst/>
          </a:prstGeom>
        </p:spPr>
      </p:pic>
      <p:sp>
        <p:nvSpPr>
          <p:cNvPr id="6" name="TextBox 5"/>
          <p:cNvSpPr txBox="1"/>
          <p:nvPr/>
        </p:nvSpPr>
        <p:spPr>
          <a:xfrm>
            <a:off x="7431119" y="6071340"/>
            <a:ext cx="1635062" cy="584775"/>
          </a:xfrm>
          <a:prstGeom prst="rect">
            <a:avLst/>
          </a:prstGeom>
          <a:noFill/>
        </p:spPr>
        <p:txBody>
          <a:bodyPr wrap="square" rtlCol="0">
            <a:spAutoFit/>
          </a:bodyPr>
          <a:lstStyle/>
          <a:p>
            <a:pPr algn="ctr"/>
            <a:r>
              <a:rPr lang="en-US" sz="1600" b="1" dirty="0" smtClean="0"/>
              <a:t>Empowering Leadership</a:t>
            </a:r>
          </a:p>
        </p:txBody>
      </p:sp>
      <p:sp>
        <p:nvSpPr>
          <p:cNvPr id="7" name="TextBox 6"/>
          <p:cNvSpPr txBox="1"/>
          <p:nvPr/>
        </p:nvSpPr>
        <p:spPr>
          <a:xfrm>
            <a:off x="852426" y="444245"/>
            <a:ext cx="524302" cy="584776"/>
          </a:xfrm>
          <a:prstGeom prst="rect">
            <a:avLst/>
          </a:prstGeom>
          <a:noFill/>
        </p:spPr>
        <p:txBody>
          <a:bodyPr wrap="none" rtlCol="0">
            <a:spAutoFit/>
          </a:bodyPr>
          <a:lstStyle/>
          <a:p>
            <a:r>
              <a:rPr lang="en-US" sz="3200" b="1" dirty="0"/>
              <a:t>B</a:t>
            </a:r>
            <a:r>
              <a:rPr lang="en-US" sz="3200" b="1" dirty="0" smtClean="0"/>
              <a:t>.</a:t>
            </a:r>
            <a:endParaRPr lang="en-US" sz="3200" b="1" dirty="0"/>
          </a:p>
        </p:txBody>
      </p:sp>
      <p:sp>
        <p:nvSpPr>
          <p:cNvPr id="2" name="Slide Number Placeholder 1"/>
          <p:cNvSpPr>
            <a:spLocks noGrp="1"/>
          </p:cNvSpPr>
          <p:nvPr>
            <p:ph type="sldNum" sz="quarter" idx="12"/>
          </p:nvPr>
        </p:nvSpPr>
        <p:spPr/>
        <p:txBody>
          <a:bodyPr/>
          <a:lstStyle/>
          <a:p>
            <a:fld id="{D89E427B-1EE8-9A48-B23D-6BCDBF51F034}" type="slidenum">
              <a:rPr lang="en-US" smtClean="0"/>
              <a:t>12</a:t>
            </a:fld>
            <a:endParaRPr lang="en-US" dirty="0"/>
          </a:p>
        </p:txBody>
      </p:sp>
    </p:spTree>
    <p:extLst>
      <p:ext uri="{BB962C8B-B14F-4D97-AF65-F5344CB8AC3E}">
        <p14:creationId xmlns:p14="http://schemas.microsoft.com/office/powerpoint/2010/main" val="84734626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61396" cy="6884536"/>
          </a:xfrm>
          <a:prstGeom prst="rect">
            <a:avLst/>
          </a:prstGeom>
        </p:spPr>
      </p:pic>
      <p:pic>
        <p:nvPicPr>
          <p:cNvPr id="3" name="Picture 2"/>
          <p:cNvPicPr>
            <a:picLocks noChangeAspect="1"/>
          </p:cNvPicPr>
          <p:nvPr/>
        </p:nvPicPr>
        <p:blipFill>
          <a:blip r:embed="rId4"/>
          <a:stretch>
            <a:fillRect/>
          </a:stretch>
        </p:blipFill>
        <p:spPr>
          <a:xfrm>
            <a:off x="7637034" y="5443434"/>
            <a:ext cx="1506965" cy="1417682"/>
          </a:xfrm>
          <a:prstGeom prst="rect">
            <a:avLst/>
          </a:prstGeom>
        </p:spPr>
      </p:pic>
      <p:sp>
        <p:nvSpPr>
          <p:cNvPr id="5" name="TextBox 4"/>
          <p:cNvSpPr txBox="1"/>
          <p:nvPr/>
        </p:nvSpPr>
        <p:spPr>
          <a:xfrm>
            <a:off x="7932774" y="6150298"/>
            <a:ext cx="939410" cy="400110"/>
          </a:xfrm>
          <a:prstGeom prst="rect">
            <a:avLst/>
          </a:prstGeom>
          <a:noFill/>
        </p:spPr>
        <p:txBody>
          <a:bodyPr wrap="square" rtlCol="0">
            <a:spAutoFit/>
          </a:bodyPr>
          <a:lstStyle/>
          <a:p>
            <a:pPr algn="ctr"/>
            <a:r>
              <a:rPr lang="en-US" sz="1000" b="1" dirty="0" smtClean="0"/>
              <a:t>Empowering Leadership</a:t>
            </a:r>
          </a:p>
        </p:txBody>
      </p:sp>
      <p:sp>
        <p:nvSpPr>
          <p:cNvPr id="2" name="Slide Number Placeholder 1"/>
          <p:cNvSpPr>
            <a:spLocks noGrp="1"/>
          </p:cNvSpPr>
          <p:nvPr>
            <p:ph type="sldNum" sz="quarter" idx="12"/>
          </p:nvPr>
        </p:nvSpPr>
        <p:spPr/>
        <p:txBody>
          <a:bodyPr/>
          <a:lstStyle/>
          <a:p>
            <a:fld id="{D89E427B-1EE8-9A48-B23D-6BCDBF51F034}" type="slidenum">
              <a:rPr lang="en-US" smtClean="0"/>
              <a:t>13</a:t>
            </a:fld>
            <a:endParaRPr lang="en-US"/>
          </a:p>
        </p:txBody>
      </p:sp>
      <p:sp>
        <p:nvSpPr>
          <p:cNvPr id="6" name="TextBox 5"/>
          <p:cNvSpPr txBox="1"/>
          <p:nvPr/>
        </p:nvSpPr>
        <p:spPr>
          <a:xfrm>
            <a:off x="447472" y="6311443"/>
            <a:ext cx="2423059" cy="584776"/>
          </a:xfrm>
          <a:prstGeom prst="rect">
            <a:avLst/>
          </a:prstGeom>
          <a:noFill/>
        </p:spPr>
        <p:txBody>
          <a:bodyPr wrap="none" rtlCol="0">
            <a:spAutoFit/>
          </a:bodyPr>
          <a:lstStyle/>
          <a:p>
            <a:r>
              <a:rPr lang="en-US" sz="3200" dirty="0"/>
              <a:t>5</a:t>
            </a:r>
            <a:r>
              <a:rPr lang="en-US" sz="3200" dirty="0" smtClean="0"/>
              <a:t> approaches</a:t>
            </a:r>
            <a:endParaRPr lang="en-US" dirty="0"/>
          </a:p>
        </p:txBody>
      </p:sp>
    </p:spTree>
    <p:extLst>
      <p:ext uri="{BB962C8B-B14F-4D97-AF65-F5344CB8AC3E}">
        <p14:creationId xmlns:p14="http://schemas.microsoft.com/office/powerpoint/2010/main" val="116731232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89E427B-1EE8-9A48-B23D-6BCDBF51F034}" type="slidenum">
              <a:rPr lang="en-US" smtClean="0">
                <a:solidFill>
                  <a:prstClr val="black">
                    <a:tint val="75000"/>
                  </a:prstClr>
                </a:solidFill>
              </a:rPr>
              <a:pPr/>
              <a:t>14</a:t>
            </a:fld>
            <a:endParaRPr lang="en-US">
              <a:solidFill>
                <a:prstClr val="black">
                  <a:tint val="75000"/>
                </a:prstClr>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277917002"/>
              </p:ext>
            </p:extLst>
          </p:nvPr>
        </p:nvGraphicFramePr>
        <p:xfrm>
          <a:off x="603116" y="534611"/>
          <a:ext cx="8025319" cy="6262008"/>
        </p:xfrm>
        <a:graphic>
          <a:graphicData uri="http://schemas.openxmlformats.org/drawingml/2006/table">
            <a:tbl>
              <a:tblPr firstRow="1" firstCol="1" bandRow="1">
                <a:tableStyleId>{5C22544A-7EE6-4342-B048-85BDC9FD1C3A}</a:tableStyleId>
              </a:tblPr>
              <a:tblGrid>
                <a:gridCol w="2490280"/>
                <a:gridCol w="3774332"/>
                <a:gridCol w="1760707"/>
              </a:tblGrid>
              <a:tr h="545156">
                <a:tc>
                  <a:txBody>
                    <a:bodyPr/>
                    <a:lstStyle/>
                    <a:p>
                      <a:pPr marL="0" marR="0">
                        <a:lnSpc>
                          <a:spcPct val="115000"/>
                        </a:lnSpc>
                        <a:spcBef>
                          <a:spcPts val="0"/>
                        </a:spcBef>
                        <a:spcAft>
                          <a:spcPts val="1000"/>
                        </a:spcAft>
                        <a:tabLst>
                          <a:tab pos="0" algn="l"/>
                        </a:tabLst>
                      </a:pPr>
                      <a:r>
                        <a:rPr lang="en-US" sz="2800" dirty="0">
                          <a:effectLst/>
                          <a:latin typeface="Berlin Sans FB Demi" panose="020E0802020502020306" pitchFamily="34" charset="0"/>
                        </a:rPr>
                        <a:t>Type</a:t>
                      </a:r>
                      <a:endParaRPr lang="en-US" sz="2800" dirty="0">
                        <a:effectLst/>
                        <a:latin typeface="Berlin Sans FB Demi" panose="020E0802020502020306" pitchFamily="34" charset="0"/>
                        <a:ea typeface="Calibri"/>
                        <a:cs typeface="Times New Roman"/>
                      </a:endParaRPr>
                    </a:p>
                  </a:txBody>
                  <a:tcPr marL="68580" marR="68580" marT="0" marB="0"/>
                </a:tc>
                <a:tc>
                  <a:txBody>
                    <a:bodyPr/>
                    <a:lstStyle/>
                    <a:p>
                      <a:pPr marL="0" marR="0">
                        <a:lnSpc>
                          <a:spcPct val="115000"/>
                        </a:lnSpc>
                        <a:spcBef>
                          <a:spcPts val="0"/>
                        </a:spcBef>
                        <a:spcAft>
                          <a:spcPts val="1000"/>
                        </a:spcAft>
                        <a:tabLst>
                          <a:tab pos="0" algn="l"/>
                        </a:tabLst>
                      </a:pPr>
                      <a:r>
                        <a:rPr lang="en-US" sz="3200" dirty="0">
                          <a:effectLst/>
                          <a:latin typeface="Berlin Sans FB Demi" panose="020E0802020502020306" pitchFamily="34" charset="0"/>
                        </a:rPr>
                        <a:t>Description</a:t>
                      </a:r>
                      <a:endParaRPr lang="en-US" sz="3200" dirty="0">
                        <a:effectLst/>
                        <a:latin typeface="Berlin Sans FB Demi" panose="020E0802020502020306" pitchFamily="34" charset="0"/>
                        <a:ea typeface="Calibri"/>
                        <a:cs typeface="Times New Roman"/>
                      </a:endParaRPr>
                    </a:p>
                  </a:txBody>
                  <a:tcPr marL="68580" marR="68580" marT="0" marB="0"/>
                </a:tc>
                <a:tc>
                  <a:txBody>
                    <a:bodyPr/>
                    <a:lstStyle/>
                    <a:p>
                      <a:pPr marL="0" marR="0">
                        <a:lnSpc>
                          <a:spcPct val="115000"/>
                        </a:lnSpc>
                        <a:spcBef>
                          <a:spcPts val="0"/>
                        </a:spcBef>
                        <a:spcAft>
                          <a:spcPts val="1000"/>
                        </a:spcAft>
                        <a:tabLst>
                          <a:tab pos="0" algn="l"/>
                        </a:tabLst>
                      </a:pPr>
                      <a:r>
                        <a:rPr lang="en-US" sz="3200" dirty="0">
                          <a:effectLst/>
                          <a:latin typeface="Berlin Sans FB Demi" panose="020E0802020502020306" pitchFamily="34" charset="0"/>
                        </a:rPr>
                        <a:t>Score</a:t>
                      </a:r>
                      <a:endParaRPr lang="en-US" sz="3200" dirty="0">
                        <a:effectLst/>
                        <a:latin typeface="Berlin Sans FB Demi" panose="020E0802020502020306" pitchFamily="34" charset="0"/>
                        <a:ea typeface="Calibri"/>
                        <a:cs typeface="Times New Roman"/>
                      </a:endParaRPr>
                    </a:p>
                  </a:txBody>
                  <a:tcPr marL="68580" marR="68580" marT="0" marB="0"/>
                </a:tc>
              </a:tr>
              <a:tr h="954024">
                <a:tc>
                  <a:txBody>
                    <a:bodyPr/>
                    <a:lstStyle/>
                    <a:p>
                      <a:pPr marL="0" marR="0">
                        <a:lnSpc>
                          <a:spcPct val="115000"/>
                        </a:lnSpc>
                        <a:spcBef>
                          <a:spcPts val="0"/>
                        </a:spcBef>
                        <a:spcAft>
                          <a:spcPts val="1000"/>
                        </a:spcAft>
                        <a:tabLst>
                          <a:tab pos="0" algn="l"/>
                        </a:tabLst>
                      </a:pPr>
                      <a:r>
                        <a:rPr lang="en-US" sz="2400" dirty="0">
                          <a:effectLst/>
                        </a:rPr>
                        <a:t>1  </a:t>
                      </a:r>
                      <a:r>
                        <a:rPr lang="en-US" sz="2800" dirty="0">
                          <a:effectLst/>
                        </a:rPr>
                        <a:t>Impoverished </a:t>
                      </a:r>
                      <a:r>
                        <a:rPr lang="en-US" sz="2800" dirty="0" smtClean="0">
                          <a:effectLst/>
                        </a:rPr>
                        <a:t>       Approach</a:t>
                      </a:r>
                      <a:endParaRPr lang="en-US" sz="28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tabLst>
                          <a:tab pos="0" algn="l"/>
                        </a:tabLst>
                      </a:pPr>
                      <a:r>
                        <a:rPr lang="en-US" sz="2800" dirty="0">
                          <a:effectLst/>
                        </a:rPr>
                        <a:t>Pastors do everything.</a:t>
                      </a:r>
                      <a:endParaRPr lang="en-US" sz="28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tabLst>
                          <a:tab pos="0" algn="l"/>
                        </a:tabLst>
                      </a:pPr>
                      <a:r>
                        <a:rPr lang="en-US" sz="2400" dirty="0">
                          <a:effectLst/>
                        </a:rPr>
                        <a:t>Volunteer 0; </a:t>
                      </a:r>
                      <a:r>
                        <a:rPr lang="en-US" sz="2400" dirty="0" smtClean="0">
                          <a:effectLst/>
                        </a:rPr>
                        <a:t> Church </a:t>
                      </a:r>
                      <a:r>
                        <a:rPr lang="en-US" sz="2400" dirty="0">
                          <a:effectLst/>
                        </a:rPr>
                        <a:t>0</a:t>
                      </a:r>
                      <a:endParaRPr lang="en-US" sz="2400" dirty="0">
                        <a:effectLst/>
                        <a:latin typeface="Calibri"/>
                        <a:ea typeface="Calibri"/>
                        <a:cs typeface="Times New Roman"/>
                      </a:endParaRPr>
                    </a:p>
                  </a:txBody>
                  <a:tcPr marL="68580" marR="68580" marT="0" marB="0"/>
                </a:tc>
              </a:tr>
              <a:tr h="1058339">
                <a:tc>
                  <a:txBody>
                    <a:bodyPr/>
                    <a:lstStyle/>
                    <a:p>
                      <a:pPr marL="0" marR="0">
                        <a:lnSpc>
                          <a:spcPct val="115000"/>
                        </a:lnSpc>
                        <a:spcBef>
                          <a:spcPts val="0"/>
                        </a:spcBef>
                        <a:spcAft>
                          <a:spcPts val="1000"/>
                        </a:spcAft>
                        <a:tabLst>
                          <a:tab pos="0" algn="l"/>
                        </a:tabLst>
                      </a:pPr>
                      <a:r>
                        <a:rPr lang="en-US" sz="2800" dirty="0">
                          <a:effectLst/>
                        </a:rPr>
                        <a:t>2  </a:t>
                      </a:r>
                      <a:r>
                        <a:rPr lang="en-US" sz="3200" dirty="0">
                          <a:effectLst/>
                        </a:rPr>
                        <a:t>Helper Approach</a:t>
                      </a:r>
                      <a:endParaRPr lang="en-US" sz="32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tabLst>
                          <a:tab pos="-114300" algn="l"/>
                        </a:tabLst>
                      </a:pPr>
                      <a:r>
                        <a:rPr lang="en-US" sz="2000" dirty="0">
                          <a:effectLst/>
                        </a:rPr>
                        <a:t>Volunteers asked to help; </a:t>
                      </a:r>
                    </a:p>
                    <a:p>
                      <a:pPr marL="0" marR="0">
                        <a:lnSpc>
                          <a:spcPct val="115000"/>
                        </a:lnSpc>
                        <a:spcBef>
                          <a:spcPts val="0"/>
                        </a:spcBef>
                        <a:spcAft>
                          <a:spcPts val="1000"/>
                        </a:spcAft>
                        <a:tabLst>
                          <a:tab pos="0" algn="l"/>
                        </a:tabLst>
                      </a:pPr>
                      <a:r>
                        <a:rPr lang="en-US" sz="2000" dirty="0">
                          <a:effectLst/>
                        </a:rPr>
                        <a:t>They’re used and abused      </a:t>
                      </a:r>
                      <a:endParaRPr lang="en-US" sz="20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tabLst>
                          <a:tab pos="0" algn="l"/>
                        </a:tabLst>
                      </a:pPr>
                      <a:r>
                        <a:rPr lang="en-US" sz="2000" dirty="0">
                          <a:effectLst/>
                        </a:rPr>
                        <a:t>Volunteer 0; Church 10</a:t>
                      </a:r>
                      <a:endParaRPr lang="en-US" sz="2000" dirty="0">
                        <a:effectLst/>
                        <a:latin typeface="Calibri"/>
                        <a:ea typeface="Calibri"/>
                        <a:cs typeface="Times New Roman"/>
                      </a:endParaRPr>
                    </a:p>
                  </a:txBody>
                  <a:tcPr marL="68580" marR="68580" marT="0" marB="0"/>
                </a:tc>
              </a:tr>
              <a:tr h="954024">
                <a:tc>
                  <a:txBody>
                    <a:bodyPr/>
                    <a:lstStyle/>
                    <a:p>
                      <a:pPr marL="0" marR="0">
                        <a:lnSpc>
                          <a:spcPct val="115000"/>
                        </a:lnSpc>
                        <a:spcBef>
                          <a:spcPts val="0"/>
                        </a:spcBef>
                        <a:spcAft>
                          <a:spcPts val="1000"/>
                        </a:spcAft>
                        <a:tabLst>
                          <a:tab pos="0" algn="l"/>
                        </a:tabLst>
                      </a:pPr>
                      <a:r>
                        <a:rPr lang="en-US" sz="2800" dirty="0">
                          <a:effectLst/>
                        </a:rPr>
                        <a:t>3  Feel Good Approach</a:t>
                      </a:r>
                      <a:endParaRPr lang="en-US" sz="2800" dirty="0">
                        <a:effectLst/>
                        <a:latin typeface="Calibri"/>
                        <a:ea typeface="Calibri"/>
                        <a:cs typeface="Times New Roman"/>
                      </a:endParaRPr>
                    </a:p>
                  </a:txBody>
                  <a:tcPr marL="68580" marR="68580" marT="0" marB="0"/>
                </a:tc>
                <a:tc>
                  <a:txBody>
                    <a:bodyPr/>
                    <a:lstStyle/>
                    <a:p>
                      <a:pPr marL="342900" marR="0" lvl="0" indent="-342900" algn="just">
                        <a:lnSpc>
                          <a:spcPct val="115000"/>
                        </a:lnSpc>
                        <a:spcBef>
                          <a:spcPts val="0"/>
                        </a:spcBef>
                        <a:spcAft>
                          <a:spcPts val="0"/>
                        </a:spcAft>
                        <a:buFont typeface="Symbol"/>
                        <a:buChar char=""/>
                        <a:tabLst>
                          <a:tab pos="0" algn="l"/>
                          <a:tab pos="731520" algn="l"/>
                        </a:tabLst>
                      </a:pPr>
                      <a:r>
                        <a:rPr lang="en-US" sz="2000" dirty="0">
                          <a:effectLst/>
                        </a:rPr>
                        <a:t>Volunteers tell where they want to serve.</a:t>
                      </a:r>
                      <a:endParaRPr lang="en-US" sz="20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tabLst>
                          <a:tab pos="0" algn="l"/>
                        </a:tabLst>
                      </a:pPr>
                      <a:r>
                        <a:rPr lang="en-US" sz="2000" dirty="0">
                          <a:effectLst/>
                        </a:rPr>
                        <a:t>   Volunteer 10; </a:t>
                      </a:r>
                      <a:r>
                        <a:rPr lang="en-US" sz="2000" dirty="0" smtClean="0">
                          <a:effectLst/>
                        </a:rPr>
                        <a:t>  </a:t>
                      </a:r>
                      <a:r>
                        <a:rPr lang="en-US" sz="2000" baseline="0" dirty="0" smtClean="0">
                          <a:effectLst/>
                        </a:rPr>
                        <a:t>      </a:t>
                      </a:r>
                    </a:p>
                    <a:p>
                      <a:pPr marL="0" marR="0">
                        <a:lnSpc>
                          <a:spcPct val="115000"/>
                        </a:lnSpc>
                        <a:spcBef>
                          <a:spcPts val="0"/>
                        </a:spcBef>
                        <a:spcAft>
                          <a:spcPts val="1000"/>
                        </a:spcAft>
                        <a:tabLst>
                          <a:tab pos="0" algn="l"/>
                        </a:tabLst>
                      </a:pPr>
                      <a:r>
                        <a:rPr lang="en-US" sz="2000" baseline="0" dirty="0" smtClean="0">
                          <a:effectLst/>
                        </a:rPr>
                        <a:t>   </a:t>
                      </a:r>
                      <a:r>
                        <a:rPr lang="en-US" sz="2000" dirty="0" smtClean="0">
                          <a:effectLst/>
                        </a:rPr>
                        <a:t>Church </a:t>
                      </a:r>
                      <a:r>
                        <a:rPr lang="en-US" sz="2000" dirty="0">
                          <a:effectLst/>
                        </a:rPr>
                        <a:t>0</a:t>
                      </a:r>
                      <a:endParaRPr lang="en-US" sz="2000" dirty="0">
                        <a:effectLst/>
                        <a:latin typeface="Calibri"/>
                        <a:ea typeface="Calibri"/>
                        <a:cs typeface="Times New Roman"/>
                      </a:endParaRPr>
                    </a:p>
                  </a:txBody>
                  <a:tcPr marL="68580" marR="68580" marT="0" marB="0"/>
                </a:tc>
              </a:tr>
              <a:tr h="1214521">
                <a:tc>
                  <a:txBody>
                    <a:bodyPr/>
                    <a:lstStyle/>
                    <a:p>
                      <a:pPr marL="0" marR="0">
                        <a:lnSpc>
                          <a:spcPct val="115000"/>
                        </a:lnSpc>
                        <a:spcBef>
                          <a:spcPts val="0"/>
                        </a:spcBef>
                        <a:spcAft>
                          <a:spcPts val="1000"/>
                        </a:spcAft>
                        <a:tabLst>
                          <a:tab pos="0" algn="l"/>
                        </a:tabLst>
                      </a:pPr>
                      <a:r>
                        <a:rPr lang="en-US" sz="2800" dirty="0">
                          <a:effectLst/>
                        </a:rPr>
                        <a:t>4  Assistant Approach</a:t>
                      </a:r>
                      <a:endParaRPr lang="en-US" sz="2800" dirty="0">
                        <a:effectLst/>
                        <a:latin typeface="Calibri"/>
                        <a:ea typeface="Calibri"/>
                        <a:cs typeface="Times New Roman"/>
                      </a:endParaRPr>
                    </a:p>
                  </a:txBody>
                  <a:tcPr marL="68580" marR="68580" marT="0" marB="0"/>
                </a:tc>
                <a:tc>
                  <a:txBody>
                    <a:bodyPr/>
                    <a:lstStyle/>
                    <a:p>
                      <a:pPr marL="342900" marR="0" lvl="0" indent="-342900">
                        <a:lnSpc>
                          <a:spcPct val="115000"/>
                        </a:lnSpc>
                        <a:spcBef>
                          <a:spcPts val="0"/>
                        </a:spcBef>
                        <a:spcAft>
                          <a:spcPts val="0"/>
                        </a:spcAft>
                        <a:buFont typeface="Symbol"/>
                        <a:buChar char=""/>
                        <a:tabLst>
                          <a:tab pos="0" algn="l"/>
                          <a:tab pos="731520" algn="l"/>
                        </a:tabLst>
                      </a:pPr>
                      <a:r>
                        <a:rPr lang="en-US" sz="2000" dirty="0">
                          <a:effectLst/>
                        </a:rPr>
                        <a:t>Class distinction between</a:t>
                      </a:r>
                    </a:p>
                    <a:p>
                      <a:pPr marL="0" marR="0" lvl="0" indent="0">
                        <a:lnSpc>
                          <a:spcPct val="115000"/>
                        </a:lnSpc>
                        <a:spcBef>
                          <a:spcPts val="0"/>
                        </a:spcBef>
                        <a:spcAft>
                          <a:spcPts val="0"/>
                        </a:spcAft>
                        <a:buFont typeface="Symbol"/>
                        <a:buNone/>
                        <a:tabLst>
                          <a:tab pos="0" algn="l"/>
                          <a:tab pos="731520" algn="l"/>
                        </a:tabLst>
                      </a:pPr>
                      <a:r>
                        <a:rPr lang="en-US" sz="2000" dirty="0" smtClean="0">
                          <a:effectLst/>
                        </a:rPr>
                        <a:t>       leaders </a:t>
                      </a:r>
                      <a:r>
                        <a:rPr lang="en-US" sz="2000" dirty="0">
                          <a:effectLst/>
                        </a:rPr>
                        <a:t>and volunteers; </a:t>
                      </a:r>
                      <a:endParaRPr lang="en-US" sz="2000" dirty="0" smtClean="0">
                        <a:effectLst/>
                      </a:endParaRPr>
                    </a:p>
                    <a:p>
                      <a:pPr marL="0" marR="0" lvl="0" indent="0">
                        <a:lnSpc>
                          <a:spcPct val="115000"/>
                        </a:lnSpc>
                        <a:spcBef>
                          <a:spcPts val="0"/>
                        </a:spcBef>
                        <a:spcAft>
                          <a:spcPts val="0"/>
                        </a:spcAft>
                        <a:buFont typeface="Symbol"/>
                        <a:buNone/>
                        <a:tabLst>
                          <a:tab pos="0" algn="l"/>
                          <a:tab pos="731520" algn="l"/>
                        </a:tabLst>
                      </a:pPr>
                      <a:r>
                        <a:rPr lang="en-US" sz="2000" dirty="0" smtClean="0">
                          <a:effectLst/>
                        </a:rPr>
                        <a:t>       </a:t>
                      </a:r>
                      <a:r>
                        <a:rPr lang="en-US" sz="2000" b="1" dirty="0" smtClean="0">
                          <a:solidFill>
                            <a:srgbClr val="FF0000"/>
                          </a:solidFill>
                          <a:effectLst/>
                        </a:rPr>
                        <a:t>no effort</a:t>
                      </a:r>
                      <a:r>
                        <a:rPr lang="en-US" sz="2000" b="1" baseline="0" dirty="0" smtClean="0">
                          <a:solidFill>
                            <a:srgbClr val="FF0000"/>
                          </a:solidFill>
                          <a:effectLst/>
                        </a:rPr>
                        <a:t> </a:t>
                      </a:r>
                      <a:r>
                        <a:rPr lang="en-US" sz="2000" dirty="0" smtClean="0">
                          <a:effectLst/>
                        </a:rPr>
                        <a:t>to </a:t>
                      </a:r>
                      <a:r>
                        <a:rPr lang="en-US" sz="2000" dirty="0">
                          <a:effectLst/>
                        </a:rPr>
                        <a:t>mentor and </a:t>
                      </a:r>
                      <a:r>
                        <a:rPr lang="en-US" sz="2000" dirty="0" smtClean="0">
                          <a:effectLst/>
                        </a:rPr>
                        <a:t> train  </a:t>
                      </a:r>
                    </a:p>
                  </a:txBody>
                  <a:tcPr marL="68580" marR="68580" marT="0" marB="0"/>
                </a:tc>
                <a:tc>
                  <a:txBody>
                    <a:bodyPr/>
                    <a:lstStyle/>
                    <a:p>
                      <a:pPr marL="0" marR="0">
                        <a:lnSpc>
                          <a:spcPct val="115000"/>
                        </a:lnSpc>
                        <a:spcBef>
                          <a:spcPts val="0"/>
                        </a:spcBef>
                        <a:spcAft>
                          <a:spcPts val="1000"/>
                        </a:spcAft>
                        <a:tabLst>
                          <a:tab pos="0" algn="l"/>
                        </a:tabLst>
                      </a:pPr>
                      <a:r>
                        <a:rPr lang="en-US" sz="2000" dirty="0">
                          <a:effectLst/>
                        </a:rPr>
                        <a:t>   Volunteer 5; </a:t>
                      </a:r>
                      <a:endParaRPr lang="en-US" sz="2000" dirty="0" smtClean="0">
                        <a:effectLst/>
                      </a:endParaRPr>
                    </a:p>
                    <a:p>
                      <a:pPr marL="0" marR="0">
                        <a:lnSpc>
                          <a:spcPct val="115000"/>
                        </a:lnSpc>
                        <a:spcBef>
                          <a:spcPts val="0"/>
                        </a:spcBef>
                        <a:spcAft>
                          <a:spcPts val="1000"/>
                        </a:spcAft>
                        <a:tabLst>
                          <a:tab pos="0" algn="l"/>
                        </a:tabLst>
                      </a:pPr>
                      <a:r>
                        <a:rPr lang="en-US" sz="2000" dirty="0" smtClean="0">
                          <a:effectLst/>
                        </a:rPr>
                        <a:t>   Church </a:t>
                      </a:r>
                      <a:r>
                        <a:rPr lang="en-US" sz="2000" dirty="0">
                          <a:effectLst/>
                        </a:rPr>
                        <a:t>5</a:t>
                      </a:r>
                      <a:endParaRPr lang="en-US" sz="2000" dirty="0">
                        <a:effectLst/>
                        <a:latin typeface="Calibri"/>
                        <a:ea typeface="Calibri"/>
                        <a:cs typeface="Times New Roman"/>
                      </a:endParaRPr>
                    </a:p>
                  </a:txBody>
                  <a:tcPr marL="68580" marR="68580" marT="0" marB="0"/>
                </a:tc>
              </a:tr>
              <a:tr h="1362891">
                <a:tc>
                  <a:txBody>
                    <a:bodyPr/>
                    <a:lstStyle/>
                    <a:p>
                      <a:pPr marL="0" marR="0">
                        <a:lnSpc>
                          <a:spcPct val="115000"/>
                        </a:lnSpc>
                        <a:spcBef>
                          <a:spcPts val="0"/>
                        </a:spcBef>
                        <a:spcAft>
                          <a:spcPts val="1000"/>
                        </a:spcAft>
                        <a:tabLst>
                          <a:tab pos="0" algn="l"/>
                        </a:tabLst>
                      </a:pPr>
                      <a:r>
                        <a:rPr lang="en-US" sz="3200" dirty="0">
                          <a:effectLst/>
                        </a:rPr>
                        <a:t>5  </a:t>
                      </a:r>
                      <a:r>
                        <a:rPr lang="en-US" sz="2800" dirty="0">
                          <a:effectLst/>
                        </a:rPr>
                        <a:t>High Impact Approach</a:t>
                      </a:r>
                      <a:endParaRPr lang="en-US" sz="28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tabLst>
                          <a:tab pos="-228600" algn="l"/>
                          <a:tab pos="114300" algn="l"/>
                        </a:tabLst>
                      </a:pPr>
                      <a:r>
                        <a:rPr lang="en-US" sz="2000" dirty="0">
                          <a:effectLst/>
                        </a:rPr>
                        <a:t>Church-wide commitment to </a:t>
                      </a:r>
                      <a:r>
                        <a:rPr lang="en-US" sz="2000" b="1" dirty="0">
                          <a:solidFill>
                            <a:srgbClr val="0000FF"/>
                          </a:solidFill>
                          <a:effectLst/>
                        </a:rPr>
                        <a:t>select and disciple</a:t>
                      </a:r>
                      <a:r>
                        <a:rPr lang="en-US" sz="2000" b="1" dirty="0">
                          <a:solidFill>
                            <a:srgbClr val="FFFF00"/>
                          </a:solidFill>
                          <a:effectLst/>
                        </a:rPr>
                        <a:t> </a:t>
                      </a:r>
                      <a:r>
                        <a:rPr lang="en-US" sz="2000" dirty="0">
                          <a:effectLst/>
                        </a:rPr>
                        <a:t>volunteers;  team building to reach kingdom goals.</a:t>
                      </a:r>
                      <a:endParaRPr lang="en-US" sz="20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1000"/>
                        </a:spcAft>
                        <a:tabLst>
                          <a:tab pos="0" algn="l"/>
                        </a:tabLst>
                      </a:pPr>
                      <a:r>
                        <a:rPr lang="en-US" sz="2000" dirty="0">
                          <a:effectLst/>
                        </a:rPr>
                        <a:t>  Volunteer 10; </a:t>
                      </a:r>
                      <a:endParaRPr lang="en-US" sz="2000" dirty="0" smtClean="0">
                        <a:effectLst/>
                      </a:endParaRPr>
                    </a:p>
                    <a:p>
                      <a:pPr marL="0" marR="0">
                        <a:lnSpc>
                          <a:spcPct val="115000"/>
                        </a:lnSpc>
                        <a:spcBef>
                          <a:spcPts val="0"/>
                        </a:spcBef>
                        <a:spcAft>
                          <a:spcPts val="1000"/>
                        </a:spcAft>
                        <a:tabLst>
                          <a:tab pos="0" algn="l"/>
                        </a:tabLst>
                      </a:pPr>
                      <a:r>
                        <a:rPr lang="en-US" sz="2000" dirty="0" smtClean="0">
                          <a:effectLst/>
                        </a:rPr>
                        <a:t>   Church </a:t>
                      </a:r>
                      <a:r>
                        <a:rPr lang="en-US" sz="2000" dirty="0">
                          <a:effectLst/>
                        </a:rPr>
                        <a:t>10</a:t>
                      </a:r>
                      <a:endParaRPr lang="en-US" sz="2000" dirty="0">
                        <a:effectLst/>
                        <a:latin typeface="Calibri"/>
                        <a:ea typeface="Calibri"/>
                        <a:cs typeface="Times New Roman"/>
                      </a:endParaRPr>
                    </a:p>
                  </a:txBody>
                  <a:tcPr marL="68580" marR="68580" marT="0" marB="0"/>
                </a:tc>
              </a:tr>
            </a:tbl>
          </a:graphicData>
        </a:graphic>
      </p:graphicFrame>
      <p:sp>
        <p:nvSpPr>
          <p:cNvPr id="4" name="TextBox 3"/>
          <p:cNvSpPr txBox="1"/>
          <p:nvPr/>
        </p:nvSpPr>
        <p:spPr>
          <a:xfrm>
            <a:off x="2684834" y="48797"/>
            <a:ext cx="4312399" cy="461665"/>
          </a:xfrm>
          <a:prstGeom prst="rect">
            <a:avLst/>
          </a:prstGeom>
          <a:noFill/>
        </p:spPr>
        <p:txBody>
          <a:bodyPr wrap="none" rtlCol="0">
            <a:spAutoFit/>
          </a:bodyPr>
          <a:lstStyle/>
          <a:p>
            <a:r>
              <a:rPr lang="en-US" sz="2400" b="1" dirty="0" smtClean="0">
                <a:solidFill>
                  <a:prstClr val="black"/>
                </a:solidFill>
                <a:effectLst>
                  <a:glow rad="101600">
                    <a:srgbClr val="4BACC6">
                      <a:satMod val="175000"/>
                      <a:alpha val="40000"/>
                    </a:srgbClr>
                  </a:glow>
                </a:effectLst>
                <a:latin typeface="Berlin Sans FB Demi" panose="020E0802020502020306" pitchFamily="34" charset="0"/>
              </a:rPr>
              <a:t>The 5 APPROACHES /MODELS</a:t>
            </a:r>
            <a:endParaRPr lang="en-US" sz="2400" b="1" dirty="0">
              <a:solidFill>
                <a:prstClr val="black"/>
              </a:solidFill>
              <a:effectLst>
                <a:glow rad="101600">
                  <a:srgbClr val="4BACC6">
                    <a:satMod val="175000"/>
                    <a:alpha val="40000"/>
                  </a:srgbClr>
                </a:glow>
              </a:effectLst>
              <a:latin typeface="Berlin Sans FB Demi" panose="020E0802020502020306" pitchFamily="34" charset="0"/>
            </a:endParaRPr>
          </a:p>
        </p:txBody>
      </p:sp>
    </p:spTree>
    <p:extLst>
      <p:ext uri="{BB962C8B-B14F-4D97-AF65-F5344CB8AC3E}">
        <p14:creationId xmlns:p14="http://schemas.microsoft.com/office/powerpoint/2010/main" val="382649618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olunteer Mgt Model"/>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098" y="1031132"/>
            <a:ext cx="8754893" cy="4747098"/>
          </a:xfrm>
          <a:prstGeom prst="rect">
            <a:avLst/>
          </a:prstGeom>
          <a:noFill/>
        </p:spPr>
      </p:pic>
      <p:sp>
        <p:nvSpPr>
          <p:cNvPr id="5" name="TextBox 4"/>
          <p:cNvSpPr txBox="1"/>
          <p:nvPr/>
        </p:nvSpPr>
        <p:spPr>
          <a:xfrm>
            <a:off x="1801691" y="147872"/>
            <a:ext cx="6335389" cy="584775"/>
          </a:xfrm>
          <a:prstGeom prst="rect">
            <a:avLst/>
          </a:prstGeom>
          <a:noFill/>
        </p:spPr>
        <p:txBody>
          <a:bodyPr wrap="none" rtlCol="0">
            <a:spAutoFit/>
          </a:bodyPr>
          <a:lstStyle/>
          <a:p>
            <a:r>
              <a:rPr lang="en-US" sz="3200" b="1" dirty="0" smtClean="0">
                <a:solidFill>
                  <a:prstClr val="black"/>
                </a:solidFill>
                <a:effectLst>
                  <a:glow rad="101600">
                    <a:srgbClr val="4BACC6">
                      <a:satMod val="175000"/>
                      <a:alpha val="40000"/>
                    </a:srgbClr>
                  </a:glow>
                </a:effectLst>
                <a:latin typeface="Berlin Sans FB Demi" panose="020E0802020502020306" pitchFamily="34" charset="0"/>
              </a:rPr>
              <a:t>The 4 TASKS – High Impact Model</a:t>
            </a:r>
            <a:endParaRPr lang="en-US" sz="3200" b="1" dirty="0">
              <a:solidFill>
                <a:prstClr val="black"/>
              </a:solidFill>
              <a:effectLst>
                <a:glow rad="101600">
                  <a:srgbClr val="4BACC6">
                    <a:satMod val="175000"/>
                    <a:alpha val="40000"/>
                  </a:srgbClr>
                </a:glow>
              </a:effectLst>
              <a:latin typeface="Berlin Sans FB Demi" panose="020E0802020502020306" pitchFamily="34" charset="0"/>
            </a:endParaRPr>
          </a:p>
        </p:txBody>
      </p:sp>
      <p:sp>
        <p:nvSpPr>
          <p:cNvPr id="6" name="TextBox 5"/>
          <p:cNvSpPr txBox="1"/>
          <p:nvPr/>
        </p:nvSpPr>
        <p:spPr>
          <a:xfrm>
            <a:off x="2182517" y="6122886"/>
            <a:ext cx="4782078" cy="584775"/>
          </a:xfrm>
          <a:prstGeom prst="rect">
            <a:avLst/>
          </a:prstGeom>
          <a:noFill/>
        </p:spPr>
        <p:txBody>
          <a:bodyPr wrap="none" rtlCol="0">
            <a:spAutoFit/>
          </a:bodyPr>
          <a:lstStyle/>
          <a:p>
            <a:r>
              <a:rPr lang="en-US" sz="3200" b="1" dirty="0" smtClean="0">
                <a:solidFill>
                  <a:prstClr val="black"/>
                </a:solidFill>
                <a:effectLst>
                  <a:glow rad="139700">
                    <a:schemeClr val="accent2">
                      <a:satMod val="175000"/>
                      <a:alpha val="40000"/>
                    </a:schemeClr>
                  </a:glow>
                </a:effectLst>
                <a:latin typeface="Berlin Sans FB Demi" panose="020E0802020502020306" pitchFamily="34" charset="0"/>
              </a:rPr>
              <a:t>…Will </a:t>
            </a:r>
            <a:r>
              <a:rPr lang="en-US" sz="3200" b="1" dirty="0" err="1" smtClean="0">
                <a:solidFill>
                  <a:prstClr val="black"/>
                </a:solidFill>
                <a:effectLst>
                  <a:glow rad="139700">
                    <a:schemeClr val="accent2">
                      <a:satMod val="175000"/>
                      <a:alpha val="40000"/>
                    </a:schemeClr>
                  </a:glow>
                </a:effectLst>
                <a:latin typeface="Berlin Sans FB Demi" panose="020E0802020502020306" pitchFamily="34" charset="0"/>
              </a:rPr>
              <a:t>multifly</a:t>
            </a:r>
            <a:r>
              <a:rPr lang="en-US" sz="3200" b="1" dirty="0" smtClean="0">
                <a:solidFill>
                  <a:prstClr val="black"/>
                </a:solidFill>
                <a:effectLst>
                  <a:glow rad="139700">
                    <a:schemeClr val="accent2">
                      <a:satMod val="175000"/>
                      <a:alpha val="40000"/>
                    </a:schemeClr>
                  </a:glow>
                </a:effectLst>
                <a:latin typeface="Berlin Sans FB Demi" panose="020E0802020502020306" pitchFamily="34" charset="0"/>
              </a:rPr>
              <a:t> GREATLY!</a:t>
            </a:r>
            <a:endParaRPr lang="en-US" sz="3200" b="1" dirty="0">
              <a:solidFill>
                <a:prstClr val="black"/>
              </a:solidFill>
              <a:effectLst>
                <a:glow rad="139700">
                  <a:schemeClr val="accent2">
                    <a:satMod val="175000"/>
                    <a:alpha val="40000"/>
                  </a:schemeClr>
                </a:glow>
              </a:effectLst>
              <a:latin typeface="Berlin Sans FB Demi" panose="020E0802020502020306" pitchFamily="34" charset="0"/>
            </a:endParaRPr>
          </a:p>
        </p:txBody>
      </p:sp>
      <p:pic>
        <p:nvPicPr>
          <p:cNvPr id="8" name="Picture 7"/>
          <p:cNvPicPr>
            <a:picLocks noChangeAspect="1"/>
          </p:cNvPicPr>
          <p:nvPr/>
        </p:nvPicPr>
        <p:blipFill>
          <a:blip r:embed="rId4"/>
          <a:stretch>
            <a:fillRect/>
          </a:stretch>
        </p:blipFill>
        <p:spPr>
          <a:xfrm>
            <a:off x="7508938" y="5440318"/>
            <a:ext cx="1506965" cy="1417682"/>
          </a:xfrm>
          <a:prstGeom prst="rect">
            <a:avLst/>
          </a:prstGeom>
        </p:spPr>
      </p:pic>
      <p:sp>
        <p:nvSpPr>
          <p:cNvPr id="9" name="TextBox 8"/>
          <p:cNvSpPr txBox="1"/>
          <p:nvPr/>
        </p:nvSpPr>
        <p:spPr>
          <a:xfrm>
            <a:off x="7431119" y="6071340"/>
            <a:ext cx="1635062" cy="584775"/>
          </a:xfrm>
          <a:prstGeom prst="rect">
            <a:avLst/>
          </a:prstGeom>
          <a:noFill/>
        </p:spPr>
        <p:txBody>
          <a:bodyPr wrap="square" rtlCol="0">
            <a:spAutoFit/>
          </a:bodyPr>
          <a:lstStyle/>
          <a:p>
            <a:pPr algn="ctr"/>
            <a:r>
              <a:rPr lang="en-US" sz="1600" b="1" dirty="0" smtClean="0"/>
              <a:t>Empowering Leadership</a:t>
            </a:r>
          </a:p>
        </p:txBody>
      </p:sp>
    </p:spTree>
    <p:extLst>
      <p:ext uri="{BB962C8B-B14F-4D97-AF65-F5344CB8AC3E}">
        <p14:creationId xmlns:p14="http://schemas.microsoft.com/office/powerpoint/2010/main" val="25856581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022322" y="869753"/>
            <a:ext cx="5121678" cy="5988247"/>
          </a:xfrm>
          <a:prstGeom prst="rect">
            <a:avLst/>
          </a:prstGeom>
        </p:spPr>
      </p:pic>
      <p:sp>
        <p:nvSpPr>
          <p:cNvPr id="3" name="TextBox 2"/>
          <p:cNvSpPr txBox="1"/>
          <p:nvPr/>
        </p:nvSpPr>
        <p:spPr>
          <a:xfrm>
            <a:off x="365322" y="591431"/>
            <a:ext cx="4088162" cy="5447645"/>
          </a:xfrm>
          <a:prstGeom prst="rect">
            <a:avLst/>
          </a:prstGeom>
          <a:noFill/>
        </p:spPr>
        <p:txBody>
          <a:bodyPr wrap="square" rtlCol="0">
            <a:spAutoFit/>
          </a:bodyPr>
          <a:lstStyle/>
          <a:p>
            <a:pPr algn="ctr"/>
            <a:r>
              <a:rPr lang="en-US" sz="7200" b="1" i="1" dirty="0" smtClean="0">
                <a:latin typeface="Apple Chancery"/>
                <a:cs typeface="Apple Chancery"/>
              </a:rPr>
              <a:t>G</a:t>
            </a:r>
            <a:r>
              <a:rPr lang="en-US" sz="6000" b="1" i="1" dirty="0" smtClean="0">
                <a:latin typeface="Apple Chancery"/>
                <a:cs typeface="Apple Chancery"/>
              </a:rPr>
              <a:t>od</a:t>
            </a:r>
            <a:r>
              <a:rPr lang="en-US" sz="4800" dirty="0" smtClean="0"/>
              <a:t> </a:t>
            </a:r>
            <a:r>
              <a:rPr lang="en-US" sz="4800" b="1" i="1" dirty="0" smtClean="0">
                <a:latin typeface="Candara"/>
                <a:cs typeface="Candara"/>
              </a:rPr>
              <a:t>will </a:t>
            </a:r>
          </a:p>
          <a:p>
            <a:pPr algn="ctr"/>
            <a:r>
              <a:rPr lang="en-US" sz="4800" b="1" i="1" dirty="0" smtClean="0">
                <a:latin typeface="Candara"/>
                <a:cs typeface="Candara"/>
              </a:rPr>
              <a:t>give it </a:t>
            </a:r>
          </a:p>
          <a:p>
            <a:pPr algn="ctr"/>
            <a:r>
              <a:rPr lang="en-US" sz="6000" b="1" i="1" dirty="0" smtClean="0">
                <a:latin typeface="Candara"/>
                <a:cs typeface="Candara"/>
              </a:rPr>
              <a:t>TO YOU</a:t>
            </a:r>
            <a:r>
              <a:rPr lang="en-US" sz="4800" b="1" i="1" dirty="0" smtClean="0">
                <a:latin typeface="Candara"/>
                <a:cs typeface="Candara"/>
              </a:rPr>
              <a:t>,</a:t>
            </a:r>
          </a:p>
          <a:p>
            <a:pPr algn="ctr"/>
            <a:r>
              <a:rPr lang="en-US" sz="4800" b="1" i="1" dirty="0" smtClean="0">
                <a:latin typeface="Candara"/>
                <a:cs typeface="Candara"/>
              </a:rPr>
              <a:t>If He can get it </a:t>
            </a:r>
            <a:r>
              <a:rPr lang="en-US" sz="6000" b="1" i="1" dirty="0" smtClean="0">
                <a:latin typeface="Candara"/>
                <a:cs typeface="Candara"/>
              </a:rPr>
              <a:t>THROUGH YOU! </a:t>
            </a:r>
            <a:endParaRPr lang="en-US" sz="6000" b="1" i="1" dirty="0">
              <a:latin typeface="Candara"/>
              <a:cs typeface="Candara"/>
            </a:endParaRPr>
          </a:p>
        </p:txBody>
      </p:sp>
      <p:pic>
        <p:nvPicPr>
          <p:cNvPr id="6" name="Picture 5"/>
          <p:cNvPicPr>
            <a:picLocks noChangeAspect="1"/>
          </p:cNvPicPr>
          <p:nvPr/>
        </p:nvPicPr>
        <p:blipFill>
          <a:blip r:embed="rId4"/>
          <a:stretch>
            <a:fillRect/>
          </a:stretch>
        </p:blipFill>
        <p:spPr>
          <a:xfrm>
            <a:off x="0" y="5440318"/>
            <a:ext cx="1506965" cy="1417682"/>
          </a:xfrm>
          <a:prstGeom prst="rect">
            <a:avLst/>
          </a:prstGeom>
        </p:spPr>
      </p:pic>
      <p:sp>
        <p:nvSpPr>
          <p:cNvPr id="7" name="TextBox 6"/>
          <p:cNvSpPr txBox="1"/>
          <p:nvPr/>
        </p:nvSpPr>
        <p:spPr>
          <a:xfrm>
            <a:off x="295740" y="6147182"/>
            <a:ext cx="939410" cy="400110"/>
          </a:xfrm>
          <a:prstGeom prst="rect">
            <a:avLst/>
          </a:prstGeom>
          <a:noFill/>
        </p:spPr>
        <p:txBody>
          <a:bodyPr wrap="square" rtlCol="0">
            <a:spAutoFit/>
          </a:bodyPr>
          <a:lstStyle/>
          <a:p>
            <a:pPr algn="ctr"/>
            <a:r>
              <a:rPr lang="en-US" sz="1000" b="1" dirty="0" smtClean="0"/>
              <a:t>Empowering Leadership</a:t>
            </a:r>
          </a:p>
        </p:txBody>
      </p:sp>
      <p:sp>
        <p:nvSpPr>
          <p:cNvPr id="4" name="Slide Number Placeholder 3"/>
          <p:cNvSpPr>
            <a:spLocks noGrp="1"/>
          </p:cNvSpPr>
          <p:nvPr>
            <p:ph type="sldNum" sz="quarter" idx="12"/>
          </p:nvPr>
        </p:nvSpPr>
        <p:spPr/>
        <p:txBody>
          <a:bodyPr/>
          <a:lstStyle/>
          <a:p>
            <a:fld id="{D89E427B-1EE8-9A48-B23D-6BCDBF51F034}" type="slidenum">
              <a:rPr lang="en-US" smtClean="0"/>
              <a:t>16</a:t>
            </a:fld>
            <a:endParaRPr lang="en-US"/>
          </a:p>
        </p:txBody>
      </p:sp>
    </p:spTree>
    <p:extLst>
      <p:ext uri="{BB962C8B-B14F-4D97-AF65-F5344CB8AC3E}">
        <p14:creationId xmlns:p14="http://schemas.microsoft.com/office/powerpoint/2010/main" val="253374390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324000" y="323289"/>
            <a:ext cx="1433284" cy="721300"/>
          </a:xfrm>
          <a:prstGeom prst="rect">
            <a:avLst/>
          </a:prstGeom>
        </p:spPr>
      </p:pic>
      <p:sp>
        <p:nvSpPr>
          <p:cNvPr id="12" name="TextBox 11"/>
          <p:cNvSpPr txBox="1"/>
          <p:nvPr/>
        </p:nvSpPr>
        <p:spPr>
          <a:xfrm>
            <a:off x="1863294" y="88201"/>
            <a:ext cx="7280705" cy="1200329"/>
          </a:xfrm>
          <a:prstGeom prst="rect">
            <a:avLst/>
          </a:prstGeom>
          <a:noFill/>
        </p:spPr>
        <p:txBody>
          <a:bodyPr wrap="square" rtlCol="0">
            <a:spAutoFit/>
          </a:bodyPr>
          <a:lstStyle/>
          <a:p>
            <a:pPr algn="ctr"/>
            <a:r>
              <a:rPr lang="en-US" sz="3600" b="1" dirty="0" smtClean="0"/>
              <a:t>FOR PASTORS AND ELDERS: </a:t>
            </a:r>
          </a:p>
          <a:p>
            <a:pPr algn="ctr"/>
            <a:r>
              <a:rPr lang="en-US" sz="3600" b="1" dirty="0" smtClean="0">
                <a:solidFill>
                  <a:srgbClr val="C00000"/>
                </a:solidFill>
                <a:effectLst>
                  <a:glow rad="101600">
                    <a:schemeClr val="accent2">
                      <a:satMod val="175000"/>
                      <a:alpha val="40000"/>
                    </a:schemeClr>
                  </a:glow>
                </a:effectLst>
              </a:rPr>
              <a:t>How To Empower Children’s Leader</a:t>
            </a:r>
            <a:r>
              <a:rPr lang="en-US" sz="3200" b="1" dirty="0">
                <a:solidFill>
                  <a:srgbClr val="C00000"/>
                </a:solidFill>
                <a:effectLst>
                  <a:glow rad="101600">
                    <a:schemeClr val="accent2">
                      <a:satMod val="175000"/>
                      <a:alpha val="40000"/>
                    </a:schemeClr>
                  </a:glow>
                </a:effectLst>
              </a:rPr>
              <a:t>s</a:t>
            </a:r>
          </a:p>
        </p:txBody>
      </p:sp>
      <p:sp>
        <p:nvSpPr>
          <p:cNvPr id="15" name="TextBox 14"/>
          <p:cNvSpPr txBox="1"/>
          <p:nvPr/>
        </p:nvSpPr>
        <p:spPr>
          <a:xfrm>
            <a:off x="765443" y="262815"/>
            <a:ext cx="511478" cy="584776"/>
          </a:xfrm>
          <a:prstGeom prst="rect">
            <a:avLst/>
          </a:prstGeom>
          <a:noFill/>
        </p:spPr>
        <p:txBody>
          <a:bodyPr wrap="none" rtlCol="0">
            <a:spAutoFit/>
          </a:bodyPr>
          <a:lstStyle/>
          <a:p>
            <a:r>
              <a:rPr lang="en-US" sz="3200" b="1" dirty="0"/>
              <a:t>C</a:t>
            </a:r>
            <a:r>
              <a:rPr lang="en-US" sz="3200" b="1" dirty="0" smtClean="0"/>
              <a:t>.</a:t>
            </a:r>
            <a:endParaRPr lang="en-US" sz="3200" b="1" dirty="0"/>
          </a:p>
        </p:txBody>
      </p:sp>
      <p:sp>
        <p:nvSpPr>
          <p:cNvPr id="2" name="TextBox 1"/>
          <p:cNvSpPr txBox="1"/>
          <p:nvPr/>
        </p:nvSpPr>
        <p:spPr>
          <a:xfrm>
            <a:off x="388724" y="1269075"/>
            <a:ext cx="8690428" cy="5678478"/>
          </a:xfrm>
          <a:prstGeom prst="rect">
            <a:avLst/>
          </a:prstGeom>
          <a:noFill/>
        </p:spPr>
        <p:txBody>
          <a:bodyPr wrap="square" rtlCol="0">
            <a:spAutoFit/>
          </a:bodyPr>
          <a:lstStyle/>
          <a:p>
            <a:pPr marL="285750" indent="-285750">
              <a:buFont typeface="Wingdings" charset="2"/>
              <a:buChar char="q"/>
            </a:pPr>
            <a:r>
              <a:rPr lang="en-US" sz="3200" b="1" i="1" dirty="0" smtClean="0"/>
              <a:t>Provide opportunities </a:t>
            </a:r>
            <a:r>
              <a:rPr lang="en-US" sz="2800" dirty="0" smtClean="0"/>
              <a:t>for children’s leaders to organize children’s worships on special days.</a:t>
            </a:r>
          </a:p>
          <a:p>
            <a:pPr marL="285750" indent="-285750">
              <a:buFont typeface="Wingdings" charset="2"/>
              <a:buChar char="q"/>
            </a:pPr>
            <a:r>
              <a:rPr lang="en-US" sz="3200" b="1" i="1" dirty="0" smtClean="0"/>
              <a:t>Include children’s leaders in planning committees </a:t>
            </a:r>
            <a:r>
              <a:rPr lang="en-US" sz="2800" dirty="0" smtClean="0"/>
              <a:t>where they can learn leadership skills.</a:t>
            </a:r>
          </a:p>
          <a:p>
            <a:pPr marL="285750" indent="-285750">
              <a:buFont typeface="Wingdings" charset="2"/>
              <a:buChar char="q"/>
            </a:pPr>
            <a:r>
              <a:rPr lang="en-US" sz="3200" b="1" i="1" dirty="0" smtClean="0"/>
              <a:t>Support Children’s Ministries programs </a:t>
            </a:r>
            <a:r>
              <a:rPr lang="en-US" sz="2800" dirty="0" smtClean="0"/>
              <a:t>by helping out in areas of presentations, transportation, promotion of the event.</a:t>
            </a:r>
          </a:p>
          <a:p>
            <a:pPr marL="285750" indent="-285750">
              <a:buFont typeface="Wingdings" charset="2"/>
              <a:buChar char="q"/>
            </a:pPr>
            <a:r>
              <a:rPr lang="en-US" sz="3200" b="1" i="1" dirty="0" smtClean="0"/>
              <a:t>Encourage them </a:t>
            </a:r>
            <a:r>
              <a:rPr lang="en-US" sz="2800" dirty="0" smtClean="0"/>
              <a:t>to try new ideas.</a:t>
            </a:r>
          </a:p>
          <a:p>
            <a:pPr marL="285750" indent="-285750">
              <a:buFont typeface="Wingdings" charset="2"/>
              <a:buChar char="q"/>
            </a:pPr>
            <a:r>
              <a:rPr lang="en-US" sz="3200" b="1" i="1" dirty="0" smtClean="0"/>
              <a:t>Provide budgets </a:t>
            </a:r>
            <a:r>
              <a:rPr lang="en-US" sz="2700" dirty="0" smtClean="0"/>
              <a:t>for them to organize children’s program.</a:t>
            </a:r>
          </a:p>
          <a:p>
            <a:pPr marL="285750" indent="-285750">
              <a:buFont typeface="Wingdings" charset="2"/>
              <a:buChar char="q"/>
            </a:pPr>
            <a:r>
              <a:rPr lang="en-US" sz="3200" b="1" i="1" dirty="0" smtClean="0"/>
              <a:t>Appoint capable people </a:t>
            </a:r>
            <a:r>
              <a:rPr lang="en-US" sz="2800" dirty="0" smtClean="0"/>
              <a:t>to the Children’s </a:t>
            </a:r>
          </a:p>
          <a:p>
            <a:r>
              <a:rPr lang="en-US" sz="2800" dirty="0"/>
              <a:t> </a:t>
            </a:r>
            <a:r>
              <a:rPr lang="en-US" sz="2800" dirty="0" smtClean="0"/>
              <a:t>   Ministries Committees.</a:t>
            </a:r>
          </a:p>
        </p:txBody>
      </p:sp>
      <p:pic>
        <p:nvPicPr>
          <p:cNvPr id="10" name="Picture 9"/>
          <p:cNvPicPr>
            <a:picLocks noChangeAspect="1"/>
          </p:cNvPicPr>
          <p:nvPr/>
        </p:nvPicPr>
        <p:blipFill>
          <a:blip r:embed="rId4"/>
          <a:stretch>
            <a:fillRect/>
          </a:stretch>
        </p:blipFill>
        <p:spPr>
          <a:xfrm>
            <a:off x="7936949" y="5440318"/>
            <a:ext cx="1220024" cy="1417682"/>
          </a:xfrm>
          <a:prstGeom prst="rect">
            <a:avLst/>
          </a:prstGeom>
        </p:spPr>
      </p:pic>
      <p:sp>
        <p:nvSpPr>
          <p:cNvPr id="11" name="TextBox 10"/>
          <p:cNvSpPr txBox="1"/>
          <p:nvPr/>
        </p:nvSpPr>
        <p:spPr>
          <a:xfrm>
            <a:off x="7761854" y="6032430"/>
            <a:ext cx="1414574" cy="584775"/>
          </a:xfrm>
          <a:prstGeom prst="rect">
            <a:avLst/>
          </a:prstGeom>
          <a:noFill/>
        </p:spPr>
        <p:txBody>
          <a:bodyPr wrap="square" rtlCol="0">
            <a:spAutoFit/>
          </a:bodyPr>
          <a:lstStyle/>
          <a:p>
            <a:pPr algn="ctr"/>
            <a:r>
              <a:rPr lang="en-US" sz="1600" b="1" dirty="0" smtClean="0"/>
              <a:t>Empowering Leadership</a:t>
            </a:r>
          </a:p>
        </p:txBody>
      </p:sp>
    </p:spTree>
    <p:extLst>
      <p:ext uri="{BB962C8B-B14F-4D97-AF65-F5344CB8AC3E}">
        <p14:creationId xmlns:p14="http://schemas.microsoft.com/office/powerpoint/2010/main" val="29066452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fade">
                                      <p:cBhvr>
                                        <p:cTn id="49" dur="1000"/>
                                        <p:tgtEl>
                                          <p:spTgt spid="2">
                                            <p:txEl>
                                              <p:pRg st="6" end="6"/>
                                            </p:txEl>
                                          </p:spTgt>
                                        </p:tgtEl>
                                      </p:cBhvr>
                                    </p:animEffect>
                                    <p:anim calcmode="lin" valueType="num">
                                      <p:cBhvr>
                                        <p:cTn id="5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917"/>
            <a:ext cx="8229600" cy="1143000"/>
          </a:xfrm>
        </p:spPr>
        <p:txBody>
          <a:bodyPr/>
          <a:lstStyle/>
          <a:p>
            <a:r>
              <a:rPr lang="en-US" dirty="0" smtClean="0"/>
              <a:t>8 Characteristics of a Healthy CHM</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694000391"/>
              </p:ext>
            </p:extLst>
          </p:nvPr>
        </p:nvGraphicFramePr>
        <p:xfrm>
          <a:off x="194552" y="1464015"/>
          <a:ext cx="8492248" cy="5394960"/>
        </p:xfrm>
        <a:graphic>
          <a:graphicData uri="http://schemas.openxmlformats.org/drawingml/2006/table">
            <a:tbl>
              <a:tblPr firstRow="1" bandRow="1">
                <a:tableStyleId>{5C22544A-7EE6-4342-B048-85BDC9FD1C3A}</a:tableStyleId>
              </a:tblPr>
              <a:tblGrid>
                <a:gridCol w="6459167"/>
                <a:gridCol w="2033081"/>
              </a:tblGrid>
              <a:tr h="594519">
                <a:tc>
                  <a:txBody>
                    <a:bodyPr/>
                    <a:lstStyle/>
                    <a:p>
                      <a:r>
                        <a:rPr lang="en-US" sz="3600" dirty="0" smtClean="0"/>
                        <a:t>1  Empowering leadership</a:t>
                      </a:r>
                      <a:endParaRPr lang="en-US" sz="3600" dirty="0"/>
                    </a:p>
                  </a:txBody>
                  <a:tcPr/>
                </a:tc>
                <a:tc>
                  <a:txBody>
                    <a:bodyPr/>
                    <a:lstStyle/>
                    <a:p>
                      <a:endParaRPr lang="en-US" sz="3600"/>
                    </a:p>
                  </a:txBody>
                  <a:tcPr/>
                </a:tc>
              </a:tr>
              <a:tr h="594519">
                <a:tc>
                  <a:txBody>
                    <a:bodyPr/>
                    <a:lstStyle/>
                    <a:p>
                      <a:r>
                        <a:rPr lang="en-US" sz="3600" dirty="0" smtClean="0"/>
                        <a:t>2.  Gift-oriented ministry</a:t>
                      </a:r>
                      <a:endParaRPr lang="en-US" sz="3600" dirty="0"/>
                    </a:p>
                  </a:txBody>
                  <a:tcPr/>
                </a:tc>
                <a:tc>
                  <a:txBody>
                    <a:bodyPr/>
                    <a:lstStyle/>
                    <a:p>
                      <a:endParaRPr lang="en-US" sz="3600" dirty="0"/>
                    </a:p>
                  </a:txBody>
                  <a:tcPr/>
                </a:tc>
              </a:tr>
              <a:tr h="59451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3600" dirty="0" smtClean="0"/>
                        <a:t>3  Passionate Spirituality</a:t>
                      </a:r>
                    </a:p>
                    <a:p>
                      <a:endParaRPr lang="en-US" dirty="0"/>
                    </a:p>
                  </a:txBody>
                  <a:tcPr/>
                </a:tc>
                <a:tc>
                  <a:txBody>
                    <a:bodyPr/>
                    <a:lstStyle/>
                    <a:p>
                      <a:endParaRPr lang="en-US" dirty="0"/>
                    </a:p>
                  </a:txBody>
                  <a:tcPr/>
                </a:tc>
              </a:tr>
              <a:tr h="594519">
                <a:tc>
                  <a:txBody>
                    <a:bodyPr/>
                    <a:lstStyle/>
                    <a:p>
                      <a:r>
                        <a:rPr lang="en-US" sz="3600" dirty="0" smtClean="0"/>
                        <a:t>4  Functional  Structures</a:t>
                      </a:r>
                      <a:endParaRPr lang="en-US" sz="3600" dirty="0"/>
                    </a:p>
                  </a:txBody>
                  <a:tcPr/>
                </a:tc>
                <a:tc>
                  <a:txBody>
                    <a:bodyPr/>
                    <a:lstStyle/>
                    <a:p>
                      <a:endParaRPr lang="en-US" dirty="0"/>
                    </a:p>
                  </a:txBody>
                  <a:tcPr/>
                </a:tc>
              </a:tr>
              <a:tr h="594519">
                <a:tc>
                  <a:txBody>
                    <a:bodyPr/>
                    <a:lstStyle/>
                    <a:p>
                      <a:r>
                        <a:rPr lang="en-US" sz="3600" dirty="0" smtClean="0"/>
                        <a:t>5  Inspiring Worship Services</a:t>
                      </a:r>
                      <a:endParaRPr lang="en-US" sz="3600" dirty="0"/>
                    </a:p>
                  </a:txBody>
                  <a:tcPr/>
                </a:tc>
                <a:tc>
                  <a:txBody>
                    <a:bodyPr/>
                    <a:lstStyle/>
                    <a:p>
                      <a:endParaRPr lang="en-US" dirty="0"/>
                    </a:p>
                  </a:txBody>
                  <a:tcPr/>
                </a:tc>
              </a:tr>
              <a:tr h="594519">
                <a:tc>
                  <a:txBody>
                    <a:bodyPr/>
                    <a:lstStyle/>
                    <a:p>
                      <a:r>
                        <a:rPr lang="en-US" sz="3600" dirty="0" smtClean="0"/>
                        <a:t>6  </a:t>
                      </a:r>
                      <a:r>
                        <a:rPr lang="en-US" sz="3600" dirty="0" err="1" smtClean="0"/>
                        <a:t>Wholistic</a:t>
                      </a:r>
                      <a:r>
                        <a:rPr lang="en-US" sz="3600" dirty="0" smtClean="0"/>
                        <a:t> Small group</a:t>
                      </a:r>
                      <a:endParaRPr lang="en-US" sz="3600" dirty="0"/>
                    </a:p>
                  </a:txBody>
                  <a:tcPr/>
                </a:tc>
                <a:tc>
                  <a:txBody>
                    <a:bodyPr/>
                    <a:lstStyle/>
                    <a:p>
                      <a:endParaRPr lang="en-US" dirty="0"/>
                    </a:p>
                  </a:txBody>
                  <a:tcPr/>
                </a:tc>
              </a:tr>
              <a:tr h="594519">
                <a:tc>
                  <a:txBody>
                    <a:bodyPr/>
                    <a:lstStyle/>
                    <a:p>
                      <a:r>
                        <a:rPr lang="en-US" dirty="0" smtClean="0"/>
                        <a:t>7 </a:t>
                      </a:r>
                      <a:r>
                        <a:rPr lang="en-US" sz="3600" dirty="0" smtClean="0"/>
                        <a:t> Need-oriented Evangelism</a:t>
                      </a:r>
                      <a:endParaRPr lang="en-US" sz="3600" dirty="0"/>
                    </a:p>
                  </a:txBody>
                  <a:tcPr/>
                </a:tc>
                <a:tc>
                  <a:txBody>
                    <a:bodyPr/>
                    <a:lstStyle/>
                    <a:p>
                      <a:endParaRPr lang="en-US"/>
                    </a:p>
                  </a:txBody>
                  <a:tcPr/>
                </a:tc>
              </a:tr>
              <a:tr h="594519">
                <a:tc>
                  <a:txBody>
                    <a:bodyPr/>
                    <a:lstStyle/>
                    <a:p>
                      <a:r>
                        <a:rPr lang="en-US" dirty="0" smtClean="0"/>
                        <a:t>8  </a:t>
                      </a:r>
                      <a:r>
                        <a:rPr lang="en-US" sz="3600" dirty="0" smtClean="0"/>
                        <a:t> Loving Relationships</a:t>
                      </a:r>
                      <a:endParaRPr lang="en-US" sz="3600" dirty="0"/>
                    </a:p>
                  </a:txBody>
                  <a:tcPr/>
                </a:tc>
                <a:tc>
                  <a:txBody>
                    <a:bodyPr/>
                    <a:lstStyle/>
                    <a:p>
                      <a:endParaRPr lang="en-US" dirty="0"/>
                    </a:p>
                  </a:txBody>
                  <a:tcPr/>
                </a:tc>
              </a:tr>
            </a:tbl>
          </a:graphicData>
        </a:graphic>
      </p:graphicFrame>
      <p:sp>
        <p:nvSpPr>
          <p:cNvPr id="4" name="Slide Number Placeholder 3"/>
          <p:cNvSpPr>
            <a:spLocks noGrp="1"/>
          </p:cNvSpPr>
          <p:nvPr>
            <p:ph type="sldNum" sz="quarter" idx="12"/>
          </p:nvPr>
        </p:nvSpPr>
        <p:spPr/>
        <p:txBody>
          <a:bodyPr/>
          <a:lstStyle/>
          <a:p>
            <a:fld id="{D89E427B-1EE8-9A48-B23D-6BCDBF51F034}" type="slidenum">
              <a:rPr lang="en-US" smtClean="0">
                <a:solidFill>
                  <a:prstClr val="black">
                    <a:tint val="75000"/>
                  </a:prstClr>
                </a:solidFill>
              </a:rPr>
              <a:pPr/>
              <a:t>18</a:t>
            </a:fld>
            <a:endParaRPr lang="en-US">
              <a:solidFill>
                <a:prstClr val="black">
                  <a:tint val="75000"/>
                </a:prstClr>
              </a:solidFill>
            </a:endParaRPr>
          </a:p>
        </p:txBody>
      </p:sp>
      <p:sp>
        <p:nvSpPr>
          <p:cNvPr id="7" name="Oval 6"/>
          <p:cNvSpPr/>
          <p:nvPr/>
        </p:nvSpPr>
        <p:spPr>
          <a:xfrm rot="16200000">
            <a:off x="2804944" y="-782871"/>
            <a:ext cx="567182" cy="526266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defTabSz="914292"/>
            <a:endParaRPr lang="en-US">
              <a:solidFill>
                <a:prstClr val="white"/>
              </a:solidFill>
            </a:endParaRPr>
          </a:p>
        </p:txBody>
      </p:sp>
      <p:sp>
        <p:nvSpPr>
          <p:cNvPr id="8" name="TextBox 7"/>
          <p:cNvSpPr txBox="1"/>
          <p:nvPr/>
        </p:nvSpPr>
        <p:spPr>
          <a:xfrm>
            <a:off x="-58364" y="771595"/>
            <a:ext cx="9416370" cy="584775"/>
          </a:xfrm>
          <a:prstGeom prst="rect">
            <a:avLst/>
          </a:prstGeom>
          <a:noFill/>
        </p:spPr>
        <p:txBody>
          <a:bodyPr wrap="square" rtlCol="0">
            <a:spAutoFit/>
          </a:bodyPr>
          <a:lstStyle/>
          <a:p>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E---Excellent   S- Satisfactory   NI  Needs Improvement</a:t>
            </a:r>
          </a:p>
        </p:txBody>
      </p:sp>
    </p:spTree>
    <p:extLst>
      <p:ext uri="{BB962C8B-B14F-4D97-AF65-F5344CB8AC3E}">
        <p14:creationId xmlns:p14="http://schemas.microsoft.com/office/powerpoint/2010/main" val="30596385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90">
                                          <p:stCondLst>
                                            <p:cond delay="0"/>
                                          </p:stCondLst>
                                        </p:cTn>
                                        <p:tgtEl>
                                          <p:spTgt spid="7"/>
                                        </p:tgtEl>
                                      </p:cBhvr>
                                    </p:animEffect>
                                    <p:anim calcmode="lin" valueType="num">
                                      <p:cBhvr>
                                        <p:cTn id="8"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13" dur="13">
                                          <p:stCondLst>
                                            <p:cond delay="325"/>
                                          </p:stCondLst>
                                        </p:cTn>
                                        <p:tgtEl>
                                          <p:spTgt spid="7"/>
                                        </p:tgtEl>
                                      </p:cBhvr>
                                      <p:to x="100000" y="60000"/>
                                    </p:animScale>
                                    <p:animScale>
                                      <p:cBhvr>
                                        <p:cTn id="14" dur="83" decel="50000">
                                          <p:stCondLst>
                                            <p:cond delay="338"/>
                                          </p:stCondLst>
                                        </p:cTn>
                                        <p:tgtEl>
                                          <p:spTgt spid="7"/>
                                        </p:tgtEl>
                                      </p:cBhvr>
                                      <p:to x="100000" y="100000"/>
                                    </p:animScale>
                                    <p:animScale>
                                      <p:cBhvr>
                                        <p:cTn id="15" dur="13">
                                          <p:stCondLst>
                                            <p:cond delay="656"/>
                                          </p:stCondLst>
                                        </p:cTn>
                                        <p:tgtEl>
                                          <p:spTgt spid="7"/>
                                        </p:tgtEl>
                                      </p:cBhvr>
                                      <p:to x="100000" y="80000"/>
                                    </p:animScale>
                                    <p:animScale>
                                      <p:cBhvr>
                                        <p:cTn id="16" dur="83" decel="50000">
                                          <p:stCondLst>
                                            <p:cond delay="669"/>
                                          </p:stCondLst>
                                        </p:cTn>
                                        <p:tgtEl>
                                          <p:spTgt spid="7"/>
                                        </p:tgtEl>
                                      </p:cBhvr>
                                      <p:to x="100000" y="100000"/>
                                    </p:animScale>
                                    <p:animScale>
                                      <p:cBhvr>
                                        <p:cTn id="17" dur="13">
                                          <p:stCondLst>
                                            <p:cond delay="821"/>
                                          </p:stCondLst>
                                        </p:cTn>
                                        <p:tgtEl>
                                          <p:spTgt spid="7"/>
                                        </p:tgtEl>
                                      </p:cBhvr>
                                      <p:to x="100000" y="90000"/>
                                    </p:animScale>
                                    <p:animScale>
                                      <p:cBhvr>
                                        <p:cTn id="18" dur="83" decel="50000">
                                          <p:stCondLst>
                                            <p:cond delay="834"/>
                                          </p:stCondLst>
                                        </p:cTn>
                                        <p:tgtEl>
                                          <p:spTgt spid="7"/>
                                        </p:tgtEl>
                                      </p:cBhvr>
                                      <p:to x="100000" y="100000"/>
                                    </p:animScale>
                                    <p:animScale>
                                      <p:cBhvr>
                                        <p:cTn id="19" dur="13">
                                          <p:stCondLst>
                                            <p:cond delay="904"/>
                                          </p:stCondLst>
                                        </p:cTn>
                                        <p:tgtEl>
                                          <p:spTgt spid="7"/>
                                        </p:tgtEl>
                                      </p:cBhvr>
                                      <p:to x="100000" y="95000"/>
                                    </p:animScale>
                                    <p:animScale>
                                      <p:cBhvr>
                                        <p:cTn id="20" dur="83" decel="50000">
                                          <p:stCondLst>
                                            <p:cond delay="917"/>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0" y="16143"/>
            <a:ext cx="2119493" cy="2896354"/>
          </a:xfrm>
          <a:prstGeom prst="rect">
            <a:avLst/>
          </a:prstGeom>
        </p:spPr>
      </p:pic>
      <p:sp>
        <p:nvSpPr>
          <p:cNvPr id="22" name="TextBox 21"/>
          <p:cNvSpPr txBox="1"/>
          <p:nvPr/>
        </p:nvSpPr>
        <p:spPr>
          <a:xfrm>
            <a:off x="162032" y="631181"/>
            <a:ext cx="1818654" cy="2062103"/>
          </a:xfrm>
          <a:prstGeom prst="rect">
            <a:avLst/>
          </a:prstGeom>
          <a:noFill/>
        </p:spPr>
        <p:txBody>
          <a:bodyPr wrap="square" rtlCol="0">
            <a:spAutoFit/>
          </a:bodyPr>
          <a:lstStyle/>
          <a:p>
            <a:pPr algn="ctr"/>
            <a:endParaRPr lang="en-US" sz="3200" b="1" dirty="0" smtClean="0">
              <a:solidFill>
                <a:srgbClr val="FF0000"/>
              </a:solidFill>
            </a:endParaRPr>
          </a:p>
          <a:p>
            <a:pPr algn="ctr"/>
            <a:r>
              <a:rPr lang="en-US" sz="3200" b="1" dirty="0" smtClean="0">
                <a:solidFill>
                  <a:srgbClr val="FF0000"/>
                </a:solidFill>
              </a:rPr>
              <a:t>Gift -</a:t>
            </a:r>
          </a:p>
          <a:p>
            <a:pPr algn="ctr"/>
            <a:r>
              <a:rPr lang="en-US" sz="3200" b="1" dirty="0" smtClean="0">
                <a:solidFill>
                  <a:srgbClr val="FF0000"/>
                </a:solidFill>
              </a:rPr>
              <a:t>oriented Ministry</a:t>
            </a:r>
          </a:p>
        </p:txBody>
      </p:sp>
      <p:sp>
        <p:nvSpPr>
          <p:cNvPr id="30" name="TextBox 29"/>
          <p:cNvSpPr txBox="1"/>
          <p:nvPr/>
        </p:nvSpPr>
        <p:spPr>
          <a:xfrm>
            <a:off x="108053" y="910582"/>
            <a:ext cx="541960" cy="646331"/>
          </a:xfrm>
          <a:prstGeom prst="rect">
            <a:avLst/>
          </a:prstGeom>
          <a:noFill/>
        </p:spPr>
        <p:txBody>
          <a:bodyPr wrap="none" rtlCol="0">
            <a:spAutoFit/>
          </a:bodyPr>
          <a:lstStyle/>
          <a:p>
            <a:r>
              <a:rPr lang="en-US" sz="3600" b="1" dirty="0"/>
              <a:t>2</a:t>
            </a:r>
            <a:r>
              <a:rPr lang="en-US" sz="3600" b="1" dirty="0" smtClean="0"/>
              <a:t>.</a:t>
            </a:r>
            <a:endParaRPr lang="en-US" sz="3600" b="1" dirty="0"/>
          </a:p>
        </p:txBody>
      </p:sp>
      <p:pic>
        <p:nvPicPr>
          <p:cNvPr id="3" name="Picture 2"/>
          <p:cNvPicPr>
            <a:picLocks noChangeAspect="1"/>
          </p:cNvPicPr>
          <p:nvPr/>
        </p:nvPicPr>
        <p:blipFill>
          <a:blip r:embed="rId4"/>
          <a:stretch>
            <a:fillRect/>
          </a:stretch>
        </p:blipFill>
        <p:spPr>
          <a:xfrm>
            <a:off x="2485572" y="502371"/>
            <a:ext cx="834571" cy="834571"/>
          </a:xfrm>
          <a:prstGeom prst="rect">
            <a:avLst/>
          </a:prstGeom>
        </p:spPr>
      </p:pic>
      <p:sp>
        <p:nvSpPr>
          <p:cNvPr id="5" name="TextBox 4"/>
          <p:cNvSpPr txBox="1"/>
          <p:nvPr/>
        </p:nvSpPr>
        <p:spPr>
          <a:xfrm>
            <a:off x="3374569" y="483937"/>
            <a:ext cx="5555026" cy="707886"/>
          </a:xfrm>
          <a:prstGeom prst="rect">
            <a:avLst/>
          </a:prstGeom>
          <a:noFill/>
        </p:spPr>
        <p:txBody>
          <a:bodyPr wrap="none" rtlCol="0">
            <a:spAutoFit/>
          </a:bodyPr>
          <a:lstStyle/>
          <a:p>
            <a:r>
              <a:rPr lang="en-US" sz="3200" dirty="0" smtClean="0"/>
              <a:t>A. </a:t>
            </a:r>
            <a:r>
              <a:rPr lang="en-US" sz="4000" b="1" dirty="0" smtClean="0"/>
              <a:t>RECRUITING</a:t>
            </a:r>
            <a:r>
              <a:rPr lang="en-US" sz="3200" dirty="0" smtClean="0"/>
              <a:t> VOLUNTEERS</a:t>
            </a:r>
            <a:endParaRPr lang="en-US" sz="3200" dirty="0"/>
          </a:p>
        </p:txBody>
      </p:sp>
      <p:pic>
        <p:nvPicPr>
          <p:cNvPr id="37" name="Picture 36"/>
          <p:cNvPicPr>
            <a:picLocks noChangeAspect="1"/>
          </p:cNvPicPr>
          <p:nvPr/>
        </p:nvPicPr>
        <p:blipFill>
          <a:blip r:embed="rId4"/>
          <a:stretch>
            <a:fillRect/>
          </a:stretch>
        </p:blipFill>
        <p:spPr>
          <a:xfrm>
            <a:off x="2467432" y="2164840"/>
            <a:ext cx="834571" cy="834571"/>
          </a:xfrm>
          <a:prstGeom prst="rect">
            <a:avLst/>
          </a:prstGeom>
        </p:spPr>
      </p:pic>
      <p:sp>
        <p:nvSpPr>
          <p:cNvPr id="38" name="TextBox 37"/>
          <p:cNvSpPr txBox="1"/>
          <p:nvPr/>
        </p:nvSpPr>
        <p:spPr>
          <a:xfrm>
            <a:off x="3356429" y="2146406"/>
            <a:ext cx="5423230" cy="707886"/>
          </a:xfrm>
          <a:prstGeom prst="rect">
            <a:avLst/>
          </a:prstGeom>
          <a:noFill/>
        </p:spPr>
        <p:txBody>
          <a:bodyPr wrap="none" rtlCol="0">
            <a:spAutoFit/>
          </a:bodyPr>
          <a:lstStyle/>
          <a:p>
            <a:r>
              <a:rPr lang="en-US" sz="3200" dirty="0" smtClean="0"/>
              <a:t>B. </a:t>
            </a:r>
            <a:r>
              <a:rPr lang="en-US" sz="4000" b="1" dirty="0" smtClean="0"/>
              <a:t>SCREENING </a:t>
            </a:r>
            <a:r>
              <a:rPr lang="en-US" sz="3200" dirty="0" smtClean="0"/>
              <a:t>VOLUNTEERS</a:t>
            </a:r>
            <a:endParaRPr lang="en-US" sz="2400" dirty="0"/>
          </a:p>
        </p:txBody>
      </p:sp>
      <p:pic>
        <p:nvPicPr>
          <p:cNvPr id="39" name="Picture 38"/>
          <p:cNvPicPr>
            <a:picLocks noChangeAspect="1"/>
          </p:cNvPicPr>
          <p:nvPr/>
        </p:nvPicPr>
        <p:blipFill>
          <a:blip r:embed="rId4"/>
          <a:stretch>
            <a:fillRect/>
          </a:stretch>
        </p:blipFill>
        <p:spPr>
          <a:xfrm>
            <a:off x="162032" y="3565617"/>
            <a:ext cx="834571" cy="834571"/>
          </a:xfrm>
          <a:prstGeom prst="rect">
            <a:avLst/>
          </a:prstGeom>
        </p:spPr>
      </p:pic>
      <p:sp>
        <p:nvSpPr>
          <p:cNvPr id="40" name="TextBox 39"/>
          <p:cNvSpPr txBox="1"/>
          <p:nvPr/>
        </p:nvSpPr>
        <p:spPr>
          <a:xfrm>
            <a:off x="1051029" y="3547183"/>
            <a:ext cx="7468461" cy="1323439"/>
          </a:xfrm>
          <a:prstGeom prst="rect">
            <a:avLst/>
          </a:prstGeom>
          <a:noFill/>
        </p:spPr>
        <p:txBody>
          <a:bodyPr wrap="none" rtlCol="0">
            <a:spAutoFit/>
          </a:bodyPr>
          <a:lstStyle/>
          <a:p>
            <a:r>
              <a:rPr lang="en-US" sz="3200" dirty="0"/>
              <a:t>C</a:t>
            </a:r>
            <a:r>
              <a:rPr lang="en-US" sz="3200" dirty="0" smtClean="0"/>
              <a:t>. </a:t>
            </a:r>
            <a:r>
              <a:rPr lang="en-US" sz="4000" b="1" dirty="0" smtClean="0"/>
              <a:t>ADVENTIST RISK MANAGEMENT</a:t>
            </a:r>
          </a:p>
          <a:p>
            <a:r>
              <a:rPr lang="en-US" sz="4000" b="1" dirty="0"/>
              <a:t> </a:t>
            </a:r>
            <a:r>
              <a:rPr lang="en-US" sz="4000" b="1" dirty="0" smtClean="0"/>
              <a:t> </a:t>
            </a:r>
            <a:r>
              <a:rPr lang="en-US" sz="3200" dirty="0" smtClean="0"/>
              <a:t>  GUIDELINES </a:t>
            </a:r>
            <a:endParaRPr lang="en-US" sz="3200" dirty="0"/>
          </a:p>
        </p:txBody>
      </p:sp>
      <p:pic>
        <p:nvPicPr>
          <p:cNvPr id="41" name="Picture 40"/>
          <p:cNvPicPr>
            <a:picLocks noChangeAspect="1"/>
          </p:cNvPicPr>
          <p:nvPr/>
        </p:nvPicPr>
        <p:blipFill>
          <a:blip r:embed="rId4"/>
          <a:stretch>
            <a:fillRect/>
          </a:stretch>
        </p:blipFill>
        <p:spPr>
          <a:xfrm>
            <a:off x="162032" y="5063485"/>
            <a:ext cx="834571" cy="834571"/>
          </a:xfrm>
          <a:prstGeom prst="rect">
            <a:avLst/>
          </a:prstGeom>
        </p:spPr>
      </p:pic>
      <p:sp>
        <p:nvSpPr>
          <p:cNvPr id="42" name="TextBox 41"/>
          <p:cNvSpPr txBox="1"/>
          <p:nvPr/>
        </p:nvSpPr>
        <p:spPr>
          <a:xfrm>
            <a:off x="1069171" y="5045051"/>
            <a:ext cx="7860423" cy="1200329"/>
          </a:xfrm>
          <a:prstGeom prst="rect">
            <a:avLst/>
          </a:prstGeom>
          <a:noFill/>
        </p:spPr>
        <p:txBody>
          <a:bodyPr wrap="square" rtlCol="0">
            <a:spAutoFit/>
          </a:bodyPr>
          <a:lstStyle/>
          <a:p>
            <a:r>
              <a:rPr lang="en-US" sz="3200" dirty="0"/>
              <a:t>D</a:t>
            </a:r>
            <a:r>
              <a:rPr lang="en-US" sz="3200" dirty="0" smtClean="0"/>
              <a:t>. How </a:t>
            </a:r>
            <a:r>
              <a:rPr lang="en-US" sz="4000" b="1" dirty="0" smtClean="0"/>
              <a:t>PASTORS AND ELDERS </a:t>
            </a:r>
            <a:r>
              <a:rPr lang="en-US" sz="3200" dirty="0" smtClean="0"/>
              <a:t>CAN HELP</a:t>
            </a:r>
          </a:p>
          <a:p>
            <a:r>
              <a:rPr lang="en-US" sz="3200" dirty="0"/>
              <a:t> </a:t>
            </a:r>
            <a:r>
              <a:rPr lang="en-US" sz="3200" dirty="0" smtClean="0"/>
              <a:t>    WITH SCREENING VOLUNTEERS</a:t>
            </a:r>
            <a:endParaRPr lang="en-US" sz="3200" dirty="0"/>
          </a:p>
        </p:txBody>
      </p:sp>
      <p:sp>
        <p:nvSpPr>
          <p:cNvPr id="2" name="Slide Number Placeholder 1"/>
          <p:cNvSpPr>
            <a:spLocks noGrp="1"/>
          </p:cNvSpPr>
          <p:nvPr>
            <p:ph type="sldNum" sz="quarter" idx="12"/>
          </p:nvPr>
        </p:nvSpPr>
        <p:spPr/>
        <p:txBody>
          <a:bodyPr/>
          <a:lstStyle/>
          <a:p>
            <a:fld id="{D89E427B-1EE8-9A48-B23D-6BCDBF51F034}" type="slidenum">
              <a:rPr lang="en-US" smtClean="0"/>
              <a:t>19</a:t>
            </a:fld>
            <a:endParaRPr lang="en-US"/>
          </a:p>
        </p:txBody>
      </p:sp>
    </p:spTree>
    <p:extLst>
      <p:ext uri="{BB962C8B-B14F-4D97-AF65-F5344CB8AC3E}">
        <p14:creationId xmlns:p14="http://schemas.microsoft.com/office/powerpoint/2010/main" val="2649555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60044" cy="6858000"/>
          </a:xfrm>
          <a:prstGeom prst="rect">
            <a:avLst/>
          </a:prstGeom>
        </p:spPr>
      </p:pic>
      <p:sp>
        <p:nvSpPr>
          <p:cNvPr id="6" name="TextBox 5"/>
          <p:cNvSpPr txBox="1"/>
          <p:nvPr/>
        </p:nvSpPr>
        <p:spPr>
          <a:xfrm>
            <a:off x="1565676" y="2351185"/>
            <a:ext cx="5984373" cy="1754327"/>
          </a:xfrm>
          <a:prstGeom prst="rect">
            <a:avLst/>
          </a:prstGeom>
          <a:noFill/>
        </p:spPr>
        <p:txBody>
          <a:bodyPr wrap="square" rtlCol="0">
            <a:spAutoFit/>
          </a:bodyPr>
          <a:lstStyle/>
          <a:p>
            <a:pPr algn="ctr"/>
            <a:r>
              <a:rPr lang="en-US" sz="4800" b="1" i="1" dirty="0" smtClean="0">
                <a:latin typeface="Apple Chancery"/>
                <a:cs typeface="Apple Chancery"/>
              </a:rPr>
              <a:t>8</a:t>
            </a:r>
            <a:r>
              <a:rPr lang="en-US" sz="3200" b="1" dirty="0" smtClean="0"/>
              <a:t> CHARACTERISTICS of a </a:t>
            </a:r>
          </a:p>
          <a:p>
            <a:pPr algn="ctr"/>
            <a:r>
              <a:rPr lang="en-US" sz="2800" b="1" i="1" dirty="0" smtClean="0">
                <a:solidFill>
                  <a:srgbClr val="FF0000"/>
                </a:solidFill>
              </a:rPr>
              <a:t>HEALTHY CHILDREN’S MINISTRIES</a:t>
            </a:r>
            <a:r>
              <a:rPr lang="en-US" sz="2400" b="1" dirty="0" smtClean="0"/>
              <a:t> </a:t>
            </a:r>
          </a:p>
          <a:p>
            <a:pPr algn="ctr"/>
            <a:r>
              <a:rPr lang="en-US" sz="3200" b="1" dirty="0" smtClean="0"/>
              <a:t>in the LOCAL CHURCH</a:t>
            </a:r>
            <a:endParaRPr lang="en-US" sz="3200" b="1" dirty="0"/>
          </a:p>
        </p:txBody>
      </p:sp>
      <p:sp>
        <p:nvSpPr>
          <p:cNvPr id="2" name="Slide Number Placeholder 1"/>
          <p:cNvSpPr>
            <a:spLocks noGrp="1"/>
          </p:cNvSpPr>
          <p:nvPr>
            <p:ph type="sldNum" sz="quarter" idx="12"/>
          </p:nvPr>
        </p:nvSpPr>
        <p:spPr/>
        <p:txBody>
          <a:bodyPr/>
          <a:lstStyle/>
          <a:p>
            <a:fld id="{D89E427B-1EE8-9A48-B23D-6BCDBF51F034}" type="slidenum">
              <a:rPr lang="en-US" smtClean="0"/>
              <a:t>2</a:t>
            </a:fld>
            <a:endParaRPr lang="en-US"/>
          </a:p>
        </p:txBody>
      </p:sp>
    </p:spTree>
    <p:extLst>
      <p:ext uri="{BB962C8B-B14F-4D97-AF65-F5344CB8AC3E}">
        <p14:creationId xmlns:p14="http://schemas.microsoft.com/office/powerpoint/2010/main" val="23263051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5943600" y="1524001"/>
            <a:ext cx="3200400" cy="3048000"/>
          </a:xfrm>
          <a:prstGeom prst="rect">
            <a:avLst/>
          </a:prstGeom>
        </p:spPr>
        <p:txBody>
          <a:bodyPr vert="horz">
            <a:noAutofit/>
          </a:bodyPr>
          <a:lstStyle/>
          <a:p>
            <a:pPr marL="342900" marR="0" lvl="0" indent="-342900" algn="l" defTabSz="914400" rtl="0" eaLnBrk="1" fontAlgn="auto" latinLnBrk="0" hangingPunct="1">
              <a:lnSpc>
                <a:spcPct val="100000"/>
              </a:lnSpc>
              <a:spcBef>
                <a:spcPct val="20000"/>
              </a:spcBef>
              <a:spcAft>
                <a:spcPts val="0"/>
              </a:spcAft>
              <a:buClr>
                <a:schemeClr val="accent1"/>
              </a:buClr>
              <a:buSzPct val="70000"/>
              <a:tabLst/>
              <a:defRPr/>
            </a:pPr>
            <a:endParaRPr kumimoji="0" lang="en-US" sz="4000" b="0" i="0" u="none" strike="noStrike" kern="1200" cap="none" spc="0" normalizeH="0" baseline="0" noProof="0" dirty="0" smtClean="0">
              <a:ln>
                <a:noFill/>
              </a:ln>
              <a:solidFill>
                <a:schemeClr val="tx2"/>
              </a:solidFill>
              <a:effectLst/>
              <a:uLnTx/>
              <a:uFillTx/>
              <a:latin typeface="+mn-lt"/>
              <a:ea typeface="+mn-ea"/>
              <a:cs typeface="+mn-cs"/>
            </a:endParaRPr>
          </a:p>
        </p:txBody>
      </p:sp>
      <p:pic>
        <p:nvPicPr>
          <p:cNvPr id="7" name="Picture 2"/>
          <p:cNvPicPr>
            <a:picLocks noChangeAspect="1" noChangeArrowheads="1"/>
          </p:cNvPicPr>
          <p:nvPr/>
        </p:nvPicPr>
        <p:blipFill>
          <a:blip r:embed="rId3" cstate="print"/>
          <a:srcRect/>
          <a:stretch>
            <a:fillRect/>
          </a:stretch>
        </p:blipFill>
        <p:spPr bwMode="auto">
          <a:xfrm>
            <a:off x="4609181" y="2210551"/>
            <a:ext cx="3960648" cy="2361450"/>
          </a:xfrm>
          <a:prstGeom prst="rect">
            <a:avLst/>
          </a:prstGeom>
          <a:noFill/>
          <a:ln w="9525">
            <a:noFill/>
            <a:miter lim="800000"/>
            <a:headEnd/>
            <a:tailEnd/>
          </a:ln>
        </p:spPr>
      </p:pic>
      <p:pic>
        <p:nvPicPr>
          <p:cNvPr id="8" name="Picture 5"/>
          <p:cNvPicPr>
            <a:picLocks noChangeAspect="1" noChangeArrowheads="1"/>
          </p:cNvPicPr>
          <p:nvPr/>
        </p:nvPicPr>
        <p:blipFill>
          <a:blip r:embed="rId4" cstate="print"/>
          <a:srcRect/>
          <a:stretch>
            <a:fillRect/>
          </a:stretch>
        </p:blipFill>
        <p:spPr bwMode="auto">
          <a:xfrm>
            <a:off x="162032" y="3822971"/>
            <a:ext cx="4849585" cy="2743200"/>
          </a:xfrm>
          <a:prstGeom prst="rect">
            <a:avLst/>
          </a:prstGeom>
          <a:noFill/>
          <a:ln w="9525">
            <a:noFill/>
            <a:miter lim="800000"/>
            <a:headEnd/>
            <a:tailEnd/>
          </a:ln>
        </p:spPr>
      </p:pic>
      <p:pic>
        <p:nvPicPr>
          <p:cNvPr id="10" name="Picture 4"/>
          <p:cNvPicPr>
            <a:picLocks noGrp="1" noChangeAspect="1" noChangeArrowheads="1"/>
          </p:cNvPicPr>
          <p:nvPr>
            <p:ph sz="quarter" idx="4294967295"/>
          </p:nvPr>
        </p:nvPicPr>
        <p:blipFill>
          <a:blip r:embed="rId5" cstate="print">
            <a:clrChange>
              <a:clrFrom>
                <a:srgbClr val="FFFFFF"/>
              </a:clrFrom>
              <a:clrTo>
                <a:srgbClr val="FFFFFF">
                  <a:alpha val="0"/>
                </a:srgbClr>
              </a:clrTo>
            </a:clrChange>
          </a:blip>
          <a:srcRect/>
          <a:stretch>
            <a:fillRect/>
          </a:stretch>
        </p:blipFill>
        <p:spPr bwMode="auto">
          <a:xfrm>
            <a:off x="5943600" y="4191000"/>
            <a:ext cx="2743200" cy="2667000"/>
          </a:xfrm>
          <a:prstGeom prst="rect">
            <a:avLst/>
          </a:prstGeom>
          <a:noFill/>
          <a:ln w="9525">
            <a:noFill/>
            <a:miter lim="800000"/>
            <a:headEnd/>
            <a:tailEnd/>
          </a:ln>
        </p:spPr>
      </p:pic>
      <p:sp>
        <p:nvSpPr>
          <p:cNvPr id="12" name="TextBox 11"/>
          <p:cNvSpPr txBox="1"/>
          <p:nvPr/>
        </p:nvSpPr>
        <p:spPr>
          <a:xfrm>
            <a:off x="234750" y="315476"/>
            <a:ext cx="8127753" cy="1631216"/>
          </a:xfrm>
          <a:prstGeom prst="rect">
            <a:avLst/>
          </a:prstGeom>
          <a:noFill/>
        </p:spPr>
        <p:txBody>
          <a:bodyPr wrap="square" rtlCol="0">
            <a:spAutoFit/>
          </a:bodyPr>
          <a:lstStyle/>
          <a:p>
            <a:pPr marL="457200" indent="-457200">
              <a:buFont typeface="Arial"/>
              <a:buChar char="•"/>
            </a:pPr>
            <a:r>
              <a:rPr lang="en-US" sz="3200" dirty="0"/>
              <a:t>God has given to each of us different </a:t>
            </a:r>
            <a:r>
              <a:rPr lang="en-US" sz="3200" dirty="0" smtClean="0"/>
              <a:t>gifts </a:t>
            </a:r>
            <a:r>
              <a:rPr lang="en-US" sz="3200" dirty="0"/>
              <a:t>and talents</a:t>
            </a:r>
          </a:p>
          <a:p>
            <a:endParaRPr lang="en-US" sz="3600" dirty="0"/>
          </a:p>
        </p:txBody>
      </p:sp>
      <p:sp>
        <p:nvSpPr>
          <p:cNvPr id="2" name="TextBox 1"/>
          <p:cNvSpPr txBox="1"/>
          <p:nvPr/>
        </p:nvSpPr>
        <p:spPr>
          <a:xfrm>
            <a:off x="234750" y="1441998"/>
            <a:ext cx="8335079" cy="584776"/>
          </a:xfrm>
          <a:prstGeom prst="rect">
            <a:avLst/>
          </a:prstGeom>
          <a:noFill/>
        </p:spPr>
        <p:txBody>
          <a:bodyPr wrap="square" rtlCol="0">
            <a:spAutoFit/>
          </a:bodyPr>
          <a:lstStyle/>
          <a:p>
            <a:pPr marL="457200" indent="-457200">
              <a:buFont typeface="Arial"/>
              <a:buChar char="•"/>
            </a:pPr>
            <a:r>
              <a:rPr lang="en-US" sz="3200" dirty="0" smtClean="0"/>
              <a:t>Identify gifts of staff and utilize them</a:t>
            </a:r>
            <a:endParaRPr lang="en-US" sz="3200" dirty="0"/>
          </a:p>
        </p:txBody>
      </p:sp>
      <p:sp>
        <p:nvSpPr>
          <p:cNvPr id="3" name="TextBox 2"/>
          <p:cNvSpPr txBox="1"/>
          <p:nvPr/>
        </p:nvSpPr>
        <p:spPr>
          <a:xfrm>
            <a:off x="234750" y="2026774"/>
            <a:ext cx="4540123" cy="1569660"/>
          </a:xfrm>
          <a:prstGeom prst="rect">
            <a:avLst/>
          </a:prstGeom>
          <a:noFill/>
        </p:spPr>
        <p:txBody>
          <a:bodyPr wrap="square" rtlCol="0">
            <a:spAutoFit/>
          </a:bodyPr>
          <a:lstStyle/>
          <a:p>
            <a:pPr marL="457200" indent="-457200">
              <a:buFont typeface="Arial"/>
              <a:buChar char="•"/>
            </a:pPr>
            <a:r>
              <a:rPr lang="en-US" sz="3200" dirty="0" smtClean="0"/>
              <a:t>Those who have passion for kids, direct them to CHM</a:t>
            </a:r>
            <a:endParaRPr lang="en-US" sz="3200" dirty="0"/>
          </a:p>
        </p:txBody>
      </p:sp>
    </p:spTree>
    <p:extLst>
      <p:ext uri="{BB962C8B-B14F-4D97-AF65-F5344CB8AC3E}">
        <p14:creationId xmlns:p14="http://schemas.microsoft.com/office/powerpoint/2010/main" val="102088920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9172699" cy="6858000"/>
          </a:xfrm>
          <a:prstGeom prst="rect">
            <a:avLst/>
          </a:prstGeom>
        </p:spPr>
      </p:pic>
      <p:sp>
        <p:nvSpPr>
          <p:cNvPr id="2" name="Slide Number Placeholder 1"/>
          <p:cNvSpPr>
            <a:spLocks noGrp="1"/>
          </p:cNvSpPr>
          <p:nvPr>
            <p:ph type="sldNum" sz="quarter" idx="12"/>
          </p:nvPr>
        </p:nvSpPr>
        <p:spPr/>
        <p:txBody>
          <a:bodyPr/>
          <a:lstStyle/>
          <a:p>
            <a:fld id="{D89E427B-1EE8-9A48-B23D-6BCDBF51F034}" type="slidenum">
              <a:rPr lang="en-US" smtClean="0"/>
              <a:t>21</a:t>
            </a:fld>
            <a:endParaRPr lang="en-US"/>
          </a:p>
        </p:txBody>
      </p:sp>
    </p:spTree>
    <p:extLst>
      <p:ext uri="{BB962C8B-B14F-4D97-AF65-F5344CB8AC3E}">
        <p14:creationId xmlns:p14="http://schemas.microsoft.com/office/powerpoint/2010/main" val="362408744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4715" y="478599"/>
            <a:ext cx="834571" cy="834571"/>
          </a:xfrm>
          <a:prstGeom prst="rect">
            <a:avLst/>
          </a:prstGeom>
        </p:spPr>
      </p:pic>
      <p:sp>
        <p:nvSpPr>
          <p:cNvPr id="5" name="TextBox 4"/>
          <p:cNvSpPr txBox="1"/>
          <p:nvPr/>
        </p:nvSpPr>
        <p:spPr>
          <a:xfrm>
            <a:off x="1233712" y="351307"/>
            <a:ext cx="6766296" cy="830997"/>
          </a:xfrm>
          <a:prstGeom prst="rect">
            <a:avLst/>
          </a:prstGeom>
          <a:noFill/>
        </p:spPr>
        <p:txBody>
          <a:bodyPr wrap="none" rtlCol="0">
            <a:spAutoFit/>
          </a:bodyPr>
          <a:lstStyle/>
          <a:p>
            <a:r>
              <a:rPr lang="en-US" sz="4000" dirty="0" smtClean="0"/>
              <a:t>A. </a:t>
            </a:r>
            <a:r>
              <a:rPr lang="en-US" sz="4800" b="1" dirty="0" smtClean="0"/>
              <a:t>RECRUITING</a:t>
            </a:r>
            <a:r>
              <a:rPr lang="en-US" sz="4000" dirty="0" smtClean="0"/>
              <a:t> VOLUNTEERS</a:t>
            </a:r>
            <a:endParaRPr lang="en-US" sz="4000" dirty="0"/>
          </a:p>
        </p:txBody>
      </p:sp>
      <p:pic>
        <p:nvPicPr>
          <p:cNvPr id="13" name="Picture 12"/>
          <p:cNvPicPr>
            <a:picLocks noChangeAspect="1"/>
          </p:cNvPicPr>
          <p:nvPr/>
        </p:nvPicPr>
        <p:blipFill>
          <a:blip r:embed="rId4"/>
          <a:stretch>
            <a:fillRect/>
          </a:stretch>
        </p:blipFill>
        <p:spPr>
          <a:xfrm>
            <a:off x="8255000" y="5678415"/>
            <a:ext cx="865713" cy="1183024"/>
          </a:xfrm>
          <a:prstGeom prst="rect">
            <a:avLst/>
          </a:prstGeom>
        </p:spPr>
      </p:pic>
      <p:sp>
        <p:nvSpPr>
          <p:cNvPr id="14" name="TextBox 13"/>
          <p:cNvSpPr txBox="1"/>
          <p:nvPr/>
        </p:nvSpPr>
        <p:spPr>
          <a:xfrm>
            <a:off x="8345716" y="5977135"/>
            <a:ext cx="726905" cy="769441"/>
          </a:xfrm>
          <a:prstGeom prst="rect">
            <a:avLst/>
          </a:prstGeom>
          <a:noFill/>
        </p:spPr>
        <p:txBody>
          <a:bodyPr wrap="square" rtlCol="0">
            <a:spAutoFit/>
          </a:bodyPr>
          <a:lstStyle/>
          <a:p>
            <a:pPr algn="ctr"/>
            <a:endParaRPr lang="en-US" sz="1100" b="1" dirty="0" smtClean="0"/>
          </a:p>
          <a:p>
            <a:pPr algn="ctr"/>
            <a:r>
              <a:rPr lang="en-US" sz="1100" b="1" dirty="0" smtClean="0"/>
              <a:t>Gift -</a:t>
            </a:r>
          </a:p>
          <a:p>
            <a:pPr algn="ctr"/>
            <a:r>
              <a:rPr lang="en-US" sz="1100" b="1" dirty="0" smtClean="0"/>
              <a:t>oriented Ministry</a:t>
            </a:r>
          </a:p>
        </p:txBody>
      </p:sp>
      <p:pic>
        <p:nvPicPr>
          <p:cNvPr id="4" name="Picture 3"/>
          <p:cNvPicPr>
            <a:picLocks noChangeAspect="1"/>
          </p:cNvPicPr>
          <p:nvPr/>
        </p:nvPicPr>
        <p:blipFill>
          <a:blip r:embed="rId5"/>
          <a:stretch>
            <a:fillRect/>
          </a:stretch>
        </p:blipFill>
        <p:spPr>
          <a:xfrm>
            <a:off x="616857" y="1283148"/>
            <a:ext cx="7982865" cy="5493911"/>
          </a:xfrm>
          <a:prstGeom prst="rect">
            <a:avLst/>
          </a:prstGeom>
        </p:spPr>
      </p:pic>
      <p:sp>
        <p:nvSpPr>
          <p:cNvPr id="7" name="TextBox 6"/>
          <p:cNvSpPr txBox="1"/>
          <p:nvPr/>
        </p:nvSpPr>
        <p:spPr>
          <a:xfrm>
            <a:off x="7842059" y="5968996"/>
            <a:ext cx="383163" cy="400110"/>
          </a:xfrm>
          <a:prstGeom prst="rect">
            <a:avLst/>
          </a:prstGeom>
          <a:noFill/>
        </p:spPr>
        <p:txBody>
          <a:bodyPr wrap="none" rtlCol="0">
            <a:spAutoFit/>
          </a:bodyPr>
          <a:lstStyle/>
          <a:p>
            <a:pPr algn="ctr"/>
            <a:r>
              <a:rPr lang="en-US" sz="2000" b="1" dirty="0"/>
              <a:t>2</a:t>
            </a:r>
            <a:r>
              <a:rPr lang="en-US" sz="2000" b="1" dirty="0" smtClean="0"/>
              <a:t>.</a:t>
            </a:r>
            <a:endParaRPr lang="en-US" sz="2000" b="1" dirty="0"/>
          </a:p>
        </p:txBody>
      </p:sp>
      <p:sp>
        <p:nvSpPr>
          <p:cNvPr id="2" name="Slide Number Placeholder 1"/>
          <p:cNvSpPr>
            <a:spLocks noGrp="1"/>
          </p:cNvSpPr>
          <p:nvPr>
            <p:ph type="sldNum" sz="quarter" idx="12"/>
          </p:nvPr>
        </p:nvSpPr>
        <p:spPr/>
        <p:txBody>
          <a:bodyPr/>
          <a:lstStyle/>
          <a:p>
            <a:fld id="{D89E427B-1EE8-9A48-B23D-6BCDBF51F034}" type="slidenum">
              <a:rPr lang="en-US" smtClean="0"/>
              <a:t>22</a:t>
            </a:fld>
            <a:endParaRPr lang="en-US"/>
          </a:p>
        </p:txBody>
      </p:sp>
    </p:spTree>
    <p:extLst>
      <p:ext uri="{BB962C8B-B14F-4D97-AF65-F5344CB8AC3E}">
        <p14:creationId xmlns:p14="http://schemas.microsoft.com/office/powerpoint/2010/main" val="81390588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6566748"/>
            <a:ext cx="319427" cy="319427"/>
          </a:xfrm>
          <a:prstGeom prst="rect">
            <a:avLst/>
          </a:prstGeom>
        </p:spPr>
      </p:pic>
      <p:sp>
        <p:nvSpPr>
          <p:cNvPr id="5" name="TextBox 4"/>
          <p:cNvSpPr txBox="1"/>
          <p:nvPr/>
        </p:nvSpPr>
        <p:spPr>
          <a:xfrm>
            <a:off x="253999" y="6603034"/>
            <a:ext cx="1800509" cy="261610"/>
          </a:xfrm>
          <a:prstGeom prst="rect">
            <a:avLst/>
          </a:prstGeom>
          <a:noFill/>
        </p:spPr>
        <p:txBody>
          <a:bodyPr wrap="none" rtlCol="0">
            <a:spAutoFit/>
          </a:bodyPr>
          <a:lstStyle/>
          <a:p>
            <a:r>
              <a:rPr lang="en-US" sz="1000" dirty="0" smtClean="0"/>
              <a:t>A. </a:t>
            </a:r>
            <a:r>
              <a:rPr lang="en-US" sz="1100" b="1" dirty="0" smtClean="0"/>
              <a:t>RECRUITING</a:t>
            </a:r>
            <a:r>
              <a:rPr lang="en-US" sz="1000" dirty="0" smtClean="0"/>
              <a:t> VOLUNTEERS</a:t>
            </a:r>
            <a:endParaRPr lang="en-US" sz="1000" dirty="0"/>
          </a:p>
        </p:txBody>
      </p:sp>
      <p:pic>
        <p:nvPicPr>
          <p:cNvPr id="13" name="Picture 12"/>
          <p:cNvPicPr>
            <a:picLocks noChangeAspect="1"/>
          </p:cNvPicPr>
          <p:nvPr/>
        </p:nvPicPr>
        <p:blipFill>
          <a:blip r:embed="rId4"/>
          <a:stretch>
            <a:fillRect/>
          </a:stretch>
        </p:blipFill>
        <p:spPr>
          <a:xfrm>
            <a:off x="8255000" y="5678415"/>
            <a:ext cx="865713" cy="1183024"/>
          </a:xfrm>
          <a:prstGeom prst="rect">
            <a:avLst/>
          </a:prstGeom>
        </p:spPr>
      </p:pic>
      <p:sp>
        <p:nvSpPr>
          <p:cNvPr id="14" name="TextBox 13"/>
          <p:cNvSpPr txBox="1"/>
          <p:nvPr/>
        </p:nvSpPr>
        <p:spPr>
          <a:xfrm>
            <a:off x="8345716" y="5977135"/>
            <a:ext cx="726905" cy="769441"/>
          </a:xfrm>
          <a:prstGeom prst="rect">
            <a:avLst/>
          </a:prstGeom>
          <a:noFill/>
        </p:spPr>
        <p:txBody>
          <a:bodyPr wrap="square" rtlCol="0">
            <a:spAutoFit/>
          </a:bodyPr>
          <a:lstStyle/>
          <a:p>
            <a:pPr algn="ctr"/>
            <a:endParaRPr lang="en-US" sz="1100" b="1" dirty="0" smtClean="0"/>
          </a:p>
          <a:p>
            <a:pPr algn="ctr"/>
            <a:r>
              <a:rPr lang="en-US" sz="1100" b="1" dirty="0" smtClean="0"/>
              <a:t>Gift -</a:t>
            </a:r>
          </a:p>
          <a:p>
            <a:pPr algn="ctr"/>
            <a:r>
              <a:rPr lang="en-US" sz="1100" b="1" dirty="0" smtClean="0"/>
              <a:t>oriented Ministry</a:t>
            </a:r>
          </a:p>
        </p:txBody>
      </p:sp>
      <p:pic>
        <p:nvPicPr>
          <p:cNvPr id="6" name="Picture 5"/>
          <p:cNvPicPr>
            <a:picLocks noChangeAspect="1"/>
          </p:cNvPicPr>
          <p:nvPr/>
        </p:nvPicPr>
        <p:blipFill>
          <a:blip r:embed="rId5"/>
          <a:stretch>
            <a:fillRect/>
          </a:stretch>
        </p:blipFill>
        <p:spPr>
          <a:xfrm>
            <a:off x="-10383" y="126998"/>
            <a:ext cx="953812" cy="468004"/>
          </a:xfrm>
          <a:prstGeom prst="rect">
            <a:avLst/>
          </a:prstGeom>
        </p:spPr>
      </p:pic>
      <p:sp>
        <p:nvSpPr>
          <p:cNvPr id="7" name="TextBox 6"/>
          <p:cNvSpPr txBox="1"/>
          <p:nvPr/>
        </p:nvSpPr>
        <p:spPr>
          <a:xfrm>
            <a:off x="870857" y="224927"/>
            <a:ext cx="7838311" cy="6309420"/>
          </a:xfrm>
          <a:prstGeom prst="rect">
            <a:avLst/>
          </a:prstGeom>
          <a:noFill/>
        </p:spPr>
        <p:txBody>
          <a:bodyPr wrap="square" rtlCol="0">
            <a:spAutoFit/>
          </a:bodyPr>
          <a:lstStyle/>
          <a:p>
            <a:r>
              <a:rPr lang="en-US" sz="3600" b="1" dirty="0" smtClean="0"/>
              <a:t>CRITERIA FOR SELECTING VOLUNTEERS</a:t>
            </a:r>
          </a:p>
          <a:p>
            <a:pPr marL="342900" indent="-342900">
              <a:buFont typeface="Arial"/>
              <a:buChar char="•"/>
            </a:pPr>
            <a:r>
              <a:rPr lang="en-US" sz="3600" b="1" dirty="0" smtClean="0"/>
              <a:t>Choose individuals who have the following character traits:</a:t>
            </a:r>
          </a:p>
          <a:p>
            <a:r>
              <a:rPr lang="en-US" sz="4000" b="1" dirty="0"/>
              <a:t>	</a:t>
            </a:r>
            <a:r>
              <a:rPr lang="en-US" sz="4000" b="1" dirty="0" smtClean="0"/>
              <a:t>	</a:t>
            </a:r>
            <a:r>
              <a:rPr lang="en-US" sz="3200" b="1" dirty="0" smtClean="0"/>
              <a:t>a. </a:t>
            </a:r>
            <a:r>
              <a:rPr lang="en-US" sz="3200" b="1" i="1" dirty="0" smtClean="0"/>
              <a:t>Demonstrate </a:t>
            </a:r>
            <a:r>
              <a:rPr lang="en-US" sz="4400" b="1" i="1" dirty="0" smtClean="0">
                <a:effectLst>
                  <a:glow rad="101600">
                    <a:schemeClr val="accent5">
                      <a:satMod val="175000"/>
                      <a:alpha val="40000"/>
                    </a:schemeClr>
                  </a:glow>
                </a:effectLst>
              </a:rPr>
              <a:t>love and commitment</a:t>
            </a:r>
            <a:r>
              <a:rPr lang="en-US" sz="3200" b="1" i="1" dirty="0" smtClean="0"/>
              <a:t> to God and to the church.</a:t>
            </a:r>
          </a:p>
          <a:p>
            <a:r>
              <a:rPr lang="en-US" sz="3200" b="1" i="1" dirty="0"/>
              <a:t>	</a:t>
            </a:r>
            <a:r>
              <a:rPr lang="en-US" sz="3200" b="1" i="1" dirty="0" smtClean="0"/>
              <a:t>	</a:t>
            </a:r>
            <a:r>
              <a:rPr lang="en-US" sz="3200" b="1" i="1" dirty="0" smtClean="0"/>
              <a:t>b.  </a:t>
            </a:r>
            <a:r>
              <a:rPr lang="en-US" sz="3200" b="1" i="1" dirty="0" smtClean="0"/>
              <a:t>Uphold </a:t>
            </a:r>
            <a:r>
              <a:rPr lang="en-US" sz="4800" b="1" i="1" dirty="0" smtClean="0">
                <a:effectLst>
                  <a:glow rad="101600">
                    <a:schemeClr val="accent3">
                      <a:satMod val="175000"/>
                      <a:alpha val="40000"/>
                    </a:schemeClr>
                  </a:glow>
                </a:effectLst>
              </a:rPr>
              <a:t>high moral</a:t>
            </a:r>
            <a:r>
              <a:rPr lang="en-US" sz="3200" b="1" i="1" dirty="0" smtClean="0"/>
              <a:t> and</a:t>
            </a:r>
            <a:r>
              <a:rPr lang="en-US" sz="4000" b="1" i="1" dirty="0" smtClean="0">
                <a:effectLst>
                  <a:glow rad="101600">
                    <a:schemeClr val="accent3">
                      <a:satMod val="175000"/>
                      <a:alpha val="40000"/>
                    </a:schemeClr>
                  </a:glow>
                </a:effectLst>
              </a:rPr>
              <a:t> ethical excellence.</a:t>
            </a:r>
          </a:p>
          <a:p>
            <a:r>
              <a:rPr lang="en-US" sz="4000" b="1" i="1" dirty="0">
                <a:effectLst>
                  <a:glow rad="101600">
                    <a:schemeClr val="accent3">
                      <a:satMod val="175000"/>
                      <a:alpha val="40000"/>
                    </a:schemeClr>
                  </a:glow>
                </a:effectLst>
              </a:rPr>
              <a:t>	</a:t>
            </a:r>
            <a:r>
              <a:rPr lang="en-US" sz="4000" b="1" i="1" dirty="0" smtClean="0">
                <a:effectLst>
                  <a:glow rad="101600">
                    <a:schemeClr val="accent3">
                      <a:satMod val="175000"/>
                      <a:alpha val="40000"/>
                    </a:schemeClr>
                  </a:glow>
                </a:effectLst>
              </a:rPr>
              <a:t>	</a:t>
            </a:r>
            <a:r>
              <a:rPr lang="en-US" sz="3200" b="1" i="1" dirty="0" smtClean="0"/>
              <a:t>c.  </a:t>
            </a:r>
            <a:r>
              <a:rPr lang="en-US" sz="3200" b="1" i="1" dirty="0" smtClean="0"/>
              <a:t>Have </a:t>
            </a:r>
            <a:r>
              <a:rPr lang="en-US" sz="3600" b="1" i="1" dirty="0" smtClean="0">
                <a:effectLst>
                  <a:glow rad="101600">
                    <a:schemeClr val="accent2">
                      <a:satMod val="175000"/>
                      <a:alpha val="40000"/>
                    </a:schemeClr>
                  </a:glow>
                </a:effectLst>
              </a:rPr>
              <a:t>leadership abilities</a:t>
            </a:r>
            <a:r>
              <a:rPr lang="en-US" sz="3200" b="1" i="1" dirty="0" smtClean="0"/>
              <a:t> and </a:t>
            </a:r>
            <a:r>
              <a:rPr lang="en-US" sz="3600" b="1" i="1" dirty="0" smtClean="0">
                <a:effectLst>
                  <a:glow rad="101600">
                    <a:schemeClr val="accent2">
                      <a:satMod val="175000"/>
                      <a:alpha val="40000"/>
                    </a:schemeClr>
                  </a:glow>
                </a:effectLst>
              </a:rPr>
              <a:t>experience.</a:t>
            </a:r>
          </a:p>
          <a:p>
            <a:r>
              <a:rPr lang="en-US" sz="3200" b="1" i="1" dirty="0"/>
              <a:t>	</a:t>
            </a:r>
            <a:r>
              <a:rPr lang="en-US" sz="3200" b="1" i="1" dirty="0" smtClean="0"/>
              <a:t>	</a:t>
            </a:r>
            <a:r>
              <a:rPr lang="en-US" sz="3200" b="1" i="1" dirty="0" smtClean="0"/>
              <a:t>d.  </a:t>
            </a:r>
            <a:r>
              <a:rPr lang="en-US" sz="3200" b="1" i="1" dirty="0" smtClean="0"/>
              <a:t>Have a </a:t>
            </a:r>
            <a:r>
              <a:rPr lang="en-US" sz="4400" b="1" i="1" dirty="0" smtClean="0">
                <a:effectLst>
                  <a:glow rad="139700">
                    <a:schemeClr val="accent6">
                      <a:satMod val="175000"/>
                      <a:alpha val="40000"/>
                    </a:schemeClr>
                  </a:glow>
                </a:effectLst>
              </a:rPr>
              <a:t>passion</a:t>
            </a:r>
            <a:r>
              <a:rPr lang="en-US" sz="3200" b="1" i="1" dirty="0" smtClean="0"/>
              <a:t> for children.</a:t>
            </a:r>
            <a:endParaRPr lang="en-US" sz="3200" b="1" i="1" dirty="0"/>
          </a:p>
        </p:txBody>
      </p:sp>
      <p:sp>
        <p:nvSpPr>
          <p:cNvPr id="2" name="Slide Number Placeholder 1"/>
          <p:cNvSpPr>
            <a:spLocks noGrp="1"/>
          </p:cNvSpPr>
          <p:nvPr>
            <p:ph type="sldNum" sz="quarter" idx="12"/>
          </p:nvPr>
        </p:nvSpPr>
        <p:spPr/>
        <p:txBody>
          <a:bodyPr/>
          <a:lstStyle/>
          <a:p>
            <a:fld id="{D89E427B-1EE8-9A48-B23D-6BCDBF51F034}" type="slidenum">
              <a:rPr lang="en-US" smtClean="0"/>
              <a:t>23</a:t>
            </a:fld>
            <a:endParaRPr lang="en-US"/>
          </a:p>
        </p:txBody>
      </p:sp>
    </p:spTree>
    <p:extLst>
      <p:ext uri="{BB962C8B-B14F-4D97-AF65-F5344CB8AC3E}">
        <p14:creationId xmlns:p14="http://schemas.microsoft.com/office/powerpoint/2010/main" val="393892222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6566748"/>
            <a:ext cx="319427" cy="319427"/>
          </a:xfrm>
          <a:prstGeom prst="rect">
            <a:avLst/>
          </a:prstGeom>
        </p:spPr>
      </p:pic>
      <p:sp>
        <p:nvSpPr>
          <p:cNvPr id="5" name="TextBox 4"/>
          <p:cNvSpPr txBox="1"/>
          <p:nvPr/>
        </p:nvSpPr>
        <p:spPr>
          <a:xfrm>
            <a:off x="253999" y="6603034"/>
            <a:ext cx="1800509" cy="261610"/>
          </a:xfrm>
          <a:prstGeom prst="rect">
            <a:avLst/>
          </a:prstGeom>
          <a:noFill/>
        </p:spPr>
        <p:txBody>
          <a:bodyPr wrap="none" rtlCol="0">
            <a:spAutoFit/>
          </a:bodyPr>
          <a:lstStyle/>
          <a:p>
            <a:r>
              <a:rPr lang="en-US" sz="1000" dirty="0" smtClean="0"/>
              <a:t>A. </a:t>
            </a:r>
            <a:r>
              <a:rPr lang="en-US" sz="1100" b="1" dirty="0" smtClean="0"/>
              <a:t>RECRUITING</a:t>
            </a:r>
            <a:r>
              <a:rPr lang="en-US" sz="1000" dirty="0" smtClean="0"/>
              <a:t> VOLUNTEERS</a:t>
            </a:r>
            <a:endParaRPr lang="en-US" sz="1000" dirty="0"/>
          </a:p>
        </p:txBody>
      </p:sp>
      <p:pic>
        <p:nvPicPr>
          <p:cNvPr id="13" name="Picture 12"/>
          <p:cNvPicPr>
            <a:picLocks noChangeAspect="1"/>
          </p:cNvPicPr>
          <p:nvPr/>
        </p:nvPicPr>
        <p:blipFill>
          <a:blip r:embed="rId4"/>
          <a:stretch>
            <a:fillRect/>
          </a:stretch>
        </p:blipFill>
        <p:spPr>
          <a:xfrm>
            <a:off x="8255000" y="5678415"/>
            <a:ext cx="865713" cy="1183024"/>
          </a:xfrm>
          <a:prstGeom prst="rect">
            <a:avLst/>
          </a:prstGeom>
        </p:spPr>
      </p:pic>
      <p:sp>
        <p:nvSpPr>
          <p:cNvPr id="14" name="TextBox 13"/>
          <p:cNvSpPr txBox="1"/>
          <p:nvPr/>
        </p:nvSpPr>
        <p:spPr>
          <a:xfrm>
            <a:off x="8345716" y="5977135"/>
            <a:ext cx="726905" cy="769441"/>
          </a:xfrm>
          <a:prstGeom prst="rect">
            <a:avLst/>
          </a:prstGeom>
          <a:noFill/>
        </p:spPr>
        <p:txBody>
          <a:bodyPr wrap="square" rtlCol="0">
            <a:spAutoFit/>
          </a:bodyPr>
          <a:lstStyle/>
          <a:p>
            <a:pPr algn="ctr"/>
            <a:endParaRPr lang="en-US" sz="1100" b="1" dirty="0" smtClean="0"/>
          </a:p>
          <a:p>
            <a:pPr algn="ctr"/>
            <a:r>
              <a:rPr lang="en-US" sz="1100" b="1" dirty="0" smtClean="0"/>
              <a:t>Gift -</a:t>
            </a:r>
          </a:p>
          <a:p>
            <a:pPr algn="ctr"/>
            <a:r>
              <a:rPr lang="en-US" sz="1100" b="1" dirty="0" smtClean="0"/>
              <a:t>oriented Ministry</a:t>
            </a:r>
          </a:p>
        </p:txBody>
      </p:sp>
      <p:sp>
        <p:nvSpPr>
          <p:cNvPr id="11" name="TextBox 10"/>
          <p:cNvSpPr txBox="1"/>
          <p:nvPr/>
        </p:nvSpPr>
        <p:spPr>
          <a:xfrm>
            <a:off x="319427" y="1513982"/>
            <a:ext cx="8368429" cy="2985433"/>
          </a:xfrm>
          <a:prstGeom prst="rect">
            <a:avLst/>
          </a:prstGeom>
          <a:noFill/>
        </p:spPr>
        <p:txBody>
          <a:bodyPr wrap="square" rtlCol="0">
            <a:spAutoFit/>
          </a:bodyPr>
          <a:lstStyle/>
          <a:p>
            <a:r>
              <a:rPr lang="en-US" sz="4400" b="1" dirty="0"/>
              <a:t>	</a:t>
            </a:r>
            <a:r>
              <a:rPr lang="en-US" sz="3600" b="1" dirty="0" smtClean="0"/>
              <a:t>*</a:t>
            </a:r>
            <a:r>
              <a:rPr lang="en-US" sz="3600" b="1" i="1" dirty="0" smtClean="0"/>
              <a:t>Constantly looks for volunteers.</a:t>
            </a:r>
          </a:p>
          <a:p>
            <a:r>
              <a:rPr lang="en-US" sz="3600" b="1" i="1" dirty="0"/>
              <a:t>	</a:t>
            </a:r>
            <a:r>
              <a:rPr lang="en-US" sz="3600" b="1" i="1" dirty="0" smtClean="0"/>
              <a:t>*Keeps a current file of likely volunteers.</a:t>
            </a:r>
          </a:p>
          <a:p>
            <a:r>
              <a:rPr lang="en-US" sz="3600" b="1" i="1" dirty="0"/>
              <a:t>	</a:t>
            </a:r>
            <a:r>
              <a:rPr lang="en-US" sz="3600" b="1" i="1" dirty="0" smtClean="0"/>
              <a:t>*Has a description for each job.</a:t>
            </a:r>
          </a:p>
          <a:p>
            <a:r>
              <a:rPr lang="en-US" sz="3600" b="1" i="1" dirty="0"/>
              <a:t>	</a:t>
            </a:r>
            <a:r>
              <a:rPr lang="en-US" sz="3600" b="1" i="1" dirty="0" smtClean="0"/>
              <a:t>*Has a supply of ministry application 		forms.</a:t>
            </a:r>
            <a:endParaRPr lang="en-US" sz="3600" b="1" i="1" dirty="0"/>
          </a:p>
        </p:txBody>
      </p:sp>
      <p:sp>
        <p:nvSpPr>
          <p:cNvPr id="2" name="Slide Number Placeholder 1"/>
          <p:cNvSpPr>
            <a:spLocks noGrp="1"/>
          </p:cNvSpPr>
          <p:nvPr>
            <p:ph type="sldNum" sz="quarter" idx="12"/>
          </p:nvPr>
        </p:nvSpPr>
        <p:spPr/>
        <p:txBody>
          <a:bodyPr/>
          <a:lstStyle/>
          <a:p>
            <a:fld id="{D89E427B-1EE8-9A48-B23D-6BCDBF51F034}" type="slidenum">
              <a:rPr lang="en-US" smtClean="0"/>
              <a:t>24</a:t>
            </a:fld>
            <a:endParaRPr lang="en-US" dirty="0"/>
          </a:p>
        </p:txBody>
      </p:sp>
      <p:pic>
        <p:nvPicPr>
          <p:cNvPr id="12" name="Picture 11"/>
          <p:cNvPicPr>
            <a:picLocks noChangeAspect="1"/>
          </p:cNvPicPr>
          <p:nvPr/>
        </p:nvPicPr>
        <p:blipFill>
          <a:blip r:embed="rId5"/>
          <a:stretch>
            <a:fillRect/>
          </a:stretch>
        </p:blipFill>
        <p:spPr>
          <a:xfrm>
            <a:off x="165917" y="484669"/>
            <a:ext cx="867102" cy="425458"/>
          </a:xfrm>
          <a:prstGeom prst="rect">
            <a:avLst/>
          </a:prstGeom>
        </p:spPr>
      </p:pic>
      <p:sp>
        <p:nvSpPr>
          <p:cNvPr id="4" name="Rectangle 3"/>
          <p:cNvSpPr/>
          <p:nvPr/>
        </p:nvSpPr>
        <p:spPr>
          <a:xfrm>
            <a:off x="1400237" y="484669"/>
            <a:ext cx="7720476" cy="707886"/>
          </a:xfrm>
          <a:prstGeom prst="rect">
            <a:avLst/>
          </a:prstGeom>
        </p:spPr>
        <p:txBody>
          <a:bodyPr wrap="square">
            <a:spAutoFit/>
          </a:bodyPr>
          <a:lstStyle/>
          <a:p>
            <a:r>
              <a:rPr lang="en-US" sz="4000" b="1" dirty="0"/>
              <a:t>RESPONSIBILITY OF </a:t>
            </a:r>
            <a:r>
              <a:rPr lang="en-US" sz="4000" b="1" dirty="0" smtClean="0"/>
              <a:t>RECRUITER</a:t>
            </a:r>
            <a:endParaRPr lang="en-US" sz="4000" b="1" dirty="0"/>
          </a:p>
        </p:txBody>
      </p:sp>
      <p:pic>
        <p:nvPicPr>
          <p:cNvPr id="6" name="Picture 5"/>
          <p:cNvPicPr>
            <a:picLocks noChangeAspect="1"/>
          </p:cNvPicPr>
          <p:nvPr/>
        </p:nvPicPr>
        <p:blipFill>
          <a:blip r:embed="rId6"/>
          <a:stretch>
            <a:fillRect/>
          </a:stretch>
        </p:blipFill>
        <p:spPr>
          <a:xfrm>
            <a:off x="1803629" y="4499415"/>
            <a:ext cx="5964988" cy="2295108"/>
          </a:xfrm>
          <a:prstGeom prst="rect">
            <a:avLst/>
          </a:prstGeom>
        </p:spPr>
      </p:pic>
    </p:spTree>
    <p:extLst>
      <p:ext uri="{BB962C8B-B14F-4D97-AF65-F5344CB8AC3E}">
        <p14:creationId xmlns:p14="http://schemas.microsoft.com/office/powerpoint/2010/main" val="234198230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6566748"/>
            <a:ext cx="319427" cy="319427"/>
          </a:xfrm>
          <a:prstGeom prst="rect">
            <a:avLst/>
          </a:prstGeom>
        </p:spPr>
      </p:pic>
      <p:sp>
        <p:nvSpPr>
          <p:cNvPr id="5" name="TextBox 4"/>
          <p:cNvSpPr txBox="1"/>
          <p:nvPr/>
        </p:nvSpPr>
        <p:spPr>
          <a:xfrm>
            <a:off x="253999" y="6603034"/>
            <a:ext cx="1800509" cy="261610"/>
          </a:xfrm>
          <a:prstGeom prst="rect">
            <a:avLst/>
          </a:prstGeom>
          <a:noFill/>
        </p:spPr>
        <p:txBody>
          <a:bodyPr wrap="none" rtlCol="0">
            <a:spAutoFit/>
          </a:bodyPr>
          <a:lstStyle/>
          <a:p>
            <a:r>
              <a:rPr lang="en-US" sz="1000" dirty="0" smtClean="0"/>
              <a:t>A. </a:t>
            </a:r>
            <a:r>
              <a:rPr lang="en-US" sz="1100" b="1" dirty="0" smtClean="0"/>
              <a:t>RECRUITING</a:t>
            </a:r>
            <a:r>
              <a:rPr lang="en-US" sz="1000" dirty="0" smtClean="0"/>
              <a:t> VOLUNTEERS</a:t>
            </a:r>
            <a:endParaRPr lang="en-US" sz="1000" dirty="0"/>
          </a:p>
        </p:txBody>
      </p:sp>
      <p:pic>
        <p:nvPicPr>
          <p:cNvPr id="13" name="Picture 12"/>
          <p:cNvPicPr>
            <a:picLocks noChangeAspect="1"/>
          </p:cNvPicPr>
          <p:nvPr/>
        </p:nvPicPr>
        <p:blipFill>
          <a:blip r:embed="rId4"/>
          <a:stretch>
            <a:fillRect/>
          </a:stretch>
        </p:blipFill>
        <p:spPr>
          <a:xfrm>
            <a:off x="8255000" y="5678415"/>
            <a:ext cx="865713" cy="1183024"/>
          </a:xfrm>
          <a:prstGeom prst="rect">
            <a:avLst/>
          </a:prstGeom>
        </p:spPr>
      </p:pic>
      <p:sp>
        <p:nvSpPr>
          <p:cNvPr id="14" name="TextBox 13"/>
          <p:cNvSpPr txBox="1"/>
          <p:nvPr/>
        </p:nvSpPr>
        <p:spPr>
          <a:xfrm>
            <a:off x="8345716" y="5977135"/>
            <a:ext cx="726905" cy="769441"/>
          </a:xfrm>
          <a:prstGeom prst="rect">
            <a:avLst/>
          </a:prstGeom>
          <a:noFill/>
        </p:spPr>
        <p:txBody>
          <a:bodyPr wrap="square" rtlCol="0">
            <a:spAutoFit/>
          </a:bodyPr>
          <a:lstStyle/>
          <a:p>
            <a:pPr algn="ctr"/>
            <a:endParaRPr lang="en-US" sz="1100" b="1" dirty="0" smtClean="0"/>
          </a:p>
          <a:p>
            <a:pPr algn="ctr"/>
            <a:r>
              <a:rPr lang="en-US" sz="1100" b="1" dirty="0" smtClean="0"/>
              <a:t>Gift -</a:t>
            </a:r>
          </a:p>
          <a:p>
            <a:pPr algn="ctr"/>
            <a:r>
              <a:rPr lang="en-US" sz="1100" b="1" dirty="0" smtClean="0"/>
              <a:t>oriented Ministry</a:t>
            </a:r>
          </a:p>
        </p:txBody>
      </p:sp>
      <p:pic>
        <p:nvPicPr>
          <p:cNvPr id="12" name="Picture 11"/>
          <p:cNvPicPr>
            <a:picLocks noChangeAspect="1"/>
          </p:cNvPicPr>
          <p:nvPr/>
        </p:nvPicPr>
        <p:blipFill>
          <a:blip r:embed="rId5"/>
          <a:stretch>
            <a:fillRect/>
          </a:stretch>
        </p:blipFill>
        <p:spPr>
          <a:xfrm>
            <a:off x="-112906" y="93806"/>
            <a:ext cx="953812" cy="468004"/>
          </a:xfrm>
          <a:prstGeom prst="rect">
            <a:avLst/>
          </a:prstGeom>
        </p:spPr>
      </p:pic>
      <p:sp>
        <p:nvSpPr>
          <p:cNvPr id="15" name="TextBox 14"/>
          <p:cNvSpPr txBox="1"/>
          <p:nvPr/>
        </p:nvSpPr>
        <p:spPr>
          <a:xfrm>
            <a:off x="792010" y="-1978"/>
            <a:ext cx="8604905" cy="6863417"/>
          </a:xfrm>
          <a:prstGeom prst="rect">
            <a:avLst/>
          </a:prstGeom>
          <a:noFill/>
        </p:spPr>
        <p:txBody>
          <a:bodyPr wrap="square" rtlCol="0">
            <a:spAutoFit/>
          </a:bodyPr>
          <a:lstStyle/>
          <a:p>
            <a:r>
              <a:rPr lang="en-US" sz="4000" b="1" dirty="0" smtClean="0"/>
              <a:t>STEPS IN SELECTING VOLUNTEERS</a:t>
            </a:r>
          </a:p>
          <a:p>
            <a:r>
              <a:rPr lang="en-US" sz="3200" b="1" dirty="0" smtClean="0"/>
              <a:t>*</a:t>
            </a:r>
            <a:r>
              <a:rPr lang="en-US" sz="3200" b="1" i="1" dirty="0" smtClean="0"/>
              <a:t>Pray about individuals you need.</a:t>
            </a:r>
          </a:p>
          <a:p>
            <a:r>
              <a:rPr lang="en-US" sz="3200" b="1" i="1" dirty="0" smtClean="0"/>
              <a:t>*Share your vision with others.</a:t>
            </a:r>
          </a:p>
          <a:p>
            <a:r>
              <a:rPr lang="en-US" sz="3200" b="1" i="1" dirty="0" smtClean="0"/>
              <a:t>*Advertise the need for volunteers.</a:t>
            </a:r>
          </a:p>
          <a:p>
            <a:r>
              <a:rPr lang="en-US" sz="3200" i="1" dirty="0" smtClean="0"/>
              <a:t>(</a:t>
            </a:r>
            <a:r>
              <a:rPr lang="en-US" sz="2400" i="1" dirty="0" smtClean="0"/>
              <a:t>announcements, telephone, volunteer to volunteer, nominating committee, one-to-one)</a:t>
            </a:r>
            <a:endParaRPr lang="en-US" sz="3200" i="1" dirty="0" smtClean="0"/>
          </a:p>
          <a:p>
            <a:r>
              <a:rPr lang="en-US" sz="3200" b="1" i="1" dirty="0" smtClean="0"/>
              <a:t>*Identify volunteer roles that are needed.</a:t>
            </a:r>
          </a:p>
          <a:p>
            <a:r>
              <a:rPr lang="en-US" sz="2400" b="1" i="1" dirty="0" smtClean="0"/>
              <a:t>	</a:t>
            </a:r>
            <a:r>
              <a:rPr lang="en-US" sz="2400" i="1" dirty="0" smtClean="0"/>
              <a:t>(Teacher, Craft/Puppet Coordinator, Music Leader, Story teller, Team Coordinator)</a:t>
            </a:r>
          </a:p>
          <a:p>
            <a:r>
              <a:rPr lang="en-US" sz="3200" b="1" i="1" dirty="0" smtClean="0"/>
              <a:t>*Determine the length of service for each position.</a:t>
            </a:r>
          </a:p>
          <a:p>
            <a:r>
              <a:rPr lang="en-US" sz="3200" b="1" i="1" dirty="0" smtClean="0"/>
              <a:t>*Provide a job description.</a:t>
            </a:r>
          </a:p>
          <a:p>
            <a:r>
              <a:rPr lang="en-US" sz="3200" b="1" i="1" dirty="0" smtClean="0"/>
              <a:t>*Make the search for volunteers an on-going process.</a:t>
            </a:r>
            <a:endParaRPr lang="en-US" sz="3200" b="1" i="1" dirty="0"/>
          </a:p>
        </p:txBody>
      </p:sp>
      <p:sp>
        <p:nvSpPr>
          <p:cNvPr id="2" name="Slide Number Placeholder 1"/>
          <p:cNvSpPr>
            <a:spLocks noGrp="1"/>
          </p:cNvSpPr>
          <p:nvPr>
            <p:ph type="sldNum" sz="quarter" idx="12"/>
          </p:nvPr>
        </p:nvSpPr>
        <p:spPr/>
        <p:txBody>
          <a:bodyPr/>
          <a:lstStyle/>
          <a:p>
            <a:fld id="{D89E427B-1EE8-9A48-B23D-6BCDBF51F034}" type="slidenum">
              <a:rPr lang="en-US" smtClean="0"/>
              <a:t>25</a:t>
            </a:fld>
            <a:endParaRPr lang="en-US" dirty="0"/>
          </a:p>
        </p:txBody>
      </p:sp>
    </p:spTree>
    <p:extLst>
      <p:ext uri="{BB962C8B-B14F-4D97-AF65-F5344CB8AC3E}">
        <p14:creationId xmlns:p14="http://schemas.microsoft.com/office/powerpoint/2010/main" val="143248481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886" y="0"/>
            <a:ext cx="9144000" cy="6858000"/>
          </a:xfrm>
          <a:prstGeom prst="rect">
            <a:avLst/>
          </a:prstGeom>
        </p:spPr>
      </p:pic>
      <p:sp>
        <p:nvSpPr>
          <p:cNvPr id="6" name="Rectangle 5"/>
          <p:cNvSpPr/>
          <p:nvPr/>
        </p:nvSpPr>
        <p:spPr>
          <a:xfrm>
            <a:off x="4330700" y="77708"/>
            <a:ext cx="4445000" cy="6278642"/>
          </a:xfrm>
          <a:prstGeom prst="rect">
            <a:avLst/>
          </a:prstGeom>
        </p:spPr>
        <p:txBody>
          <a:bodyPr wrap="square">
            <a:spAutoFit/>
          </a:bodyPr>
          <a:lstStyle/>
          <a:p>
            <a:pPr algn="ctr"/>
            <a:r>
              <a:rPr lang="en-US" sz="6600" dirty="0">
                <a:latin typeface="Apple Chancery"/>
                <a:cs typeface="Apple Chancery"/>
              </a:rPr>
              <a:t>L</a:t>
            </a:r>
            <a:r>
              <a:rPr lang="en-US" sz="4800" dirty="0"/>
              <a:t>ike an archer who </a:t>
            </a:r>
            <a:r>
              <a:rPr lang="en-US" sz="4800" b="1" i="1" dirty="0" smtClean="0">
                <a:solidFill>
                  <a:srgbClr val="008000"/>
                </a:solidFill>
              </a:rPr>
              <a:t>WOUNDS EVERYONE </a:t>
            </a:r>
            <a:r>
              <a:rPr lang="en-US" sz="4800" dirty="0" smtClean="0"/>
              <a:t>so is he who </a:t>
            </a:r>
            <a:r>
              <a:rPr lang="en-US" sz="4800" b="1" i="1" dirty="0" smtClean="0">
                <a:solidFill>
                  <a:srgbClr val="FF0080"/>
                </a:solidFill>
              </a:rPr>
              <a:t>HIRES A FOOL</a:t>
            </a:r>
            <a:r>
              <a:rPr lang="en-US" sz="4800" dirty="0" smtClean="0"/>
              <a:t> </a:t>
            </a:r>
            <a:r>
              <a:rPr lang="en-US" sz="4800" dirty="0"/>
              <a:t>or </a:t>
            </a:r>
            <a:r>
              <a:rPr lang="en-US" sz="4800" dirty="0" smtClean="0"/>
              <a:t>who hires those who any pass by.</a:t>
            </a:r>
          </a:p>
          <a:p>
            <a:pPr algn="ctr"/>
            <a:endParaRPr lang="en-US" sz="2400" b="1" dirty="0" smtClean="0"/>
          </a:p>
          <a:p>
            <a:pPr algn="ctr"/>
            <a:r>
              <a:rPr lang="en-US" sz="2400" b="1" dirty="0" smtClean="0"/>
              <a:t>Proverbs 26:10</a:t>
            </a:r>
            <a:endParaRPr lang="en-US" sz="2400" b="1" dirty="0"/>
          </a:p>
        </p:txBody>
      </p:sp>
      <p:sp>
        <p:nvSpPr>
          <p:cNvPr id="2" name="Slide Number Placeholder 1"/>
          <p:cNvSpPr>
            <a:spLocks noGrp="1"/>
          </p:cNvSpPr>
          <p:nvPr>
            <p:ph type="sldNum" sz="quarter" idx="12"/>
          </p:nvPr>
        </p:nvSpPr>
        <p:spPr/>
        <p:txBody>
          <a:bodyPr/>
          <a:lstStyle/>
          <a:p>
            <a:fld id="{D89E427B-1EE8-9A48-B23D-6BCDBF51F034}" type="slidenum">
              <a:rPr lang="en-US" smtClean="0"/>
              <a:t>26</a:t>
            </a:fld>
            <a:endParaRPr lang="en-US" dirty="0"/>
          </a:p>
        </p:txBody>
      </p:sp>
    </p:spTree>
    <p:extLst>
      <p:ext uri="{BB962C8B-B14F-4D97-AF65-F5344CB8AC3E}">
        <p14:creationId xmlns:p14="http://schemas.microsoft.com/office/powerpoint/2010/main" val="414505960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3"/>
          <a:stretch>
            <a:fillRect/>
          </a:stretch>
        </p:blipFill>
        <p:spPr>
          <a:xfrm>
            <a:off x="471717" y="182758"/>
            <a:ext cx="1010160" cy="1010160"/>
          </a:xfrm>
          <a:prstGeom prst="rect">
            <a:avLst/>
          </a:prstGeom>
        </p:spPr>
      </p:pic>
      <p:sp>
        <p:nvSpPr>
          <p:cNvPr id="38" name="TextBox 37"/>
          <p:cNvSpPr txBox="1"/>
          <p:nvPr/>
        </p:nvSpPr>
        <p:spPr>
          <a:xfrm>
            <a:off x="1433286" y="182758"/>
            <a:ext cx="6551092" cy="830997"/>
          </a:xfrm>
          <a:prstGeom prst="rect">
            <a:avLst/>
          </a:prstGeom>
          <a:noFill/>
        </p:spPr>
        <p:txBody>
          <a:bodyPr wrap="none" rtlCol="0">
            <a:spAutoFit/>
          </a:bodyPr>
          <a:lstStyle/>
          <a:p>
            <a:r>
              <a:rPr lang="en-US" sz="4000" dirty="0" smtClean="0"/>
              <a:t>B. </a:t>
            </a:r>
            <a:r>
              <a:rPr lang="en-US" sz="4800" b="1" dirty="0" smtClean="0"/>
              <a:t>SCREENING </a:t>
            </a:r>
            <a:r>
              <a:rPr lang="en-US" sz="4000" dirty="0" smtClean="0"/>
              <a:t>VOLUNTEERS</a:t>
            </a:r>
            <a:endParaRPr lang="en-US" sz="3200" dirty="0"/>
          </a:p>
        </p:txBody>
      </p:sp>
      <p:pic>
        <p:nvPicPr>
          <p:cNvPr id="13" name="Picture 12"/>
          <p:cNvPicPr>
            <a:picLocks noChangeAspect="1"/>
          </p:cNvPicPr>
          <p:nvPr/>
        </p:nvPicPr>
        <p:blipFill>
          <a:blip r:embed="rId4"/>
          <a:stretch>
            <a:fillRect/>
          </a:stretch>
        </p:blipFill>
        <p:spPr>
          <a:xfrm>
            <a:off x="8255000" y="5678415"/>
            <a:ext cx="865713" cy="1183024"/>
          </a:xfrm>
          <a:prstGeom prst="rect">
            <a:avLst/>
          </a:prstGeom>
        </p:spPr>
      </p:pic>
      <p:sp>
        <p:nvSpPr>
          <p:cNvPr id="14" name="TextBox 13"/>
          <p:cNvSpPr txBox="1"/>
          <p:nvPr/>
        </p:nvSpPr>
        <p:spPr>
          <a:xfrm>
            <a:off x="8345716" y="5977135"/>
            <a:ext cx="726905" cy="769441"/>
          </a:xfrm>
          <a:prstGeom prst="rect">
            <a:avLst/>
          </a:prstGeom>
          <a:noFill/>
        </p:spPr>
        <p:txBody>
          <a:bodyPr wrap="square" rtlCol="0">
            <a:spAutoFit/>
          </a:bodyPr>
          <a:lstStyle/>
          <a:p>
            <a:pPr algn="ctr"/>
            <a:endParaRPr lang="en-US" sz="1100" b="1" dirty="0" smtClean="0"/>
          </a:p>
          <a:p>
            <a:pPr algn="ctr"/>
            <a:r>
              <a:rPr lang="en-US" sz="1100" b="1" dirty="0" smtClean="0"/>
              <a:t>Gift -</a:t>
            </a:r>
          </a:p>
          <a:p>
            <a:pPr algn="ctr"/>
            <a:r>
              <a:rPr lang="en-US" sz="1100" b="1" dirty="0" smtClean="0"/>
              <a:t>oriented Ministry</a:t>
            </a:r>
          </a:p>
        </p:txBody>
      </p:sp>
      <p:sp>
        <p:nvSpPr>
          <p:cNvPr id="2" name="TextBox 1"/>
          <p:cNvSpPr txBox="1"/>
          <p:nvPr/>
        </p:nvSpPr>
        <p:spPr>
          <a:xfrm>
            <a:off x="227832" y="1056909"/>
            <a:ext cx="8739792" cy="6197593"/>
          </a:xfrm>
          <a:prstGeom prst="rect">
            <a:avLst/>
          </a:prstGeom>
          <a:noFill/>
        </p:spPr>
        <p:txBody>
          <a:bodyPr wrap="none" rtlCol="0">
            <a:spAutoFit/>
          </a:bodyPr>
          <a:lstStyle/>
          <a:p>
            <a:pPr marL="285750" indent="-285750">
              <a:lnSpc>
                <a:spcPct val="90000"/>
              </a:lnSpc>
              <a:buFont typeface="Wingdings" charset="2"/>
              <a:buChar char="q"/>
            </a:pPr>
            <a:r>
              <a:rPr lang="en-US" sz="4400" dirty="0" smtClean="0"/>
              <a:t>WHY SCREEN VOLUNTEERS? </a:t>
            </a:r>
            <a:r>
              <a:rPr lang="en-US" sz="2800" b="1" i="1" dirty="0" smtClean="0">
                <a:solidFill>
                  <a:srgbClr val="FF0000"/>
                </a:solidFill>
              </a:rPr>
              <a:t>Protect </a:t>
            </a:r>
          </a:p>
          <a:p>
            <a:pPr>
              <a:lnSpc>
                <a:spcPct val="90000"/>
              </a:lnSpc>
            </a:pPr>
            <a:r>
              <a:rPr lang="en-US" sz="2800" b="1" i="1" dirty="0">
                <a:solidFill>
                  <a:srgbClr val="FF0000"/>
                </a:solidFill>
              </a:rPr>
              <a:t>c</a:t>
            </a:r>
            <a:r>
              <a:rPr lang="en-US" sz="2800" b="1" i="1" dirty="0" smtClean="0">
                <a:solidFill>
                  <a:srgbClr val="FF0000"/>
                </a:solidFill>
              </a:rPr>
              <a:t>hildren;</a:t>
            </a:r>
            <a:r>
              <a:rPr lang="en-US" sz="2800" b="1" i="1" dirty="0">
                <a:solidFill>
                  <a:srgbClr val="FF0000"/>
                </a:solidFill>
              </a:rPr>
              <a:t> </a:t>
            </a:r>
            <a:r>
              <a:rPr lang="en-US" sz="2800" b="1" i="1" dirty="0" smtClean="0">
                <a:solidFill>
                  <a:srgbClr val="FF0000"/>
                </a:solidFill>
              </a:rPr>
              <a:t>gauge person’s interest for ministry.</a:t>
            </a:r>
            <a:endParaRPr lang="en-US" sz="4400" dirty="0" smtClean="0"/>
          </a:p>
          <a:p>
            <a:pPr marL="285750" indent="-285750">
              <a:lnSpc>
                <a:spcPct val="90000"/>
              </a:lnSpc>
              <a:buFont typeface="Wingdings" charset="2"/>
              <a:buChar char="q"/>
            </a:pPr>
            <a:endParaRPr lang="en-US" sz="1200" dirty="0" smtClean="0"/>
          </a:p>
          <a:p>
            <a:pPr marL="285750" indent="-285750">
              <a:lnSpc>
                <a:spcPct val="90000"/>
              </a:lnSpc>
              <a:buFont typeface="Wingdings" charset="2"/>
              <a:buChar char="q"/>
            </a:pPr>
            <a:r>
              <a:rPr lang="en-US" sz="4400" dirty="0" smtClean="0"/>
              <a:t>WHO DOES THE SCREENING? </a:t>
            </a:r>
            <a:r>
              <a:rPr lang="en-US" sz="2800" b="1" i="1" dirty="0" smtClean="0">
                <a:solidFill>
                  <a:srgbClr val="FF0000"/>
                </a:solidFill>
              </a:rPr>
              <a:t>CHM </a:t>
            </a:r>
          </a:p>
          <a:p>
            <a:pPr>
              <a:lnSpc>
                <a:spcPct val="90000"/>
              </a:lnSpc>
            </a:pPr>
            <a:r>
              <a:rPr lang="en-US" sz="2800" b="1" i="1" dirty="0" smtClean="0">
                <a:solidFill>
                  <a:srgbClr val="FF0000"/>
                </a:solidFill>
              </a:rPr>
              <a:t>Coordinator; church screening committee.</a:t>
            </a:r>
            <a:endParaRPr lang="en-US" sz="4400" dirty="0" smtClean="0"/>
          </a:p>
          <a:p>
            <a:pPr marL="285750" indent="-285750">
              <a:lnSpc>
                <a:spcPct val="90000"/>
              </a:lnSpc>
              <a:buFont typeface="Wingdings" charset="2"/>
              <a:buChar char="q"/>
            </a:pPr>
            <a:endParaRPr lang="en-US" sz="1200" dirty="0" smtClean="0"/>
          </a:p>
          <a:p>
            <a:pPr marL="285750" indent="-285750">
              <a:lnSpc>
                <a:spcPct val="90000"/>
              </a:lnSpc>
              <a:buFont typeface="Wingdings" charset="2"/>
              <a:buChar char="q"/>
            </a:pPr>
            <a:r>
              <a:rPr lang="en-US" sz="4400" dirty="0" smtClean="0"/>
              <a:t>THE ROLES OF SCREENERS</a:t>
            </a:r>
            <a:r>
              <a:rPr lang="en-US" sz="2800" dirty="0" smtClean="0"/>
              <a:t>.</a:t>
            </a:r>
            <a:r>
              <a:rPr lang="en-US" sz="2800" b="1" i="1" dirty="0" smtClean="0">
                <a:solidFill>
                  <a:srgbClr val="FF0000"/>
                </a:solidFill>
              </a:rPr>
              <a:t>  Accepts </a:t>
            </a:r>
          </a:p>
          <a:p>
            <a:pPr>
              <a:lnSpc>
                <a:spcPct val="90000"/>
              </a:lnSpc>
            </a:pPr>
            <a:r>
              <a:rPr lang="en-US" sz="2800" b="1" i="1" dirty="0">
                <a:solidFill>
                  <a:srgbClr val="FF0000"/>
                </a:solidFill>
              </a:rPr>
              <a:t>a</a:t>
            </a:r>
            <a:r>
              <a:rPr lang="en-US" sz="2800" b="1" i="1" dirty="0" smtClean="0">
                <a:solidFill>
                  <a:srgbClr val="FF0000"/>
                </a:solidFill>
              </a:rPr>
              <a:t>pplications; do background checks &amp; interviews.</a:t>
            </a:r>
            <a:endParaRPr lang="en-US" sz="4400" dirty="0" smtClean="0"/>
          </a:p>
          <a:p>
            <a:pPr marL="285750" indent="-285750">
              <a:lnSpc>
                <a:spcPct val="90000"/>
              </a:lnSpc>
              <a:buFont typeface="Wingdings" charset="2"/>
              <a:buChar char="q"/>
            </a:pPr>
            <a:endParaRPr lang="en-US" sz="1200" dirty="0" smtClean="0"/>
          </a:p>
          <a:p>
            <a:pPr marL="285750" indent="-285750">
              <a:lnSpc>
                <a:spcPct val="90000"/>
              </a:lnSpc>
              <a:buFont typeface="Wingdings" charset="2"/>
              <a:buChar char="q"/>
            </a:pPr>
            <a:r>
              <a:rPr lang="en-US" sz="4400" dirty="0" smtClean="0"/>
              <a:t> PRACTICE THE SEVEN C’s </a:t>
            </a:r>
          </a:p>
          <a:p>
            <a:pPr>
              <a:lnSpc>
                <a:spcPct val="90000"/>
              </a:lnSpc>
            </a:pPr>
            <a:r>
              <a:rPr lang="en-US" sz="3200" b="1" i="1" dirty="0" smtClean="0">
                <a:solidFill>
                  <a:srgbClr val="FF0000"/>
                </a:solidFill>
              </a:rPr>
              <a:t>C</a:t>
            </a:r>
            <a:r>
              <a:rPr lang="en-US" sz="2400" b="1" i="1" dirty="0" smtClean="0"/>
              <a:t>alling to ministry, </a:t>
            </a:r>
            <a:r>
              <a:rPr lang="en-US" sz="3200" b="1" i="1" dirty="0" smtClean="0">
                <a:solidFill>
                  <a:srgbClr val="FF0000"/>
                </a:solidFill>
              </a:rPr>
              <a:t>C</a:t>
            </a:r>
            <a:r>
              <a:rPr lang="en-US" sz="2400" b="1" i="1" dirty="0" smtClean="0"/>
              <a:t>haracter, </a:t>
            </a:r>
            <a:r>
              <a:rPr lang="en-US" sz="3600" b="1" i="1" dirty="0">
                <a:solidFill>
                  <a:srgbClr val="FF0000"/>
                </a:solidFill>
              </a:rPr>
              <a:t>C</a:t>
            </a:r>
            <a:r>
              <a:rPr lang="en-US" sz="2800" b="1" i="1" dirty="0"/>
              <a:t>hemistry – </a:t>
            </a:r>
            <a:r>
              <a:rPr lang="en-US" sz="2400" b="1" i="1" dirty="0"/>
              <a:t>attitude, </a:t>
            </a:r>
            <a:r>
              <a:rPr lang="en-US" sz="2400" b="1" i="1" dirty="0" smtClean="0"/>
              <a:t>willingness</a:t>
            </a:r>
            <a:endParaRPr lang="en-US" sz="2400" b="1" i="1" dirty="0"/>
          </a:p>
          <a:p>
            <a:pPr>
              <a:lnSpc>
                <a:spcPct val="90000"/>
              </a:lnSpc>
            </a:pPr>
            <a:r>
              <a:rPr lang="en-US" sz="3200" b="1" i="1" dirty="0" smtClean="0">
                <a:solidFill>
                  <a:srgbClr val="FF0000"/>
                </a:solidFill>
              </a:rPr>
              <a:t>C</a:t>
            </a:r>
            <a:r>
              <a:rPr lang="en-US" sz="2400" b="1" i="1" dirty="0" smtClean="0"/>
              <a:t>ompetency – </a:t>
            </a:r>
            <a:r>
              <a:rPr lang="en-US" sz="2000" b="1" i="1" dirty="0" smtClean="0"/>
              <a:t>training, experience,</a:t>
            </a:r>
            <a:r>
              <a:rPr lang="en-US" sz="2400" b="1" i="1" dirty="0" smtClean="0"/>
              <a:t> </a:t>
            </a:r>
            <a:r>
              <a:rPr lang="en-US" sz="3200" b="1" i="1" dirty="0" smtClean="0">
                <a:solidFill>
                  <a:srgbClr val="FF0000"/>
                </a:solidFill>
              </a:rPr>
              <a:t>C</a:t>
            </a:r>
            <a:r>
              <a:rPr lang="en-US" sz="2400" b="1" i="1" dirty="0" smtClean="0"/>
              <a:t>onsistency/congruence, </a:t>
            </a:r>
          </a:p>
          <a:p>
            <a:pPr>
              <a:lnSpc>
                <a:spcPct val="90000"/>
              </a:lnSpc>
            </a:pPr>
            <a:r>
              <a:rPr lang="en-US" sz="3200" b="1" i="1" dirty="0" smtClean="0">
                <a:solidFill>
                  <a:srgbClr val="FF0000"/>
                </a:solidFill>
              </a:rPr>
              <a:t>C</a:t>
            </a:r>
            <a:r>
              <a:rPr lang="en-US" sz="2400" b="1" i="1" dirty="0" smtClean="0"/>
              <a:t>ommitment, </a:t>
            </a:r>
            <a:r>
              <a:rPr lang="en-US" sz="3200" b="1" i="1" dirty="0" smtClean="0">
                <a:solidFill>
                  <a:srgbClr val="FF0000"/>
                </a:solidFill>
              </a:rPr>
              <a:t>C</a:t>
            </a:r>
            <a:r>
              <a:rPr lang="en-US" sz="2400" b="1" i="1" dirty="0" smtClean="0"/>
              <a:t>ondition – </a:t>
            </a:r>
            <a:r>
              <a:rPr lang="en-US" sz="2000" b="1" i="1" dirty="0" smtClean="0"/>
              <a:t>mental, physical, spiritual)</a:t>
            </a:r>
          </a:p>
          <a:p>
            <a:pPr marL="285750" indent="-285750">
              <a:lnSpc>
                <a:spcPct val="90000"/>
              </a:lnSpc>
              <a:buFont typeface="Wingdings" charset="2"/>
              <a:buChar char="q"/>
            </a:pPr>
            <a:endParaRPr lang="en-US" sz="4400" b="1" i="1" dirty="0"/>
          </a:p>
        </p:txBody>
      </p:sp>
      <p:sp>
        <p:nvSpPr>
          <p:cNvPr id="3" name="Slide Number Placeholder 2"/>
          <p:cNvSpPr>
            <a:spLocks noGrp="1"/>
          </p:cNvSpPr>
          <p:nvPr>
            <p:ph type="sldNum" sz="quarter" idx="12"/>
          </p:nvPr>
        </p:nvSpPr>
        <p:spPr/>
        <p:txBody>
          <a:bodyPr/>
          <a:lstStyle/>
          <a:p>
            <a:fld id="{D89E427B-1EE8-9A48-B23D-6BCDBF51F034}" type="slidenum">
              <a:rPr lang="en-US" smtClean="0"/>
              <a:t>27</a:t>
            </a:fld>
            <a:endParaRPr lang="en-US" dirty="0"/>
          </a:p>
        </p:txBody>
      </p:sp>
    </p:spTree>
    <p:extLst>
      <p:ext uri="{BB962C8B-B14F-4D97-AF65-F5344CB8AC3E}">
        <p14:creationId xmlns:p14="http://schemas.microsoft.com/office/powerpoint/2010/main" val="259326443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3"/>
          <a:stretch>
            <a:fillRect/>
          </a:stretch>
        </p:blipFill>
        <p:spPr>
          <a:xfrm>
            <a:off x="234607" y="227330"/>
            <a:ext cx="834571" cy="834571"/>
          </a:xfrm>
          <a:prstGeom prst="rect">
            <a:avLst/>
          </a:prstGeom>
        </p:spPr>
      </p:pic>
      <p:sp>
        <p:nvSpPr>
          <p:cNvPr id="40" name="TextBox 39"/>
          <p:cNvSpPr txBox="1"/>
          <p:nvPr/>
        </p:nvSpPr>
        <p:spPr>
          <a:xfrm>
            <a:off x="1123604" y="208896"/>
            <a:ext cx="7561235" cy="1210588"/>
          </a:xfrm>
          <a:prstGeom prst="rect">
            <a:avLst/>
          </a:prstGeom>
          <a:noFill/>
        </p:spPr>
        <p:txBody>
          <a:bodyPr wrap="none" rtlCol="0">
            <a:spAutoFit/>
          </a:bodyPr>
          <a:lstStyle/>
          <a:p>
            <a:pPr>
              <a:lnSpc>
                <a:spcPct val="90000"/>
              </a:lnSpc>
            </a:pPr>
            <a:r>
              <a:rPr lang="en-US" sz="3200" dirty="0" smtClean="0"/>
              <a:t>C.  </a:t>
            </a:r>
            <a:r>
              <a:rPr lang="en-US" sz="4000" b="1" dirty="0" smtClean="0"/>
              <a:t>ADVENTIST RISK MANAGEMENT</a:t>
            </a:r>
          </a:p>
          <a:p>
            <a:pPr>
              <a:lnSpc>
                <a:spcPct val="90000"/>
              </a:lnSpc>
            </a:pPr>
            <a:r>
              <a:rPr lang="en-US" sz="4000" b="1" dirty="0"/>
              <a:t> </a:t>
            </a:r>
            <a:r>
              <a:rPr lang="en-US" sz="4000" b="1" dirty="0" smtClean="0"/>
              <a:t> </a:t>
            </a:r>
            <a:r>
              <a:rPr lang="en-US" sz="3200" dirty="0" smtClean="0"/>
              <a:t>  GUIDELINES </a:t>
            </a:r>
            <a:endParaRPr lang="en-US" sz="3200" dirty="0"/>
          </a:p>
        </p:txBody>
      </p:sp>
      <p:sp>
        <p:nvSpPr>
          <p:cNvPr id="2" name="TextBox 1"/>
          <p:cNvSpPr txBox="1"/>
          <p:nvPr/>
        </p:nvSpPr>
        <p:spPr>
          <a:xfrm>
            <a:off x="234607" y="1437834"/>
            <a:ext cx="8709822" cy="4832093"/>
          </a:xfrm>
          <a:prstGeom prst="rect">
            <a:avLst/>
          </a:prstGeom>
          <a:noFill/>
        </p:spPr>
        <p:txBody>
          <a:bodyPr wrap="square" rtlCol="0">
            <a:spAutoFit/>
          </a:bodyPr>
          <a:lstStyle/>
          <a:p>
            <a:pPr marL="457200" indent="-457200">
              <a:buFont typeface="Wingdings" charset="2"/>
              <a:buChar char="ü"/>
            </a:pPr>
            <a:r>
              <a:rPr lang="en-US" sz="2800" dirty="0" smtClean="0"/>
              <a:t>Children will be supervised by adult/s at all times. Children’s programming will be conducted on an abuse free no-harassment tolerated basis at all times.</a:t>
            </a:r>
          </a:p>
          <a:p>
            <a:pPr marL="457200" indent="-457200">
              <a:buFont typeface="Wingdings" charset="2"/>
              <a:buChar char="ü"/>
            </a:pPr>
            <a:endParaRPr lang="en-US" sz="2800" dirty="0"/>
          </a:p>
          <a:p>
            <a:pPr marL="457200" indent="-457200">
              <a:buFont typeface="Wingdings" charset="2"/>
              <a:buChar char="ü"/>
            </a:pPr>
            <a:r>
              <a:rPr lang="en-US" sz="2800" dirty="0" smtClean="0"/>
              <a:t>You can use the ARM guidelines when screening volunteers and in some places you may want to adapt them to suit your needs.</a:t>
            </a:r>
          </a:p>
          <a:p>
            <a:pPr marL="457200" indent="-457200">
              <a:buFont typeface="Wingdings" charset="2"/>
              <a:buChar char="ü"/>
            </a:pPr>
            <a:endParaRPr lang="en-US" sz="2800" dirty="0"/>
          </a:p>
          <a:p>
            <a:pPr marL="457200" indent="-457200">
              <a:buFont typeface="Wingdings" charset="2"/>
              <a:buChar char="ü"/>
            </a:pPr>
            <a:r>
              <a:rPr lang="en-US" sz="2800" dirty="0" smtClean="0"/>
              <a:t>ARM provides these guidelines and forms to assist with the development of safety and risk control </a:t>
            </a:r>
          </a:p>
          <a:p>
            <a:r>
              <a:rPr lang="en-US" sz="2800" dirty="0"/>
              <a:t> </a:t>
            </a:r>
            <a:r>
              <a:rPr lang="en-US" sz="2800" dirty="0" smtClean="0"/>
              <a:t>     programs.</a:t>
            </a:r>
            <a:endParaRPr lang="en-US" sz="2800" dirty="0"/>
          </a:p>
        </p:txBody>
      </p:sp>
      <p:pic>
        <p:nvPicPr>
          <p:cNvPr id="14" name="Picture 13"/>
          <p:cNvPicPr>
            <a:picLocks noChangeAspect="1"/>
          </p:cNvPicPr>
          <p:nvPr/>
        </p:nvPicPr>
        <p:blipFill>
          <a:blip r:embed="rId4"/>
          <a:stretch>
            <a:fillRect/>
          </a:stretch>
        </p:blipFill>
        <p:spPr>
          <a:xfrm>
            <a:off x="8255000" y="5678415"/>
            <a:ext cx="865713" cy="1183024"/>
          </a:xfrm>
          <a:prstGeom prst="rect">
            <a:avLst/>
          </a:prstGeom>
        </p:spPr>
      </p:pic>
      <p:sp>
        <p:nvSpPr>
          <p:cNvPr id="15" name="TextBox 14"/>
          <p:cNvSpPr txBox="1"/>
          <p:nvPr/>
        </p:nvSpPr>
        <p:spPr>
          <a:xfrm>
            <a:off x="8345716" y="5977135"/>
            <a:ext cx="726905" cy="769441"/>
          </a:xfrm>
          <a:prstGeom prst="rect">
            <a:avLst/>
          </a:prstGeom>
          <a:noFill/>
        </p:spPr>
        <p:txBody>
          <a:bodyPr wrap="square" rtlCol="0">
            <a:spAutoFit/>
          </a:bodyPr>
          <a:lstStyle/>
          <a:p>
            <a:pPr algn="ctr"/>
            <a:endParaRPr lang="en-US" sz="1100" b="1" dirty="0" smtClean="0"/>
          </a:p>
          <a:p>
            <a:pPr algn="ctr"/>
            <a:r>
              <a:rPr lang="en-US" sz="1100" b="1" dirty="0" smtClean="0"/>
              <a:t>Gift -</a:t>
            </a:r>
          </a:p>
          <a:p>
            <a:pPr algn="ctr"/>
            <a:r>
              <a:rPr lang="en-US" sz="1100" b="1" dirty="0" smtClean="0"/>
              <a:t>oriented Ministry</a:t>
            </a:r>
          </a:p>
        </p:txBody>
      </p:sp>
      <p:sp>
        <p:nvSpPr>
          <p:cNvPr id="3" name="Slide Number Placeholder 2"/>
          <p:cNvSpPr>
            <a:spLocks noGrp="1"/>
          </p:cNvSpPr>
          <p:nvPr>
            <p:ph type="sldNum" sz="quarter" idx="12"/>
          </p:nvPr>
        </p:nvSpPr>
        <p:spPr/>
        <p:txBody>
          <a:bodyPr/>
          <a:lstStyle/>
          <a:p>
            <a:fld id="{D89E427B-1EE8-9A48-B23D-6BCDBF51F034}" type="slidenum">
              <a:rPr lang="en-US" smtClean="0"/>
              <a:t>28</a:t>
            </a:fld>
            <a:endParaRPr lang="en-US" dirty="0"/>
          </a:p>
        </p:txBody>
      </p:sp>
    </p:spTree>
    <p:extLst>
      <p:ext uri="{BB962C8B-B14F-4D97-AF65-F5344CB8AC3E}">
        <p14:creationId xmlns:p14="http://schemas.microsoft.com/office/powerpoint/2010/main" val="187427902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3"/>
          <a:stretch>
            <a:fillRect/>
          </a:stretch>
        </p:blipFill>
        <p:spPr>
          <a:xfrm>
            <a:off x="162032" y="400771"/>
            <a:ext cx="834571" cy="834571"/>
          </a:xfrm>
          <a:prstGeom prst="rect">
            <a:avLst/>
          </a:prstGeom>
        </p:spPr>
      </p:pic>
      <p:sp>
        <p:nvSpPr>
          <p:cNvPr id="42" name="TextBox 41"/>
          <p:cNvSpPr txBox="1"/>
          <p:nvPr/>
        </p:nvSpPr>
        <p:spPr>
          <a:xfrm>
            <a:off x="1069171" y="382337"/>
            <a:ext cx="7860423" cy="1200329"/>
          </a:xfrm>
          <a:prstGeom prst="rect">
            <a:avLst/>
          </a:prstGeom>
          <a:noFill/>
        </p:spPr>
        <p:txBody>
          <a:bodyPr wrap="square" rtlCol="0">
            <a:spAutoFit/>
          </a:bodyPr>
          <a:lstStyle/>
          <a:p>
            <a:r>
              <a:rPr lang="en-US" sz="3200" dirty="0"/>
              <a:t>D</a:t>
            </a:r>
            <a:r>
              <a:rPr lang="en-US" sz="3200" dirty="0" smtClean="0"/>
              <a:t>. For </a:t>
            </a:r>
            <a:r>
              <a:rPr lang="en-US" sz="4000" b="1" dirty="0" smtClean="0"/>
              <a:t>PASTORS AND ELDERS </a:t>
            </a:r>
          </a:p>
          <a:p>
            <a:r>
              <a:rPr lang="en-US" sz="3200" dirty="0" smtClean="0">
                <a:effectLst>
                  <a:glow rad="101600">
                    <a:schemeClr val="accent2">
                      <a:satMod val="175000"/>
                      <a:alpha val="40000"/>
                    </a:schemeClr>
                  </a:glow>
                </a:effectLst>
              </a:rPr>
              <a:t>How To HELP</a:t>
            </a:r>
            <a:r>
              <a:rPr lang="en-US" sz="3200" dirty="0">
                <a:effectLst>
                  <a:glow rad="101600">
                    <a:schemeClr val="accent2">
                      <a:satMod val="175000"/>
                      <a:alpha val="40000"/>
                    </a:schemeClr>
                  </a:glow>
                </a:effectLst>
              </a:rPr>
              <a:t> </a:t>
            </a:r>
            <a:r>
              <a:rPr lang="en-US" sz="3200" dirty="0" smtClean="0">
                <a:effectLst>
                  <a:glow rad="101600">
                    <a:schemeClr val="accent2">
                      <a:satMod val="175000"/>
                      <a:alpha val="40000"/>
                    </a:schemeClr>
                  </a:glow>
                </a:effectLst>
              </a:rPr>
              <a:t>WITH SCREENING VOLUNTEERS</a:t>
            </a:r>
            <a:endParaRPr lang="en-US" sz="3200" dirty="0">
              <a:effectLst>
                <a:glow rad="101600">
                  <a:schemeClr val="accent2">
                    <a:satMod val="175000"/>
                    <a:alpha val="40000"/>
                  </a:schemeClr>
                </a:glow>
              </a:effectLst>
            </a:endParaRPr>
          </a:p>
        </p:txBody>
      </p:sp>
      <p:pic>
        <p:nvPicPr>
          <p:cNvPr id="13" name="Picture 12"/>
          <p:cNvPicPr>
            <a:picLocks noChangeAspect="1"/>
          </p:cNvPicPr>
          <p:nvPr/>
        </p:nvPicPr>
        <p:blipFill>
          <a:blip r:embed="rId4"/>
          <a:stretch>
            <a:fillRect/>
          </a:stretch>
        </p:blipFill>
        <p:spPr>
          <a:xfrm>
            <a:off x="598717" y="1780631"/>
            <a:ext cx="8088083" cy="4940844"/>
          </a:xfrm>
          <a:prstGeom prst="rect">
            <a:avLst/>
          </a:prstGeom>
        </p:spPr>
      </p:pic>
      <p:sp>
        <p:nvSpPr>
          <p:cNvPr id="2" name="TextBox 1"/>
          <p:cNvSpPr txBox="1"/>
          <p:nvPr/>
        </p:nvSpPr>
        <p:spPr>
          <a:xfrm>
            <a:off x="3755570" y="2195283"/>
            <a:ext cx="4680858" cy="4089325"/>
          </a:xfrm>
          <a:prstGeom prst="rect">
            <a:avLst/>
          </a:prstGeom>
          <a:noFill/>
        </p:spPr>
        <p:txBody>
          <a:bodyPr wrap="square" rtlCol="0">
            <a:spAutoFit/>
          </a:bodyPr>
          <a:lstStyle/>
          <a:p>
            <a:pPr marL="457200" indent="-457200">
              <a:lnSpc>
                <a:spcPct val="90000"/>
              </a:lnSpc>
              <a:buFont typeface="Wingdings" charset="2"/>
              <a:buChar char="§"/>
            </a:pPr>
            <a:r>
              <a:rPr lang="en-US" sz="3200" dirty="0" smtClean="0"/>
              <a:t>Appoint  a screening committee.</a:t>
            </a:r>
          </a:p>
          <a:p>
            <a:pPr marL="457200" indent="-457200">
              <a:lnSpc>
                <a:spcPct val="90000"/>
              </a:lnSpc>
              <a:buFont typeface="Wingdings" charset="2"/>
              <a:buChar char="§"/>
            </a:pPr>
            <a:r>
              <a:rPr lang="en-US" sz="3200" dirty="0" smtClean="0"/>
              <a:t>Assist with screening volunteers.</a:t>
            </a:r>
          </a:p>
          <a:p>
            <a:pPr marL="457200" indent="-457200">
              <a:lnSpc>
                <a:spcPct val="90000"/>
              </a:lnSpc>
              <a:buFont typeface="Wingdings" charset="2"/>
              <a:buChar char="§"/>
            </a:pPr>
            <a:r>
              <a:rPr lang="en-US" sz="3200" dirty="0" smtClean="0"/>
              <a:t>Do the reference check of volunteers.</a:t>
            </a:r>
          </a:p>
          <a:p>
            <a:pPr marL="457200" indent="-457200">
              <a:lnSpc>
                <a:spcPct val="90000"/>
              </a:lnSpc>
              <a:buFont typeface="Wingdings" charset="2"/>
              <a:buChar char="§"/>
            </a:pPr>
            <a:r>
              <a:rPr lang="en-US" sz="3200" dirty="0" smtClean="0"/>
              <a:t>Support the ruling of the screening committee.</a:t>
            </a:r>
            <a:endParaRPr lang="en-US" sz="3200" dirty="0"/>
          </a:p>
        </p:txBody>
      </p:sp>
      <p:pic>
        <p:nvPicPr>
          <p:cNvPr id="17" name="Picture 16"/>
          <p:cNvPicPr>
            <a:picLocks noChangeAspect="1"/>
          </p:cNvPicPr>
          <p:nvPr/>
        </p:nvPicPr>
        <p:blipFill>
          <a:blip r:embed="rId5"/>
          <a:stretch>
            <a:fillRect/>
          </a:stretch>
        </p:blipFill>
        <p:spPr>
          <a:xfrm>
            <a:off x="8255000" y="5678415"/>
            <a:ext cx="865713" cy="1183024"/>
          </a:xfrm>
          <a:prstGeom prst="rect">
            <a:avLst/>
          </a:prstGeom>
        </p:spPr>
      </p:pic>
      <p:sp>
        <p:nvSpPr>
          <p:cNvPr id="18" name="TextBox 17"/>
          <p:cNvSpPr txBox="1"/>
          <p:nvPr/>
        </p:nvSpPr>
        <p:spPr>
          <a:xfrm>
            <a:off x="8345716" y="5977135"/>
            <a:ext cx="726905" cy="769441"/>
          </a:xfrm>
          <a:prstGeom prst="rect">
            <a:avLst/>
          </a:prstGeom>
          <a:noFill/>
        </p:spPr>
        <p:txBody>
          <a:bodyPr wrap="square" rtlCol="0">
            <a:spAutoFit/>
          </a:bodyPr>
          <a:lstStyle/>
          <a:p>
            <a:pPr algn="ctr"/>
            <a:endParaRPr lang="en-US" sz="1100" b="1" dirty="0" smtClean="0"/>
          </a:p>
          <a:p>
            <a:pPr algn="ctr"/>
            <a:r>
              <a:rPr lang="en-US" sz="1100" b="1" dirty="0" smtClean="0"/>
              <a:t>Gift -</a:t>
            </a:r>
          </a:p>
          <a:p>
            <a:pPr algn="ctr"/>
            <a:r>
              <a:rPr lang="en-US" sz="1100" b="1" dirty="0" smtClean="0"/>
              <a:t>oriented Ministry</a:t>
            </a:r>
          </a:p>
        </p:txBody>
      </p:sp>
      <p:sp>
        <p:nvSpPr>
          <p:cNvPr id="3" name="Slide Number Placeholder 2"/>
          <p:cNvSpPr>
            <a:spLocks noGrp="1"/>
          </p:cNvSpPr>
          <p:nvPr>
            <p:ph type="sldNum" sz="quarter" idx="12"/>
          </p:nvPr>
        </p:nvSpPr>
        <p:spPr/>
        <p:txBody>
          <a:bodyPr/>
          <a:lstStyle/>
          <a:p>
            <a:fld id="{D89E427B-1EE8-9A48-B23D-6BCDBF51F034}" type="slidenum">
              <a:rPr lang="en-US" smtClean="0"/>
              <a:t>29</a:t>
            </a:fld>
            <a:endParaRPr lang="en-US" dirty="0"/>
          </a:p>
        </p:txBody>
      </p:sp>
    </p:spTree>
    <p:extLst>
      <p:ext uri="{BB962C8B-B14F-4D97-AF65-F5344CB8AC3E}">
        <p14:creationId xmlns:p14="http://schemas.microsoft.com/office/powerpoint/2010/main" val="397781622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89E427B-1EE8-9A48-B23D-6BCDBF51F034}" type="slidenum">
              <a:rPr lang="en-US" smtClean="0"/>
              <a:t>3</a:t>
            </a:fld>
            <a:endParaRPr lang="en-US"/>
          </a:p>
        </p:txBody>
      </p:sp>
      <p:sp>
        <p:nvSpPr>
          <p:cNvPr id="3" name="TextBox 2"/>
          <p:cNvSpPr txBox="1"/>
          <p:nvPr/>
        </p:nvSpPr>
        <p:spPr>
          <a:xfrm>
            <a:off x="451090" y="257304"/>
            <a:ext cx="8555096" cy="769441"/>
          </a:xfrm>
          <a:prstGeom prst="rect">
            <a:avLst/>
          </a:prstGeom>
          <a:noFill/>
        </p:spPr>
        <p:txBody>
          <a:bodyPr wrap="none" rtlCol="0">
            <a:spAutoFit/>
          </a:bodyPr>
          <a:lstStyle/>
          <a:p>
            <a:r>
              <a:rPr lang="en-US" sz="4400" b="1" dirty="0" smtClean="0"/>
              <a:t>HEALTHY CHM </a:t>
            </a:r>
            <a:r>
              <a:rPr lang="en-US" sz="4000" b="1" dirty="0" smtClean="0"/>
              <a:t>IN THE LOCAL CHURCH</a:t>
            </a:r>
            <a:endParaRPr lang="en-US" sz="4000" b="1" dirty="0"/>
          </a:p>
        </p:txBody>
      </p:sp>
      <p:sp>
        <p:nvSpPr>
          <p:cNvPr id="4" name="TextBox 3"/>
          <p:cNvSpPr txBox="1"/>
          <p:nvPr/>
        </p:nvSpPr>
        <p:spPr>
          <a:xfrm>
            <a:off x="915189" y="1406001"/>
            <a:ext cx="3147015" cy="1015663"/>
          </a:xfrm>
          <a:prstGeom prst="rect">
            <a:avLst/>
          </a:prstGeom>
          <a:noFill/>
        </p:spPr>
        <p:txBody>
          <a:bodyPr wrap="none" rtlCol="0">
            <a:spAutoFit/>
          </a:bodyPr>
          <a:lstStyle/>
          <a:p>
            <a:r>
              <a:rPr lang="en-US" sz="6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Britannic Bold" panose="020B0903060703020204" pitchFamily="34" charset="0"/>
              </a:rPr>
              <a:t>-- ACTIVE</a:t>
            </a:r>
            <a:endParaRPr lang="en-US" sz="6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Britannic Bold" panose="020B0903060703020204" pitchFamily="34" charset="0"/>
            </a:endParaRPr>
          </a:p>
        </p:txBody>
      </p:sp>
      <p:sp>
        <p:nvSpPr>
          <p:cNvPr id="5" name="TextBox 4"/>
          <p:cNvSpPr txBox="1"/>
          <p:nvPr/>
        </p:nvSpPr>
        <p:spPr>
          <a:xfrm>
            <a:off x="915189" y="2421664"/>
            <a:ext cx="5430242" cy="1015663"/>
          </a:xfrm>
          <a:prstGeom prst="rect">
            <a:avLst/>
          </a:prstGeom>
          <a:noFill/>
        </p:spPr>
        <p:txBody>
          <a:bodyPr wrap="none" rtlCol="0">
            <a:spAutoFit/>
          </a:bodyPr>
          <a:lstStyle/>
          <a:p>
            <a:r>
              <a:rPr lang="en-US" sz="6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Britannic Bold" panose="020B0903060703020204" pitchFamily="34" charset="0"/>
              </a:rPr>
              <a:t>-- EMPOWERED!</a:t>
            </a:r>
            <a:endParaRPr lang="en-US" sz="6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Britannic Bold" panose="020B0903060703020204" pitchFamily="34" charset="0"/>
            </a:endParaRPr>
          </a:p>
        </p:txBody>
      </p:sp>
      <p:sp>
        <p:nvSpPr>
          <p:cNvPr id="6" name="TextBox 5"/>
          <p:cNvSpPr txBox="1"/>
          <p:nvPr/>
        </p:nvSpPr>
        <p:spPr>
          <a:xfrm>
            <a:off x="931164" y="3534712"/>
            <a:ext cx="7275666" cy="1938992"/>
          </a:xfrm>
          <a:prstGeom prst="rect">
            <a:avLst/>
          </a:prstGeom>
          <a:noFill/>
        </p:spPr>
        <p:txBody>
          <a:bodyPr wrap="square" rtlCol="0">
            <a:spAutoFit/>
          </a:bodyPr>
          <a:lstStyle/>
          <a:p>
            <a:r>
              <a:rPr lang="en-US" sz="6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Britannic Bold" panose="020B0903060703020204" pitchFamily="34" charset="0"/>
              </a:rPr>
              <a:t>-- Has plans </a:t>
            </a:r>
          </a:p>
          <a:p>
            <a:r>
              <a:rPr lang="en-US" sz="6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Britannic Bold" panose="020B0903060703020204" pitchFamily="34" charset="0"/>
              </a:rPr>
              <a:t> </a:t>
            </a:r>
            <a:r>
              <a:rPr lang="en-US" sz="6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Britannic Bold" panose="020B0903060703020204" pitchFamily="34" charset="0"/>
              </a:rPr>
              <a:t> all year-	round</a:t>
            </a:r>
            <a:endParaRPr lang="en-US" sz="6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Britannic Bold" panose="020B0903060703020204" pitchFamily="34" charset="0"/>
            </a:endParaRPr>
          </a:p>
        </p:txBody>
      </p:sp>
      <p:sp>
        <p:nvSpPr>
          <p:cNvPr id="7" name="TextBox 6"/>
          <p:cNvSpPr txBox="1"/>
          <p:nvPr/>
        </p:nvSpPr>
        <p:spPr>
          <a:xfrm>
            <a:off x="714486" y="5542443"/>
            <a:ext cx="7058343" cy="1015663"/>
          </a:xfrm>
          <a:prstGeom prst="rect">
            <a:avLst/>
          </a:prstGeom>
          <a:noFill/>
        </p:spPr>
        <p:txBody>
          <a:bodyPr wrap="none" rtlCol="0">
            <a:spAutoFit/>
          </a:bodyPr>
          <a:lstStyle/>
          <a:p>
            <a:r>
              <a:rPr lang="en-US" sz="6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Britannic Bold" panose="020B0903060703020204" pitchFamily="34" charset="0"/>
              </a:rPr>
              <a:t>-- Visible, can be felt</a:t>
            </a:r>
            <a:endParaRPr lang="en-US" sz="6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Britannic Bold" panose="020B0903060703020204" pitchFamily="34" charset="0"/>
            </a:endParaRPr>
          </a:p>
        </p:txBody>
      </p:sp>
      <p:pic>
        <p:nvPicPr>
          <p:cNvPr id="9" name="Picture 8"/>
          <p:cNvPicPr>
            <a:picLocks noChangeAspect="1"/>
          </p:cNvPicPr>
          <p:nvPr/>
        </p:nvPicPr>
        <p:blipFill>
          <a:blip r:embed="rId3">
            <a:clrChange>
              <a:clrFrom>
                <a:srgbClr val="FBFEFB"/>
              </a:clrFrom>
              <a:clrTo>
                <a:srgbClr val="FBFEFB">
                  <a:alpha val="0"/>
                </a:srgbClr>
              </a:clrTo>
            </a:clrChange>
          </a:blip>
          <a:stretch>
            <a:fillRect/>
          </a:stretch>
        </p:blipFill>
        <p:spPr>
          <a:xfrm flipH="1">
            <a:off x="6345431" y="1406001"/>
            <a:ext cx="2741787" cy="2915247"/>
          </a:xfrm>
          <a:prstGeom prst="rect">
            <a:avLst/>
          </a:prstGeom>
        </p:spPr>
      </p:pic>
    </p:spTree>
    <p:extLst>
      <p:ext uri="{BB962C8B-B14F-4D97-AF65-F5344CB8AC3E}">
        <p14:creationId xmlns:p14="http://schemas.microsoft.com/office/powerpoint/2010/main" val="41745346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ppt_x</p:attrName>
                                        </p:attrNameLst>
                                      </p:cBhvr>
                                      <p:tavLst>
                                        <p:tav tm="0">
                                          <p:val>
                                            <p:strVal val="#ppt_x"/>
                                          </p:val>
                                        </p:tav>
                                        <p:tav tm="100000">
                                          <p:val>
                                            <p:strVal val="#ppt_x"/>
                                          </p:val>
                                        </p:tav>
                                      </p:tavLst>
                                    </p:anim>
                                    <p:anim calcmode="lin" valueType="num">
                                      <p:cBhvr>
                                        <p:cTn id="14" dur="2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2500"/>
                            </p:stCondLst>
                            <p:childTnLst>
                              <p:par>
                                <p:cTn id="16" presetID="47"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000"/>
                                        <p:tgtEl>
                                          <p:spTgt spid="6"/>
                                        </p:tgtEl>
                                      </p:cBhvr>
                                    </p:animEffect>
                                    <p:anim calcmode="lin" valueType="num">
                                      <p:cBhvr>
                                        <p:cTn id="19" dur="2000" fill="hold"/>
                                        <p:tgtEl>
                                          <p:spTgt spid="6"/>
                                        </p:tgtEl>
                                        <p:attrNameLst>
                                          <p:attrName>ppt_x</p:attrName>
                                        </p:attrNameLst>
                                      </p:cBhvr>
                                      <p:tavLst>
                                        <p:tav tm="0">
                                          <p:val>
                                            <p:strVal val="#ppt_x"/>
                                          </p:val>
                                        </p:tav>
                                        <p:tav tm="100000">
                                          <p:val>
                                            <p:strVal val="#ppt_x"/>
                                          </p:val>
                                        </p:tav>
                                      </p:tavLst>
                                    </p:anim>
                                    <p:anim calcmode="lin" valueType="num">
                                      <p:cBhvr>
                                        <p:cTn id="20" dur="2000" fill="hold"/>
                                        <p:tgtEl>
                                          <p:spTgt spid="6"/>
                                        </p:tgtEl>
                                        <p:attrNameLst>
                                          <p:attrName>ppt_y</p:attrName>
                                        </p:attrNameLst>
                                      </p:cBhvr>
                                      <p:tavLst>
                                        <p:tav tm="0">
                                          <p:val>
                                            <p:strVal val="#ppt_y-.1"/>
                                          </p:val>
                                        </p:tav>
                                        <p:tav tm="100000">
                                          <p:val>
                                            <p:strVal val="#ppt_y"/>
                                          </p:val>
                                        </p:tav>
                                      </p:tavLst>
                                    </p:anim>
                                  </p:childTnLst>
                                </p:cTn>
                              </p:par>
                            </p:childTnLst>
                          </p:cTn>
                        </p:par>
                        <p:par>
                          <p:cTn id="21" fill="hold">
                            <p:stCondLst>
                              <p:cond delay="4500"/>
                            </p:stCondLst>
                            <p:childTnLst>
                              <p:par>
                                <p:cTn id="22" presetID="42"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2000"/>
                                        <p:tgtEl>
                                          <p:spTgt spid="7"/>
                                        </p:tgtEl>
                                      </p:cBhvr>
                                    </p:animEffect>
                                    <p:anim calcmode="lin" valueType="num">
                                      <p:cBhvr>
                                        <p:cTn id="25" dur="2000" fill="hold"/>
                                        <p:tgtEl>
                                          <p:spTgt spid="7"/>
                                        </p:tgtEl>
                                        <p:attrNameLst>
                                          <p:attrName>ppt_x</p:attrName>
                                        </p:attrNameLst>
                                      </p:cBhvr>
                                      <p:tavLst>
                                        <p:tav tm="0">
                                          <p:val>
                                            <p:strVal val="#ppt_x"/>
                                          </p:val>
                                        </p:tav>
                                        <p:tav tm="100000">
                                          <p:val>
                                            <p:strVal val="#ppt_x"/>
                                          </p:val>
                                        </p:tav>
                                      </p:tavLst>
                                    </p:anim>
                                    <p:anim calcmode="lin" valueType="num">
                                      <p:cBhvr>
                                        <p:cTn id="26" dur="2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633"/>
            <a:ext cx="8229600" cy="1143000"/>
          </a:xfrm>
        </p:spPr>
        <p:txBody>
          <a:bodyPr/>
          <a:lstStyle/>
          <a:p>
            <a:r>
              <a:rPr lang="en-US" dirty="0" smtClean="0"/>
              <a:t>8 Characteristics of a healthy CHM</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67133746"/>
              </p:ext>
            </p:extLst>
          </p:nvPr>
        </p:nvGraphicFramePr>
        <p:xfrm>
          <a:off x="194552" y="1600200"/>
          <a:ext cx="8492248" cy="5394960"/>
        </p:xfrm>
        <a:graphic>
          <a:graphicData uri="http://schemas.openxmlformats.org/drawingml/2006/table">
            <a:tbl>
              <a:tblPr firstRow="1" bandRow="1">
                <a:tableStyleId>{5C22544A-7EE6-4342-B048-85BDC9FD1C3A}</a:tableStyleId>
              </a:tblPr>
              <a:tblGrid>
                <a:gridCol w="6459167"/>
                <a:gridCol w="2033081"/>
              </a:tblGrid>
              <a:tr h="594519">
                <a:tc>
                  <a:txBody>
                    <a:bodyPr/>
                    <a:lstStyle/>
                    <a:p>
                      <a:r>
                        <a:rPr lang="en-US" sz="3600" dirty="0" smtClean="0"/>
                        <a:t>1  Empowering leadership</a:t>
                      </a:r>
                      <a:endParaRPr lang="en-US" sz="3600" dirty="0"/>
                    </a:p>
                  </a:txBody>
                  <a:tcPr/>
                </a:tc>
                <a:tc>
                  <a:txBody>
                    <a:bodyPr/>
                    <a:lstStyle/>
                    <a:p>
                      <a:endParaRPr lang="en-US" sz="3600" dirty="0"/>
                    </a:p>
                  </a:txBody>
                  <a:tcPr/>
                </a:tc>
              </a:tr>
              <a:tr h="594519">
                <a:tc>
                  <a:txBody>
                    <a:bodyPr/>
                    <a:lstStyle/>
                    <a:p>
                      <a:r>
                        <a:rPr lang="en-US" sz="3600" dirty="0" smtClean="0"/>
                        <a:t>2.  Gift-oriented ministry</a:t>
                      </a:r>
                      <a:endParaRPr lang="en-US" sz="3600" dirty="0"/>
                    </a:p>
                  </a:txBody>
                  <a:tcPr/>
                </a:tc>
                <a:tc>
                  <a:txBody>
                    <a:bodyPr/>
                    <a:lstStyle/>
                    <a:p>
                      <a:endParaRPr lang="en-US" sz="3600" dirty="0"/>
                    </a:p>
                  </a:txBody>
                  <a:tcPr/>
                </a:tc>
              </a:tr>
              <a:tr h="59451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3600" dirty="0" smtClean="0"/>
                        <a:t>3  Passionate Spirituality</a:t>
                      </a:r>
                    </a:p>
                    <a:p>
                      <a:endParaRPr lang="en-US" dirty="0"/>
                    </a:p>
                  </a:txBody>
                  <a:tcPr/>
                </a:tc>
                <a:tc>
                  <a:txBody>
                    <a:bodyPr/>
                    <a:lstStyle/>
                    <a:p>
                      <a:endParaRPr lang="en-US" dirty="0"/>
                    </a:p>
                  </a:txBody>
                  <a:tcPr/>
                </a:tc>
              </a:tr>
              <a:tr h="594519">
                <a:tc>
                  <a:txBody>
                    <a:bodyPr/>
                    <a:lstStyle/>
                    <a:p>
                      <a:r>
                        <a:rPr lang="en-US" sz="3600" dirty="0" smtClean="0"/>
                        <a:t>4  Functional  Structures</a:t>
                      </a:r>
                      <a:endParaRPr lang="en-US" sz="3600" dirty="0"/>
                    </a:p>
                  </a:txBody>
                  <a:tcPr/>
                </a:tc>
                <a:tc>
                  <a:txBody>
                    <a:bodyPr/>
                    <a:lstStyle/>
                    <a:p>
                      <a:endParaRPr lang="en-US" dirty="0"/>
                    </a:p>
                  </a:txBody>
                  <a:tcPr/>
                </a:tc>
              </a:tr>
              <a:tr h="594519">
                <a:tc>
                  <a:txBody>
                    <a:bodyPr/>
                    <a:lstStyle/>
                    <a:p>
                      <a:r>
                        <a:rPr lang="en-US" sz="3600" dirty="0" smtClean="0"/>
                        <a:t>5  Inspiring Worship Services</a:t>
                      </a:r>
                      <a:endParaRPr lang="en-US" sz="3600" dirty="0"/>
                    </a:p>
                  </a:txBody>
                  <a:tcPr/>
                </a:tc>
                <a:tc>
                  <a:txBody>
                    <a:bodyPr/>
                    <a:lstStyle/>
                    <a:p>
                      <a:endParaRPr lang="en-US" dirty="0"/>
                    </a:p>
                  </a:txBody>
                  <a:tcPr/>
                </a:tc>
              </a:tr>
              <a:tr h="594519">
                <a:tc>
                  <a:txBody>
                    <a:bodyPr/>
                    <a:lstStyle/>
                    <a:p>
                      <a:r>
                        <a:rPr lang="en-US" sz="3600" dirty="0" smtClean="0"/>
                        <a:t>6  </a:t>
                      </a:r>
                      <a:r>
                        <a:rPr lang="en-US" sz="3600" dirty="0" err="1" smtClean="0"/>
                        <a:t>Wholistic</a:t>
                      </a:r>
                      <a:r>
                        <a:rPr lang="en-US" sz="3600" dirty="0" smtClean="0"/>
                        <a:t> Small group</a:t>
                      </a:r>
                      <a:endParaRPr lang="en-US" sz="3600" dirty="0"/>
                    </a:p>
                  </a:txBody>
                  <a:tcPr/>
                </a:tc>
                <a:tc>
                  <a:txBody>
                    <a:bodyPr/>
                    <a:lstStyle/>
                    <a:p>
                      <a:endParaRPr lang="en-US"/>
                    </a:p>
                  </a:txBody>
                  <a:tcPr/>
                </a:tc>
              </a:tr>
              <a:tr h="594519">
                <a:tc>
                  <a:txBody>
                    <a:bodyPr/>
                    <a:lstStyle/>
                    <a:p>
                      <a:r>
                        <a:rPr lang="en-US" dirty="0" smtClean="0"/>
                        <a:t>7 </a:t>
                      </a:r>
                      <a:r>
                        <a:rPr lang="en-US" sz="3600" dirty="0" smtClean="0"/>
                        <a:t> Need-oriented Evangelism</a:t>
                      </a:r>
                      <a:endParaRPr lang="en-US" sz="3600" dirty="0"/>
                    </a:p>
                  </a:txBody>
                  <a:tcPr/>
                </a:tc>
                <a:tc>
                  <a:txBody>
                    <a:bodyPr/>
                    <a:lstStyle/>
                    <a:p>
                      <a:endParaRPr lang="en-US"/>
                    </a:p>
                  </a:txBody>
                  <a:tcPr/>
                </a:tc>
              </a:tr>
              <a:tr h="594519">
                <a:tc>
                  <a:txBody>
                    <a:bodyPr/>
                    <a:lstStyle/>
                    <a:p>
                      <a:r>
                        <a:rPr lang="en-US" dirty="0" smtClean="0"/>
                        <a:t>8  </a:t>
                      </a:r>
                      <a:r>
                        <a:rPr lang="en-US" sz="3600" dirty="0" smtClean="0"/>
                        <a:t> Loving Relationships</a:t>
                      </a:r>
                      <a:endParaRPr lang="en-US" sz="3600" dirty="0"/>
                    </a:p>
                  </a:txBody>
                  <a:tcPr/>
                </a:tc>
                <a:tc>
                  <a:txBody>
                    <a:bodyPr/>
                    <a:lstStyle/>
                    <a:p>
                      <a:endParaRPr lang="en-US" dirty="0"/>
                    </a:p>
                  </a:txBody>
                  <a:tcPr/>
                </a:tc>
              </a:tr>
            </a:tbl>
          </a:graphicData>
        </a:graphic>
      </p:graphicFrame>
      <p:sp>
        <p:nvSpPr>
          <p:cNvPr id="4" name="Slide Number Placeholder 3"/>
          <p:cNvSpPr>
            <a:spLocks noGrp="1"/>
          </p:cNvSpPr>
          <p:nvPr>
            <p:ph type="sldNum" sz="quarter" idx="12"/>
          </p:nvPr>
        </p:nvSpPr>
        <p:spPr/>
        <p:txBody>
          <a:bodyPr/>
          <a:lstStyle/>
          <a:p>
            <a:fld id="{D89E427B-1EE8-9A48-B23D-6BCDBF51F034}" type="slidenum">
              <a:rPr lang="en-US" smtClean="0">
                <a:solidFill>
                  <a:prstClr val="black">
                    <a:tint val="75000"/>
                  </a:prstClr>
                </a:solidFill>
              </a:rPr>
              <a:pPr/>
              <a:t>30</a:t>
            </a:fld>
            <a:endParaRPr lang="en-US">
              <a:solidFill>
                <a:prstClr val="black">
                  <a:tint val="75000"/>
                </a:prstClr>
              </a:solidFill>
            </a:endParaRPr>
          </a:p>
        </p:txBody>
      </p:sp>
      <p:sp>
        <p:nvSpPr>
          <p:cNvPr id="7" name="Oval 6"/>
          <p:cNvSpPr/>
          <p:nvPr/>
        </p:nvSpPr>
        <p:spPr>
          <a:xfrm rot="16200000">
            <a:off x="2804941" y="-137869"/>
            <a:ext cx="567182" cy="526266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defTabSz="914292"/>
            <a:endParaRPr lang="en-US">
              <a:solidFill>
                <a:prstClr val="white"/>
              </a:solidFill>
            </a:endParaRPr>
          </a:p>
        </p:txBody>
      </p:sp>
      <p:pic>
        <p:nvPicPr>
          <p:cNvPr id="8" name="Picture 7"/>
          <p:cNvPicPr>
            <a:picLocks noChangeAspect="1"/>
          </p:cNvPicPr>
          <p:nvPr/>
        </p:nvPicPr>
        <p:blipFill>
          <a:blip r:embed="rId3"/>
          <a:stretch>
            <a:fillRect/>
          </a:stretch>
        </p:blipFill>
        <p:spPr>
          <a:xfrm>
            <a:off x="4138449" y="3216271"/>
            <a:ext cx="867102" cy="425458"/>
          </a:xfrm>
          <a:prstGeom prst="rect">
            <a:avLst/>
          </a:prstGeom>
        </p:spPr>
      </p:pic>
      <p:sp>
        <p:nvSpPr>
          <p:cNvPr id="9" name="TextBox 8"/>
          <p:cNvSpPr txBox="1"/>
          <p:nvPr/>
        </p:nvSpPr>
        <p:spPr>
          <a:xfrm>
            <a:off x="-58364" y="927235"/>
            <a:ext cx="9416370" cy="1569660"/>
          </a:xfrm>
          <a:prstGeom prst="rect">
            <a:avLst/>
          </a:prstGeom>
          <a:noFill/>
        </p:spPr>
        <p:txBody>
          <a:bodyPr wrap="square" rtlCol="0">
            <a:spAutoFit/>
          </a:bodyPr>
          <a:lstStyle/>
          <a:p>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E---Excellent   S- Satisfactory   NI  Needs Improvement</a:t>
            </a:r>
          </a:p>
          <a:p>
            <a:endParaRPr lang="en-US" sz="3200" dirty="0"/>
          </a:p>
          <a:p>
            <a:endParaRPr lang="en-US" sz="3200" dirty="0"/>
          </a:p>
        </p:txBody>
      </p:sp>
    </p:spTree>
    <p:extLst>
      <p:ext uri="{BB962C8B-B14F-4D97-AF65-F5344CB8AC3E}">
        <p14:creationId xmlns:p14="http://schemas.microsoft.com/office/powerpoint/2010/main" val="23187259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90">
                                          <p:stCondLst>
                                            <p:cond delay="0"/>
                                          </p:stCondLst>
                                        </p:cTn>
                                        <p:tgtEl>
                                          <p:spTgt spid="7"/>
                                        </p:tgtEl>
                                      </p:cBhvr>
                                    </p:animEffect>
                                    <p:anim calcmode="lin" valueType="num">
                                      <p:cBhvr>
                                        <p:cTn id="8"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13" dur="13">
                                          <p:stCondLst>
                                            <p:cond delay="325"/>
                                          </p:stCondLst>
                                        </p:cTn>
                                        <p:tgtEl>
                                          <p:spTgt spid="7"/>
                                        </p:tgtEl>
                                      </p:cBhvr>
                                      <p:to x="100000" y="60000"/>
                                    </p:animScale>
                                    <p:animScale>
                                      <p:cBhvr>
                                        <p:cTn id="14" dur="83" decel="50000">
                                          <p:stCondLst>
                                            <p:cond delay="338"/>
                                          </p:stCondLst>
                                        </p:cTn>
                                        <p:tgtEl>
                                          <p:spTgt spid="7"/>
                                        </p:tgtEl>
                                      </p:cBhvr>
                                      <p:to x="100000" y="100000"/>
                                    </p:animScale>
                                    <p:animScale>
                                      <p:cBhvr>
                                        <p:cTn id="15" dur="13">
                                          <p:stCondLst>
                                            <p:cond delay="656"/>
                                          </p:stCondLst>
                                        </p:cTn>
                                        <p:tgtEl>
                                          <p:spTgt spid="7"/>
                                        </p:tgtEl>
                                      </p:cBhvr>
                                      <p:to x="100000" y="80000"/>
                                    </p:animScale>
                                    <p:animScale>
                                      <p:cBhvr>
                                        <p:cTn id="16" dur="83" decel="50000">
                                          <p:stCondLst>
                                            <p:cond delay="669"/>
                                          </p:stCondLst>
                                        </p:cTn>
                                        <p:tgtEl>
                                          <p:spTgt spid="7"/>
                                        </p:tgtEl>
                                      </p:cBhvr>
                                      <p:to x="100000" y="100000"/>
                                    </p:animScale>
                                    <p:animScale>
                                      <p:cBhvr>
                                        <p:cTn id="17" dur="13">
                                          <p:stCondLst>
                                            <p:cond delay="821"/>
                                          </p:stCondLst>
                                        </p:cTn>
                                        <p:tgtEl>
                                          <p:spTgt spid="7"/>
                                        </p:tgtEl>
                                      </p:cBhvr>
                                      <p:to x="100000" y="90000"/>
                                    </p:animScale>
                                    <p:animScale>
                                      <p:cBhvr>
                                        <p:cTn id="18" dur="83" decel="50000">
                                          <p:stCondLst>
                                            <p:cond delay="834"/>
                                          </p:stCondLst>
                                        </p:cTn>
                                        <p:tgtEl>
                                          <p:spTgt spid="7"/>
                                        </p:tgtEl>
                                      </p:cBhvr>
                                      <p:to x="100000" y="100000"/>
                                    </p:animScale>
                                    <p:animScale>
                                      <p:cBhvr>
                                        <p:cTn id="19" dur="13">
                                          <p:stCondLst>
                                            <p:cond delay="904"/>
                                          </p:stCondLst>
                                        </p:cTn>
                                        <p:tgtEl>
                                          <p:spTgt spid="7"/>
                                        </p:tgtEl>
                                      </p:cBhvr>
                                      <p:to x="100000" y="95000"/>
                                    </p:animScale>
                                    <p:animScale>
                                      <p:cBhvr>
                                        <p:cTn id="20" dur="83" decel="50000">
                                          <p:stCondLst>
                                            <p:cond delay="917"/>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0" y="2977287"/>
            <a:ext cx="3528232" cy="3880713"/>
          </a:xfrm>
          <a:prstGeom prst="rect">
            <a:avLst/>
          </a:prstGeom>
        </p:spPr>
      </p:pic>
      <p:sp>
        <p:nvSpPr>
          <p:cNvPr id="23" name="TextBox 22"/>
          <p:cNvSpPr txBox="1"/>
          <p:nvPr/>
        </p:nvSpPr>
        <p:spPr>
          <a:xfrm rot="21313954">
            <a:off x="573892" y="3476322"/>
            <a:ext cx="2572075" cy="1210588"/>
          </a:xfrm>
          <a:prstGeom prst="rect">
            <a:avLst/>
          </a:prstGeom>
          <a:noFill/>
        </p:spPr>
        <p:txBody>
          <a:bodyPr wrap="square" rtlCol="0">
            <a:spAutoFit/>
          </a:bodyPr>
          <a:lstStyle/>
          <a:p>
            <a:pPr algn="ctr">
              <a:lnSpc>
                <a:spcPct val="90000"/>
              </a:lnSpc>
            </a:pPr>
            <a:r>
              <a:rPr lang="en-US" sz="4000" b="1" dirty="0" smtClean="0"/>
              <a:t>Passionate Spirituality</a:t>
            </a:r>
          </a:p>
        </p:txBody>
      </p:sp>
      <p:sp>
        <p:nvSpPr>
          <p:cNvPr id="31" name="TextBox 30"/>
          <p:cNvSpPr txBox="1"/>
          <p:nvPr/>
        </p:nvSpPr>
        <p:spPr>
          <a:xfrm>
            <a:off x="138615" y="3555482"/>
            <a:ext cx="541960" cy="646331"/>
          </a:xfrm>
          <a:prstGeom prst="rect">
            <a:avLst/>
          </a:prstGeom>
          <a:noFill/>
        </p:spPr>
        <p:txBody>
          <a:bodyPr wrap="none" rtlCol="0">
            <a:spAutoFit/>
          </a:bodyPr>
          <a:lstStyle/>
          <a:p>
            <a:r>
              <a:rPr lang="en-US" sz="3600" b="1" dirty="0"/>
              <a:t>3</a:t>
            </a:r>
            <a:r>
              <a:rPr lang="en-US" sz="3600" b="1" dirty="0" smtClean="0"/>
              <a:t>.</a:t>
            </a:r>
            <a:endParaRPr lang="en-US" sz="3600" b="1" dirty="0"/>
          </a:p>
        </p:txBody>
      </p:sp>
      <p:pic>
        <p:nvPicPr>
          <p:cNvPr id="3" name="Picture 2"/>
          <p:cNvPicPr>
            <a:picLocks noChangeAspect="1"/>
          </p:cNvPicPr>
          <p:nvPr/>
        </p:nvPicPr>
        <p:blipFill>
          <a:blip r:embed="rId4"/>
          <a:stretch>
            <a:fillRect/>
          </a:stretch>
        </p:blipFill>
        <p:spPr>
          <a:xfrm>
            <a:off x="1008086" y="336365"/>
            <a:ext cx="1140679" cy="875472"/>
          </a:xfrm>
          <a:prstGeom prst="rect">
            <a:avLst/>
          </a:prstGeom>
        </p:spPr>
      </p:pic>
      <p:sp>
        <p:nvSpPr>
          <p:cNvPr id="5" name="TextBox 4"/>
          <p:cNvSpPr txBox="1"/>
          <p:nvPr/>
        </p:nvSpPr>
        <p:spPr>
          <a:xfrm>
            <a:off x="2148765" y="336365"/>
            <a:ext cx="6937792" cy="707886"/>
          </a:xfrm>
          <a:prstGeom prst="rect">
            <a:avLst/>
          </a:prstGeom>
          <a:noFill/>
        </p:spPr>
        <p:txBody>
          <a:bodyPr wrap="none" rtlCol="0">
            <a:spAutoFit/>
          </a:bodyPr>
          <a:lstStyle/>
          <a:p>
            <a:r>
              <a:rPr lang="en-US" sz="3600" dirty="0" smtClean="0"/>
              <a:t>A. The </a:t>
            </a:r>
            <a:r>
              <a:rPr lang="en-US" sz="4000" dirty="0" smtClean="0"/>
              <a:t>GRACELINK CURRICULUM</a:t>
            </a:r>
            <a:endParaRPr lang="en-US" sz="4000" dirty="0"/>
          </a:p>
        </p:txBody>
      </p:sp>
      <p:pic>
        <p:nvPicPr>
          <p:cNvPr id="39" name="Picture 38"/>
          <p:cNvPicPr>
            <a:picLocks noChangeAspect="1"/>
          </p:cNvPicPr>
          <p:nvPr/>
        </p:nvPicPr>
        <p:blipFill>
          <a:blip r:embed="rId4"/>
          <a:stretch>
            <a:fillRect/>
          </a:stretch>
        </p:blipFill>
        <p:spPr>
          <a:xfrm>
            <a:off x="1602070" y="1792039"/>
            <a:ext cx="1140679" cy="875472"/>
          </a:xfrm>
          <a:prstGeom prst="rect">
            <a:avLst/>
          </a:prstGeom>
        </p:spPr>
      </p:pic>
      <p:sp>
        <p:nvSpPr>
          <p:cNvPr id="40" name="TextBox 39"/>
          <p:cNvSpPr txBox="1"/>
          <p:nvPr/>
        </p:nvSpPr>
        <p:spPr>
          <a:xfrm>
            <a:off x="2742749" y="1629610"/>
            <a:ext cx="6118710" cy="1200329"/>
          </a:xfrm>
          <a:prstGeom prst="rect">
            <a:avLst/>
          </a:prstGeom>
          <a:noFill/>
        </p:spPr>
        <p:txBody>
          <a:bodyPr wrap="square" rtlCol="0">
            <a:spAutoFit/>
          </a:bodyPr>
          <a:lstStyle/>
          <a:p>
            <a:r>
              <a:rPr lang="en-US" sz="3200" dirty="0"/>
              <a:t>B</a:t>
            </a:r>
            <a:r>
              <a:rPr lang="en-US" sz="3200" dirty="0" smtClean="0"/>
              <a:t>. </a:t>
            </a:r>
            <a:r>
              <a:rPr lang="en-US" sz="3600" dirty="0" smtClean="0"/>
              <a:t>SPIRITUAL MENTORING OF</a:t>
            </a:r>
          </a:p>
          <a:p>
            <a:r>
              <a:rPr lang="en-US" sz="3600" dirty="0"/>
              <a:t> </a:t>
            </a:r>
            <a:r>
              <a:rPr lang="en-US" sz="3600" dirty="0" smtClean="0"/>
              <a:t>   CHILDREN’S LEADERS</a:t>
            </a:r>
            <a:endParaRPr lang="en-US" sz="4000" dirty="0"/>
          </a:p>
        </p:txBody>
      </p:sp>
      <p:pic>
        <p:nvPicPr>
          <p:cNvPr id="41" name="Picture 40"/>
          <p:cNvPicPr>
            <a:picLocks noChangeAspect="1"/>
          </p:cNvPicPr>
          <p:nvPr/>
        </p:nvPicPr>
        <p:blipFill>
          <a:blip r:embed="rId4"/>
          <a:stretch>
            <a:fillRect/>
          </a:stretch>
        </p:blipFill>
        <p:spPr>
          <a:xfrm>
            <a:off x="3191399" y="3175933"/>
            <a:ext cx="1140679" cy="875472"/>
          </a:xfrm>
          <a:prstGeom prst="rect">
            <a:avLst/>
          </a:prstGeom>
        </p:spPr>
      </p:pic>
      <p:sp>
        <p:nvSpPr>
          <p:cNvPr id="42" name="TextBox 41"/>
          <p:cNvSpPr txBox="1"/>
          <p:nvPr/>
        </p:nvSpPr>
        <p:spPr>
          <a:xfrm>
            <a:off x="4340384" y="2977287"/>
            <a:ext cx="4746173" cy="2185214"/>
          </a:xfrm>
          <a:prstGeom prst="rect">
            <a:avLst/>
          </a:prstGeom>
          <a:noFill/>
        </p:spPr>
        <p:txBody>
          <a:bodyPr wrap="square" rtlCol="0">
            <a:spAutoFit/>
          </a:bodyPr>
          <a:lstStyle/>
          <a:p>
            <a:r>
              <a:rPr lang="en-US" sz="3200" dirty="0"/>
              <a:t>C</a:t>
            </a:r>
            <a:r>
              <a:rPr lang="en-US" sz="3200" dirty="0" smtClean="0"/>
              <a:t>. How Can PASTORS AND 	ELDERS NURTURE 	</a:t>
            </a:r>
            <a:r>
              <a:rPr lang="en-US" sz="3600" dirty="0" smtClean="0"/>
              <a:t>PASSIONATE</a:t>
            </a:r>
          </a:p>
          <a:p>
            <a:r>
              <a:rPr lang="en-US" sz="3600" dirty="0"/>
              <a:t> </a:t>
            </a:r>
            <a:r>
              <a:rPr lang="en-US" sz="3600" dirty="0" smtClean="0"/>
              <a:t>  	SPIRITUALITY</a:t>
            </a:r>
            <a:endParaRPr lang="en-US" sz="4000" dirty="0"/>
          </a:p>
        </p:txBody>
      </p:sp>
      <p:sp>
        <p:nvSpPr>
          <p:cNvPr id="2" name="Slide Number Placeholder 1"/>
          <p:cNvSpPr>
            <a:spLocks noGrp="1"/>
          </p:cNvSpPr>
          <p:nvPr>
            <p:ph type="sldNum" sz="quarter" idx="12"/>
          </p:nvPr>
        </p:nvSpPr>
        <p:spPr/>
        <p:txBody>
          <a:bodyPr/>
          <a:lstStyle/>
          <a:p>
            <a:fld id="{D89E427B-1EE8-9A48-B23D-6BCDBF51F034}" type="slidenum">
              <a:rPr lang="en-US" smtClean="0"/>
              <a:t>31</a:t>
            </a:fld>
            <a:endParaRPr lang="en-US"/>
          </a:p>
        </p:txBody>
      </p:sp>
    </p:spTree>
    <p:extLst>
      <p:ext uri="{BB962C8B-B14F-4D97-AF65-F5344CB8AC3E}">
        <p14:creationId xmlns:p14="http://schemas.microsoft.com/office/powerpoint/2010/main" val="188429200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528462" y="275714"/>
            <a:ext cx="3094370" cy="3372159"/>
          </a:xfrm>
          <a:prstGeom prst="rect">
            <a:avLst/>
          </a:prstGeom>
        </p:spPr>
      </p:pic>
      <p:sp>
        <p:nvSpPr>
          <p:cNvPr id="23" name="TextBox 22"/>
          <p:cNvSpPr txBox="1"/>
          <p:nvPr/>
        </p:nvSpPr>
        <p:spPr>
          <a:xfrm rot="21313954">
            <a:off x="1192226" y="800633"/>
            <a:ext cx="2064830" cy="1077218"/>
          </a:xfrm>
          <a:prstGeom prst="rect">
            <a:avLst/>
          </a:prstGeom>
          <a:noFill/>
        </p:spPr>
        <p:txBody>
          <a:bodyPr wrap="square" rtlCol="0">
            <a:spAutoFit/>
          </a:bodyPr>
          <a:lstStyle/>
          <a:p>
            <a:pPr algn="ctr"/>
            <a:r>
              <a:rPr lang="en-US" sz="3200" b="1" dirty="0" smtClean="0"/>
              <a:t>Passionate Spirituality</a:t>
            </a:r>
          </a:p>
        </p:txBody>
      </p:sp>
      <p:sp>
        <p:nvSpPr>
          <p:cNvPr id="31" name="TextBox 30"/>
          <p:cNvSpPr txBox="1"/>
          <p:nvPr/>
        </p:nvSpPr>
        <p:spPr>
          <a:xfrm>
            <a:off x="809372" y="886922"/>
            <a:ext cx="502261" cy="584776"/>
          </a:xfrm>
          <a:prstGeom prst="rect">
            <a:avLst/>
          </a:prstGeom>
          <a:noFill/>
        </p:spPr>
        <p:txBody>
          <a:bodyPr wrap="none" rtlCol="0">
            <a:spAutoFit/>
          </a:bodyPr>
          <a:lstStyle/>
          <a:p>
            <a:r>
              <a:rPr lang="en-US" sz="3200" b="1" dirty="0"/>
              <a:t>3</a:t>
            </a:r>
            <a:r>
              <a:rPr lang="en-US" sz="3200" b="1" dirty="0" smtClean="0"/>
              <a:t>.</a:t>
            </a:r>
            <a:endParaRPr lang="en-US" sz="3200" b="1" dirty="0"/>
          </a:p>
        </p:txBody>
      </p:sp>
      <p:sp>
        <p:nvSpPr>
          <p:cNvPr id="2" name="Slide Number Placeholder 1"/>
          <p:cNvSpPr>
            <a:spLocks noGrp="1"/>
          </p:cNvSpPr>
          <p:nvPr>
            <p:ph type="sldNum" sz="quarter" idx="12"/>
          </p:nvPr>
        </p:nvSpPr>
        <p:spPr/>
        <p:txBody>
          <a:bodyPr/>
          <a:lstStyle/>
          <a:p>
            <a:fld id="{D89E427B-1EE8-9A48-B23D-6BCDBF51F034}" type="slidenum">
              <a:rPr lang="en-US" smtClean="0"/>
              <a:t>32</a:t>
            </a:fld>
            <a:endParaRPr lang="en-US"/>
          </a:p>
        </p:txBody>
      </p:sp>
      <p:sp>
        <p:nvSpPr>
          <p:cNvPr id="4" name="TextBox 3"/>
          <p:cNvSpPr txBox="1"/>
          <p:nvPr/>
        </p:nvSpPr>
        <p:spPr>
          <a:xfrm>
            <a:off x="4212076" y="517590"/>
            <a:ext cx="4474724" cy="1323439"/>
          </a:xfrm>
          <a:prstGeom prst="rect">
            <a:avLst/>
          </a:prstGeom>
          <a:noFill/>
        </p:spPr>
        <p:txBody>
          <a:bodyPr wrap="square" rtlCol="0">
            <a:spAutoFit/>
          </a:bodyPr>
          <a:lstStyle/>
          <a:p>
            <a:r>
              <a:rPr lang="en-US" sz="4000" dirty="0"/>
              <a:t>Ultimate </a:t>
            </a:r>
            <a:r>
              <a:rPr lang="en-US" sz="4000" dirty="0" smtClean="0"/>
              <a:t>Goal of all</a:t>
            </a:r>
            <a:endParaRPr lang="en-US" sz="4000" dirty="0"/>
          </a:p>
          <a:p>
            <a:r>
              <a:rPr lang="en-US" sz="4000" dirty="0" smtClean="0"/>
              <a:t>Children’s Programs:</a:t>
            </a:r>
            <a:endParaRPr lang="en-US" sz="4000" dirty="0"/>
          </a:p>
        </p:txBody>
      </p:sp>
      <p:sp>
        <p:nvSpPr>
          <p:cNvPr id="6" name="Rectangle 5"/>
          <p:cNvSpPr/>
          <p:nvPr/>
        </p:nvSpPr>
        <p:spPr>
          <a:xfrm>
            <a:off x="4114800" y="3064213"/>
            <a:ext cx="4572000" cy="3416320"/>
          </a:xfrm>
          <a:prstGeom prst="rect">
            <a:avLst/>
          </a:prstGeom>
        </p:spPr>
        <p:txBody>
          <a:bodyPr>
            <a:spAutoFit/>
          </a:bodyPr>
          <a:lstStyle/>
          <a:p>
            <a:pPr algn="ctr"/>
            <a:r>
              <a:rPr lang="en-US" sz="3600" b="1" dirty="0"/>
              <a:t>To nurture children in their spiritual growth as they develop a loving, serving relationship with Jesus and the church. </a:t>
            </a:r>
            <a:endParaRPr lang="en-US" sz="3600" dirty="0"/>
          </a:p>
        </p:txBody>
      </p:sp>
      <p:sp>
        <p:nvSpPr>
          <p:cNvPr id="8" name="Down Arrow 7"/>
          <p:cNvSpPr/>
          <p:nvPr/>
        </p:nvSpPr>
        <p:spPr>
          <a:xfrm>
            <a:off x="6001090" y="1953356"/>
            <a:ext cx="484632" cy="97840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64318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1"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0-#ppt_h/2"/>
                                          </p:val>
                                        </p:tav>
                                        <p:tav tm="100000">
                                          <p:val>
                                            <p:strVal val="#ppt_y"/>
                                          </p:val>
                                        </p:tav>
                                      </p:tavLst>
                                    </p:anim>
                                  </p:childTnLst>
                                </p:cTn>
                              </p:par>
                            </p:childTnLst>
                          </p:cTn>
                        </p:par>
                        <p:par>
                          <p:cTn id="20" fill="hold">
                            <p:stCondLst>
                              <p:cond delay="1500"/>
                            </p:stCondLst>
                            <p:childTnLst>
                              <p:par>
                                <p:cTn id="21" presetID="6" presetClass="entr" presetSubtype="16"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207356" y="0"/>
            <a:ext cx="3415476" cy="3997805"/>
          </a:xfrm>
          <a:prstGeom prst="rect">
            <a:avLst/>
          </a:prstGeom>
        </p:spPr>
      </p:pic>
      <p:sp>
        <p:nvSpPr>
          <p:cNvPr id="23" name="TextBox 22"/>
          <p:cNvSpPr txBox="1"/>
          <p:nvPr/>
        </p:nvSpPr>
        <p:spPr>
          <a:xfrm rot="21313954">
            <a:off x="582989" y="526492"/>
            <a:ext cx="2798259" cy="1200329"/>
          </a:xfrm>
          <a:prstGeom prst="rect">
            <a:avLst/>
          </a:prstGeom>
          <a:noFill/>
        </p:spPr>
        <p:txBody>
          <a:bodyPr wrap="square" rtlCol="0">
            <a:spAutoFit/>
          </a:bodyPr>
          <a:lstStyle/>
          <a:p>
            <a:pPr algn="ctr"/>
            <a:r>
              <a:rPr lang="en-US" sz="3600" b="1" dirty="0" smtClean="0"/>
              <a:t>Passionate Spirituality</a:t>
            </a:r>
          </a:p>
        </p:txBody>
      </p:sp>
      <p:sp>
        <p:nvSpPr>
          <p:cNvPr id="31" name="TextBox 30"/>
          <p:cNvSpPr txBox="1"/>
          <p:nvPr/>
        </p:nvSpPr>
        <p:spPr>
          <a:xfrm>
            <a:off x="342394" y="672454"/>
            <a:ext cx="541960" cy="646331"/>
          </a:xfrm>
          <a:prstGeom prst="rect">
            <a:avLst/>
          </a:prstGeom>
          <a:noFill/>
        </p:spPr>
        <p:txBody>
          <a:bodyPr wrap="none" rtlCol="0">
            <a:spAutoFit/>
          </a:bodyPr>
          <a:lstStyle/>
          <a:p>
            <a:r>
              <a:rPr lang="en-US" sz="3600" b="1" dirty="0"/>
              <a:t>3</a:t>
            </a:r>
            <a:r>
              <a:rPr lang="en-US" sz="3600" b="1" dirty="0" smtClean="0"/>
              <a:t>.</a:t>
            </a:r>
            <a:endParaRPr lang="en-US" sz="3600" b="1" dirty="0"/>
          </a:p>
        </p:txBody>
      </p:sp>
      <p:sp>
        <p:nvSpPr>
          <p:cNvPr id="4" name="TextBox 3"/>
          <p:cNvSpPr txBox="1"/>
          <p:nvPr/>
        </p:nvSpPr>
        <p:spPr>
          <a:xfrm>
            <a:off x="4212076" y="517590"/>
            <a:ext cx="4474724" cy="1323439"/>
          </a:xfrm>
          <a:prstGeom prst="rect">
            <a:avLst/>
          </a:prstGeom>
          <a:noFill/>
        </p:spPr>
        <p:txBody>
          <a:bodyPr wrap="square" rtlCol="0">
            <a:spAutoFit/>
          </a:bodyPr>
          <a:lstStyle/>
          <a:p>
            <a:r>
              <a:rPr lang="en-US" sz="4000" dirty="0"/>
              <a:t>Ultimate </a:t>
            </a:r>
            <a:r>
              <a:rPr lang="en-US" sz="4000" dirty="0" smtClean="0"/>
              <a:t>Goal of all</a:t>
            </a:r>
            <a:endParaRPr lang="en-US" sz="4000" dirty="0"/>
          </a:p>
          <a:p>
            <a:r>
              <a:rPr lang="en-US" sz="4000" dirty="0" smtClean="0"/>
              <a:t>Children’s Programs:</a:t>
            </a:r>
            <a:endParaRPr lang="en-US" sz="4000" dirty="0"/>
          </a:p>
        </p:txBody>
      </p:sp>
      <p:sp>
        <p:nvSpPr>
          <p:cNvPr id="8" name="Down Arrow 7"/>
          <p:cNvSpPr/>
          <p:nvPr/>
        </p:nvSpPr>
        <p:spPr>
          <a:xfrm>
            <a:off x="6001090" y="1953356"/>
            <a:ext cx="484632" cy="97840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567229" y="5408041"/>
            <a:ext cx="3667141"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3200" dirty="0" smtClean="0">
                <a:latin typeface="Berlin Sans FB Demi" panose="020E0802020502020306" pitchFamily="34" charset="0"/>
              </a:rPr>
              <a:t>CHARACTER DEVELOPMENT</a:t>
            </a:r>
            <a:endParaRPr lang="en-US" sz="3200" dirty="0">
              <a:latin typeface="Berlin Sans FB Demi" panose="020E0802020502020306" pitchFamily="34" charset="0"/>
            </a:endParaRPr>
          </a:p>
        </p:txBody>
      </p:sp>
      <p:sp>
        <p:nvSpPr>
          <p:cNvPr id="10" name="TextBox 9"/>
          <p:cNvSpPr txBox="1"/>
          <p:nvPr/>
        </p:nvSpPr>
        <p:spPr>
          <a:xfrm>
            <a:off x="4652151" y="4521791"/>
            <a:ext cx="3667141"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3600" dirty="0" smtClean="0">
                <a:latin typeface="Berlin Sans FB Demi" panose="020E0802020502020306" pitchFamily="34" charset="0"/>
              </a:rPr>
              <a:t>SPIRITUALITY</a:t>
            </a:r>
            <a:endParaRPr lang="en-US" sz="3600" dirty="0">
              <a:latin typeface="Berlin Sans FB Demi" panose="020E0802020502020306" pitchFamily="34" charset="0"/>
            </a:endParaRPr>
          </a:p>
        </p:txBody>
      </p:sp>
      <p:sp>
        <p:nvSpPr>
          <p:cNvPr id="12" name="TextBox 11"/>
          <p:cNvSpPr txBox="1"/>
          <p:nvPr/>
        </p:nvSpPr>
        <p:spPr>
          <a:xfrm>
            <a:off x="4652151" y="3097800"/>
            <a:ext cx="3667141"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3600" dirty="0" smtClean="0">
                <a:latin typeface="Berlin Sans FB Demi" panose="020E0802020502020306" pitchFamily="34" charset="0"/>
              </a:rPr>
              <a:t>RELATIONSHIP</a:t>
            </a:r>
          </a:p>
          <a:p>
            <a:pPr algn="ctr"/>
            <a:r>
              <a:rPr lang="en-US" sz="3600" dirty="0" smtClean="0">
                <a:latin typeface="Berlin Sans FB Demi" panose="020E0802020502020306" pitchFamily="34" charset="0"/>
              </a:rPr>
              <a:t>WITH </a:t>
            </a:r>
            <a:r>
              <a:rPr lang="en-US" sz="3600" dirty="0">
                <a:latin typeface="Berlin Sans FB Demi" panose="020E0802020502020306" pitchFamily="34" charset="0"/>
              </a:rPr>
              <a:t>J</a:t>
            </a:r>
            <a:r>
              <a:rPr lang="en-US" sz="3600" dirty="0" smtClean="0">
                <a:latin typeface="Berlin Sans FB Demi" panose="020E0802020502020306" pitchFamily="34" charset="0"/>
              </a:rPr>
              <a:t>ESUS</a:t>
            </a:r>
            <a:endParaRPr lang="en-US" sz="3600" dirty="0">
              <a:latin typeface="Berlin Sans FB Demi" panose="020E0802020502020306" pitchFamily="34" charset="0"/>
            </a:endParaRPr>
          </a:p>
        </p:txBody>
      </p:sp>
    </p:spTree>
    <p:extLst>
      <p:ext uri="{BB962C8B-B14F-4D97-AF65-F5344CB8AC3E}">
        <p14:creationId xmlns:p14="http://schemas.microsoft.com/office/powerpoint/2010/main" val="17431900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circle(in)">
                                      <p:cBhvr>
                                        <p:cTn id="11" dur="2000"/>
                                        <p:tgtEl>
                                          <p:spTgt spid="10"/>
                                        </p:tgtEl>
                                      </p:cBhvr>
                                    </p:animEffect>
                                  </p:childTnLst>
                                </p:cTn>
                              </p:par>
                            </p:childTnLst>
                          </p:cTn>
                        </p:par>
                        <p:par>
                          <p:cTn id="12" fill="hold">
                            <p:stCondLst>
                              <p:cond delay="4000"/>
                            </p:stCondLst>
                            <p:childTnLst>
                              <p:par>
                                <p:cTn id="13" presetID="47"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7912025" y="5515428"/>
            <a:ext cx="1231975" cy="1342572"/>
          </a:xfrm>
          <a:prstGeom prst="rect">
            <a:avLst/>
          </a:prstGeom>
        </p:spPr>
      </p:pic>
      <p:sp>
        <p:nvSpPr>
          <p:cNvPr id="23" name="TextBox 22"/>
          <p:cNvSpPr txBox="1"/>
          <p:nvPr/>
        </p:nvSpPr>
        <p:spPr>
          <a:xfrm rot="21313954">
            <a:off x="7956367" y="5667515"/>
            <a:ext cx="1047886" cy="430887"/>
          </a:xfrm>
          <a:prstGeom prst="rect">
            <a:avLst/>
          </a:prstGeom>
          <a:noFill/>
        </p:spPr>
        <p:txBody>
          <a:bodyPr wrap="square" rtlCol="0">
            <a:spAutoFit/>
          </a:bodyPr>
          <a:lstStyle/>
          <a:p>
            <a:pPr algn="ctr"/>
            <a:r>
              <a:rPr lang="en-US" sz="1100" b="1" dirty="0" smtClean="0"/>
              <a:t>Passionate Spirituality</a:t>
            </a:r>
          </a:p>
        </p:txBody>
      </p:sp>
      <p:pic>
        <p:nvPicPr>
          <p:cNvPr id="3" name="Picture 2"/>
          <p:cNvPicPr>
            <a:picLocks noChangeAspect="1"/>
          </p:cNvPicPr>
          <p:nvPr/>
        </p:nvPicPr>
        <p:blipFill>
          <a:blip r:embed="rId4"/>
          <a:stretch>
            <a:fillRect/>
          </a:stretch>
        </p:blipFill>
        <p:spPr>
          <a:xfrm>
            <a:off x="0" y="6536510"/>
            <a:ext cx="427509" cy="328114"/>
          </a:xfrm>
          <a:prstGeom prst="rect">
            <a:avLst/>
          </a:prstGeom>
        </p:spPr>
      </p:pic>
      <p:pic>
        <p:nvPicPr>
          <p:cNvPr id="7" name="Picture 6"/>
          <p:cNvPicPr>
            <a:picLocks noChangeAspect="1"/>
          </p:cNvPicPr>
          <p:nvPr/>
        </p:nvPicPr>
        <p:blipFill>
          <a:blip r:embed="rId5"/>
          <a:stretch>
            <a:fillRect/>
          </a:stretch>
        </p:blipFill>
        <p:spPr>
          <a:xfrm rot="21265343">
            <a:off x="434570" y="436670"/>
            <a:ext cx="2598885" cy="2919224"/>
          </a:xfrm>
          <a:prstGeom prst="rect">
            <a:avLst/>
          </a:prstGeom>
        </p:spPr>
      </p:pic>
      <p:sp>
        <p:nvSpPr>
          <p:cNvPr id="12" name="TextBox 11"/>
          <p:cNvSpPr txBox="1"/>
          <p:nvPr/>
        </p:nvSpPr>
        <p:spPr>
          <a:xfrm>
            <a:off x="3247574" y="2791835"/>
            <a:ext cx="5787572" cy="3293209"/>
          </a:xfrm>
          <a:prstGeom prst="rect">
            <a:avLst/>
          </a:prstGeom>
          <a:noFill/>
        </p:spPr>
        <p:txBody>
          <a:bodyPr wrap="square" rtlCol="0">
            <a:spAutoFit/>
          </a:bodyPr>
          <a:lstStyle/>
          <a:p>
            <a:pPr marL="457200" indent="-457200">
              <a:buFont typeface="Wingdings" charset="2"/>
              <a:buChar char="Ø"/>
            </a:pPr>
            <a:r>
              <a:rPr lang="en-US" sz="4000" dirty="0" smtClean="0"/>
              <a:t>PHILOSOPHY: </a:t>
            </a:r>
          </a:p>
          <a:p>
            <a:r>
              <a:rPr lang="en-US" sz="3200" i="1" dirty="0"/>
              <a:t>	</a:t>
            </a:r>
            <a:r>
              <a:rPr lang="en-US" sz="3200" i="1" dirty="0" smtClean="0"/>
              <a:t>*Grace, Worship, Community, Service</a:t>
            </a:r>
          </a:p>
          <a:p>
            <a:pPr marL="457200" indent="-457200">
              <a:buFont typeface="Wingdings" charset="2"/>
              <a:buChar char="Ø"/>
            </a:pPr>
            <a:r>
              <a:rPr lang="en-US" sz="4000" i="1" dirty="0" smtClean="0"/>
              <a:t>DIVISION CYCLES</a:t>
            </a:r>
          </a:p>
          <a:p>
            <a:r>
              <a:rPr lang="en-US" sz="3200" i="1" dirty="0" smtClean="0"/>
              <a:t>	*Beginner, Kindergarten, Primary, Junior</a:t>
            </a:r>
          </a:p>
        </p:txBody>
      </p:sp>
      <p:sp>
        <p:nvSpPr>
          <p:cNvPr id="13" name="TextBox 12"/>
          <p:cNvSpPr txBox="1"/>
          <p:nvPr/>
        </p:nvSpPr>
        <p:spPr>
          <a:xfrm>
            <a:off x="3247574" y="1656093"/>
            <a:ext cx="5787572" cy="1323439"/>
          </a:xfrm>
          <a:prstGeom prst="rect">
            <a:avLst/>
          </a:prstGeom>
          <a:noFill/>
        </p:spPr>
        <p:txBody>
          <a:bodyPr wrap="square" rtlCol="0">
            <a:spAutoFit/>
          </a:bodyPr>
          <a:lstStyle/>
          <a:p>
            <a:pPr marL="457200" indent="-457200">
              <a:buFont typeface="Wingdings" charset="2"/>
              <a:buChar char="Ø"/>
            </a:pPr>
            <a:r>
              <a:rPr lang="en-US" sz="4000" dirty="0" smtClean="0"/>
              <a:t>MISSION </a:t>
            </a:r>
          </a:p>
          <a:p>
            <a:pPr marL="457200" indent="-457200">
              <a:buFont typeface="Wingdings" charset="2"/>
              <a:buChar char="Ø"/>
            </a:pPr>
            <a:r>
              <a:rPr lang="en-US" sz="4000" i="1" dirty="0" smtClean="0"/>
              <a:t>GOALS</a:t>
            </a:r>
            <a:endParaRPr lang="en-US" sz="3200" i="1" dirty="0" smtClean="0"/>
          </a:p>
        </p:txBody>
      </p:sp>
      <p:pic>
        <p:nvPicPr>
          <p:cNvPr id="9" name="Picture 8"/>
          <p:cNvPicPr>
            <a:picLocks noChangeAspect="1"/>
          </p:cNvPicPr>
          <p:nvPr/>
        </p:nvPicPr>
        <p:blipFill>
          <a:blip r:embed="rId6"/>
          <a:stretch>
            <a:fillRect/>
          </a:stretch>
        </p:blipFill>
        <p:spPr>
          <a:xfrm>
            <a:off x="6676575" y="72572"/>
            <a:ext cx="2358571" cy="1965476"/>
          </a:xfrm>
          <a:prstGeom prst="rect">
            <a:avLst/>
          </a:prstGeom>
        </p:spPr>
      </p:pic>
      <p:sp>
        <p:nvSpPr>
          <p:cNvPr id="2" name="Slide Number Placeholder 1"/>
          <p:cNvSpPr>
            <a:spLocks noGrp="1"/>
          </p:cNvSpPr>
          <p:nvPr>
            <p:ph type="sldNum" sz="quarter" idx="12"/>
          </p:nvPr>
        </p:nvSpPr>
        <p:spPr/>
        <p:txBody>
          <a:bodyPr/>
          <a:lstStyle/>
          <a:p>
            <a:fld id="{D89E427B-1EE8-9A48-B23D-6BCDBF51F034}" type="slidenum">
              <a:rPr lang="en-US" smtClean="0"/>
              <a:t>34</a:t>
            </a:fld>
            <a:endParaRPr lang="en-US"/>
          </a:p>
        </p:txBody>
      </p:sp>
      <p:sp>
        <p:nvSpPr>
          <p:cNvPr id="14" name="TextBox 13"/>
          <p:cNvSpPr txBox="1"/>
          <p:nvPr/>
        </p:nvSpPr>
        <p:spPr>
          <a:xfrm>
            <a:off x="1959429" y="453098"/>
            <a:ext cx="6937792" cy="707886"/>
          </a:xfrm>
          <a:prstGeom prst="rect">
            <a:avLst/>
          </a:prstGeom>
          <a:noFill/>
        </p:spPr>
        <p:txBody>
          <a:bodyPr wrap="none" rtlCol="0">
            <a:spAutoFit/>
          </a:bodyPr>
          <a:lstStyle/>
          <a:p>
            <a:r>
              <a:rPr lang="en-US" sz="3600" dirty="0" smtClean="0"/>
              <a:t>A. The </a:t>
            </a:r>
            <a:r>
              <a:rPr lang="en-US" sz="4000" b="1" dirty="0" smtClean="0"/>
              <a:t>GRACELINK CURRICULUM</a:t>
            </a:r>
            <a:endParaRPr lang="en-US" sz="4000" b="1" dirty="0"/>
          </a:p>
        </p:txBody>
      </p:sp>
    </p:spTree>
    <p:extLst>
      <p:ext uri="{BB962C8B-B14F-4D97-AF65-F5344CB8AC3E}">
        <p14:creationId xmlns:p14="http://schemas.microsoft.com/office/powerpoint/2010/main" val="40343897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7912025" y="5515428"/>
            <a:ext cx="1231975" cy="1342572"/>
          </a:xfrm>
          <a:prstGeom prst="rect">
            <a:avLst/>
          </a:prstGeom>
        </p:spPr>
      </p:pic>
      <p:sp>
        <p:nvSpPr>
          <p:cNvPr id="23" name="TextBox 22"/>
          <p:cNvSpPr txBox="1"/>
          <p:nvPr/>
        </p:nvSpPr>
        <p:spPr>
          <a:xfrm rot="21313954">
            <a:off x="7956367" y="5667515"/>
            <a:ext cx="1047886" cy="430887"/>
          </a:xfrm>
          <a:prstGeom prst="rect">
            <a:avLst/>
          </a:prstGeom>
          <a:noFill/>
        </p:spPr>
        <p:txBody>
          <a:bodyPr wrap="square" rtlCol="0">
            <a:spAutoFit/>
          </a:bodyPr>
          <a:lstStyle/>
          <a:p>
            <a:pPr algn="ctr"/>
            <a:r>
              <a:rPr lang="en-US" sz="1100" b="1" dirty="0" smtClean="0"/>
              <a:t>Passionate Spirituality</a:t>
            </a:r>
          </a:p>
        </p:txBody>
      </p:sp>
      <p:pic>
        <p:nvPicPr>
          <p:cNvPr id="3" name="Picture 2"/>
          <p:cNvPicPr>
            <a:picLocks noChangeAspect="1"/>
          </p:cNvPicPr>
          <p:nvPr/>
        </p:nvPicPr>
        <p:blipFill>
          <a:blip r:embed="rId4"/>
          <a:stretch>
            <a:fillRect/>
          </a:stretch>
        </p:blipFill>
        <p:spPr>
          <a:xfrm>
            <a:off x="709891" y="442053"/>
            <a:ext cx="1140679" cy="875472"/>
          </a:xfrm>
          <a:prstGeom prst="rect">
            <a:avLst/>
          </a:prstGeom>
        </p:spPr>
      </p:pic>
      <p:sp>
        <p:nvSpPr>
          <p:cNvPr id="5" name="TextBox 4"/>
          <p:cNvSpPr txBox="1"/>
          <p:nvPr/>
        </p:nvSpPr>
        <p:spPr>
          <a:xfrm>
            <a:off x="1959429" y="453098"/>
            <a:ext cx="6937792" cy="707886"/>
          </a:xfrm>
          <a:prstGeom prst="rect">
            <a:avLst/>
          </a:prstGeom>
          <a:noFill/>
        </p:spPr>
        <p:txBody>
          <a:bodyPr wrap="none" rtlCol="0">
            <a:spAutoFit/>
          </a:bodyPr>
          <a:lstStyle/>
          <a:p>
            <a:r>
              <a:rPr lang="en-US" sz="3600" dirty="0" smtClean="0"/>
              <a:t>A. The </a:t>
            </a:r>
            <a:r>
              <a:rPr lang="en-US" sz="4000" b="1" dirty="0" smtClean="0"/>
              <a:t>GRACELINK CURRICULUM</a:t>
            </a:r>
            <a:endParaRPr lang="en-US" sz="4000" b="1" dirty="0"/>
          </a:p>
        </p:txBody>
      </p:sp>
      <p:pic>
        <p:nvPicPr>
          <p:cNvPr id="2" name="Picture 1"/>
          <p:cNvPicPr>
            <a:picLocks noChangeAspect="1"/>
          </p:cNvPicPr>
          <p:nvPr/>
        </p:nvPicPr>
        <p:blipFill>
          <a:blip r:embed="rId5"/>
          <a:stretch>
            <a:fillRect/>
          </a:stretch>
        </p:blipFill>
        <p:spPr>
          <a:xfrm>
            <a:off x="-1" y="2848429"/>
            <a:ext cx="4009571" cy="4009571"/>
          </a:xfrm>
          <a:prstGeom prst="rect">
            <a:avLst/>
          </a:prstGeom>
        </p:spPr>
      </p:pic>
      <p:sp>
        <p:nvSpPr>
          <p:cNvPr id="4" name="TextBox 3"/>
          <p:cNvSpPr txBox="1"/>
          <p:nvPr/>
        </p:nvSpPr>
        <p:spPr>
          <a:xfrm rot="1502725">
            <a:off x="2786788" y="3410859"/>
            <a:ext cx="1095784" cy="1200329"/>
          </a:xfrm>
          <a:prstGeom prst="rect">
            <a:avLst/>
          </a:prstGeom>
          <a:noFill/>
        </p:spPr>
        <p:txBody>
          <a:bodyPr wrap="square" rtlCol="0">
            <a:spAutoFit/>
          </a:bodyPr>
          <a:lstStyle/>
          <a:p>
            <a:r>
              <a:rPr lang="en-US" b="1" dirty="0" smtClean="0">
                <a:solidFill>
                  <a:srgbClr val="FFFFFF"/>
                </a:solidFill>
              </a:rPr>
              <a:t>G</a:t>
            </a:r>
          </a:p>
          <a:p>
            <a:r>
              <a:rPr lang="en-US" b="1" dirty="0" smtClean="0">
                <a:solidFill>
                  <a:srgbClr val="FFFFFF"/>
                </a:solidFill>
              </a:rPr>
              <a:t>O</a:t>
            </a:r>
          </a:p>
          <a:p>
            <a:r>
              <a:rPr lang="en-US" b="1" dirty="0" smtClean="0">
                <a:solidFill>
                  <a:srgbClr val="FFFFFF"/>
                </a:solidFill>
              </a:rPr>
              <a:t>A</a:t>
            </a:r>
          </a:p>
          <a:p>
            <a:r>
              <a:rPr lang="en-US" b="1" dirty="0">
                <a:solidFill>
                  <a:srgbClr val="FFFFFF"/>
                </a:solidFill>
              </a:rPr>
              <a:t>L</a:t>
            </a:r>
          </a:p>
        </p:txBody>
      </p:sp>
      <p:sp>
        <p:nvSpPr>
          <p:cNvPr id="6" name="TextBox 5"/>
          <p:cNvSpPr txBox="1"/>
          <p:nvPr/>
        </p:nvSpPr>
        <p:spPr>
          <a:xfrm>
            <a:off x="1371198" y="1317525"/>
            <a:ext cx="7265056" cy="2123658"/>
          </a:xfrm>
          <a:prstGeom prst="rect">
            <a:avLst/>
          </a:prstGeom>
          <a:noFill/>
        </p:spPr>
        <p:txBody>
          <a:bodyPr wrap="square" rtlCol="0">
            <a:spAutoFit/>
          </a:bodyPr>
          <a:lstStyle/>
          <a:p>
            <a:pPr algn="ctr"/>
            <a:r>
              <a:rPr lang="en-US" sz="4400" b="1" dirty="0" smtClean="0">
                <a:latin typeface="Gabriola"/>
                <a:cs typeface="Gabriola"/>
              </a:rPr>
              <a:t>. . . to nurture children in their spiritual growth as they develop a loving, serving relationship with Jesus.</a:t>
            </a:r>
            <a:endParaRPr lang="en-US" sz="4400" b="1" dirty="0">
              <a:latin typeface="Gabriola"/>
              <a:cs typeface="Gabriola"/>
            </a:endParaRPr>
          </a:p>
        </p:txBody>
      </p:sp>
      <p:sp>
        <p:nvSpPr>
          <p:cNvPr id="9" name="TextBox 8"/>
          <p:cNvSpPr txBox="1"/>
          <p:nvPr/>
        </p:nvSpPr>
        <p:spPr>
          <a:xfrm>
            <a:off x="7642486" y="5968996"/>
            <a:ext cx="383163" cy="400110"/>
          </a:xfrm>
          <a:prstGeom prst="rect">
            <a:avLst/>
          </a:prstGeom>
          <a:noFill/>
        </p:spPr>
        <p:txBody>
          <a:bodyPr wrap="none" rtlCol="0">
            <a:spAutoFit/>
          </a:bodyPr>
          <a:lstStyle/>
          <a:p>
            <a:pPr algn="ctr"/>
            <a:r>
              <a:rPr lang="en-US" sz="2000" b="1" dirty="0"/>
              <a:t>3</a:t>
            </a:r>
            <a:r>
              <a:rPr lang="en-US" sz="2000" b="1" dirty="0" smtClean="0"/>
              <a:t>.</a:t>
            </a:r>
            <a:endParaRPr lang="en-US" sz="2000" b="1" dirty="0"/>
          </a:p>
        </p:txBody>
      </p:sp>
      <p:sp>
        <p:nvSpPr>
          <p:cNvPr id="7" name="Slide Number Placeholder 6"/>
          <p:cNvSpPr>
            <a:spLocks noGrp="1"/>
          </p:cNvSpPr>
          <p:nvPr>
            <p:ph type="sldNum" sz="quarter" idx="12"/>
          </p:nvPr>
        </p:nvSpPr>
        <p:spPr/>
        <p:txBody>
          <a:bodyPr/>
          <a:lstStyle/>
          <a:p>
            <a:fld id="{D89E427B-1EE8-9A48-B23D-6BCDBF51F034}" type="slidenum">
              <a:rPr lang="en-US" smtClean="0"/>
              <a:t>35</a:t>
            </a:fld>
            <a:endParaRPr lang="en-US"/>
          </a:p>
        </p:txBody>
      </p:sp>
      <p:sp>
        <p:nvSpPr>
          <p:cNvPr id="8" name="TextBox 7"/>
          <p:cNvSpPr txBox="1"/>
          <p:nvPr/>
        </p:nvSpPr>
        <p:spPr>
          <a:xfrm>
            <a:off x="3951495" y="3753005"/>
            <a:ext cx="4521366" cy="2616101"/>
          </a:xfrm>
          <a:prstGeom prst="rect">
            <a:avLst/>
          </a:prstGeom>
          <a:noFill/>
        </p:spPr>
        <p:txBody>
          <a:bodyPr wrap="none" rtlCol="0">
            <a:spAutoFit/>
          </a:bodyPr>
          <a:lstStyle/>
          <a:p>
            <a:r>
              <a:rPr lang="en-US" sz="6000" b="1" dirty="0" smtClean="0">
                <a:solidFill>
                  <a:srgbClr val="C00000"/>
                </a:solidFill>
              </a:rPr>
              <a:t>Bible</a:t>
            </a:r>
          </a:p>
          <a:p>
            <a:r>
              <a:rPr lang="en-US" sz="6000" b="1" dirty="0" smtClean="0">
                <a:solidFill>
                  <a:srgbClr val="C00000"/>
                </a:solidFill>
              </a:rPr>
              <a:t>B</a:t>
            </a:r>
            <a:r>
              <a:rPr lang="en-US" sz="4400" dirty="0" smtClean="0"/>
              <a:t>ible </a:t>
            </a:r>
            <a:r>
              <a:rPr lang="en-US" sz="5400" b="1" dirty="0" smtClean="0">
                <a:solidFill>
                  <a:srgbClr val="C00000"/>
                </a:solidFill>
              </a:rPr>
              <a:t>S</a:t>
            </a:r>
            <a:r>
              <a:rPr lang="en-US" sz="4400" dirty="0" smtClean="0"/>
              <a:t>tudy </a:t>
            </a:r>
            <a:r>
              <a:rPr lang="en-US" sz="4800" b="1" dirty="0" smtClean="0">
                <a:solidFill>
                  <a:srgbClr val="C00000"/>
                </a:solidFill>
              </a:rPr>
              <a:t>G</a:t>
            </a:r>
            <a:r>
              <a:rPr lang="en-US" sz="4400" dirty="0" smtClean="0"/>
              <a:t>uide</a:t>
            </a:r>
          </a:p>
          <a:p>
            <a:r>
              <a:rPr lang="en-US" sz="4400" dirty="0" smtClean="0"/>
              <a:t>Leader’s Resource</a:t>
            </a:r>
            <a:endParaRPr lang="en-US" sz="3200" dirty="0"/>
          </a:p>
        </p:txBody>
      </p:sp>
      <p:pic>
        <p:nvPicPr>
          <p:cNvPr id="12" name="Picture 11"/>
          <p:cNvPicPr>
            <a:picLocks noChangeAspect="1"/>
          </p:cNvPicPr>
          <p:nvPr/>
        </p:nvPicPr>
        <p:blipFill>
          <a:blip r:embed="rId6"/>
          <a:stretch>
            <a:fillRect/>
          </a:stretch>
        </p:blipFill>
        <p:spPr>
          <a:xfrm>
            <a:off x="6754395" y="2913002"/>
            <a:ext cx="2358571" cy="1965476"/>
          </a:xfrm>
          <a:prstGeom prst="rect">
            <a:avLst/>
          </a:prstGeom>
        </p:spPr>
      </p:pic>
    </p:spTree>
    <p:extLst>
      <p:ext uri="{BB962C8B-B14F-4D97-AF65-F5344CB8AC3E}">
        <p14:creationId xmlns:p14="http://schemas.microsoft.com/office/powerpoint/2010/main" val="274220864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076" name="Picture 4" descr="Image Detail"/>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0" y="0"/>
            <a:ext cx="5105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sz="half" idx="1"/>
          </p:nvPr>
        </p:nvSpPr>
        <p:spPr>
          <a:xfrm>
            <a:off x="5181600" y="533400"/>
            <a:ext cx="3810000" cy="6001643"/>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2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rPr>
              <a:t>“</a:t>
            </a:r>
            <a:r>
              <a:rPr lang="en-US" sz="3200" baseline="30000" dirty="0">
                <a:latin typeface="Arial Rounded MT Bold" pitchFamily="34" charset="0"/>
              </a:rPr>
              <a:t>13 </a:t>
            </a:r>
            <a:r>
              <a:rPr lang="en-US" sz="3200" dirty="0">
                <a:latin typeface="Arial Rounded MT Bold" pitchFamily="34" charset="0"/>
              </a:rPr>
              <a:t>Therefore put on the full armor of God, so that when the day of evil comes, you may be able to stand your ground, and after you have done everything, to stand. </a:t>
            </a:r>
            <a:r>
              <a:rPr lang="en-US" sz="32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rPr>
              <a:t>”</a:t>
            </a:r>
            <a:endPar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endParaRPr>
          </a:p>
        </p:txBody>
      </p:sp>
      <p:sp>
        <p:nvSpPr>
          <p:cNvPr id="4" name="TextBox 3"/>
          <p:cNvSpPr txBox="1"/>
          <p:nvPr/>
        </p:nvSpPr>
        <p:spPr>
          <a:xfrm>
            <a:off x="7467600" y="6311687"/>
            <a:ext cx="1275034" cy="369332"/>
          </a:xfrm>
          <a:prstGeom prst="rect">
            <a:avLst/>
          </a:prstGeom>
          <a:noFill/>
        </p:spPr>
        <p:txBody>
          <a:bodyPr wrap="none" rtlCol="0">
            <a:spAutoFit/>
          </a:bodyPr>
          <a:lstStyle/>
          <a:p>
            <a:pPr defTabSz="914400"/>
            <a:r>
              <a:rPr lang="en-US" dirty="0" err="1" smtClean="0">
                <a:solidFill>
                  <a:prstClr val="black"/>
                </a:solidFill>
                <a:latin typeface="Arial Black" pitchFamily="34" charset="0"/>
              </a:rPr>
              <a:t>Eph</a:t>
            </a:r>
            <a:r>
              <a:rPr lang="en-US" dirty="0" smtClean="0">
                <a:solidFill>
                  <a:prstClr val="black"/>
                </a:solidFill>
                <a:latin typeface="Arial Black" pitchFamily="34" charset="0"/>
              </a:rPr>
              <a:t> 6:13</a:t>
            </a:r>
            <a:endParaRPr lang="en-US" dirty="0">
              <a:solidFill>
                <a:prstClr val="black"/>
              </a:solidFill>
              <a:latin typeface="Arial Black" pitchFamily="34" charset="0"/>
            </a:endParaRPr>
          </a:p>
        </p:txBody>
      </p:sp>
    </p:spTree>
    <p:extLst>
      <p:ext uri="{BB962C8B-B14F-4D97-AF65-F5344CB8AC3E}">
        <p14:creationId xmlns:p14="http://schemas.microsoft.com/office/powerpoint/2010/main" val="58005456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Detail"/>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0" y="0"/>
            <a:ext cx="5105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sz="half" idx="1"/>
          </p:nvPr>
        </p:nvSpPr>
        <p:spPr>
          <a:xfrm>
            <a:off x="5105400" y="0"/>
            <a:ext cx="3810000" cy="6494085"/>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2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rPr>
              <a:t>“</a:t>
            </a:r>
            <a:r>
              <a:rPr lang="en-US" sz="3200" baseline="30000" dirty="0">
                <a:solidFill>
                  <a:schemeClr val="tx1"/>
                </a:solidFill>
              </a:rPr>
              <a:t>14 </a:t>
            </a:r>
            <a:r>
              <a:rPr lang="en-US" sz="3200" dirty="0">
                <a:solidFill>
                  <a:schemeClr val="tx1"/>
                </a:solidFill>
              </a:rPr>
              <a:t>Stand firm then, with the belt of truth buckled around your waist, with the breastplate of righteousness in place, </a:t>
            </a:r>
            <a:r>
              <a:rPr lang="en-US" sz="3200" baseline="30000" dirty="0">
                <a:solidFill>
                  <a:schemeClr val="tx1"/>
                </a:solidFill>
              </a:rPr>
              <a:t>15 </a:t>
            </a:r>
            <a:r>
              <a:rPr lang="en-US" sz="3200" dirty="0">
                <a:solidFill>
                  <a:schemeClr val="tx1"/>
                </a:solidFill>
              </a:rPr>
              <a:t>and with your feet fitted with the readiness that comes from the gospel of peace. </a:t>
            </a:r>
            <a:endParaRPr lang="en-US" sz="3200" b="1" dirty="0">
              <a:ln w="11430"/>
              <a:solidFill>
                <a:schemeClr val="tx1"/>
              </a:solidFill>
              <a:effectLst>
                <a:outerShdw blurRad="50800" dist="39000" dir="5460000" algn="tl">
                  <a:srgbClr val="000000">
                    <a:alpha val="38000"/>
                  </a:srgbClr>
                </a:outerShdw>
              </a:effectLst>
              <a:latin typeface="Arial Rounded MT Bold" pitchFamily="34" charset="0"/>
            </a:endParaRPr>
          </a:p>
        </p:txBody>
      </p:sp>
      <p:sp>
        <p:nvSpPr>
          <p:cNvPr id="4" name="TextBox 3"/>
          <p:cNvSpPr txBox="1"/>
          <p:nvPr/>
        </p:nvSpPr>
        <p:spPr>
          <a:xfrm>
            <a:off x="6820403" y="6311064"/>
            <a:ext cx="1659829" cy="369332"/>
          </a:xfrm>
          <a:prstGeom prst="rect">
            <a:avLst/>
          </a:prstGeom>
          <a:noFill/>
        </p:spPr>
        <p:txBody>
          <a:bodyPr wrap="none" rtlCol="0">
            <a:spAutoFit/>
          </a:bodyPr>
          <a:lstStyle/>
          <a:p>
            <a:pPr defTabSz="914400"/>
            <a:r>
              <a:rPr lang="en-US" dirty="0" err="1" smtClean="0">
                <a:solidFill>
                  <a:prstClr val="black"/>
                </a:solidFill>
                <a:latin typeface="Arial Black" pitchFamily="34" charset="0"/>
              </a:rPr>
              <a:t>Eph</a:t>
            </a:r>
            <a:r>
              <a:rPr lang="en-US" dirty="0" smtClean="0">
                <a:solidFill>
                  <a:prstClr val="black"/>
                </a:solidFill>
                <a:latin typeface="Arial Black" pitchFamily="34" charset="0"/>
              </a:rPr>
              <a:t> 6:14-15</a:t>
            </a:r>
            <a:endParaRPr lang="en-US" dirty="0">
              <a:solidFill>
                <a:prstClr val="black"/>
              </a:solidFill>
              <a:latin typeface="Arial Black" pitchFamily="34" charset="0"/>
            </a:endParaRPr>
          </a:p>
        </p:txBody>
      </p:sp>
    </p:spTree>
    <p:extLst>
      <p:ext uri="{BB962C8B-B14F-4D97-AF65-F5344CB8AC3E}">
        <p14:creationId xmlns:p14="http://schemas.microsoft.com/office/powerpoint/2010/main" val="413541210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Detail"/>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0" y="0"/>
            <a:ext cx="5105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sz="half" idx="1"/>
          </p:nvPr>
        </p:nvSpPr>
        <p:spPr>
          <a:xfrm>
            <a:off x="5105400" y="267946"/>
            <a:ext cx="3810000" cy="6001643"/>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2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rPr>
              <a:t>“</a:t>
            </a:r>
            <a:r>
              <a:rPr lang="en-US" sz="3200" baseline="30000" dirty="0" smtClean="0"/>
              <a:t>16</a:t>
            </a:r>
            <a:r>
              <a:rPr lang="en-US" sz="3200" baseline="30000" dirty="0">
                <a:solidFill>
                  <a:srgbClr val="000000"/>
                </a:solidFill>
              </a:rPr>
              <a:t> </a:t>
            </a:r>
            <a:r>
              <a:rPr lang="en-US" sz="3200" dirty="0">
                <a:solidFill>
                  <a:srgbClr val="000000"/>
                </a:solidFill>
              </a:rPr>
              <a:t>In addition to all this, take up the shield of faith, with which you can extinguish all the flaming arrows of the evil one. </a:t>
            </a:r>
            <a:r>
              <a:rPr lang="en-US" sz="3200" baseline="30000" dirty="0">
                <a:solidFill>
                  <a:srgbClr val="000000"/>
                </a:solidFill>
              </a:rPr>
              <a:t>17 </a:t>
            </a:r>
            <a:r>
              <a:rPr lang="en-US" sz="3200" dirty="0">
                <a:solidFill>
                  <a:srgbClr val="000000"/>
                </a:solidFill>
              </a:rPr>
              <a:t>Take the helmet of salvation and the sword of the Spirit, which is the word of God.</a:t>
            </a:r>
            <a:r>
              <a:rPr lang="en-US" sz="3200" dirty="0" smtClean="0">
                <a:solidFill>
                  <a:srgbClr val="000000"/>
                </a:solidFill>
                <a:latin typeface="Arial Rounded MT Bold" pitchFamily="34" charset="0"/>
              </a:rPr>
              <a:t> </a:t>
            </a:r>
            <a:r>
              <a:rPr lang="en-US" sz="32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rPr>
              <a:t>”</a:t>
            </a:r>
            <a:endPar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Rounded MT Bold" pitchFamily="34" charset="0"/>
            </a:endParaRPr>
          </a:p>
        </p:txBody>
      </p:sp>
      <p:sp>
        <p:nvSpPr>
          <p:cNvPr id="4" name="TextBox 3"/>
          <p:cNvSpPr txBox="1"/>
          <p:nvPr/>
        </p:nvSpPr>
        <p:spPr>
          <a:xfrm>
            <a:off x="7467600" y="6311687"/>
            <a:ext cx="1396186" cy="400110"/>
          </a:xfrm>
          <a:prstGeom prst="rect">
            <a:avLst/>
          </a:prstGeom>
          <a:noFill/>
        </p:spPr>
        <p:txBody>
          <a:bodyPr wrap="none" rtlCol="0">
            <a:spAutoFit/>
          </a:bodyPr>
          <a:lstStyle/>
          <a:p>
            <a:pPr defTabSz="914400"/>
            <a:r>
              <a:rPr lang="en-US" sz="2000" dirty="0" err="1" smtClean="0">
                <a:solidFill>
                  <a:prstClr val="black"/>
                </a:solidFill>
                <a:latin typeface="Arial Black" pitchFamily="34" charset="0"/>
              </a:rPr>
              <a:t>Eph</a:t>
            </a:r>
            <a:r>
              <a:rPr lang="en-US" sz="2000" dirty="0" smtClean="0">
                <a:solidFill>
                  <a:prstClr val="black"/>
                </a:solidFill>
                <a:latin typeface="Arial Black" pitchFamily="34" charset="0"/>
              </a:rPr>
              <a:t> 6:16</a:t>
            </a:r>
            <a:endParaRPr lang="en-US" sz="2000" dirty="0">
              <a:solidFill>
                <a:prstClr val="black"/>
              </a:solidFill>
              <a:latin typeface="Arial Black" pitchFamily="34" charset="0"/>
            </a:endParaRPr>
          </a:p>
        </p:txBody>
      </p:sp>
    </p:spTree>
    <p:extLst>
      <p:ext uri="{BB962C8B-B14F-4D97-AF65-F5344CB8AC3E}">
        <p14:creationId xmlns:p14="http://schemas.microsoft.com/office/powerpoint/2010/main" val="319203898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lightnin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 name="Title 1"/>
          <p:cNvSpPr>
            <a:spLocks noGrp="1"/>
          </p:cNvSpPr>
          <p:nvPr>
            <p:ph type="title"/>
          </p:nvPr>
        </p:nvSpPr>
        <p:spPr>
          <a:xfrm>
            <a:off x="3657600" y="457200"/>
            <a:ext cx="5191886" cy="3429000"/>
          </a:xfrm>
        </p:spPr>
        <p:txBody>
          <a:bodyPr>
            <a:noAutofit/>
          </a:bodyPr>
          <a:lstStyle/>
          <a:p>
            <a:r>
              <a:rPr lang="en-US" sz="3200" b="1" dirty="0" smtClean="0">
                <a:ln w="10160">
                  <a:solidFill>
                    <a:schemeClr val="accent1"/>
                  </a:solidFill>
                  <a:prstDash val="solid"/>
                </a:ln>
                <a:solidFill>
                  <a:srgbClr val="FFFF00"/>
                </a:solidFill>
                <a:effectLst>
                  <a:outerShdw blurRad="38100" dist="32000" dir="5400000" algn="tl">
                    <a:srgbClr val="000000">
                      <a:alpha val="30000"/>
                    </a:srgbClr>
                  </a:outerShdw>
                </a:effectLst>
              </a:rPr>
              <a:t>“The great deceiver has prepared his wiles for every soul that is not braced for trial and guarded  by constant prayer and living faith.”</a:t>
            </a:r>
            <a:br>
              <a:rPr lang="en-US" sz="3200" b="1" dirty="0" smtClean="0">
                <a:ln w="10160">
                  <a:solidFill>
                    <a:schemeClr val="accent1"/>
                  </a:solidFill>
                  <a:prstDash val="solid"/>
                </a:ln>
                <a:solidFill>
                  <a:srgbClr val="FFFF00"/>
                </a:solidFill>
                <a:effectLst>
                  <a:outerShdw blurRad="38100" dist="32000" dir="5400000" algn="tl">
                    <a:srgbClr val="000000">
                      <a:alpha val="30000"/>
                    </a:srgbClr>
                  </a:outerShdw>
                </a:effectLst>
              </a:rPr>
            </a:br>
            <a:endParaRPr lang="en-US" sz="3200" b="1" dirty="0">
              <a:ln w="10160">
                <a:solidFill>
                  <a:schemeClr val="accent1"/>
                </a:solidFill>
                <a:prstDash val="solid"/>
              </a:ln>
              <a:solidFill>
                <a:srgbClr val="FFFF00"/>
              </a:solidFill>
              <a:effectLst>
                <a:outerShdw blurRad="38100" dist="32000" dir="5400000" algn="tl">
                  <a:srgbClr val="000000">
                    <a:alpha val="30000"/>
                  </a:srgbClr>
                </a:outerShdw>
              </a:effectLst>
            </a:endParaRPr>
          </a:p>
        </p:txBody>
      </p:sp>
      <p:sp>
        <p:nvSpPr>
          <p:cNvPr id="3" name="Slide Number Placeholder 2"/>
          <p:cNvSpPr>
            <a:spLocks noGrp="1"/>
          </p:cNvSpPr>
          <p:nvPr>
            <p:ph type="sldNum" sz="quarter" idx="12"/>
          </p:nvPr>
        </p:nvSpPr>
        <p:spPr/>
        <p:txBody>
          <a:bodyPr/>
          <a:lstStyle/>
          <a:p>
            <a:pPr>
              <a:defRPr/>
            </a:pPr>
            <a:fld id="{5208C49C-643C-431E-9A10-1C7424421953}" type="slidenum">
              <a:rPr lang="en-US" smtClean="0">
                <a:solidFill>
                  <a:srgbClr val="F0A22E">
                    <a:shade val="75000"/>
                  </a:srgbClr>
                </a:solidFill>
              </a:rPr>
              <a:pPr>
                <a:defRPr/>
              </a:pPr>
              <a:t>39</a:t>
            </a:fld>
            <a:endParaRPr lang="en-US">
              <a:solidFill>
                <a:srgbClr val="F0A22E">
                  <a:shade val="75000"/>
                </a:srgbClr>
              </a:solidFill>
            </a:endParaRPr>
          </a:p>
        </p:txBody>
      </p:sp>
      <p:sp>
        <p:nvSpPr>
          <p:cNvPr id="5" name="TextBox 4"/>
          <p:cNvSpPr txBox="1"/>
          <p:nvPr/>
        </p:nvSpPr>
        <p:spPr>
          <a:xfrm>
            <a:off x="5410200" y="3429000"/>
            <a:ext cx="3285066" cy="584775"/>
          </a:xfrm>
          <a:prstGeom prst="rect">
            <a:avLst/>
          </a:prstGeom>
          <a:noFill/>
        </p:spPr>
        <p:txBody>
          <a:bodyPr wrap="none" rtlCol="0">
            <a:spAutoFit/>
          </a:bodyPr>
          <a:lstStyle/>
          <a:p>
            <a:pPr defTabSz="914400"/>
            <a:r>
              <a:rPr lang="en-US" sz="3200" b="1" dirty="0" smtClean="0">
                <a:ln w="18415" cmpd="sng">
                  <a:solidFill>
                    <a:srgbClr val="FFFFFF"/>
                  </a:solidFill>
                  <a:prstDash val="solid"/>
                </a:ln>
                <a:solidFill>
                  <a:srgbClr val="FFFF00"/>
                </a:solidFill>
                <a:effectLst>
                  <a:outerShdw blurRad="63500" dir="3600000" algn="tl" rotWithShape="0">
                    <a:srgbClr val="000000">
                      <a:alpha val="70000"/>
                    </a:srgbClr>
                  </a:outerShdw>
                </a:effectLst>
              </a:rPr>
              <a:t>True Revival, p. 11</a:t>
            </a:r>
            <a:endParaRPr lang="en-US" sz="3200" b="1" dirty="0">
              <a:solidFill>
                <a:srgbClr val="FFFF00"/>
              </a:solidFill>
            </a:endParaRPr>
          </a:p>
        </p:txBody>
      </p:sp>
    </p:spTree>
    <p:extLst>
      <p:ext uri="{BB962C8B-B14F-4D97-AF65-F5344CB8AC3E}">
        <p14:creationId xmlns:p14="http://schemas.microsoft.com/office/powerpoint/2010/main" val="2445801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228" fill="hold">
                                          <p:stCondLst>
                                            <p:cond delay="0"/>
                                          </p:stCondLst>
                                        </p:cTn>
                                        <p:tgtEl>
                                          <p:spTgt spid="4"/>
                                        </p:tgtEl>
                                        <p:attrNameLst>
                                          <p:attrName>style.rotation</p:attrName>
                                        </p:attrNameLst>
                                      </p:cBhvr>
                                      <p:to>
                                        <p:strVal val="-45.0"/>
                                      </p:to>
                                    </p:set>
                                    <p:anim calcmode="lin" valueType="num">
                                      <p:cBhvr>
                                        <p:cTn id="8" dur="228" fill="hold">
                                          <p:stCondLst>
                                            <p:cond delay="228"/>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228"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8"/>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89E427B-1EE8-9A48-B23D-6BCDBF51F034}" type="slidenum">
              <a:rPr lang="en-US" smtClean="0"/>
              <a:t>4</a:t>
            </a:fld>
            <a:endParaRPr lang="en-US"/>
          </a:p>
        </p:txBody>
      </p:sp>
      <p:sp>
        <p:nvSpPr>
          <p:cNvPr id="3" name="TextBox 2"/>
          <p:cNvSpPr txBox="1"/>
          <p:nvPr/>
        </p:nvSpPr>
        <p:spPr>
          <a:xfrm>
            <a:off x="653832" y="914988"/>
            <a:ext cx="7407923" cy="3477875"/>
          </a:xfrm>
          <a:prstGeom prst="rect">
            <a:avLst/>
          </a:prstGeom>
          <a:noFill/>
        </p:spPr>
        <p:txBody>
          <a:bodyPr wrap="square" rtlCol="0">
            <a:spAutoFit/>
          </a:bodyPr>
          <a:lstStyle/>
          <a:p>
            <a:r>
              <a:rPr lang="en-US" sz="6000" b="1" dirty="0" smtClean="0">
                <a:latin typeface="Gloucester MT Extra Condensed" panose="02030808020601010101" pitchFamily="18" charset="0"/>
              </a:rPr>
              <a:t>Is your Children's Ministry </a:t>
            </a:r>
            <a:r>
              <a:rPr lang="en-US" sz="5400" dirty="0" smtClean="0">
                <a:latin typeface="Gloucester MT Extra Condensed" panose="02030808020601010101" pitchFamily="18" charset="0"/>
              </a:rPr>
              <a:t>IN Your 				LOCAL CHURCH</a:t>
            </a:r>
          </a:p>
          <a:p>
            <a:r>
              <a:rPr lang="en-US" sz="6600" b="1" dirty="0">
                <a:latin typeface="Berlin Sans FB Demi" panose="020E0802020502020306" pitchFamily="34" charset="0"/>
              </a:rPr>
              <a:t>	</a:t>
            </a:r>
            <a:r>
              <a:rPr lang="en-US" sz="6600" b="1" dirty="0" smtClean="0">
                <a:latin typeface="Berlin Sans FB Demi" panose="020E0802020502020306" pitchFamily="34" charset="0"/>
              </a:rPr>
              <a:t>			</a:t>
            </a:r>
            <a:r>
              <a:rPr lang="en-US" sz="6600" b="1" dirty="0" smtClean="0">
                <a:solidFill>
                  <a:srgbClr val="FF0000"/>
                </a:solidFill>
                <a:latin typeface="Berlin Sans FB Demi" panose="020E0802020502020306" pitchFamily="34" charset="0"/>
              </a:rPr>
              <a:t>Healthy?</a:t>
            </a:r>
          </a:p>
          <a:p>
            <a:endParaRPr lang="en-US" sz="4000" dirty="0">
              <a:latin typeface="Gloucester MT Extra Condensed" panose="02030808020601010101" pitchFamily="18" charset="0"/>
            </a:endParaRPr>
          </a:p>
        </p:txBody>
      </p:sp>
      <p:pic>
        <p:nvPicPr>
          <p:cNvPr id="4" name="Picture 3"/>
          <p:cNvPicPr>
            <a:picLocks noChangeAspect="1"/>
          </p:cNvPicPr>
          <p:nvPr/>
        </p:nvPicPr>
        <p:blipFill>
          <a:blip r:embed="rId3"/>
          <a:stretch>
            <a:fillRect/>
          </a:stretch>
        </p:blipFill>
        <p:spPr>
          <a:xfrm>
            <a:off x="1141269" y="4392863"/>
            <a:ext cx="7127862" cy="2328612"/>
          </a:xfrm>
          <a:prstGeom prst="rect">
            <a:avLst/>
          </a:prstGeom>
        </p:spPr>
      </p:pic>
    </p:spTree>
    <p:extLst>
      <p:ext uri="{BB962C8B-B14F-4D97-AF65-F5344CB8AC3E}">
        <p14:creationId xmlns:p14="http://schemas.microsoft.com/office/powerpoint/2010/main" val="21470290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p:txBody>
          <a:bodyPr/>
          <a:lstStyle/>
          <a:p>
            <a:endParaRPr lang="en-US" dirty="0"/>
          </a:p>
        </p:txBody>
      </p:sp>
      <p:pic>
        <p:nvPicPr>
          <p:cNvPr id="3074" name="Picture 2" descr="Image Deta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748" y="3857051"/>
            <a:ext cx="1976888" cy="523220"/>
          </a:xfrm>
          <a:prstGeom prst="rect">
            <a:avLst/>
          </a:prstGeom>
          <a:noFill/>
        </p:spPr>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pPr defTabSz="914400"/>
            <a:r>
              <a:rPr lang="en-US" sz="2800" b="1" dirty="0" smtClean="0">
                <a:ln w="11430"/>
                <a:solidFill>
                  <a:srgbClr val="FF0000"/>
                </a:solidFill>
                <a:effectLst>
                  <a:outerShdw blurRad="80000" dist="40000" dir="5040000" algn="tl">
                    <a:srgbClr val="000000">
                      <a:alpha val="30000"/>
                    </a:srgbClr>
                  </a:outerShdw>
                </a:effectLst>
              </a:rPr>
              <a:t>Belt</a:t>
            </a:r>
            <a:r>
              <a:rPr lang="en-US" sz="2800" b="1" dirty="0" smtClean="0">
                <a:ln w="11430"/>
                <a:gradFill>
                  <a:gsLst>
                    <a:gs pos="0">
                      <a:srgbClr val="C17529">
                        <a:tint val="90000"/>
                        <a:satMod val="120000"/>
                      </a:srgbClr>
                    </a:gs>
                    <a:gs pos="25000">
                      <a:srgbClr val="C17529">
                        <a:tint val="93000"/>
                        <a:satMod val="120000"/>
                      </a:srgbClr>
                    </a:gs>
                    <a:gs pos="50000">
                      <a:srgbClr val="C17529">
                        <a:shade val="89000"/>
                        <a:satMod val="110000"/>
                      </a:srgbClr>
                    </a:gs>
                    <a:gs pos="75000">
                      <a:srgbClr val="C17529">
                        <a:tint val="93000"/>
                        <a:satMod val="120000"/>
                      </a:srgbClr>
                    </a:gs>
                    <a:gs pos="100000">
                      <a:srgbClr val="C17529">
                        <a:tint val="90000"/>
                        <a:satMod val="120000"/>
                      </a:srgbClr>
                    </a:gs>
                  </a:gsLst>
                  <a:lin ang="5400000"/>
                </a:gradFill>
                <a:effectLst>
                  <a:outerShdw blurRad="80000" dist="40000" dir="5040000" algn="tl">
                    <a:srgbClr val="000000">
                      <a:alpha val="30000"/>
                    </a:srgbClr>
                  </a:outerShdw>
                </a:effectLst>
              </a:rPr>
              <a:t> -TRUTH</a:t>
            </a:r>
            <a:endParaRPr lang="en-US" sz="2800" b="1" dirty="0">
              <a:ln w="11430"/>
              <a:gradFill>
                <a:gsLst>
                  <a:gs pos="0">
                    <a:srgbClr val="C17529">
                      <a:tint val="90000"/>
                      <a:satMod val="120000"/>
                    </a:srgbClr>
                  </a:gs>
                  <a:gs pos="25000">
                    <a:srgbClr val="C17529">
                      <a:tint val="93000"/>
                      <a:satMod val="120000"/>
                    </a:srgbClr>
                  </a:gs>
                  <a:gs pos="50000">
                    <a:srgbClr val="C17529">
                      <a:shade val="89000"/>
                      <a:satMod val="110000"/>
                    </a:srgbClr>
                  </a:gs>
                  <a:gs pos="75000">
                    <a:srgbClr val="C17529">
                      <a:tint val="93000"/>
                      <a:satMod val="120000"/>
                    </a:srgbClr>
                  </a:gs>
                  <a:gs pos="100000">
                    <a:srgbClr val="C17529">
                      <a:tint val="90000"/>
                      <a:satMod val="120000"/>
                    </a:srgbClr>
                  </a:gs>
                </a:gsLst>
                <a:lin ang="5400000"/>
              </a:gradFill>
              <a:effectLst>
                <a:outerShdw blurRad="80000" dist="40000" dir="5040000" algn="tl">
                  <a:srgbClr val="000000">
                    <a:alpha val="30000"/>
                  </a:srgbClr>
                </a:outerShdw>
              </a:effectLst>
            </a:endParaRPr>
          </a:p>
        </p:txBody>
      </p:sp>
      <p:sp>
        <p:nvSpPr>
          <p:cNvPr id="8" name="TextBox 7"/>
          <p:cNvSpPr txBox="1"/>
          <p:nvPr/>
        </p:nvSpPr>
        <p:spPr>
          <a:xfrm>
            <a:off x="3161197" y="3048000"/>
            <a:ext cx="2821606" cy="954107"/>
          </a:xfrm>
          <a:prstGeom prst="rect">
            <a:avLst/>
          </a:prstGeom>
          <a:noFill/>
        </p:spPr>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defTabSz="914400"/>
            <a:r>
              <a:rPr lang="en-US" sz="2800" b="1" dirty="0" smtClean="0">
                <a:ln w="11430"/>
                <a:solidFill>
                  <a:srgbClr val="FF0000"/>
                </a:solidFill>
                <a:effectLst>
                  <a:outerShdw blurRad="80000" dist="40000" dir="5040000" algn="tl">
                    <a:srgbClr val="000000">
                      <a:alpha val="30000"/>
                    </a:srgbClr>
                  </a:outerShdw>
                </a:effectLst>
              </a:rPr>
              <a:t>Breastplate</a:t>
            </a:r>
          </a:p>
          <a:p>
            <a:pPr algn="ctr" defTabSz="914400"/>
            <a:r>
              <a:rPr lang="en-US" sz="2800" b="1" dirty="0" smtClean="0">
                <a:ln w="11430"/>
                <a:gradFill>
                  <a:gsLst>
                    <a:gs pos="0">
                      <a:srgbClr val="C17529">
                        <a:tint val="90000"/>
                        <a:satMod val="120000"/>
                      </a:srgbClr>
                    </a:gs>
                    <a:gs pos="25000">
                      <a:srgbClr val="C17529">
                        <a:tint val="93000"/>
                        <a:satMod val="120000"/>
                      </a:srgbClr>
                    </a:gs>
                    <a:gs pos="50000">
                      <a:srgbClr val="C17529">
                        <a:shade val="89000"/>
                        <a:satMod val="110000"/>
                      </a:srgbClr>
                    </a:gs>
                    <a:gs pos="75000">
                      <a:srgbClr val="C17529">
                        <a:tint val="93000"/>
                        <a:satMod val="120000"/>
                      </a:srgbClr>
                    </a:gs>
                    <a:gs pos="100000">
                      <a:srgbClr val="C17529">
                        <a:tint val="90000"/>
                        <a:satMod val="120000"/>
                      </a:srgbClr>
                    </a:gs>
                  </a:gsLst>
                  <a:lin ang="5400000"/>
                </a:gradFill>
                <a:effectLst>
                  <a:outerShdw blurRad="80000" dist="40000" dir="5040000" algn="tl">
                    <a:srgbClr val="000000">
                      <a:alpha val="30000"/>
                    </a:srgbClr>
                  </a:outerShdw>
                </a:effectLst>
              </a:rPr>
              <a:t>RIGHTEOUSNESS</a:t>
            </a:r>
            <a:endParaRPr lang="en-US" sz="2800" b="1" dirty="0">
              <a:ln w="11430"/>
              <a:gradFill>
                <a:gsLst>
                  <a:gs pos="0">
                    <a:srgbClr val="C17529">
                      <a:tint val="90000"/>
                      <a:satMod val="120000"/>
                    </a:srgbClr>
                  </a:gs>
                  <a:gs pos="25000">
                    <a:srgbClr val="C17529">
                      <a:tint val="93000"/>
                      <a:satMod val="120000"/>
                    </a:srgbClr>
                  </a:gs>
                  <a:gs pos="50000">
                    <a:srgbClr val="C17529">
                      <a:shade val="89000"/>
                      <a:satMod val="110000"/>
                    </a:srgbClr>
                  </a:gs>
                  <a:gs pos="75000">
                    <a:srgbClr val="C17529">
                      <a:tint val="93000"/>
                      <a:satMod val="120000"/>
                    </a:srgbClr>
                  </a:gs>
                  <a:gs pos="100000">
                    <a:srgbClr val="C17529">
                      <a:tint val="90000"/>
                      <a:satMod val="120000"/>
                    </a:srgbClr>
                  </a:gs>
                </a:gsLst>
                <a:lin ang="5400000"/>
              </a:gradFill>
              <a:effectLst>
                <a:outerShdw blurRad="80000" dist="40000" dir="5040000" algn="tl">
                  <a:srgbClr val="000000">
                    <a:alpha val="30000"/>
                  </a:srgbClr>
                </a:outerShdw>
              </a:effectLst>
            </a:endParaRPr>
          </a:p>
        </p:txBody>
      </p:sp>
      <p:sp>
        <p:nvSpPr>
          <p:cNvPr id="9" name="TextBox 8"/>
          <p:cNvSpPr txBox="1"/>
          <p:nvPr/>
        </p:nvSpPr>
        <p:spPr>
          <a:xfrm>
            <a:off x="7587424" y="3903217"/>
            <a:ext cx="1515158" cy="954107"/>
          </a:xfrm>
          <a:prstGeom prst="rect">
            <a:avLst/>
          </a:prstGeom>
          <a:noFill/>
        </p:spPr>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defTabSz="914400"/>
            <a:r>
              <a:rPr lang="en-US" sz="2800" b="1" dirty="0" smtClean="0">
                <a:ln w="11430"/>
                <a:solidFill>
                  <a:srgbClr val="FF0000"/>
                </a:solidFill>
                <a:effectLst>
                  <a:outerShdw blurRad="80000" dist="40000" dir="5040000" algn="tl">
                    <a:srgbClr val="000000">
                      <a:alpha val="30000"/>
                    </a:srgbClr>
                  </a:outerShdw>
                </a:effectLst>
              </a:rPr>
              <a:t>Shield of</a:t>
            </a:r>
          </a:p>
          <a:p>
            <a:pPr algn="ctr" defTabSz="914400"/>
            <a:r>
              <a:rPr lang="en-US" sz="2800" b="1" dirty="0" smtClean="0">
                <a:ln w="11430"/>
                <a:gradFill>
                  <a:gsLst>
                    <a:gs pos="0">
                      <a:srgbClr val="C17529">
                        <a:tint val="90000"/>
                        <a:satMod val="120000"/>
                      </a:srgbClr>
                    </a:gs>
                    <a:gs pos="25000">
                      <a:srgbClr val="C17529">
                        <a:tint val="93000"/>
                        <a:satMod val="120000"/>
                      </a:srgbClr>
                    </a:gs>
                    <a:gs pos="50000">
                      <a:srgbClr val="C17529">
                        <a:shade val="89000"/>
                        <a:satMod val="110000"/>
                      </a:srgbClr>
                    </a:gs>
                    <a:gs pos="75000">
                      <a:srgbClr val="C17529">
                        <a:tint val="93000"/>
                        <a:satMod val="120000"/>
                      </a:srgbClr>
                    </a:gs>
                    <a:gs pos="100000">
                      <a:srgbClr val="C17529">
                        <a:tint val="90000"/>
                        <a:satMod val="120000"/>
                      </a:srgbClr>
                    </a:gs>
                  </a:gsLst>
                  <a:lin ang="5400000"/>
                </a:gradFill>
                <a:effectLst>
                  <a:outerShdw blurRad="80000" dist="40000" dir="5040000" algn="tl">
                    <a:srgbClr val="000000">
                      <a:alpha val="30000"/>
                    </a:srgbClr>
                  </a:outerShdw>
                </a:effectLst>
              </a:rPr>
              <a:t>FAITH</a:t>
            </a:r>
            <a:endParaRPr lang="en-US" sz="2800" b="1" dirty="0">
              <a:ln w="11430"/>
              <a:gradFill>
                <a:gsLst>
                  <a:gs pos="0">
                    <a:srgbClr val="C17529">
                      <a:tint val="90000"/>
                      <a:satMod val="120000"/>
                    </a:srgbClr>
                  </a:gs>
                  <a:gs pos="25000">
                    <a:srgbClr val="C17529">
                      <a:tint val="93000"/>
                      <a:satMod val="120000"/>
                    </a:srgbClr>
                  </a:gs>
                  <a:gs pos="50000">
                    <a:srgbClr val="C17529">
                      <a:shade val="89000"/>
                      <a:satMod val="110000"/>
                    </a:srgbClr>
                  </a:gs>
                  <a:gs pos="75000">
                    <a:srgbClr val="C17529">
                      <a:tint val="93000"/>
                      <a:satMod val="120000"/>
                    </a:srgbClr>
                  </a:gs>
                  <a:gs pos="100000">
                    <a:srgbClr val="C17529">
                      <a:tint val="90000"/>
                      <a:satMod val="120000"/>
                    </a:srgbClr>
                  </a:gs>
                </a:gsLst>
                <a:lin ang="5400000"/>
              </a:gradFill>
              <a:effectLst>
                <a:outerShdw blurRad="80000" dist="40000" dir="5040000" algn="tl">
                  <a:srgbClr val="000000">
                    <a:alpha val="30000"/>
                  </a:srgbClr>
                </a:outerShdw>
              </a:effectLst>
            </a:endParaRPr>
          </a:p>
        </p:txBody>
      </p:sp>
      <p:sp>
        <p:nvSpPr>
          <p:cNvPr id="10" name="TextBox 9"/>
          <p:cNvSpPr txBox="1"/>
          <p:nvPr/>
        </p:nvSpPr>
        <p:spPr>
          <a:xfrm>
            <a:off x="4108555" y="162043"/>
            <a:ext cx="2430537" cy="954107"/>
          </a:xfrm>
          <a:prstGeom prst="rect">
            <a:avLst/>
          </a:prstGeom>
          <a:noFill/>
        </p:spPr>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defTabSz="914400"/>
            <a:r>
              <a:rPr lang="en-US" sz="2800" b="1" dirty="0" smtClean="0">
                <a:ln w="11430"/>
                <a:solidFill>
                  <a:srgbClr val="FF0000"/>
                </a:solidFill>
                <a:effectLst>
                  <a:outerShdw blurRad="80000" dist="40000" dir="5040000" algn="tl">
                    <a:srgbClr val="000000">
                      <a:alpha val="30000"/>
                    </a:srgbClr>
                  </a:outerShdw>
                </a:effectLst>
              </a:rPr>
              <a:t>Sword of Spirit</a:t>
            </a:r>
          </a:p>
          <a:p>
            <a:pPr algn="ctr" defTabSz="914400"/>
            <a:r>
              <a:rPr lang="en-US" sz="2800" b="1" dirty="0" smtClean="0">
                <a:ln w="11430"/>
                <a:gradFill>
                  <a:gsLst>
                    <a:gs pos="0">
                      <a:srgbClr val="C17529">
                        <a:tint val="90000"/>
                        <a:satMod val="120000"/>
                      </a:srgbClr>
                    </a:gs>
                    <a:gs pos="25000">
                      <a:srgbClr val="C17529">
                        <a:tint val="93000"/>
                        <a:satMod val="120000"/>
                      </a:srgbClr>
                    </a:gs>
                    <a:gs pos="50000">
                      <a:srgbClr val="C17529">
                        <a:shade val="89000"/>
                        <a:satMod val="110000"/>
                      </a:srgbClr>
                    </a:gs>
                    <a:gs pos="75000">
                      <a:srgbClr val="C17529">
                        <a:tint val="93000"/>
                        <a:satMod val="120000"/>
                      </a:srgbClr>
                    </a:gs>
                    <a:gs pos="100000">
                      <a:srgbClr val="C17529">
                        <a:tint val="90000"/>
                        <a:satMod val="120000"/>
                      </a:srgbClr>
                    </a:gs>
                  </a:gsLst>
                  <a:lin ang="5400000"/>
                </a:gradFill>
                <a:effectLst>
                  <a:outerShdw blurRad="80000" dist="40000" dir="5040000" algn="tl">
                    <a:srgbClr val="000000">
                      <a:alpha val="30000"/>
                    </a:srgbClr>
                  </a:outerShdw>
                </a:effectLst>
              </a:rPr>
              <a:t>WORD OF GOD</a:t>
            </a:r>
            <a:endParaRPr lang="en-US" sz="2800" b="1" dirty="0">
              <a:ln w="11430"/>
              <a:gradFill>
                <a:gsLst>
                  <a:gs pos="0">
                    <a:srgbClr val="C17529">
                      <a:tint val="90000"/>
                      <a:satMod val="120000"/>
                    </a:srgbClr>
                  </a:gs>
                  <a:gs pos="25000">
                    <a:srgbClr val="C17529">
                      <a:tint val="93000"/>
                      <a:satMod val="120000"/>
                    </a:srgbClr>
                  </a:gs>
                  <a:gs pos="50000">
                    <a:srgbClr val="C17529">
                      <a:shade val="89000"/>
                      <a:satMod val="110000"/>
                    </a:srgbClr>
                  </a:gs>
                  <a:gs pos="75000">
                    <a:srgbClr val="C17529">
                      <a:tint val="93000"/>
                      <a:satMod val="120000"/>
                    </a:srgbClr>
                  </a:gs>
                  <a:gs pos="100000">
                    <a:srgbClr val="C17529">
                      <a:tint val="90000"/>
                      <a:satMod val="120000"/>
                    </a:srgbClr>
                  </a:gs>
                </a:gsLst>
                <a:lin ang="5400000"/>
              </a:gradFill>
              <a:effectLst>
                <a:outerShdw blurRad="80000" dist="40000" dir="5040000" algn="tl">
                  <a:srgbClr val="000000">
                    <a:alpha val="30000"/>
                  </a:srgbClr>
                </a:outerShdw>
              </a:effectLst>
            </a:endParaRPr>
          </a:p>
        </p:txBody>
      </p:sp>
      <p:sp>
        <p:nvSpPr>
          <p:cNvPr id="11" name="TextBox 10"/>
          <p:cNvSpPr txBox="1"/>
          <p:nvPr/>
        </p:nvSpPr>
        <p:spPr>
          <a:xfrm>
            <a:off x="1210317" y="639097"/>
            <a:ext cx="1808445" cy="954107"/>
          </a:xfrm>
          <a:prstGeom prst="rect">
            <a:avLst/>
          </a:prstGeom>
          <a:noFill/>
        </p:spPr>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defTabSz="914400"/>
            <a:r>
              <a:rPr lang="en-US" sz="2800" b="1" dirty="0" smtClean="0">
                <a:ln w="11430"/>
                <a:solidFill>
                  <a:srgbClr val="FF0000"/>
                </a:solidFill>
                <a:effectLst>
                  <a:outerShdw blurRad="80000" dist="40000" dir="5040000" algn="tl">
                    <a:srgbClr val="000000">
                      <a:alpha val="30000"/>
                    </a:srgbClr>
                  </a:outerShdw>
                </a:effectLst>
              </a:rPr>
              <a:t>Helmet of</a:t>
            </a:r>
          </a:p>
          <a:p>
            <a:pPr algn="ctr" defTabSz="914400"/>
            <a:r>
              <a:rPr lang="en-US" sz="2800" b="1" dirty="0" smtClean="0">
                <a:ln w="11430"/>
                <a:gradFill>
                  <a:gsLst>
                    <a:gs pos="0">
                      <a:srgbClr val="C17529">
                        <a:tint val="90000"/>
                        <a:satMod val="120000"/>
                      </a:srgbClr>
                    </a:gs>
                    <a:gs pos="25000">
                      <a:srgbClr val="C17529">
                        <a:tint val="93000"/>
                        <a:satMod val="120000"/>
                      </a:srgbClr>
                    </a:gs>
                    <a:gs pos="50000">
                      <a:srgbClr val="C17529">
                        <a:shade val="89000"/>
                        <a:satMod val="110000"/>
                      </a:srgbClr>
                    </a:gs>
                    <a:gs pos="75000">
                      <a:srgbClr val="C17529">
                        <a:tint val="93000"/>
                        <a:satMod val="120000"/>
                      </a:srgbClr>
                    </a:gs>
                    <a:gs pos="100000">
                      <a:srgbClr val="C17529">
                        <a:tint val="90000"/>
                        <a:satMod val="120000"/>
                      </a:srgbClr>
                    </a:gs>
                  </a:gsLst>
                  <a:lin ang="5400000"/>
                </a:gradFill>
                <a:effectLst>
                  <a:outerShdw blurRad="80000" dist="40000" dir="5040000" algn="tl">
                    <a:srgbClr val="000000">
                      <a:alpha val="30000"/>
                    </a:srgbClr>
                  </a:outerShdw>
                </a:effectLst>
              </a:rPr>
              <a:t>SALVATION</a:t>
            </a:r>
            <a:endParaRPr lang="en-US" sz="2800" b="1" dirty="0">
              <a:ln w="11430"/>
              <a:gradFill>
                <a:gsLst>
                  <a:gs pos="0">
                    <a:srgbClr val="C17529">
                      <a:tint val="90000"/>
                      <a:satMod val="120000"/>
                    </a:srgbClr>
                  </a:gs>
                  <a:gs pos="25000">
                    <a:srgbClr val="C17529">
                      <a:tint val="93000"/>
                      <a:satMod val="120000"/>
                    </a:srgbClr>
                  </a:gs>
                  <a:gs pos="50000">
                    <a:srgbClr val="C17529">
                      <a:shade val="89000"/>
                      <a:satMod val="110000"/>
                    </a:srgbClr>
                  </a:gs>
                  <a:gs pos="75000">
                    <a:srgbClr val="C17529">
                      <a:tint val="93000"/>
                      <a:satMod val="120000"/>
                    </a:srgbClr>
                  </a:gs>
                  <a:gs pos="100000">
                    <a:srgbClr val="C17529">
                      <a:tint val="90000"/>
                      <a:satMod val="120000"/>
                    </a:srgbClr>
                  </a:gs>
                </a:gsLst>
                <a:lin ang="5400000"/>
              </a:gradFill>
              <a:effectLst>
                <a:outerShdw blurRad="80000" dist="40000" dir="5040000" algn="tl">
                  <a:srgbClr val="000000">
                    <a:alpha val="30000"/>
                  </a:srgbClr>
                </a:outerShdw>
              </a:effectLst>
            </a:endParaRPr>
          </a:p>
        </p:txBody>
      </p:sp>
      <p:sp>
        <p:nvSpPr>
          <p:cNvPr id="12" name="Title 1"/>
          <p:cNvSpPr txBox="1">
            <a:spLocks/>
          </p:cNvSpPr>
          <p:nvPr/>
        </p:nvSpPr>
        <p:spPr>
          <a:xfrm>
            <a:off x="191186" y="5562600"/>
            <a:ext cx="8761627" cy="1143000"/>
          </a:xfrm>
          <a:prstGeom prst="rect">
            <a:avLst/>
          </a:prstGeom>
        </p:spPr>
        <p:txBody>
          <a:bodyPr vert="horz" anchor="ctr">
            <a:no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defTabSz="914400"/>
            <a:r>
              <a:rPr lang="en-US" dirty="0" smtClean="0">
                <a:solidFill>
                  <a:srgbClr val="4E3B30"/>
                </a:solidFill>
              </a:rPr>
              <a:t>Are your children protected?</a:t>
            </a:r>
            <a:endParaRPr lang="en-US" dirty="0">
              <a:solidFill>
                <a:srgbClr val="4E3B30"/>
              </a:solidFill>
            </a:endParaRPr>
          </a:p>
        </p:txBody>
      </p:sp>
    </p:spTree>
    <p:extLst>
      <p:ext uri="{BB962C8B-B14F-4D97-AF65-F5344CB8AC3E}">
        <p14:creationId xmlns:p14="http://schemas.microsoft.com/office/powerpoint/2010/main" val="5973807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p:txBody>
          <a:bodyPr/>
          <a:lstStyle/>
          <a:p>
            <a:endParaRPr lang="en-US" dirty="0"/>
          </a:p>
        </p:txBody>
      </p:sp>
      <p:pic>
        <p:nvPicPr>
          <p:cNvPr id="3074" name="Picture 2" descr="Image Deta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748" y="3857051"/>
            <a:ext cx="1976888" cy="523220"/>
          </a:xfrm>
          <a:prstGeom prst="rect">
            <a:avLst/>
          </a:prstGeom>
          <a:noFill/>
        </p:spPr>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pPr defTabSz="914400"/>
            <a:r>
              <a:rPr lang="en-US" sz="2800" b="1" dirty="0" smtClean="0">
                <a:ln w="11430"/>
                <a:solidFill>
                  <a:srgbClr val="FF0000"/>
                </a:solidFill>
                <a:effectLst>
                  <a:outerShdw blurRad="80000" dist="40000" dir="5040000" algn="tl">
                    <a:srgbClr val="000000">
                      <a:alpha val="30000"/>
                    </a:srgbClr>
                  </a:outerShdw>
                </a:effectLst>
              </a:rPr>
              <a:t>Belt</a:t>
            </a:r>
            <a:r>
              <a:rPr lang="en-US" sz="2800" b="1" dirty="0" smtClean="0">
                <a:ln w="11430"/>
                <a:gradFill>
                  <a:gsLst>
                    <a:gs pos="0">
                      <a:srgbClr val="C17529">
                        <a:tint val="90000"/>
                        <a:satMod val="120000"/>
                      </a:srgbClr>
                    </a:gs>
                    <a:gs pos="25000">
                      <a:srgbClr val="C17529">
                        <a:tint val="93000"/>
                        <a:satMod val="120000"/>
                      </a:srgbClr>
                    </a:gs>
                    <a:gs pos="50000">
                      <a:srgbClr val="C17529">
                        <a:shade val="89000"/>
                        <a:satMod val="110000"/>
                      </a:srgbClr>
                    </a:gs>
                    <a:gs pos="75000">
                      <a:srgbClr val="C17529">
                        <a:tint val="93000"/>
                        <a:satMod val="120000"/>
                      </a:srgbClr>
                    </a:gs>
                    <a:gs pos="100000">
                      <a:srgbClr val="C17529">
                        <a:tint val="90000"/>
                        <a:satMod val="120000"/>
                      </a:srgbClr>
                    </a:gs>
                  </a:gsLst>
                  <a:lin ang="5400000"/>
                </a:gradFill>
                <a:effectLst>
                  <a:outerShdw blurRad="80000" dist="40000" dir="5040000" algn="tl">
                    <a:srgbClr val="000000">
                      <a:alpha val="30000"/>
                    </a:srgbClr>
                  </a:outerShdw>
                </a:effectLst>
              </a:rPr>
              <a:t> -TRUTH</a:t>
            </a:r>
            <a:endParaRPr lang="en-US" sz="2800" b="1" dirty="0">
              <a:ln w="11430"/>
              <a:gradFill>
                <a:gsLst>
                  <a:gs pos="0">
                    <a:srgbClr val="C17529">
                      <a:tint val="90000"/>
                      <a:satMod val="120000"/>
                    </a:srgbClr>
                  </a:gs>
                  <a:gs pos="25000">
                    <a:srgbClr val="C17529">
                      <a:tint val="93000"/>
                      <a:satMod val="120000"/>
                    </a:srgbClr>
                  </a:gs>
                  <a:gs pos="50000">
                    <a:srgbClr val="C17529">
                      <a:shade val="89000"/>
                      <a:satMod val="110000"/>
                    </a:srgbClr>
                  </a:gs>
                  <a:gs pos="75000">
                    <a:srgbClr val="C17529">
                      <a:tint val="93000"/>
                      <a:satMod val="120000"/>
                    </a:srgbClr>
                  </a:gs>
                  <a:gs pos="100000">
                    <a:srgbClr val="C17529">
                      <a:tint val="90000"/>
                      <a:satMod val="120000"/>
                    </a:srgbClr>
                  </a:gs>
                </a:gsLst>
                <a:lin ang="5400000"/>
              </a:gradFill>
              <a:effectLst>
                <a:outerShdw blurRad="80000" dist="40000" dir="5040000" algn="tl">
                  <a:srgbClr val="000000">
                    <a:alpha val="30000"/>
                  </a:srgbClr>
                </a:outerShdw>
              </a:effectLst>
            </a:endParaRPr>
          </a:p>
        </p:txBody>
      </p:sp>
      <p:sp>
        <p:nvSpPr>
          <p:cNvPr id="8" name="TextBox 7"/>
          <p:cNvSpPr txBox="1"/>
          <p:nvPr/>
        </p:nvSpPr>
        <p:spPr>
          <a:xfrm>
            <a:off x="3161197" y="3048000"/>
            <a:ext cx="2821606" cy="954107"/>
          </a:xfrm>
          <a:prstGeom prst="rect">
            <a:avLst/>
          </a:prstGeom>
          <a:noFill/>
        </p:spPr>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defTabSz="914400"/>
            <a:r>
              <a:rPr lang="en-US" sz="2800" b="1" dirty="0" smtClean="0">
                <a:ln w="11430"/>
                <a:solidFill>
                  <a:srgbClr val="FF0000"/>
                </a:solidFill>
                <a:effectLst>
                  <a:outerShdw blurRad="80000" dist="40000" dir="5040000" algn="tl">
                    <a:srgbClr val="000000">
                      <a:alpha val="30000"/>
                    </a:srgbClr>
                  </a:outerShdw>
                </a:effectLst>
              </a:rPr>
              <a:t>Breastplate</a:t>
            </a:r>
          </a:p>
          <a:p>
            <a:pPr algn="ctr" defTabSz="914400"/>
            <a:r>
              <a:rPr lang="en-US" sz="2800" b="1" dirty="0" smtClean="0">
                <a:ln w="11430"/>
                <a:gradFill>
                  <a:gsLst>
                    <a:gs pos="0">
                      <a:srgbClr val="C17529">
                        <a:tint val="90000"/>
                        <a:satMod val="120000"/>
                      </a:srgbClr>
                    </a:gs>
                    <a:gs pos="25000">
                      <a:srgbClr val="C17529">
                        <a:tint val="93000"/>
                        <a:satMod val="120000"/>
                      </a:srgbClr>
                    </a:gs>
                    <a:gs pos="50000">
                      <a:srgbClr val="C17529">
                        <a:shade val="89000"/>
                        <a:satMod val="110000"/>
                      </a:srgbClr>
                    </a:gs>
                    <a:gs pos="75000">
                      <a:srgbClr val="C17529">
                        <a:tint val="93000"/>
                        <a:satMod val="120000"/>
                      </a:srgbClr>
                    </a:gs>
                    <a:gs pos="100000">
                      <a:srgbClr val="C17529">
                        <a:tint val="90000"/>
                        <a:satMod val="120000"/>
                      </a:srgbClr>
                    </a:gs>
                  </a:gsLst>
                  <a:lin ang="5400000"/>
                </a:gradFill>
                <a:effectLst>
                  <a:outerShdw blurRad="80000" dist="40000" dir="5040000" algn="tl">
                    <a:srgbClr val="000000">
                      <a:alpha val="30000"/>
                    </a:srgbClr>
                  </a:outerShdw>
                </a:effectLst>
              </a:rPr>
              <a:t>RIGHTEOUSNESS</a:t>
            </a:r>
            <a:endParaRPr lang="en-US" sz="2800" b="1" dirty="0">
              <a:ln w="11430"/>
              <a:gradFill>
                <a:gsLst>
                  <a:gs pos="0">
                    <a:srgbClr val="C17529">
                      <a:tint val="90000"/>
                      <a:satMod val="120000"/>
                    </a:srgbClr>
                  </a:gs>
                  <a:gs pos="25000">
                    <a:srgbClr val="C17529">
                      <a:tint val="93000"/>
                      <a:satMod val="120000"/>
                    </a:srgbClr>
                  </a:gs>
                  <a:gs pos="50000">
                    <a:srgbClr val="C17529">
                      <a:shade val="89000"/>
                      <a:satMod val="110000"/>
                    </a:srgbClr>
                  </a:gs>
                  <a:gs pos="75000">
                    <a:srgbClr val="C17529">
                      <a:tint val="93000"/>
                      <a:satMod val="120000"/>
                    </a:srgbClr>
                  </a:gs>
                  <a:gs pos="100000">
                    <a:srgbClr val="C17529">
                      <a:tint val="90000"/>
                      <a:satMod val="120000"/>
                    </a:srgbClr>
                  </a:gs>
                </a:gsLst>
                <a:lin ang="5400000"/>
              </a:gradFill>
              <a:effectLst>
                <a:outerShdw blurRad="80000" dist="40000" dir="5040000" algn="tl">
                  <a:srgbClr val="000000">
                    <a:alpha val="30000"/>
                  </a:srgbClr>
                </a:outerShdw>
              </a:effectLst>
            </a:endParaRPr>
          </a:p>
        </p:txBody>
      </p:sp>
      <p:sp>
        <p:nvSpPr>
          <p:cNvPr id="9" name="TextBox 8"/>
          <p:cNvSpPr txBox="1"/>
          <p:nvPr/>
        </p:nvSpPr>
        <p:spPr>
          <a:xfrm>
            <a:off x="7587424" y="3903217"/>
            <a:ext cx="1515158" cy="954107"/>
          </a:xfrm>
          <a:prstGeom prst="rect">
            <a:avLst/>
          </a:prstGeom>
          <a:noFill/>
        </p:spPr>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defTabSz="914400"/>
            <a:r>
              <a:rPr lang="en-US" sz="2800" b="1" dirty="0" smtClean="0">
                <a:ln w="11430"/>
                <a:solidFill>
                  <a:srgbClr val="FF0000"/>
                </a:solidFill>
                <a:effectLst>
                  <a:outerShdw blurRad="80000" dist="40000" dir="5040000" algn="tl">
                    <a:srgbClr val="000000">
                      <a:alpha val="30000"/>
                    </a:srgbClr>
                  </a:outerShdw>
                </a:effectLst>
              </a:rPr>
              <a:t>Shield of</a:t>
            </a:r>
          </a:p>
          <a:p>
            <a:pPr algn="ctr" defTabSz="914400"/>
            <a:r>
              <a:rPr lang="en-US" sz="2800" b="1" dirty="0" smtClean="0">
                <a:ln w="11430"/>
                <a:gradFill>
                  <a:gsLst>
                    <a:gs pos="0">
                      <a:srgbClr val="C17529">
                        <a:tint val="90000"/>
                        <a:satMod val="120000"/>
                      </a:srgbClr>
                    </a:gs>
                    <a:gs pos="25000">
                      <a:srgbClr val="C17529">
                        <a:tint val="93000"/>
                        <a:satMod val="120000"/>
                      </a:srgbClr>
                    </a:gs>
                    <a:gs pos="50000">
                      <a:srgbClr val="C17529">
                        <a:shade val="89000"/>
                        <a:satMod val="110000"/>
                      </a:srgbClr>
                    </a:gs>
                    <a:gs pos="75000">
                      <a:srgbClr val="C17529">
                        <a:tint val="93000"/>
                        <a:satMod val="120000"/>
                      </a:srgbClr>
                    </a:gs>
                    <a:gs pos="100000">
                      <a:srgbClr val="C17529">
                        <a:tint val="90000"/>
                        <a:satMod val="120000"/>
                      </a:srgbClr>
                    </a:gs>
                  </a:gsLst>
                  <a:lin ang="5400000"/>
                </a:gradFill>
                <a:effectLst>
                  <a:outerShdw blurRad="80000" dist="40000" dir="5040000" algn="tl">
                    <a:srgbClr val="000000">
                      <a:alpha val="30000"/>
                    </a:srgbClr>
                  </a:outerShdw>
                </a:effectLst>
              </a:rPr>
              <a:t>FAITH</a:t>
            </a:r>
            <a:endParaRPr lang="en-US" sz="2800" b="1" dirty="0">
              <a:ln w="11430"/>
              <a:gradFill>
                <a:gsLst>
                  <a:gs pos="0">
                    <a:srgbClr val="C17529">
                      <a:tint val="90000"/>
                      <a:satMod val="120000"/>
                    </a:srgbClr>
                  </a:gs>
                  <a:gs pos="25000">
                    <a:srgbClr val="C17529">
                      <a:tint val="93000"/>
                      <a:satMod val="120000"/>
                    </a:srgbClr>
                  </a:gs>
                  <a:gs pos="50000">
                    <a:srgbClr val="C17529">
                      <a:shade val="89000"/>
                      <a:satMod val="110000"/>
                    </a:srgbClr>
                  </a:gs>
                  <a:gs pos="75000">
                    <a:srgbClr val="C17529">
                      <a:tint val="93000"/>
                      <a:satMod val="120000"/>
                    </a:srgbClr>
                  </a:gs>
                  <a:gs pos="100000">
                    <a:srgbClr val="C17529">
                      <a:tint val="90000"/>
                      <a:satMod val="120000"/>
                    </a:srgbClr>
                  </a:gs>
                </a:gsLst>
                <a:lin ang="5400000"/>
              </a:gradFill>
              <a:effectLst>
                <a:outerShdw blurRad="80000" dist="40000" dir="5040000" algn="tl">
                  <a:srgbClr val="000000">
                    <a:alpha val="30000"/>
                  </a:srgbClr>
                </a:outerShdw>
              </a:effectLst>
            </a:endParaRPr>
          </a:p>
        </p:txBody>
      </p:sp>
      <p:sp>
        <p:nvSpPr>
          <p:cNvPr id="10" name="TextBox 9"/>
          <p:cNvSpPr txBox="1"/>
          <p:nvPr/>
        </p:nvSpPr>
        <p:spPr>
          <a:xfrm>
            <a:off x="4108555" y="162043"/>
            <a:ext cx="2430537" cy="954107"/>
          </a:xfrm>
          <a:prstGeom prst="rect">
            <a:avLst/>
          </a:prstGeom>
          <a:noFill/>
        </p:spPr>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defTabSz="914400"/>
            <a:r>
              <a:rPr lang="en-US" sz="2800" b="1" dirty="0" smtClean="0">
                <a:ln w="11430"/>
                <a:solidFill>
                  <a:srgbClr val="FF0000"/>
                </a:solidFill>
                <a:effectLst>
                  <a:outerShdw blurRad="80000" dist="40000" dir="5040000" algn="tl">
                    <a:srgbClr val="000000">
                      <a:alpha val="30000"/>
                    </a:srgbClr>
                  </a:outerShdw>
                </a:effectLst>
              </a:rPr>
              <a:t>Sword of Spirit</a:t>
            </a:r>
          </a:p>
          <a:p>
            <a:pPr algn="ctr" defTabSz="914400"/>
            <a:r>
              <a:rPr lang="en-US" sz="2800" b="1" dirty="0" smtClean="0">
                <a:ln w="11430"/>
                <a:gradFill>
                  <a:gsLst>
                    <a:gs pos="0">
                      <a:srgbClr val="C17529">
                        <a:tint val="90000"/>
                        <a:satMod val="120000"/>
                      </a:srgbClr>
                    </a:gs>
                    <a:gs pos="25000">
                      <a:srgbClr val="C17529">
                        <a:tint val="93000"/>
                        <a:satMod val="120000"/>
                      </a:srgbClr>
                    </a:gs>
                    <a:gs pos="50000">
                      <a:srgbClr val="C17529">
                        <a:shade val="89000"/>
                        <a:satMod val="110000"/>
                      </a:srgbClr>
                    </a:gs>
                    <a:gs pos="75000">
                      <a:srgbClr val="C17529">
                        <a:tint val="93000"/>
                        <a:satMod val="120000"/>
                      </a:srgbClr>
                    </a:gs>
                    <a:gs pos="100000">
                      <a:srgbClr val="C17529">
                        <a:tint val="90000"/>
                        <a:satMod val="120000"/>
                      </a:srgbClr>
                    </a:gs>
                  </a:gsLst>
                  <a:lin ang="5400000"/>
                </a:gradFill>
                <a:effectLst>
                  <a:outerShdw blurRad="80000" dist="40000" dir="5040000" algn="tl">
                    <a:srgbClr val="000000">
                      <a:alpha val="30000"/>
                    </a:srgbClr>
                  </a:outerShdw>
                </a:effectLst>
              </a:rPr>
              <a:t>WORD OF GOD</a:t>
            </a:r>
            <a:endParaRPr lang="en-US" sz="2800" b="1" dirty="0">
              <a:ln w="11430"/>
              <a:gradFill>
                <a:gsLst>
                  <a:gs pos="0">
                    <a:srgbClr val="C17529">
                      <a:tint val="90000"/>
                      <a:satMod val="120000"/>
                    </a:srgbClr>
                  </a:gs>
                  <a:gs pos="25000">
                    <a:srgbClr val="C17529">
                      <a:tint val="93000"/>
                      <a:satMod val="120000"/>
                    </a:srgbClr>
                  </a:gs>
                  <a:gs pos="50000">
                    <a:srgbClr val="C17529">
                      <a:shade val="89000"/>
                      <a:satMod val="110000"/>
                    </a:srgbClr>
                  </a:gs>
                  <a:gs pos="75000">
                    <a:srgbClr val="C17529">
                      <a:tint val="93000"/>
                      <a:satMod val="120000"/>
                    </a:srgbClr>
                  </a:gs>
                  <a:gs pos="100000">
                    <a:srgbClr val="C17529">
                      <a:tint val="90000"/>
                      <a:satMod val="120000"/>
                    </a:srgbClr>
                  </a:gs>
                </a:gsLst>
                <a:lin ang="5400000"/>
              </a:gradFill>
              <a:effectLst>
                <a:outerShdw blurRad="80000" dist="40000" dir="5040000" algn="tl">
                  <a:srgbClr val="000000">
                    <a:alpha val="30000"/>
                  </a:srgbClr>
                </a:outerShdw>
              </a:effectLst>
            </a:endParaRPr>
          </a:p>
        </p:txBody>
      </p:sp>
      <p:sp>
        <p:nvSpPr>
          <p:cNvPr id="11" name="TextBox 10"/>
          <p:cNvSpPr txBox="1"/>
          <p:nvPr/>
        </p:nvSpPr>
        <p:spPr>
          <a:xfrm>
            <a:off x="1210317" y="639097"/>
            <a:ext cx="1808445" cy="954107"/>
          </a:xfrm>
          <a:prstGeom prst="rect">
            <a:avLst/>
          </a:prstGeom>
          <a:noFill/>
        </p:spPr>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defTabSz="914400"/>
            <a:r>
              <a:rPr lang="en-US" sz="2800" b="1" dirty="0" smtClean="0">
                <a:ln w="11430"/>
                <a:solidFill>
                  <a:srgbClr val="FF0000"/>
                </a:solidFill>
                <a:effectLst>
                  <a:outerShdw blurRad="80000" dist="40000" dir="5040000" algn="tl">
                    <a:srgbClr val="000000">
                      <a:alpha val="30000"/>
                    </a:srgbClr>
                  </a:outerShdw>
                </a:effectLst>
              </a:rPr>
              <a:t>Helmet of</a:t>
            </a:r>
          </a:p>
          <a:p>
            <a:pPr algn="ctr" defTabSz="914400"/>
            <a:r>
              <a:rPr lang="en-US" sz="2800" b="1" dirty="0" smtClean="0">
                <a:ln w="11430"/>
                <a:gradFill>
                  <a:gsLst>
                    <a:gs pos="0">
                      <a:srgbClr val="C17529">
                        <a:tint val="90000"/>
                        <a:satMod val="120000"/>
                      </a:srgbClr>
                    </a:gs>
                    <a:gs pos="25000">
                      <a:srgbClr val="C17529">
                        <a:tint val="93000"/>
                        <a:satMod val="120000"/>
                      </a:srgbClr>
                    </a:gs>
                    <a:gs pos="50000">
                      <a:srgbClr val="C17529">
                        <a:shade val="89000"/>
                        <a:satMod val="110000"/>
                      </a:srgbClr>
                    </a:gs>
                    <a:gs pos="75000">
                      <a:srgbClr val="C17529">
                        <a:tint val="93000"/>
                        <a:satMod val="120000"/>
                      </a:srgbClr>
                    </a:gs>
                    <a:gs pos="100000">
                      <a:srgbClr val="C17529">
                        <a:tint val="90000"/>
                        <a:satMod val="120000"/>
                      </a:srgbClr>
                    </a:gs>
                  </a:gsLst>
                  <a:lin ang="5400000"/>
                </a:gradFill>
                <a:effectLst>
                  <a:outerShdw blurRad="80000" dist="40000" dir="5040000" algn="tl">
                    <a:srgbClr val="000000">
                      <a:alpha val="30000"/>
                    </a:srgbClr>
                  </a:outerShdw>
                </a:effectLst>
              </a:rPr>
              <a:t>SALVATION</a:t>
            </a:r>
            <a:endParaRPr lang="en-US" sz="2800" b="1" dirty="0">
              <a:ln w="11430"/>
              <a:gradFill>
                <a:gsLst>
                  <a:gs pos="0">
                    <a:srgbClr val="C17529">
                      <a:tint val="90000"/>
                      <a:satMod val="120000"/>
                    </a:srgbClr>
                  </a:gs>
                  <a:gs pos="25000">
                    <a:srgbClr val="C17529">
                      <a:tint val="93000"/>
                      <a:satMod val="120000"/>
                    </a:srgbClr>
                  </a:gs>
                  <a:gs pos="50000">
                    <a:srgbClr val="C17529">
                      <a:shade val="89000"/>
                      <a:satMod val="110000"/>
                    </a:srgbClr>
                  </a:gs>
                  <a:gs pos="75000">
                    <a:srgbClr val="C17529">
                      <a:tint val="93000"/>
                      <a:satMod val="120000"/>
                    </a:srgbClr>
                  </a:gs>
                  <a:gs pos="100000">
                    <a:srgbClr val="C17529">
                      <a:tint val="90000"/>
                      <a:satMod val="120000"/>
                    </a:srgbClr>
                  </a:gs>
                </a:gsLst>
                <a:lin ang="5400000"/>
              </a:gradFill>
              <a:effectLst>
                <a:outerShdw blurRad="80000" dist="40000" dir="5040000" algn="tl">
                  <a:srgbClr val="000000">
                    <a:alpha val="30000"/>
                  </a:srgbClr>
                </a:outerShdw>
              </a:effectLst>
            </a:endParaRPr>
          </a:p>
        </p:txBody>
      </p:sp>
      <p:sp>
        <p:nvSpPr>
          <p:cNvPr id="12" name="Title 1"/>
          <p:cNvSpPr txBox="1">
            <a:spLocks/>
          </p:cNvSpPr>
          <p:nvPr/>
        </p:nvSpPr>
        <p:spPr>
          <a:xfrm>
            <a:off x="457200" y="5532120"/>
            <a:ext cx="8153400" cy="1143000"/>
          </a:xfrm>
          <a:prstGeom prst="rect">
            <a:avLst/>
          </a:prstGeom>
        </p:spPr>
        <p:txBody>
          <a:bodyPr vert="horz" anchor="ctr">
            <a:no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ctr" defTabSz="914400"/>
            <a:r>
              <a:rPr lang="en-US" sz="3200" dirty="0" smtClean="0">
                <a:solidFill>
                  <a:srgbClr val="4E3B30"/>
                </a:solidFill>
              </a:rPr>
              <a:t>Do they have Spiritual tools that connect them to </a:t>
            </a:r>
            <a:r>
              <a:rPr lang="en-US" sz="3200" dirty="0" err="1" smtClean="0">
                <a:solidFill>
                  <a:srgbClr val="4E3B30"/>
                </a:solidFill>
              </a:rPr>
              <a:t>jesus</a:t>
            </a:r>
            <a:r>
              <a:rPr lang="en-US" sz="3200" dirty="0" smtClean="0">
                <a:solidFill>
                  <a:srgbClr val="4E3B30"/>
                </a:solidFill>
              </a:rPr>
              <a:t>?</a:t>
            </a:r>
            <a:endParaRPr lang="en-US" sz="3200" dirty="0">
              <a:solidFill>
                <a:srgbClr val="4E3B30"/>
              </a:solidFill>
            </a:endParaRPr>
          </a:p>
        </p:txBody>
      </p:sp>
    </p:spTree>
    <p:extLst>
      <p:ext uri="{BB962C8B-B14F-4D97-AF65-F5344CB8AC3E}">
        <p14:creationId xmlns:p14="http://schemas.microsoft.com/office/powerpoint/2010/main" val="10821280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3"/>
          <a:stretch>
            <a:fillRect/>
          </a:stretch>
        </p:blipFill>
        <p:spPr>
          <a:xfrm>
            <a:off x="390575" y="286024"/>
            <a:ext cx="1140679" cy="875472"/>
          </a:xfrm>
          <a:prstGeom prst="rect">
            <a:avLst/>
          </a:prstGeom>
        </p:spPr>
      </p:pic>
      <p:sp>
        <p:nvSpPr>
          <p:cNvPr id="40" name="TextBox 39"/>
          <p:cNvSpPr txBox="1"/>
          <p:nvPr/>
        </p:nvSpPr>
        <p:spPr>
          <a:xfrm>
            <a:off x="1640113" y="297069"/>
            <a:ext cx="6894251" cy="1323439"/>
          </a:xfrm>
          <a:prstGeom prst="rect">
            <a:avLst/>
          </a:prstGeom>
          <a:noFill/>
        </p:spPr>
        <p:txBody>
          <a:bodyPr wrap="square" rtlCol="0">
            <a:spAutoFit/>
          </a:bodyPr>
          <a:lstStyle/>
          <a:p>
            <a:r>
              <a:rPr lang="en-US" sz="3600" dirty="0"/>
              <a:t>B</a:t>
            </a:r>
            <a:r>
              <a:rPr lang="en-US" sz="3600" dirty="0" smtClean="0"/>
              <a:t>. </a:t>
            </a:r>
            <a:r>
              <a:rPr lang="en-US" sz="4000" b="1" dirty="0" smtClean="0"/>
              <a:t>SPIRITUAL MENTORING </a:t>
            </a:r>
            <a:r>
              <a:rPr lang="en-US" sz="4000" dirty="0" smtClean="0"/>
              <a:t>OF</a:t>
            </a:r>
          </a:p>
          <a:p>
            <a:r>
              <a:rPr lang="en-US" sz="4000" dirty="0"/>
              <a:t> </a:t>
            </a:r>
            <a:r>
              <a:rPr lang="en-US" sz="4000" dirty="0" smtClean="0"/>
              <a:t>   CHILDREN’S LEADERS</a:t>
            </a:r>
            <a:endParaRPr lang="en-US" sz="4400" b="1" dirty="0"/>
          </a:p>
        </p:txBody>
      </p:sp>
      <p:pic>
        <p:nvPicPr>
          <p:cNvPr id="12" name="Picture 11"/>
          <p:cNvPicPr>
            <a:picLocks noChangeAspect="1"/>
          </p:cNvPicPr>
          <p:nvPr/>
        </p:nvPicPr>
        <p:blipFill>
          <a:blip r:embed="rId4"/>
          <a:stretch>
            <a:fillRect/>
          </a:stretch>
        </p:blipFill>
        <p:spPr>
          <a:xfrm>
            <a:off x="7912025" y="5515428"/>
            <a:ext cx="1231975" cy="1342572"/>
          </a:xfrm>
          <a:prstGeom prst="rect">
            <a:avLst/>
          </a:prstGeom>
        </p:spPr>
      </p:pic>
      <p:sp>
        <p:nvSpPr>
          <p:cNvPr id="13" name="TextBox 12"/>
          <p:cNvSpPr txBox="1"/>
          <p:nvPr/>
        </p:nvSpPr>
        <p:spPr>
          <a:xfrm rot="21313954">
            <a:off x="7956367" y="5667515"/>
            <a:ext cx="1047886" cy="430887"/>
          </a:xfrm>
          <a:prstGeom prst="rect">
            <a:avLst/>
          </a:prstGeom>
          <a:noFill/>
        </p:spPr>
        <p:txBody>
          <a:bodyPr wrap="square" rtlCol="0">
            <a:spAutoFit/>
          </a:bodyPr>
          <a:lstStyle/>
          <a:p>
            <a:pPr algn="ctr"/>
            <a:r>
              <a:rPr lang="en-US" sz="1100" b="1" dirty="0" smtClean="0"/>
              <a:t>Passionate Spirituality</a:t>
            </a:r>
          </a:p>
        </p:txBody>
      </p:sp>
      <p:sp>
        <p:nvSpPr>
          <p:cNvPr id="2" name="TextBox 1"/>
          <p:cNvSpPr txBox="1"/>
          <p:nvPr/>
        </p:nvSpPr>
        <p:spPr>
          <a:xfrm>
            <a:off x="354937" y="1718231"/>
            <a:ext cx="8339943" cy="954107"/>
          </a:xfrm>
          <a:prstGeom prst="rect">
            <a:avLst/>
          </a:prstGeom>
          <a:noFill/>
        </p:spPr>
        <p:txBody>
          <a:bodyPr wrap="none" rtlCol="0">
            <a:spAutoFit/>
          </a:bodyPr>
          <a:lstStyle/>
          <a:p>
            <a:pPr marL="457200" indent="-457200">
              <a:buFont typeface="Wingdings" charset="2"/>
              <a:buChar char="q"/>
            </a:pPr>
            <a:r>
              <a:rPr lang="en-US" sz="2800" b="1" dirty="0" smtClean="0">
                <a:solidFill>
                  <a:srgbClr val="FF0080"/>
                </a:solidFill>
              </a:rPr>
              <a:t>WHY BE A MENTOR?</a:t>
            </a:r>
          </a:p>
          <a:p>
            <a:r>
              <a:rPr lang="en-US" sz="2800" dirty="0" smtClean="0"/>
              <a:t>		</a:t>
            </a:r>
            <a:r>
              <a:rPr lang="en-US" sz="2800" i="1" dirty="0" smtClean="0"/>
              <a:t>*Young and inexperienced leaders need mentors.</a:t>
            </a:r>
            <a:endParaRPr lang="en-US" sz="2800" i="1" dirty="0"/>
          </a:p>
        </p:txBody>
      </p:sp>
      <p:sp>
        <p:nvSpPr>
          <p:cNvPr id="9" name="TextBox 8"/>
          <p:cNvSpPr txBox="1"/>
          <p:nvPr/>
        </p:nvSpPr>
        <p:spPr>
          <a:xfrm>
            <a:off x="336794" y="2703076"/>
            <a:ext cx="7973068" cy="3908762"/>
          </a:xfrm>
          <a:prstGeom prst="rect">
            <a:avLst/>
          </a:prstGeom>
          <a:noFill/>
        </p:spPr>
        <p:txBody>
          <a:bodyPr wrap="none" rtlCol="0">
            <a:spAutoFit/>
          </a:bodyPr>
          <a:lstStyle/>
          <a:p>
            <a:pPr marL="457200" indent="-457200">
              <a:buFont typeface="Wingdings" charset="2"/>
              <a:buChar char="q"/>
            </a:pPr>
            <a:r>
              <a:rPr lang="en-US" sz="2800" b="1" dirty="0" smtClean="0">
                <a:solidFill>
                  <a:srgbClr val="FF0080"/>
                </a:solidFill>
              </a:rPr>
              <a:t>REASONS TO MENTOR</a:t>
            </a:r>
          </a:p>
          <a:p>
            <a:r>
              <a:rPr lang="en-US" sz="2800" dirty="0" smtClean="0"/>
              <a:t>		</a:t>
            </a:r>
            <a:r>
              <a:rPr lang="en-US" sz="2400" i="1" dirty="0" smtClean="0"/>
              <a:t>*Instills values in mentees.</a:t>
            </a:r>
          </a:p>
          <a:p>
            <a:r>
              <a:rPr lang="en-US" sz="2400" i="1" dirty="0"/>
              <a:t>	</a:t>
            </a:r>
            <a:r>
              <a:rPr lang="en-US" sz="2400" i="1" dirty="0" smtClean="0"/>
              <a:t>	*Develops their leadership skills.</a:t>
            </a:r>
          </a:p>
          <a:p>
            <a:r>
              <a:rPr lang="en-US" sz="2400" i="1" dirty="0"/>
              <a:t>	</a:t>
            </a:r>
            <a:r>
              <a:rPr lang="en-US" sz="2400" i="1" dirty="0" smtClean="0"/>
              <a:t>	*Create opportunities to share faith.</a:t>
            </a:r>
          </a:p>
          <a:p>
            <a:r>
              <a:rPr lang="en-US" sz="2400" i="1" dirty="0"/>
              <a:t>	</a:t>
            </a:r>
            <a:r>
              <a:rPr lang="en-US" sz="2400" i="1" dirty="0" smtClean="0"/>
              <a:t>	*Improves mentee’s self-confidence.</a:t>
            </a:r>
          </a:p>
          <a:p>
            <a:r>
              <a:rPr lang="en-US" sz="2400" i="1" dirty="0"/>
              <a:t>	</a:t>
            </a:r>
            <a:r>
              <a:rPr lang="en-US" sz="2400" i="1" dirty="0" smtClean="0"/>
              <a:t>	*Allows counseling on life issues.</a:t>
            </a:r>
          </a:p>
          <a:p>
            <a:r>
              <a:rPr lang="en-US" sz="2400" i="1" dirty="0"/>
              <a:t>	</a:t>
            </a:r>
            <a:r>
              <a:rPr lang="en-US" sz="2400" i="1" dirty="0" smtClean="0"/>
              <a:t>	*Provides a model for service and stewardship.</a:t>
            </a:r>
          </a:p>
          <a:p>
            <a:r>
              <a:rPr lang="en-US" sz="2400" i="1" dirty="0"/>
              <a:t>	</a:t>
            </a:r>
            <a:r>
              <a:rPr lang="en-US" sz="2400" i="1" dirty="0" smtClean="0"/>
              <a:t>	*Decreases self-centeredness for mentor.</a:t>
            </a:r>
          </a:p>
          <a:p>
            <a:r>
              <a:rPr lang="en-US" sz="2400" i="1" dirty="0"/>
              <a:t>	</a:t>
            </a:r>
            <a:r>
              <a:rPr lang="en-US" sz="2400" i="1" dirty="0" smtClean="0"/>
              <a:t>	*Opens minds to wider possibilities.</a:t>
            </a:r>
          </a:p>
          <a:p>
            <a:r>
              <a:rPr lang="en-US" sz="2400" i="1" dirty="0"/>
              <a:t>	</a:t>
            </a:r>
            <a:r>
              <a:rPr lang="en-US" sz="2400" i="1" dirty="0" smtClean="0"/>
              <a:t>	*Inspires mentee to develop a personal devotional life.</a:t>
            </a:r>
            <a:endParaRPr lang="en-US" sz="2400" i="1" dirty="0"/>
          </a:p>
        </p:txBody>
      </p:sp>
      <p:sp>
        <p:nvSpPr>
          <p:cNvPr id="3" name="Slide Number Placeholder 2"/>
          <p:cNvSpPr>
            <a:spLocks noGrp="1"/>
          </p:cNvSpPr>
          <p:nvPr>
            <p:ph type="sldNum" sz="quarter" idx="12"/>
          </p:nvPr>
        </p:nvSpPr>
        <p:spPr/>
        <p:txBody>
          <a:bodyPr/>
          <a:lstStyle/>
          <a:p>
            <a:fld id="{D89E427B-1EE8-9A48-B23D-6BCDBF51F034}" type="slidenum">
              <a:rPr lang="en-US" smtClean="0"/>
              <a:t>42</a:t>
            </a:fld>
            <a:endParaRPr lang="en-US"/>
          </a:p>
        </p:txBody>
      </p:sp>
    </p:spTree>
    <p:extLst>
      <p:ext uri="{BB962C8B-B14F-4D97-AF65-F5344CB8AC3E}">
        <p14:creationId xmlns:p14="http://schemas.microsoft.com/office/powerpoint/2010/main" val="238915640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7912025" y="5515428"/>
            <a:ext cx="1231975" cy="1342572"/>
          </a:xfrm>
          <a:prstGeom prst="rect">
            <a:avLst/>
          </a:prstGeom>
        </p:spPr>
      </p:pic>
      <p:sp>
        <p:nvSpPr>
          <p:cNvPr id="13" name="TextBox 12"/>
          <p:cNvSpPr txBox="1"/>
          <p:nvPr/>
        </p:nvSpPr>
        <p:spPr>
          <a:xfrm rot="21313954">
            <a:off x="7956367" y="5667515"/>
            <a:ext cx="1047886" cy="430887"/>
          </a:xfrm>
          <a:prstGeom prst="rect">
            <a:avLst/>
          </a:prstGeom>
          <a:noFill/>
        </p:spPr>
        <p:txBody>
          <a:bodyPr wrap="square" rtlCol="0">
            <a:spAutoFit/>
          </a:bodyPr>
          <a:lstStyle/>
          <a:p>
            <a:pPr algn="ctr"/>
            <a:r>
              <a:rPr lang="en-US" sz="1100" b="1" dirty="0" smtClean="0"/>
              <a:t>Passionate Spirituality</a:t>
            </a:r>
          </a:p>
        </p:txBody>
      </p:sp>
      <p:pic>
        <p:nvPicPr>
          <p:cNvPr id="16" name="Picture 15"/>
          <p:cNvPicPr>
            <a:picLocks noChangeAspect="1"/>
          </p:cNvPicPr>
          <p:nvPr/>
        </p:nvPicPr>
        <p:blipFill>
          <a:blip r:embed="rId4"/>
          <a:stretch>
            <a:fillRect/>
          </a:stretch>
        </p:blipFill>
        <p:spPr>
          <a:xfrm>
            <a:off x="0" y="6536510"/>
            <a:ext cx="427509" cy="328114"/>
          </a:xfrm>
          <a:prstGeom prst="rect">
            <a:avLst/>
          </a:prstGeom>
        </p:spPr>
      </p:pic>
      <p:sp>
        <p:nvSpPr>
          <p:cNvPr id="17" name="TextBox 16"/>
          <p:cNvSpPr txBox="1"/>
          <p:nvPr/>
        </p:nvSpPr>
        <p:spPr>
          <a:xfrm>
            <a:off x="354937" y="6558492"/>
            <a:ext cx="3208744" cy="276999"/>
          </a:xfrm>
          <a:prstGeom prst="rect">
            <a:avLst/>
          </a:prstGeom>
          <a:noFill/>
        </p:spPr>
        <p:txBody>
          <a:bodyPr wrap="none" rtlCol="0">
            <a:spAutoFit/>
          </a:bodyPr>
          <a:lstStyle/>
          <a:p>
            <a:r>
              <a:rPr lang="en-US" sz="1100" dirty="0" smtClean="0"/>
              <a:t>B. </a:t>
            </a:r>
            <a:r>
              <a:rPr lang="en-US" sz="1200" b="1" dirty="0" smtClean="0"/>
              <a:t>SPIRITUAL MENTORING of Children’s Leaders</a:t>
            </a:r>
            <a:endParaRPr lang="en-US" sz="1200" b="1" dirty="0"/>
          </a:p>
        </p:txBody>
      </p:sp>
      <p:sp>
        <p:nvSpPr>
          <p:cNvPr id="18" name="TextBox 17"/>
          <p:cNvSpPr txBox="1"/>
          <p:nvPr/>
        </p:nvSpPr>
        <p:spPr>
          <a:xfrm>
            <a:off x="409365" y="520804"/>
            <a:ext cx="8346723" cy="2015936"/>
          </a:xfrm>
          <a:prstGeom prst="rect">
            <a:avLst/>
          </a:prstGeom>
          <a:noFill/>
        </p:spPr>
        <p:txBody>
          <a:bodyPr wrap="square" rtlCol="0">
            <a:spAutoFit/>
          </a:bodyPr>
          <a:lstStyle/>
          <a:p>
            <a:pPr marL="457200" indent="-457200">
              <a:buFont typeface="Wingdings" charset="2"/>
              <a:buChar char="q"/>
            </a:pPr>
            <a:r>
              <a:rPr lang="en-US" sz="2800" b="1" dirty="0" smtClean="0">
                <a:solidFill>
                  <a:srgbClr val="FF0080"/>
                </a:solidFill>
              </a:rPr>
              <a:t>MENTORING DEVELOPS SPIRITUAL GIFTS</a:t>
            </a:r>
          </a:p>
          <a:p>
            <a:r>
              <a:rPr lang="en-US" sz="2800" dirty="0" smtClean="0"/>
              <a:t>		</a:t>
            </a:r>
            <a:r>
              <a:rPr lang="en-US" sz="2400" i="1" dirty="0" smtClean="0"/>
              <a:t>*Observe the mentee to identify specific spiritual gifts.</a:t>
            </a:r>
          </a:p>
          <a:p>
            <a:endParaRPr lang="en-US" sz="1050" i="1" dirty="0" smtClean="0"/>
          </a:p>
          <a:p>
            <a:r>
              <a:rPr lang="en-US" sz="2400" i="1" dirty="0"/>
              <a:t>	</a:t>
            </a:r>
            <a:r>
              <a:rPr lang="en-US" sz="2400" i="1" dirty="0" smtClean="0"/>
              <a:t>	*Provide opportunities for mentee to use those gifts.</a:t>
            </a:r>
          </a:p>
          <a:p>
            <a:endParaRPr lang="en-US" sz="1050" i="1" dirty="0" smtClean="0"/>
          </a:p>
          <a:p>
            <a:r>
              <a:rPr lang="en-US" sz="2400" i="1" dirty="0"/>
              <a:t>	</a:t>
            </a:r>
            <a:r>
              <a:rPr lang="en-US" sz="2400" i="1" dirty="0" smtClean="0"/>
              <a:t>	*Encourage mentee to use spiritual gifts for service.</a:t>
            </a:r>
            <a:endParaRPr lang="en-US" sz="2400" i="1" dirty="0"/>
          </a:p>
        </p:txBody>
      </p:sp>
      <p:sp>
        <p:nvSpPr>
          <p:cNvPr id="19" name="TextBox 18"/>
          <p:cNvSpPr txBox="1"/>
          <p:nvPr/>
        </p:nvSpPr>
        <p:spPr>
          <a:xfrm>
            <a:off x="956947" y="2862246"/>
            <a:ext cx="6060435" cy="3354765"/>
          </a:xfrm>
          <a:prstGeom prst="rect">
            <a:avLst/>
          </a:prstGeom>
          <a:noFill/>
        </p:spPr>
        <p:txBody>
          <a:bodyPr wrap="none" rtlCol="0">
            <a:spAutoFit/>
          </a:bodyPr>
          <a:lstStyle/>
          <a:p>
            <a:pPr marL="457200" indent="-457200">
              <a:buFont typeface="Wingdings" charset="2"/>
              <a:buChar char="q"/>
            </a:pPr>
            <a:r>
              <a:rPr lang="en-US" sz="2800" b="1" dirty="0" smtClean="0">
                <a:solidFill>
                  <a:srgbClr val="FF0080"/>
                </a:solidFill>
              </a:rPr>
              <a:t>WHO CAN BE MENTOR?</a:t>
            </a:r>
          </a:p>
          <a:p>
            <a:r>
              <a:rPr lang="en-US" sz="2800" dirty="0" smtClean="0"/>
              <a:t>		</a:t>
            </a:r>
            <a:r>
              <a:rPr lang="en-US" sz="2400" i="1" dirty="0" smtClean="0"/>
              <a:t>*Anybody who is willing to. . .</a:t>
            </a:r>
          </a:p>
          <a:p>
            <a:r>
              <a:rPr lang="en-US" sz="2400" i="1" dirty="0"/>
              <a:t>	</a:t>
            </a:r>
            <a:r>
              <a:rPr lang="en-US" sz="2400" i="1" dirty="0" smtClean="0"/>
              <a:t>		-Be vulnerable</a:t>
            </a:r>
          </a:p>
          <a:p>
            <a:r>
              <a:rPr lang="en-US" sz="2400" i="1" dirty="0"/>
              <a:t>	</a:t>
            </a:r>
            <a:r>
              <a:rPr lang="en-US" sz="2400" i="1" dirty="0" smtClean="0"/>
              <a:t>		-Share of themselves and their time</a:t>
            </a:r>
          </a:p>
          <a:p>
            <a:r>
              <a:rPr lang="en-US" sz="2400" i="1" dirty="0"/>
              <a:t>	</a:t>
            </a:r>
            <a:r>
              <a:rPr lang="en-US" sz="2400" i="1" dirty="0" smtClean="0"/>
              <a:t>		-Be loving</a:t>
            </a:r>
          </a:p>
          <a:p>
            <a:r>
              <a:rPr lang="en-US" sz="2400" i="1" dirty="0"/>
              <a:t>	</a:t>
            </a:r>
            <a:r>
              <a:rPr lang="en-US" sz="2400" i="1" dirty="0" smtClean="0"/>
              <a:t>		-Be non-judgmental and supportive</a:t>
            </a:r>
          </a:p>
          <a:p>
            <a:r>
              <a:rPr lang="en-US" sz="2400" i="1" dirty="0"/>
              <a:t>	</a:t>
            </a:r>
            <a:r>
              <a:rPr lang="en-US" sz="2400" i="1" dirty="0" smtClean="0"/>
              <a:t>		-Be coach</a:t>
            </a:r>
          </a:p>
          <a:p>
            <a:endParaRPr lang="en-US" sz="1200" i="1" dirty="0" smtClean="0"/>
          </a:p>
          <a:p>
            <a:r>
              <a:rPr lang="en-US" sz="2400" i="1" dirty="0"/>
              <a:t>	</a:t>
            </a:r>
            <a:r>
              <a:rPr lang="en-US" sz="2400" i="1" dirty="0" smtClean="0"/>
              <a:t>	*Pastors and elders can</a:t>
            </a:r>
            <a:endParaRPr lang="en-US" sz="2400" i="1" dirty="0"/>
          </a:p>
        </p:txBody>
      </p:sp>
      <p:sp>
        <p:nvSpPr>
          <p:cNvPr id="2" name="Slide Number Placeholder 1"/>
          <p:cNvSpPr>
            <a:spLocks noGrp="1"/>
          </p:cNvSpPr>
          <p:nvPr>
            <p:ph type="sldNum" sz="quarter" idx="12"/>
          </p:nvPr>
        </p:nvSpPr>
        <p:spPr/>
        <p:txBody>
          <a:bodyPr/>
          <a:lstStyle/>
          <a:p>
            <a:fld id="{D89E427B-1EE8-9A48-B23D-6BCDBF51F034}" type="slidenum">
              <a:rPr lang="en-US" smtClean="0"/>
              <a:t>43</a:t>
            </a:fld>
            <a:endParaRPr lang="en-US"/>
          </a:p>
        </p:txBody>
      </p:sp>
    </p:spTree>
    <p:extLst>
      <p:ext uri="{BB962C8B-B14F-4D97-AF65-F5344CB8AC3E}">
        <p14:creationId xmlns:p14="http://schemas.microsoft.com/office/powerpoint/2010/main" val="94144811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7912025" y="5515428"/>
            <a:ext cx="1231975" cy="1342572"/>
          </a:xfrm>
          <a:prstGeom prst="rect">
            <a:avLst/>
          </a:prstGeom>
        </p:spPr>
      </p:pic>
      <p:sp>
        <p:nvSpPr>
          <p:cNvPr id="13" name="TextBox 12"/>
          <p:cNvSpPr txBox="1"/>
          <p:nvPr/>
        </p:nvSpPr>
        <p:spPr>
          <a:xfrm rot="21313954">
            <a:off x="7956367" y="5667515"/>
            <a:ext cx="1047886" cy="430887"/>
          </a:xfrm>
          <a:prstGeom prst="rect">
            <a:avLst/>
          </a:prstGeom>
          <a:noFill/>
        </p:spPr>
        <p:txBody>
          <a:bodyPr wrap="square" rtlCol="0">
            <a:spAutoFit/>
          </a:bodyPr>
          <a:lstStyle/>
          <a:p>
            <a:pPr algn="ctr"/>
            <a:r>
              <a:rPr lang="en-US" sz="1100" b="1" dirty="0" smtClean="0"/>
              <a:t>Passionate Spirituality</a:t>
            </a:r>
          </a:p>
        </p:txBody>
      </p:sp>
      <p:pic>
        <p:nvPicPr>
          <p:cNvPr id="16" name="Picture 15"/>
          <p:cNvPicPr>
            <a:picLocks noChangeAspect="1"/>
          </p:cNvPicPr>
          <p:nvPr/>
        </p:nvPicPr>
        <p:blipFill>
          <a:blip r:embed="rId4"/>
          <a:stretch>
            <a:fillRect/>
          </a:stretch>
        </p:blipFill>
        <p:spPr>
          <a:xfrm>
            <a:off x="0" y="6536510"/>
            <a:ext cx="427509" cy="328114"/>
          </a:xfrm>
          <a:prstGeom prst="rect">
            <a:avLst/>
          </a:prstGeom>
        </p:spPr>
      </p:pic>
      <p:sp>
        <p:nvSpPr>
          <p:cNvPr id="17" name="TextBox 16"/>
          <p:cNvSpPr txBox="1"/>
          <p:nvPr/>
        </p:nvSpPr>
        <p:spPr>
          <a:xfrm>
            <a:off x="354937" y="6558492"/>
            <a:ext cx="3208744" cy="276999"/>
          </a:xfrm>
          <a:prstGeom prst="rect">
            <a:avLst/>
          </a:prstGeom>
          <a:noFill/>
        </p:spPr>
        <p:txBody>
          <a:bodyPr wrap="none" rtlCol="0">
            <a:spAutoFit/>
          </a:bodyPr>
          <a:lstStyle/>
          <a:p>
            <a:r>
              <a:rPr lang="en-US" sz="1100" dirty="0" smtClean="0"/>
              <a:t>B. </a:t>
            </a:r>
            <a:r>
              <a:rPr lang="en-US" sz="1200" b="1" dirty="0" smtClean="0"/>
              <a:t>SPIRITUAL MENTORING of Children’s Leaders</a:t>
            </a:r>
            <a:endParaRPr lang="en-US" sz="1200" b="1" dirty="0"/>
          </a:p>
        </p:txBody>
      </p:sp>
      <p:sp>
        <p:nvSpPr>
          <p:cNvPr id="18" name="TextBox 17"/>
          <p:cNvSpPr txBox="1"/>
          <p:nvPr/>
        </p:nvSpPr>
        <p:spPr>
          <a:xfrm>
            <a:off x="409365" y="321231"/>
            <a:ext cx="8346723" cy="2546851"/>
          </a:xfrm>
          <a:prstGeom prst="rect">
            <a:avLst/>
          </a:prstGeom>
          <a:noFill/>
        </p:spPr>
        <p:txBody>
          <a:bodyPr wrap="square" rtlCol="0">
            <a:spAutoFit/>
          </a:bodyPr>
          <a:lstStyle/>
          <a:p>
            <a:pPr marL="457200" indent="-457200">
              <a:buFont typeface="Wingdings" charset="2"/>
              <a:buChar char="q"/>
            </a:pPr>
            <a:r>
              <a:rPr lang="en-US" sz="2800" b="1" dirty="0" smtClean="0">
                <a:solidFill>
                  <a:srgbClr val="FF0080"/>
                </a:solidFill>
              </a:rPr>
              <a:t>IDEAS FOR GETTING STARTED</a:t>
            </a:r>
          </a:p>
          <a:p>
            <a:r>
              <a:rPr lang="en-US" sz="2800" dirty="0" smtClean="0"/>
              <a:t>		</a:t>
            </a:r>
            <a:r>
              <a:rPr lang="en-US" sz="2400" i="1" dirty="0" smtClean="0"/>
              <a:t>*Pray about it – this is ministry.</a:t>
            </a:r>
          </a:p>
          <a:p>
            <a:endParaRPr lang="en-US" sz="1050" i="1" dirty="0" smtClean="0"/>
          </a:p>
          <a:p>
            <a:r>
              <a:rPr lang="en-US" sz="2400" i="1" dirty="0"/>
              <a:t>	</a:t>
            </a:r>
            <a:r>
              <a:rPr lang="en-US" sz="2400" i="1" dirty="0" smtClean="0"/>
              <a:t>	*Be a friend to teens and children.</a:t>
            </a:r>
          </a:p>
          <a:p>
            <a:endParaRPr lang="en-US" sz="1050" i="1" dirty="0" smtClean="0"/>
          </a:p>
          <a:p>
            <a:r>
              <a:rPr lang="en-US" sz="2400" i="1" dirty="0"/>
              <a:t>	</a:t>
            </a:r>
            <a:r>
              <a:rPr lang="en-US" sz="2400" i="1" dirty="0" smtClean="0"/>
              <a:t>	*Affirm them – by name.</a:t>
            </a:r>
          </a:p>
          <a:p>
            <a:endParaRPr lang="en-US" sz="1050" i="1" dirty="0" smtClean="0"/>
          </a:p>
          <a:p>
            <a:r>
              <a:rPr lang="en-US" sz="2400" i="1" dirty="0"/>
              <a:t>	</a:t>
            </a:r>
            <a:r>
              <a:rPr lang="en-US" sz="2400" i="1" dirty="0" smtClean="0"/>
              <a:t>	*Ask God to send you a teen to mentor.</a:t>
            </a:r>
            <a:endParaRPr lang="en-US" sz="2400" i="1" dirty="0"/>
          </a:p>
        </p:txBody>
      </p:sp>
      <p:sp>
        <p:nvSpPr>
          <p:cNvPr id="19" name="TextBox 18"/>
          <p:cNvSpPr txBox="1"/>
          <p:nvPr/>
        </p:nvSpPr>
        <p:spPr>
          <a:xfrm>
            <a:off x="956947" y="3152534"/>
            <a:ext cx="7720495" cy="2800767"/>
          </a:xfrm>
          <a:prstGeom prst="rect">
            <a:avLst/>
          </a:prstGeom>
          <a:noFill/>
        </p:spPr>
        <p:txBody>
          <a:bodyPr wrap="none" rtlCol="0">
            <a:spAutoFit/>
          </a:bodyPr>
          <a:lstStyle/>
          <a:p>
            <a:pPr marL="457200" indent="-457200">
              <a:buFont typeface="Wingdings" charset="2"/>
              <a:buChar char="q"/>
            </a:pPr>
            <a:r>
              <a:rPr lang="en-US" sz="2800" b="1" dirty="0" smtClean="0">
                <a:solidFill>
                  <a:srgbClr val="FF0080"/>
                </a:solidFill>
              </a:rPr>
              <a:t>EQUIP AND TRAIN</a:t>
            </a:r>
          </a:p>
          <a:p>
            <a:r>
              <a:rPr lang="en-US" sz="2800" dirty="0" smtClean="0"/>
              <a:t>		</a:t>
            </a:r>
            <a:r>
              <a:rPr lang="en-US" sz="2400" i="1" dirty="0" smtClean="0"/>
              <a:t>*Provide resources they can read to grow spiritually.</a:t>
            </a:r>
          </a:p>
          <a:p>
            <a:r>
              <a:rPr lang="en-US" sz="2400" i="1" dirty="0"/>
              <a:t>		</a:t>
            </a:r>
            <a:r>
              <a:rPr lang="en-US" sz="2400" i="1" dirty="0" smtClean="0"/>
              <a:t>*Demonstrate the task.</a:t>
            </a:r>
          </a:p>
          <a:p>
            <a:r>
              <a:rPr lang="en-US" sz="2400" i="1" dirty="0"/>
              <a:t>	</a:t>
            </a:r>
            <a:r>
              <a:rPr lang="en-US" sz="2400" i="1" dirty="0" smtClean="0"/>
              <a:t>	*Have them try it, teaming up with you.</a:t>
            </a:r>
          </a:p>
          <a:p>
            <a:r>
              <a:rPr lang="en-US" sz="2400" i="1" dirty="0"/>
              <a:t>	</a:t>
            </a:r>
            <a:r>
              <a:rPr lang="en-US" sz="2400" i="1" dirty="0" smtClean="0"/>
              <a:t>	*Have them try it alone.</a:t>
            </a:r>
          </a:p>
          <a:p>
            <a:r>
              <a:rPr lang="en-US" sz="2400" i="1" dirty="0"/>
              <a:t>	</a:t>
            </a:r>
            <a:r>
              <a:rPr lang="en-US" sz="2400" i="1" dirty="0" smtClean="0"/>
              <a:t>	*Affirm and offer a suggestion or two.</a:t>
            </a:r>
          </a:p>
          <a:p>
            <a:r>
              <a:rPr lang="en-US" sz="2400" i="1" dirty="0"/>
              <a:t>	</a:t>
            </a:r>
            <a:r>
              <a:rPr lang="en-US" sz="2400" i="1" dirty="0" smtClean="0"/>
              <a:t>	*Take them to training events.</a:t>
            </a:r>
            <a:endParaRPr lang="en-US" sz="2400" i="1" dirty="0"/>
          </a:p>
        </p:txBody>
      </p:sp>
      <p:sp>
        <p:nvSpPr>
          <p:cNvPr id="2" name="Slide Number Placeholder 1"/>
          <p:cNvSpPr>
            <a:spLocks noGrp="1"/>
          </p:cNvSpPr>
          <p:nvPr>
            <p:ph type="sldNum" sz="quarter" idx="12"/>
          </p:nvPr>
        </p:nvSpPr>
        <p:spPr/>
        <p:txBody>
          <a:bodyPr/>
          <a:lstStyle/>
          <a:p>
            <a:fld id="{D89E427B-1EE8-9A48-B23D-6BCDBF51F034}" type="slidenum">
              <a:rPr lang="en-US" smtClean="0"/>
              <a:t>44</a:t>
            </a:fld>
            <a:endParaRPr lang="en-US"/>
          </a:p>
        </p:txBody>
      </p:sp>
    </p:spTree>
    <p:extLst>
      <p:ext uri="{BB962C8B-B14F-4D97-AF65-F5344CB8AC3E}">
        <p14:creationId xmlns:p14="http://schemas.microsoft.com/office/powerpoint/2010/main" val="109074891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3"/>
          <a:stretch>
            <a:fillRect/>
          </a:stretch>
        </p:blipFill>
        <p:spPr>
          <a:xfrm>
            <a:off x="263576" y="265423"/>
            <a:ext cx="1140679" cy="875472"/>
          </a:xfrm>
          <a:prstGeom prst="rect">
            <a:avLst/>
          </a:prstGeom>
        </p:spPr>
      </p:pic>
      <p:sp>
        <p:nvSpPr>
          <p:cNvPr id="42" name="TextBox 41"/>
          <p:cNvSpPr txBox="1"/>
          <p:nvPr/>
        </p:nvSpPr>
        <p:spPr>
          <a:xfrm>
            <a:off x="1513113" y="276468"/>
            <a:ext cx="7141030" cy="1815882"/>
          </a:xfrm>
          <a:prstGeom prst="rect">
            <a:avLst/>
          </a:prstGeom>
          <a:noFill/>
        </p:spPr>
        <p:txBody>
          <a:bodyPr wrap="square" rtlCol="0">
            <a:spAutoFit/>
          </a:bodyPr>
          <a:lstStyle/>
          <a:p>
            <a:r>
              <a:rPr lang="en-US" sz="3200" dirty="0"/>
              <a:t>C</a:t>
            </a:r>
            <a:r>
              <a:rPr lang="en-US" sz="3200" dirty="0" smtClean="0"/>
              <a:t>. TIPS FOR PASTORS AND ELDERS:</a:t>
            </a:r>
          </a:p>
          <a:p>
            <a:r>
              <a:rPr lang="en-US" sz="3200" dirty="0" smtClean="0"/>
              <a:t> </a:t>
            </a:r>
            <a:r>
              <a:rPr lang="en-US" sz="3200" dirty="0" smtClean="0">
                <a:effectLst>
                  <a:glow rad="101600">
                    <a:schemeClr val="accent2">
                      <a:satMod val="175000"/>
                      <a:alpha val="40000"/>
                    </a:schemeClr>
                  </a:glow>
                </a:effectLst>
              </a:rPr>
              <a:t>On How </a:t>
            </a:r>
            <a:r>
              <a:rPr lang="en-US" sz="3600" dirty="0" smtClean="0">
                <a:effectLst>
                  <a:glow rad="139700">
                    <a:schemeClr val="accent2">
                      <a:satMod val="175000"/>
                      <a:alpha val="40000"/>
                    </a:schemeClr>
                  </a:glow>
                </a:effectLst>
              </a:rPr>
              <a:t>To nurture </a:t>
            </a:r>
            <a:r>
              <a:rPr lang="en-US" sz="4000" b="1" dirty="0" smtClean="0">
                <a:effectLst>
                  <a:glow rad="139700">
                    <a:schemeClr val="accent2">
                      <a:satMod val="175000"/>
                      <a:alpha val="40000"/>
                    </a:schemeClr>
                  </a:glow>
                </a:effectLst>
              </a:rPr>
              <a:t>PASSIONATE 								SPIRITUALITY</a:t>
            </a:r>
            <a:endParaRPr lang="en-US" sz="4400" b="1" dirty="0">
              <a:effectLst>
                <a:glow rad="139700">
                  <a:schemeClr val="accent2">
                    <a:satMod val="175000"/>
                    <a:alpha val="40000"/>
                  </a:schemeClr>
                </a:glow>
              </a:effectLst>
            </a:endParaRPr>
          </a:p>
        </p:txBody>
      </p:sp>
      <p:pic>
        <p:nvPicPr>
          <p:cNvPr id="12" name="Picture 11"/>
          <p:cNvPicPr>
            <a:picLocks noChangeAspect="1"/>
          </p:cNvPicPr>
          <p:nvPr/>
        </p:nvPicPr>
        <p:blipFill>
          <a:blip r:embed="rId4"/>
          <a:stretch>
            <a:fillRect/>
          </a:stretch>
        </p:blipFill>
        <p:spPr>
          <a:xfrm>
            <a:off x="7912025" y="5515428"/>
            <a:ext cx="1231975" cy="1342572"/>
          </a:xfrm>
          <a:prstGeom prst="rect">
            <a:avLst/>
          </a:prstGeom>
        </p:spPr>
      </p:pic>
      <p:sp>
        <p:nvSpPr>
          <p:cNvPr id="13" name="TextBox 12"/>
          <p:cNvSpPr txBox="1"/>
          <p:nvPr/>
        </p:nvSpPr>
        <p:spPr>
          <a:xfrm rot="21313954">
            <a:off x="7956367" y="5667515"/>
            <a:ext cx="1047886" cy="430887"/>
          </a:xfrm>
          <a:prstGeom prst="rect">
            <a:avLst/>
          </a:prstGeom>
          <a:noFill/>
        </p:spPr>
        <p:txBody>
          <a:bodyPr wrap="square" rtlCol="0">
            <a:spAutoFit/>
          </a:bodyPr>
          <a:lstStyle/>
          <a:p>
            <a:pPr algn="ctr"/>
            <a:r>
              <a:rPr lang="en-US" sz="1100" b="1" dirty="0" smtClean="0"/>
              <a:t>Passionate Spirituality</a:t>
            </a:r>
          </a:p>
        </p:txBody>
      </p:sp>
      <p:pic>
        <p:nvPicPr>
          <p:cNvPr id="14" name="Picture 13"/>
          <p:cNvPicPr>
            <a:picLocks noChangeAspect="1"/>
          </p:cNvPicPr>
          <p:nvPr/>
        </p:nvPicPr>
        <p:blipFill>
          <a:blip r:embed="rId5">
            <a:clrChange>
              <a:clrFrom>
                <a:srgbClr val="FFFFFF"/>
              </a:clrFrom>
              <a:clrTo>
                <a:srgbClr val="FFFFFF">
                  <a:alpha val="0"/>
                </a:srgbClr>
              </a:clrTo>
            </a:clrChange>
          </a:blip>
          <a:stretch>
            <a:fillRect/>
          </a:stretch>
        </p:blipFill>
        <p:spPr>
          <a:xfrm>
            <a:off x="588598" y="1354789"/>
            <a:ext cx="7069416" cy="5366686"/>
          </a:xfrm>
          <a:prstGeom prst="rect">
            <a:avLst/>
          </a:prstGeom>
        </p:spPr>
      </p:pic>
      <p:sp>
        <p:nvSpPr>
          <p:cNvPr id="2" name="TextBox 1"/>
          <p:cNvSpPr txBox="1"/>
          <p:nvPr/>
        </p:nvSpPr>
        <p:spPr>
          <a:xfrm>
            <a:off x="588598" y="3920708"/>
            <a:ext cx="6823453" cy="2800767"/>
          </a:xfrm>
          <a:prstGeom prst="rect">
            <a:avLst/>
          </a:prstGeom>
          <a:noFill/>
        </p:spPr>
        <p:txBody>
          <a:bodyPr wrap="square" rtlCol="0">
            <a:spAutoFit/>
          </a:bodyPr>
          <a:lstStyle/>
          <a:p>
            <a:pPr marL="342900" indent="-342900">
              <a:buFont typeface="Arial"/>
              <a:buChar char="•"/>
            </a:pPr>
            <a:r>
              <a:rPr lang="en-US" sz="2400" b="1" i="1" dirty="0" smtClean="0">
                <a:solidFill>
                  <a:srgbClr val="FF0080"/>
                </a:solidFill>
              </a:rPr>
              <a:t>Encourage families </a:t>
            </a:r>
            <a:r>
              <a:rPr lang="en-US" sz="2000" b="1" dirty="0" smtClean="0"/>
              <a:t>to conduct regular family worships and study the Sabbath School lessons with their children.</a:t>
            </a:r>
          </a:p>
          <a:p>
            <a:pPr marL="342900" indent="-342900">
              <a:buFont typeface="Arial"/>
              <a:buChar char="•"/>
            </a:pPr>
            <a:r>
              <a:rPr lang="en-US" sz="2400" b="1" i="1" dirty="0" smtClean="0">
                <a:solidFill>
                  <a:srgbClr val="0000FF"/>
                </a:solidFill>
              </a:rPr>
              <a:t>Promote the importance of investing money </a:t>
            </a:r>
            <a:r>
              <a:rPr lang="en-US" sz="2000" b="1" dirty="0" smtClean="0"/>
              <a:t>in purchasing Bible lessons for children.</a:t>
            </a:r>
          </a:p>
          <a:p>
            <a:pPr marL="342900" indent="-342900">
              <a:buFont typeface="Arial"/>
              <a:buChar char="•"/>
            </a:pPr>
            <a:r>
              <a:rPr lang="en-US" sz="2400" b="1" i="1" dirty="0" smtClean="0">
                <a:solidFill>
                  <a:srgbClr val="FF6600"/>
                </a:solidFill>
              </a:rPr>
              <a:t>Encourage parents to buy good Adventist book</a:t>
            </a:r>
            <a:r>
              <a:rPr lang="en-US" sz="2400" b="1" dirty="0" smtClean="0">
                <a:solidFill>
                  <a:srgbClr val="FF6600"/>
                </a:solidFill>
              </a:rPr>
              <a:t>s</a:t>
            </a:r>
            <a:r>
              <a:rPr lang="en-US" sz="2000" b="1" dirty="0" smtClean="0"/>
              <a:t> for their children.</a:t>
            </a:r>
          </a:p>
          <a:p>
            <a:pPr marL="342900" indent="-342900">
              <a:buFont typeface="Arial"/>
              <a:buChar char="•"/>
            </a:pPr>
            <a:r>
              <a:rPr lang="en-US" sz="2400" b="1" i="1" dirty="0" smtClean="0">
                <a:solidFill>
                  <a:srgbClr val="8000FF"/>
                </a:solidFill>
              </a:rPr>
              <a:t>Help to teach a lesson</a:t>
            </a:r>
            <a:r>
              <a:rPr lang="en-US" sz="2000" b="1" dirty="0" smtClean="0"/>
              <a:t> or two in the Children’s division occasionally.</a:t>
            </a:r>
            <a:endParaRPr lang="en-US" sz="2000" b="1" dirty="0"/>
          </a:p>
        </p:txBody>
      </p:sp>
      <p:sp>
        <p:nvSpPr>
          <p:cNvPr id="3" name="Slide Number Placeholder 2"/>
          <p:cNvSpPr>
            <a:spLocks noGrp="1"/>
          </p:cNvSpPr>
          <p:nvPr>
            <p:ph type="sldNum" sz="quarter" idx="12"/>
          </p:nvPr>
        </p:nvSpPr>
        <p:spPr/>
        <p:txBody>
          <a:bodyPr/>
          <a:lstStyle/>
          <a:p>
            <a:fld id="{D89E427B-1EE8-9A48-B23D-6BCDBF51F034}" type="slidenum">
              <a:rPr lang="en-US" smtClean="0"/>
              <a:t>45</a:t>
            </a:fld>
            <a:endParaRPr lang="en-US"/>
          </a:p>
        </p:txBody>
      </p:sp>
    </p:spTree>
    <p:extLst>
      <p:ext uri="{BB962C8B-B14F-4D97-AF65-F5344CB8AC3E}">
        <p14:creationId xmlns:p14="http://schemas.microsoft.com/office/powerpoint/2010/main" val="33532314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87"/>
            <a:ext cx="8229600" cy="1143000"/>
          </a:xfrm>
        </p:spPr>
        <p:txBody>
          <a:bodyPr/>
          <a:lstStyle/>
          <a:p>
            <a:r>
              <a:rPr lang="en-US" dirty="0" smtClean="0"/>
              <a:t>8 Characteristics of a healthy CHM</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962265052"/>
              </p:ext>
            </p:extLst>
          </p:nvPr>
        </p:nvGraphicFramePr>
        <p:xfrm>
          <a:off x="194552" y="1600200"/>
          <a:ext cx="8492248" cy="5394960"/>
        </p:xfrm>
        <a:graphic>
          <a:graphicData uri="http://schemas.openxmlformats.org/drawingml/2006/table">
            <a:tbl>
              <a:tblPr firstRow="1" bandRow="1">
                <a:tableStyleId>{5C22544A-7EE6-4342-B048-85BDC9FD1C3A}</a:tableStyleId>
              </a:tblPr>
              <a:tblGrid>
                <a:gridCol w="6459167"/>
                <a:gridCol w="2033081"/>
              </a:tblGrid>
              <a:tr h="594519">
                <a:tc>
                  <a:txBody>
                    <a:bodyPr/>
                    <a:lstStyle/>
                    <a:p>
                      <a:r>
                        <a:rPr lang="en-US" sz="3600" dirty="0" smtClean="0"/>
                        <a:t>1  Empowering leadership</a:t>
                      </a:r>
                      <a:endParaRPr lang="en-US" sz="3600" dirty="0"/>
                    </a:p>
                  </a:txBody>
                  <a:tcPr/>
                </a:tc>
                <a:tc>
                  <a:txBody>
                    <a:bodyPr/>
                    <a:lstStyle/>
                    <a:p>
                      <a:endParaRPr lang="en-US" sz="3600"/>
                    </a:p>
                  </a:txBody>
                  <a:tcPr/>
                </a:tc>
              </a:tr>
              <a:tr h="594519">
                <a:tc>
                  <a:txBody>
                    <a:bodyPr/>
                    <a:lstStyle/>
                    <a:p>
                      <a:r>
                        <a:rPr lang="en-US" sz="3600" dirty="0" smtClean="0"/>
                        <a:t>2.  Gift-oriented ministry</a:t>
                      </a:r>
                      <a:endParaRPr lang="en-US" sz="3600" dirty="0"/>
                    </a:p>
                  </a:txBody>
                  <a:tcPr/>
                </a:tc>
                <a:tc>
                  <a:txBody>
                    <a:bodyPr/>
                    <a:lstStyle/>
                    <a:p>
                      <a:endParaRPr lang="en-US" sz="3600" dirty="0"/>
                    </a:p>
                  </a:txBody>
                  <a:tcPr/>
                </a:tc>
              </a:tr>
              <a:tr h="59451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3600" dirty="0" smtClean="0"/>
                        <a:t>3  Passionate Spirituality</a:t>
                      </a:r>
                    </a:p>
                    <a:p>
                      <a:endParaRPr lang="en-US" dirty="0"/>
                    </a:p>
                  </a:txBody>
                  <a:tcPr/>
                </a:tc>
                <a:tc>
                  <a:txBody>
                    <a:bodyPr/>
                    <a:lstStyle/>
                    <a:p>
                      <a:endParaRPr lang="en-US" dirty="0"/>
                    </a:p>
                  </a:txBody>
                  <a:tcPr/>
                </a:tc>
              </a:tr>
              <a:tr h="594519">
                <a:tc>
                  <a:txBody>
                    <a:bodyPr/>
                    <a:lstStyle/>
                    <a:p>
                      <a:r>
                        <a:rPr lang="en-US" sz="3600" dirty="0" smtClean="0"/>
                        <a:t>4  Functional  Structures</a:t>
                      </a:r>
                      <a:endParaRPr lang="en-US" sz="3600" dirty="0"/>
                    </a:p>
                  </a:txBody>
                  <a:tcPr/>
                </a:tc>
                <a:tc>
                  <a:txBody>
                    <a:bodyPr/>
                    <a:lstStyle/>
                    <a:p>
                      <a:endParaRPr lang="en-US"/>
                    </a:p>
                  </a:txBody>
                  <a:tcPr/>
                </a:tc>
              </a:tr>
              <a:tr h="594519">
                <a:tc>
                  <a:txBody>
                    <a:bodyPr/>
                    <a:lstStyle/>
                    <a:p>
                      <a:r>
                        <a:rPr lang="en-US" sz="3600" dirty="0" smtClean="0"/>
                        <a:t>5  Inspiring Worship Services</a:t>
                      </a:r>
                      <a:endParaRPr lang="en-US" sz="3600" dirty="0"/>
                    </a:p>
                  </a:txBody>
                  <a:tcPr/>
                </a:tc>
                <a:tc>
                  <a:txBody>
                    <a:bodyPr/>
                    <a:lstStyle/>
                    <a:p>
                      <a:endParaRPr lang="en-US"/>
                    </a:p>
                  </a:txBody>
                  <a:tcPr/>
                </a:tc>
              </a:tr>
              <a:tr h="594519">
                <a:tc>
                  <a:txBody>
                    <a:bodyPr/>
                    <a:lstStyle/>
                    <a:p>
                      <a:r>
                        <a:rPr lang="en-US" sz="3600" dirty="0" smtClean="0"/>
                        <a:t>6  </a:t>
                      </a:r>
                      <a:r>
                        <a:rPr lang="en-US" sz="3600" dirty="0" err="1" smtClean="0"/>
                        <a:t>Wholistic</a:t>
                      </a:r>
                      <a:r>
                        <a:rPr lang="en-US" sz="3600" dirty="0" smtClean="0"/>
                        <a:t> Small group</a:t>
                      </a:r>
                      <a:endParaRPr lang="en-US" sz="3600" dirty="0"/>
                    </a:p>
                  </a:txBody>
                  <a:tcPr/>
                </a:tc>
                <a:tc>
                  <a:txBody>
                    <a:bodyPr/>
                    <a:lstStyle/>
                    <a:p>
                      <a:endParaRPr lang="en-US"/>
                    </a:p>
                  </a:txBody>
                  <a:tcPr/>
                </a:tc>
              </a:tr>
              <a:tr h="594519">
                <a:tc>
                  <a:txBody>
                    <a:bodyPr/>
                    <a:lstStyle/>
                    <a:p>
                      <a:r>
                        <a:rPr lang="en-US" dirty="0" smtClean="0"/>
                        <a:t>7 </a:t>
                      </a:r>
                      <a:r>
                        <a:rPr lang="en-US" sz="3600" dirty="0" smtClean="0"/>
                        <a:t> Need-oriented Evangelism</a:t>
                      </a:r>
                      <a:endParaRPr lang="en-US" sz="3600" dirty="0"/>
                    </a:p>
                  </a:txBody>
                  <a:tcPr/>
                </a:tc>
                <a:tc>
                  <a:txBody>
                    <a:bodyPr/>
                    <a:lstStyle/>
                    <a:p>
                      <a:endParaRPr lang="en-US"/>
                    </a:p>
                  </a:txBody>
                  <a:tcPr/>
                </a:tc>
              </a:tr>
              <a:tr h="594519">
                <a:tc>
                  <a:txBody>
                    <a:bodyPr/>
                    <a:lstStyle/>
                    <a:p>
                      <a:r>
                        <a:rPr lang="en-US" dirty="0" smtClean="0"/>
                        <a:t>8  </a:t>
                      </a:r>
                      <a:r>
                        <a:rPr lang="en-US" sz="3600" dirty="0" smtClean="0"/>
                        <a:t> Loving Relationships</a:t>
                      </a:r>
                      <a:endParaRPr lang="en-US" sz="3600" dirty="0"/>
                    </a:p>
                  </a:txBody>
                  <a:tcPr/>
                </a:tc>
                <a:tc>
                  <a:txBody>
                    <a:bodyPr/>
                    <a:lstStyle/>
                    <a:p>
                      <a:endParaRPr lang="en-US" dirty="0"/>
                    </a:p>
                  </a:txBody>
                  <a:tcPr/>
                </a:tc>
              </a:tr>
            </a:tbl>
          </a:graphicData>
        </a:graphic>
      </p:graphicFrame>
      <p:sp>
        <p:nvSpPr>
          <p:cNvPr id="4" name="Slide Number Placeholder 3"/>
          <p:cNvSpPr>
            <a:spLocks noGrp="1"/>
          </p:cNvSpPr>
          <p:nvPr>
            <p:ph type="sldNum" sz="quarter" idx="12"/>
          </p:nvPr>
        </p:nvSpPr>
        <p:spPr/>
        <p:txBody>
          <a:bodyPr/>
          <a:lstStyle/>
          <a:p>
            <a:fld id="{D89E427B-1EE8-9A48-B23D-6BCDBF51F034}" type="slidenum">
              <a:rPr lang="en-US" smtClean="0">
                <a:solidFill>
                  <a:prstClr val="black">
                    <a:tint val="75000"/>
                  </a:prstClr>
                </a:solidFill>
              </a:rPr>
              <a:pPr/>
              <a:t>46</a:t>
            </a:fld>
            <a:endParaRPr lang="en-US">
              <a:solidFill>
                <a:prstClr val="black">
                  <a:tint val="75000"/>
                </a:prstClr>
              </a:solidFill>
            </a:endParaRPr>
          </a:p>
        </p:txBody>
      </p:sp>
      <p:sp>
        <p:nvSpPr>
          <p:cNvPr id="7" name="Oval 6"/>
          <p:cNvSpPr/>
          <p:nvPr/>
        </p:nvSpPr>
        <p:spPr>
          <a:xfrm rot="16200000">
            <a:off x="2800075" y="659799"/>
            <a:ext cx="567182" cy="526266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defTabSz="914292"/>
            <a:endParaRPr lang="en-US">
              <a:solidFill>
                <a:prstClr val="white"/>
              </a:solidFill>
            </a:endParaRPr>
          </a:p>
        </p:txBody>
      </p:sp>
      <p:sp>
        <p:nvSpPr>
          <p:cNvPr id="8" name="TextBox 7"/>
          <p:cNvSpPr txBox="1"/>
          <p:nvPr/>
        </p:nvSpPr>
        <p:spPr>
          <a:xfrm>
            <a:off x="-58364" y="868870"/>
            <a:ext cx="9416370" cy="1569660"/>
          </a:xfrm>
          <a:prstGeom prst="rect">
            <a:avLst/>
          </a:prstGeom>
          <a:noFill/>
        </p:spPr>
        <p:txBody>
          <a:bodyPr wrap="square" rtlCol="0">
            <a:spAutoFit/>
          </a:bodyPr>
          <a:lstStyle/>
          <a:p>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E---Excellent   S- Satisfactory   NI  Needs Improvement</a:t>
            </a:r>
          </a:p>
          <a:p>
            <a:endParaRPr lang="en-US" sz="3200" dirty="0"/>
          </a:p>
          <a:p>
            <a:endParaRPr lang="en-US" sz="3200" dirty="0"/>
          </a:p>
        </p:txBody>
      </p:sp>
    </p:spTree>
    <p:extLst>
      <p:ext uri="{BB962C8B-B14F-4D97-AF65-F5344CB8AC3E}">
        <p14:creationId xmlns:p14="http://schemas.microsoft.com/office/powerpoint/2010/main" val="9837511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90">
                                          <p:stCondLst>
                                            <p:cond delay="0"/>
                                          </p:stCondLst>
                                        </p:cTn>
                                        <p:tgtEl>
                                          <p:spTgt spid="7"/>
                                        </p:tgtEl>
                                      </p:cBhvr>
                                    </p:animEffect>
                                    <p:anim calcmode="lin" valueType="num">
                                      <p:cBhvr>
                                        <p:cTn id="8"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13" dur="13">
                                          <p:stCondLst>
                                            <p:cond delay="325"/>
                                          </p:stCondLst>
                                        </p:cTn>
                                        <p:tgtEl>
                                          <p:spTgt spid="7"/>
                                        </p:tgtEl>
                                      </p:cBhvr>
                                      <p:to x="100000" y="60000"/>
                                    </p:animScale>
                                    <p:animScale>
                                      <p:cBhvr>
                                        <p:cTn id="14" dur="83" decel="50000">
                                          <p:stCondLst>
                                            <p:cond delay="338"/>
                                          </p:stCondLst>
                                        </p:cTn>
                                        <p:tgtEl>
                                          <p:spTgt spid="7"/>
                                        </p:tgtEl>
                                      </p:cBhvr>
                                      <p:to x="100000" y="100000"/>
                                    </p:animScale>
                                    <p:animScale>
                                      <p:cBhvr>
                                        <p:cTn id="15" dur="13">
                                          <p:stCondLst>
                                            <p:cond delay="656"/>
                                          </p:stCondLst>
                                        </p:cTn>
                                        <p:tgtEl>
                                          <p:spTgt spid="7"/>
                                        </p:tgtEl>
                                      </p:cBhvr>
                                      <p:to x="100000" y="80000"/>
                                    </p:animScale>
                                    <p:animScale>
                                      <p:cBhvr>
                                        <p:cTn id="16" dur="83" decel="50000">
                                          <p:stCondLst>
                                            <p:cond delay="669"/>
                                          </p:stCondLst>
                                        </p:cTn>
                                        <p:tgtEl>
                                          <p:spTgt spid="7"/>
                                        </p:tgtEl>
                                      </p:cBhvr>
                                      <p:to x="100000" y="100000"/>
                                    </p:animScale>
                                    <p:animScale>
                                      <p:cBhvr>
                                        <p:cTn id="17" dur="13">
                                          <p:stCondLst>
                                            <p:cond delay="821"/>
                                          </p:stCondLst>
                                        </p:cTn>
                                        <p:tgtEl>
                                          <p:spTgt spid="7"/>
                                        </p:tgtEl>
                                      </p:cBhvr>
                                      <p:to x="100000" y="90000"/>
                                    </p:animScale>
                                    <p:animScale>
                                      <p:cBhvr>
                                        <p:cTn id="18" dur="83" decel="50000">
                                          <p:stCondLst>
                                            <p:cond delay="834"/>
                                          </p:stCondLst>
                                        </p:cTn>
                                        <p:tgtEl>
                                          <p:spTgt spid="7"/>
                                        </p:tgtEl>
                                      </p:cBhvr>
                                      <p:to x="100000" y="100000"/>
                                    </p:animScale>
                                    <p:animScale>
                                      <p:cBhvr>
                                        <p:cTn id="19" dur="13">
                                          <p:stCondLst>
                                            <p:cond delay="904"/>
                                          </p:stCondLst>
                                        </p:cTn>
                                        <p:tgtEl>
                                          <p:spTgt spid="7"/>
                                        </p:tgtEl>
                                      </p:cBhvr>
                                      <p:to x="100000" y="95000"/>
                                    </p:animScale>
                                    <p:animScale>
                                      <p:cBhvr>
                                        <p:cTn id="20" dur="83" decel="50000">
                                          <p:stCondLst>
                                            <p:cond delay="917"/>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0" y="3552741"/>
            <a:ext cx="2634480" cy="3320770"/>
          </a:xfrm>
          <a:prstGeom prst="rect">
            <a:avLst/>
          </a:prstGeom>
        </p:spPr>
      </p:pic>
      <p:sp>
        <p:nvSpPr>
          <p:cNvPr id="24" name="TextBox 23"/>
          <p:cNvSpPr txBox="1"/>
          <p:nvPr/>
        </p:nvSpPr>
        <p:spPr>
          <a:xfrm>
            <a:off x="586761" y="3541725"/>
            <a:ext cx="2047719" cy="1077218"/>
          </a:xfrm>
          <a:prstGeom prst="rect">
            <a:avLst/>
          </a:prstGeom>
          <a:noFill/>
        </p:spPr>
        <p:txBody>
          <a:bodyPr wrap="square" rtlCol="0">
            <a:spAutoFit/>
          </a:bodyPr>
          <a:lstStyle/>
          <a:p>
            <a:pPr algn="ctr"/>
            <a:r>
              <a:rPr lang="en-US" sz="3200" b="1" dirty="0" smtClean="0"/>
              <a:t>Functional Structures</a:t>
            </a:r>
          </a:p>
        </p:txBody>
      </p:sp>
      <p:sp>
        <p:nvSpPr>
          <p:cNvPr id="32" name="TextBox 31"/>
          <p:cNvSpPr txBox="1"/>
          <p:nvPr/>
        </p:nvSpPr>
        <p:spPr>
          <a:xfrm>
            <a:off x="127001" y="3510212"/>
            <a:ext cx="541960" cy="646331"/>
          </a:xfrm>
          <a:prstGeom prst="rect">
            <a:avLst/>
          </a:prstGeom>
          <a:noFill/>
        </p:spPr>
        <p:txBody>
          <a:bodyPr wrap="none" rtlCol="0">
            <a:spAutoFit/>
          </a:bodyPr>
          <a:lstStyle/>
          <a:p>
            <a:r>
              <a:rPr lang="en-US" sz="3600" b="1" dirty="0"/>
              <a:t>4</a:t>
            </a:r>
            <a:r>
              <a:rPr lang="en-US" sz="3600" b="1" dirty="0" smtClean="0"/>
              <a:t>.</a:t>
            </a:r>
            <a:endParaRPr lang="en-US" sz="3600" b="1" dirty="0"/>
          </a:p>
        </p:txBody>
      </p:sp>
      <p:sp>
        <p:nvSpPr>
          <p:cNvPr id="2" name="Cloud Callout 1"/>
          <p:cNvSpPr/>
          <p:nvPr/>
        </p:nvSpPr>
        <p:spPr>
          <a:xfrm>
            <a:off x="2634480" y="526140"/>
            <a:ext cx="6346235" cy="4699000"/>
          </a:xfrm>
          <a:prstGeom prst="cloudCallout">
            <a:avLst>
              <a:gd name="adj1" fmla="val -70045"/>
              <a:gd name="adj2" fmla="val 62237"/>
            </a:avLst>
          </a:prstGeom>
          <a:solidFill>
            <a:schemeClr val="bg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smtClean="0">
              <a:solidFill>
                <a:schemeClr val="tx1"/>
              </a:solidFill>
            </a:endParaRPr>
          </a:p>
          <a:p>
            <a:pPr algn="ctr"/>
            <a:r>
              <a:rPr lang="en-US" sz="3200" i="1" dirty="0" smtClean="0">
                <a:solidFill>
                  <a:schemeClr val="tx1"/>
                </a:solidFill>
              </a:rPr>
              <a:t>A</a:t>
            </a:r>
            <a:r>
              <a:rPr lang="en-US" sz="3600" i="1" dirty="0" smtClean="0">
                <a:solidFill>
                  <a:schemeClr val="tx1"/>
                </a:solidFill>
              </a:rPr>
              <a:t> </a:t>
            </a:r>
            <a:r>
              <a:rPr lang="en-US" sz="3600" b="1" dirty="0" smtClean="0">
                <a:solidFill>
                  <a:schemeClr val="tx1"/>
                </a:solidFill>
              </a:rPr>
              <a:t>HEALTHY CHURCH </a:t>
            </a:r>
            <a:r>
              <a:rPr lang="en-US" sz="3200" i="1" dirty="0" smtClean="0">
                <a:solidFill>
                  <a:schemeClr val="tx1"/>
                </a:solidFill>
              </a:rPr>
              <a:t>works within the structures of the world church.</a:t>
            </a:r>
          </a:p>
          <a:p>
            <a:pPr algn="ctr"/>
            <a:endParaRPr lang="en-US" sz="1000" dirty="0">
              <a:solidFill>
                <a:schemeClr val="tx1"/>
              </a:solidFill>
            </a:endParaRPr>
          </a:p>
          <a:p>
            <a:pPr algn="ctr"/>
            <a:r>
              <a:rPr lang="en-US" sz="2800" b="1" i="1" dirty="0" smtClean="0">
                <a:solidFill>
                  <a:schemeClr val="tx1"/>
                </a:solidFill>
                <a:latin typeface="Gabriola"/>
                <a:cs typeface="Gabriola"/>
              </a:rPr>
              <a:t>. . . CHILDREN’S MINISTRIES works within the framework of the structure!</a:t>
            </a:r>
            <a:endParaRPr lang="en-US" sz="2800" b="1" i="1" dirty="0">
              <a:solidFill>
                <a:schemeClr val="tx1"/>
              </a:solidFill>
              <a:latin typeface="Gabriola"/>
              <a:cs typeface="Gabriola"/>
            </a:endParaRPr>
          </a:p>
        </p:txBody>
      </p:sp>
      <p:sp>
        <p:nvSpPr>
          <p:cNvPr id="3" name="Slide Number Placeholder 2"/>
          <p:cNvSpPr>
            <a:spLocks noGrp="1"/>
          </p:cNvSpPr>
          <p:nvPr>
            <p:ph type="sldNum" sz="quarter" idx="12"/>
          </p:nvPr>
        </p:nvSpPr>
        <p:spPr/>
        <p:txBody>
          <a:bodyPr/>
          <a:lstStyle/>
          <a:p>
            <a:fld id="{D89E427B-1EE8-9A48-B23D-6BCDBF51F034}" type="slidenum">
              <a:rPr lang="en-US" smtClean="0"/>
              <a:t>47</a:t>
            </a:fld>
            <a:endParaRPr lang="en-US"/>
          </a:p>
        </p:txBody>
      </p:sp>
    </p:spTree>
    <p:extLst>
      <p:ext uri="{BB962C8B-B14F-4D97-AF65-F5344CB8AC3E}">
        <p14:creationId xmlns:p14="http://schemas.microsoft.com/office/powerpoint/2010/main" val="19078441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
                                        <p:tgtEl>
                                          <p:spTgt spid="32"/>
                                        </p:tgtEl>
                                      </p:cBhvr>
                                    </p:animEffect>
                                    <p:anim calcmode="lin" valueType="num">
                                      <p:cBhvr>
                                        <p:cTn id="8" dur="400" fill="hold"/>
                                        <p:tgtEl>
                                          <p:spTgt spid="32"/>
                                        </p:tgtEl>
                                        <p:attrNameLst>
                                          <p:attrName>ppt_x</p:attrName>
                                        </p:attrNameLst>
                                      </p:cBhvr>
                                      <p:tavLst>
                                        <p:tav tm="0">
                                          <p:val>
                                            <p:strVal val="#ppt_x"/>
                                          </p:val>
                                        </p:tav>
                                        <p:tav tm="100000">
                                          <p:val>
                                            <p:strVal val="#ppt_x"/>
                                          </p:val>
                                        </p:tav>
                                      </p:tavLst>
                                    </p:anim>
                                    <p:anim calcmode="lin" valueType="num">
                                      <p:cBhvr>
                                        <p:cTn id="9" dur="400" fill="hold"/>
                                        <p:tgtEl>
                                          <p:spTgt spid="3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grpId="0"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
                                        <p:tgtEl>
                                          <p:spTgt spid="24"/>
                                        </p:tgtEl>
                                      </p:cBhvr>
                                    </p:animEffect>
                                    <p:anim calcmode="lin" valueType="num">
                                      <p:cBhvr>
                                        <p:cTn id="15" dur="400" fill="hold"/>
                                        <p:tgtEl>
                                          <p:spTgt spid="24"/>
                                        </p:tgtEl>
                                        <p:attrNameLst>
                                          <p:attrName>ppt_x</p:attrName>
                                        </p:attrNameLst>
                                      </p:cBhvr>
                                      <p:tavLst>
                                        <p:tav tm="0">
                                          <p:val>
                                            <p:strVal val="#ppt_x"/>
                                          </p:val>
                                        </p:tav>
                                        <p:tav tm="100000">
                                          <p:val>
                                            <p:strVal val="#ppt_x"/>
                                          </p:val>
                                        </p:tav>
                                      </p:tavLst>
                                    </p:anim>
                                    <p:anim calcmode="lin" valueType="num">
                                      <p:cBhvr>
                                        <p:cTn id="16" dur="400" fill="hold"/>
                                        <p:tgtEl>
                                          <p:spTgt spid="24"/>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2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2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9" presetID="43"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
                                        <p:tgtEl>
                                          <p:spTgt spid="17"/>
                                        </p:tgtEl>
                                      </p:cBhvr>
                                    </p:animEffect>
                                    <p:anim calcmode="lin" valueType="num">
                                      <p:cBhvr>
                                        <p:cTn id="22" dur="400" fill="hold"/>
                                        <p:tgtEl>
                                          <p:spTgt spid="17"/>
                                        </p:tgtEl>
                                        <p:attrNameLst>
                                          <p:attrName>ppt_x</p:attrName>
                                        </p:attrNameLst>
                                      </p:cBhvr>
                                      <p:tavLst>
                                        <p:tav tm="0">
                                          <p:val>
                                            <p:strVal val="#ppt_x"/>
                                          </p:val>
                                        </p:tav>
                                        <p:tav tm="100000">
                                          <p:val>
                                            <p:strVal val="#ppt_x"/>
                                          </p:val>
                                        </p:tav>
                                      </p:tavLst>
                                    </p:anim>
                                    <p:anim calcmode="lin" valueType="num">
                                      <p:cBhvr>
                                        <p:cTn id="23" dur="400" fill="hold"/>
                                        <p:tgtEl>
                                          <p:spTgt spid="17"/>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1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1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6" fill="hold">
                            <p:stCondLst>
                              <p:cond delay="1000"/>
                            </p:stCondLst>
                            <p:childTnLst>
                              <p:par>
                                <p:cTn id="27" presetID="21" presetClass="entr" presetSubtype="1"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heel(1)">
                                      <p:cBhvr>
                                        <p:cTn id="2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2" grpId="0"/>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7771332" y="5281753"/>
            <a:ext cx="1263661" cy="1592849"/>
          </a:xfrm>
          <a:prstGeom prst="rect">
            <a:avLst/>
          </a:prstGeom>
        </p:spPr>
      </p:pic>
      <p:sp>
        <p:nvSpPr>
          <p:cNvPr id="24" name="TextBox 23"/>
          <p:cNvSpPr txBox="1"/>
          <p:nvPr/>
        </p:nvSpPr>
        <p:spPr>
          <a:xfrm>
            <a:off x="7934619" y="5318040"/>
            <a:ext cx="1209381" cy="430887"/>
          </a:xfrm>
          <a:prstGeom prst="rect">
            <a:avLst/>
          </a:prstGeom>
          <a:noFill/>
        </p:spPr>
        <p:txBody>
          <a:bodyPr wrap="square" rtlCol="0">
            <a:spAutoFit/>
          </a:bodyPr>
          <a:lstStyle/>
          <a:p>
            <a:pPr algn="ctr"/>
            <a:r>
              <a:rPr lang="en-US" sz="1100" b="1" dirty="0" smtClean="0"/>
              <a:t>Functional Structures</a:t>
            </a:r>
          </a:p>
        </p:txBody>
      </p:sp>
      <p:pic>
        <p:nvPicPr>
          <p:cNvPr id="9" name="Picture 8"/>
          <p:cNvPicPr>
            <a:picLocks noChangeAspect="1"/>
          </p:cNvPicPr>
          <p:nvPr/>
        </p:nvPicPr>
        <p:blipFill>
          <a:blip r:embed="rId3"/>
          <a:stretch>
            <a:fillRect/>
          </a:stretch>
        </p:blipFill>
        <p:spPr>
          <a:xfrm>
            <a:off x="1148980" y="100779"/>
            <a:ext cx="6180734" cy="6792016"/>
          </a:xfrm>
          <a:prstGeom prst="rect">
            <a:avLst/>
          </a:prstGeom>
        </p:spPr>
      </p:pic>
      <p:sp>
        <p:nvSpPr>
          <p:cNvPr id="10" name="TextBox 9"/>
          <p:cNvSpPr txBox="1"/>
          <p:nvPr/>
        </p:nvSpPr>
        <p:spPr>
          <a:xfrm>
            <a:off x="2509907" y="1059989"/>
            <a:ext cx="3404668" cy="2062103"/>
          </a:xfrm>
          <a:prstGeom prst="rect">
            <a:avLst/>
          </a:prstGeom>
          <a:noFill/>
        </p:spPr>
        <p:txBody>
          <a:bodyPr wrap="square" rtlCol="0">
            <a:spAutoFit/>
          </a:bodyPr>
          <a:lstStyle/>
          <a:p>
            <a:pPr marL="342900" indent="-342900">
              <a:buAutoNum type="alphaUcPeriod"/>
            </a:pPr>
            <a:r>
              <a:rPr lang="en-US" sz="3200" b="1" dirty="0" smtClean="0"/>
              <a:t>WORKING WITH MISSIONS/CONFERENCES</a:t>
            </a:r>
          </a:p>
          <a:p>
            <a:endParaRPr lang="en-US" sz="3200" b="1" dirty="0"/>
          </a:p>
        </p:txBody>
      </p:sp>
      <p:sp>
        <p:nvSpPr>
          <p:cNvPr id="11" name="TextBox 10"/>
          <p:cNvSpPr txBox="1"/>
          <p:nvPr/>
        </p:nvSpPr>
        <p:spPr>
          <a:xfrm>
            <a:off x="2739573" y="2835420"/>
            <a:ext cx="3066144" cy="3046988"/>
          </a:xfrm>
          <a:prstGeom prst="rect">
            <a:avLst/>
          </a:prstGeom>
          <a:solidFill>
            <a:srgbClr val="FFFFFF"/>
          </a:solidFill>
        </p:spPr>
        <p:txBody>
          <a:bodyPr wrap="square" rtlCol="0">
            <a:spAutoFit/>
          </a:bodyPr>
          <a:lstStyle/>
          <a:p>
            <a:r>
              <a:rPr lang="en-US" sz="3200" b="1" dirty="0" smtClean="0"/>
              <a:t>B. WHAT CAN PASTORS AND ELDERS DO TO SUPPORT CHURCH STRUCTURES</a:t>
            </a:r>
            <a:endParaRPr lang="en-US" sz="3200" b="1" dirty="0"/>
          </a:p>
        </p:txBody>
      </p:sp>
      <p:sp>
        <p:nvSpPr>
          <p:cNvPr id="8" name="TextBox 7"/>
          <p:cNvSpPr txBox="1"/>
          <p:nvPr/>
        </p:nvSpPr>
        <p:spPr>
          <a:xfrm>
            <a:off x="7749638" y="5188847"/>
            <a:ext cx="422862" cy="461665"/>
          </a:xfrm>
          <a:prstGeom prst="rect">
            <a:avLst/>
          </a:prstGeom>
          <a:noFill/>
        </p:spPr>
        <p:txBody>
          <a:bodyPr wrap="none" rtlCol="0">
            <a:spAutoFit/>
          </a:bodyPr>
          <a:lstStyle/>
          <a:p>
            <a:pPr algn="ctr"/>
            <a:r>
              <a:rPr lang="en-US" sz="2400" b="1" dirty="0"/>
              <a:t>4</a:t>
            </a:r>
            <a:r>
              <a:rPr lang="en-US" sz="2400" b="1" dirty="0" smtClean="0"/>
              <a:t>.</a:t>
            </a:r>
            <a:endParaRPr lang="en-US" sz="2400" b="1" dirty="0"/>
          </a:p>
        </p:txBody>
      </p:sp>
      <p:sp>
        <p:nvSpPr>
          <p:cNvPr id="2" name="Slide Number Placeholder 1"/>
          <p:cNvSpPr>
            <a:spLocks noGrp="1"/>
          </p:cNvSpPr>
          <p:nvPr>
            <p:ph type="sldNum" sz="quarter" idx="12"/>
          </p:nvPr>
        </p:nvSpPr>
        <p:spPr/>
        <p:txBody>
          <a:bodyPr/>
          <a:lstStyle/>
          <a:p>
            <a:fld id="{D89E427B-1EE8-9A48-B23D-6BCDBF51F034}" type="slidenum">
              <a:rPr lang="en-US" smtClean="0"/>
              <a:t>48</a:t>
            </a:fld>
            <a:endParaRPr lang="en-US"/>
          </a:p>
        </p:txBody>
      </p:sp>
    </p:spTree>
    <p:extLst>
      <p:ext uri="{BB962C8B-B14F-4D97-AF65-F5344CB8AC3E}">
        <p14:creationId xmlns:p14="http://schemas.microsoft.com/office/powerpoint/2010/main" val="344866101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7710715" y="5462669"/>
            <a:ext cx="1070429" cy="1349279"/>
          </a:xfrm>
          <a:prstGeom prst="rect">
            <a:avLst/>
          </a:prstGeom>
        </p:spPr>
      </p:pic>
      <p:sp>
        <p:nvSpPr>
          <p:cNvPr id="24" name="TextBox 23"/>
          <p:cNvSpPr txBox="1"/>
          <p:nvPr/>
        </p:nvSpPr>
        <p:spPr>
          <a:xfrm>
            <a:off x="7789476" y="5403307"/>
            <a:ext cx="1354524" cy="646331"/>
          </a:xfrm>
          <a:prstGeom prst="rect">
            <a:avLst/>
          </a:prstGeom>
          <a:noFill/>
        </p:spPr>
        <p:txBody>
          <a:bodyPr wrap="square" rtlCol="0">
            <a:spAutoFit/>
          </a:bodyPr>
          <a:lstStyle/>
          <a:p>
            <a:pPr algn="ctr"/>
            <a:r>
              <a:rPr lang="en-US" b="1" dirty="0" smtClean="0"/>
              <a:t>Functional </a:t>
            </a:r>
          </a:p>
          <a:p>
            <a:pPr algn="ctr"/>
            <a:r>
              <a:rPr lang="en-US" b="1" dirty="0" smtClean="0"/>
              <a:t>Structures</a:t>
            </a:r>
          </a:p>
        </p:txBody>
      </p:sp>
      <p:sp>
        <p:nvSpPr>
          <p:cNvPr id="6" name="TextBox 5"/>
          <p:cNvSpPr txBox="1"/>
          <p:nvPr/>
        </p:nvSpPr>
        <p:spPr>
          <a:xfrm>
            <a:off x="235857" y="187234"/>
            <a:ext cx="8726714" cy="769441"/>
          </a:xfrm>
          <a:prstGeom prst="rect">
            <a:avLst/>
          </a:prstGeom>
          <a:noFill/>
        </p:spPr>
        <p:txBody>
          <a:bodyPr wrap="square" rtlCol="0">
            <a:spAutoFit/>
          </a:bodyPr>
          <a:lstStyle/>
          <a:p>
            <a:pPr marL="342900" indent="-342900">
              <a:buAutoNum type="alphaUcPeriod"/>
            </a:pPr>
            <a:r>
              <a:rPr lang="en-US" sz="4400" b="1" dirty="0" smtClean="0"/>
              <a:t> WORKING WITH CONFERENCES</a:t>
            </a:r>
          </a:p>
        </p:txBody>
      </p:sp>
      <p:sp>
        <p:nvSpPr>
          <p:cNvPr id="2" name="Rectangle 1"/>
          <p:cNvSpPr/>
          <p:nvPr/>
        </p:nvSpPr>
        <p:spPr>
          <a:xfrm>
            <a:off x="417285" y="4855030"/>
            <a:ext cx="5036458" cy="169748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1204686" y="3907969"/>
            <a:ext cx="5036458" cy="1697485"/>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930400" y="2957282"/>
            <a:ext cx="5036458" cy="1697485"/>
          </a:xfrm>
          <a:prstGeom prst="rect">
            <a:avLst/>
          </a:prstGeom>
          <a:solidFill>
            <a:srgbClr val="00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674257" y="1995709"/>
            <a:ext cx="5036458" cy="1697485"/>
          </a:xfrm>
          <a:prstGeom prst="rect">
            <a:avLst/>
          </a:prstGeom>
          <a:solidFill>
            <a:srgbClr val="FF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3418114" y="1088564"/>
            <a:ext cx="5036458" cy="1697485"/>
          </a:xfrm>
          <a:prstGeom prst="rect">
            <a:avLst/>
          </a:prstGeom>
          <a:solidFill>
            <a:srgbClr val="66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805539" y="5783367"/>
            <a:ext cx="2881468" cy="707886"/>
          </a:xfrm>
          <a:prstGeom prst="rect">
            <a:avLst/>
          </a:prstGeom>
          <a:noFill/>
        </p:spPr>
        <p:txBody>
          <a:bodyPr wrap="none" rtlCol="0">
            <a:spAutoFit/>
          </a:bodyPr>
          <a:lstStyle/>
          <a:p>
            <a:r>
              <a:rPr lang="en-US" sz="4000" b="1" dirty="0" smtClean="0"/>
              <a:t>Local Church</a:t>
            </a:r>
            <a:endParaRPr lang="en-US" sz="4000" b="1" dirty="0"/>
          </a:p>
        </p:txBody>
      </p:sp>
      <p:sp>
        <p:nvSpPr>
          <p:cNvPr id="13" name="TextBox 12"/>
          <p:cNvSpPr txBox="1"/>
          <p:nvPr/>
        </p:nvSpPr>
        <p:spPr>
          <a:xfrm>
            <a:off x="1509482" y="4775653"/>
            <a:ext cx="4497495" cy="707886"/>
          </a:xfrm>
          <a:prstGeom prst="rect">
            <a:avLst/>
          </a:prstGeom>
          <a:noFill/>
        </p:spPr>
        <p:txBody>
          <a:bodyPr wrap="none" rtlCol="0">
            <a:spAutoFit/>
          </a:bodyPr>
          <a:lstStyle/>
          <a:p>
            <a:r>
              <a:rPr lang="en-US" sz="4000" b="1" dirty="0" smtClean="0"/>
              <a:t>Mission/Conference</a:t>
            </a:r>
            <a:endParaRPr lang="en-US" sz="4000" b="1" dirty="0"/>
          </a:p>
        </p:txBody>
      </p:sp>
      <p:sp>
        <p:nvSpPr>
          <p:cNvPr id="14" name="TextBox 13"/>
          <p:cNvSpPr txBox="1"/>
          <p:nvPr/>
        </p:nvSpPr>
        <p:spPr>
          <a:xfrm>
            <a:off x="2311396" y="3747623"/>
            <a:ext cx="1471827" cy="707886"/>
          </a:xfrm>
          <a:prstGeom prst="rect">
            <a:avLst/>
          </a:prstGeom>
          <a:noFill/>
        </p:spPr>
        <p:txBody>
          <a:bodyPr wrap="none" rtlCol="0">
            <a:spAutoFit/>
          </a:bodyPr>
          <a:lstStyle/>
          <a:p>
            <a:r>
              <a:rPr lang="en-US" sz="4000" b="1" dirty="0" smtClean="0"/>
              <a:t>Union</a:t>
            </a:r>
            <a:endParaRPr lang="en-US" sz="4000" b="1" dirty="0"/>
          </a:p>
        </p:txBody>
      </p:sp>
      <p:sp>
        <p:nvSpPr>
          <p:cNvPr id="15" name="TextBox 14"/>
          <p:cNvSpPr txBox="1"/>
          <p:nvPr/>
        </p:nvSpPr>
        <p:spPr>
          <a:xfrm>
            <a:off x="2844988" y="2836273"/>
            <a:ext cx="1884350" cy="707886"/>
          </a:xfrm>
          <a:prstGeom prst="rect">
            <a:avLst/>
          </a:prstGeom>
          <a:noFill/>
        </p:spPr>
        <p:txBody>
          <a:bodyPr wrap="none" rtlCol="0">
            <a:spAutoFit/>
          </a:bodyPr>
          <a:lstStyle/>
          <a:p>
            <a:r>
              <a:rPr lang="en-US" sz="4000" b="1" dirty="0" smtClean="0"/>
              <a:t>Division</a:t>
            </a:r>
            <a:endParaRPr lang="en-US" sz="4000" b="1" dirty="0"/>
          </a:p>
        </p:txBody>
      </p:sp>
      <p:sp>
        <p:nvSpPr>
          <p:cNvPr id="16" name="TextBox 15"/>
          <p:cNvSpPr txBox="1"/>
          <p:nvPr/>
        </p:nvSpPr>
        <p:spPr>
          <a:xfrm>
            <a:off x="3783223" y="1828224"/>
            <a:ext cx="4412586" cy="707886"/>
          </a:xfrm>
          <a:prstGeom prst="rect">
            <a:avLst/>
          </a:prstGeom>
          <a:noFill/>
        </p:spPr>
        <p:txBody>
          <a:bodyPr wrap="none" rtlCol="0">
            <a:spAutoFit/>
          </a:bodyPr>
          <a:lstStyle/>
          <a:p>
            <a:r>
              <a:rPr lang="en-US" sz="4000" b="1" dirty="0" smtClean="0"/>
              <a:t>General Conference</a:t>
            </a:r>
            <a:endParaRPr lang="en-US" sz="4000" b="1" dirty="0"/>
          </a:p>
        </p:txBody>
      </p:sp>
      <p:sp>
        <p:nvSpPr>
          <p:cNvPr id="4" name="Slide Number Placeholder 3"/>
          <p:cNvSpPr>
            <a:spLocks noGrp="1"/>
          </p:cNvSpPr>
          <p:nvPr>
            <p:ph type="sldNum" sz="quarter" idx="12"/>
          </p:nvPr>
        </p:nvSpPr>
        <p:spPr>
          <a:xfrm>
            <a:off x="6208485" y="6339258"/>
            <a:ext cx="2133600" cy="365125"/>
          </a:xfrm>
        </p:spPr>
        <p:txBody>
          <a:bodyPr/>
          <a:lstStyle/>
          <a:p>
            <a:fld id="{D89E427B-1EE8-9A48-B23D-6BCDBF51F034}" type="slidenum">
              <a:rPr lang="en-US" sz="1800" smtClean="0"/>
              <a:t>49</a:t>
            </a:fld>
            <a:endParaRPr lang="en-US" sz="1800" dirty="0"/>
          </a:p>
        </p:txBody>
      </p:sp>
    </p:spTree>
    <p:extLst>
      <p:ext uri="{BB962C8B-B14F-4D97-AF65-F5344CB8AC3E}">
        <p14:creationId xmlns:p14="http://schemas.microsoft.com/office/powerpoint/2010/main" val="209008652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3902376" y="-201568"/>
            <a:ext cx="5535098" cy="3459436"/>
          </a:xfrm>
          <a:prstGeom prst="rect">
            <a:avLst/>
          </a:prstGeom>
        </p:spPr>
      </p:pic>
      <p:sp>
        <p:nvSpPr>
          <p:cNvPr id="8" name="Content Placeholder 7"/>
          <p:cNvSpPr>
            <a:spLocks noGrp="1"/>
          </p:cNvSpPr>
          <p:nvPr>
            <p:ph idx="1"/>
          </p:nvPr>
        </p:nvSpPr>
        <p:spPr>
          <a:xfrm>
            <a:off x="457200" y="2565280"/>
            <a:ext cx="8045229" cy="4525963"/>
          </a:xfrm>
        </p:spPr>
        <p:txBody>
          <a:bodyPr>
            <a:normAutofit/>
          </a:bodyPr>
          <a:lstStyle/>
          <a:p>
            <a:pPr marL="514350" indent="-514350" defTabSz="914400">
              <a:lnSpc>
                <a:spcPct val="90000"/>
              </a:lnSpc>
              <a:spcBef>
                <a:spcPts val="0"/>
              </a:spcBef>
              <a:buFont typeface="+mj-lt"/>
              <a:buAutoNum type="arabicPeriod"/>
            </a:pPr>
            <a:r>
              <a:rPr lang="en-US" sz="4400" dirty="0"/>
              <a:t>To give you information about the characteristics of a healthy CHM</a:t>
            </a:r>
          </a:p>
          <a:p>
            <a:pPr marL="514350" indent="-514350" defTabSz="914400">
              <a:lnSpc>
                <a:spcPct val="90000"/>
              </a:lnSpc>
              <a:spcBef>
                <a:spcPts val="0"/>
              </a:spcBef>
              <a:buFont typeface="+mj-lt"/>
              <a:buAutoNum type="arabicPeriod"/>
            </a:pPr>
            <a:r>
              <a:rPr lang="en-US" sz="4400" dirty="0"/>
              <a:t>To have idea on the rating /measure of CHM in terms of the characteristics we will discuss.</a:t>
            </a:r>
          </a:p>
          <a:p>
            <a:pPr marL="514350" marR="0" lvl="0" indent="-514350" defTabSz="914400" eaLnBrk="1" fontAlgn="auto" latinLnBrk="0" hangingPunct="1">
              <a:lnSpc>
                <a:spcPct val="100000"/>
              </a:lnSpc>
              <a:spcBef>
                <a:spcPts val="0"/>
              </a:spcBef>
              <a:spcAft>
                <a:spcPts val="0"/>
              </a:spcAft>
              <a:buClrTx/>
              <a:buSzTx/>
              <a:buFont typeface="+mj-lt"/>
              <a:buAutoNum type="arabicPeriod"/>
              <a:tabLst/>
              <a:defRPr/>
            </a:pPr>
            <a:endParaRPr lang="en-US" sz="4400" dirty="0"/>
          </a:p>
        </p:txBody>
      </p:sp>
      <p:sp>
        <p:nvSpPr>
          <p:cNvPr id="2" name="Slide Number Placeholder 1"/>
          <p:cNvSpPr>
            <a:spLocks noGrp="1"/>
          </p:cNvSpPr>
          <p:nvPr>
            <p:ph type="sldNum" sz="quarter" idx="12"/>
          </p:nvPr>
        </p:nvSpPr>
        <p:spPr/>
        <p:txBody>
          <a:bodyPr/>
          <a:lstStyle/>
          <a:p>
            <a:fld id="{D89E427B-1EE8-9A48-B23D-6BCDBF51F034}" type="slidenum">
              <a:rPr lang="en-US" smtClean="0"/>
              <a:t>5</a:t>
            </a:fld>
            <a:endParaRPr lang="en-US"/>
          </a:p>
        </p:txBody>
      </p:sp>
      <p:sp>
        <p:nvSpPr>
          <p:cNvPr id="3" name="TextBox 2"/>
          <p:cNvSpPr txBox="1"/>
          <p:nvPr/>
        </p:nvSpPr>
        <p:spPr>
          <a:xfrm>
            <a:off x="934569" y="713165"/>
            <a:ext cx="3212087" cy="1200329"/>
          </a:xfrm>
          <a:prstGeom prst="rect">
            <a:avLst/>
          </a:prstGeom>
          <a:noFill/>
        </p:spPr>
        <p:txBody>
          <a:bodyPr wrap="none" rtlCol="0">
            <a:spAutoFit/>
          </a:bodyPr>
          <a:lstStyle/>
          <a:p>
            <a:r>
              <a:rPr lang="en-US" sz="7200" b="1" dirty="0" smtClean="0">
                <a:latin typeface="Gloucester MT Extra Condensed" panose="02030808020601010101" pitchFamily="18" charset="0"/>
              </a:rPr>
              <a:t>Two Targets </a:t>
            </a:r>
            <a:endParaRPr lang="en-US" sz="6600" dirty="0" smtClean="0">
              <a:latin typeface="Gloucester MT Extra Condensed" panose="02030808020601010101" pitchFamily="18" charset="0"/>
            </a:endParaRPr>
          </a:p>
        </p:txBody>
      </p:sp>
    </p:spTree>
    <p:extLst>
      <p:ext uri="{BB962C8B-B14F-4D97-AF65-F5344CB8AC3E}">
        <p14:creationId xmlns:p14="http://schemas.microsoft.com/office/powerpoint/2010/main" val="22837253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50445"/>
            <a:ext cx="9144000" cy="6807200"/>
          </a:xfrm>
          <a:prstGeom prst="rect">
            <a:avLst/>
          </a:prstGeom>
        </p:spPr>
      </p:pic>
      <p:sp>
        <p:nvSpPr>
          <p:cNvPr id="3" name="TextBox 2"/>
          <p:cNvSpPr txBox="1"/>
          <p:nvPr/>
        </p:nvSpPr>
        <p:spPr>
          <a:xfrm rot="21084701">
            <a:off x="4888399" y="2035407"/>
            <a:ext cx="3021888" cy="1538883"/>
          </a:xfrm>
          <a:prstGeom prst="rect">
            <a:avLst/>
          </a:prstGeom>
          <a:noFill/>
        </p:spPr>
        <p:txBody>
          <a:bodyPr wrap="square" rtlCol="0">
            <a:spAutoFit/>
          </a:bodyPr>
          <a:lstStyle/>
          <a:p>
            <a:pPr algn="ctr"/>
            <a:r>
              <a:rPr lang="en-US" sz="2200" b="1" dirty="0" smtClean="0"/>
              <a:t>B. TIPS FOR PASTORS AND ELDERS:  </a:t>
            </a:r>
            <a:r>
              <a:rPr lang="en-US" sz="2200" b="1" dirty="0" smtClean="0">
                <a:effectLst>
                  <a:glow rad="139700">
                    <a:schemeClr val="accent2">
                      <a:satMod val="175000"/>
                      <a:alpha val="40000"/>
                    </a:schemeClr>
                  </a:glow>
                </a:effectLst>
              </a:rPr>
              <a:t>How </a:t>
            </a:r>
            <a:r>
              <a:rPr lang="en-US" sz="2400" b="1" dirty="0" smtClean="0">
                <a:effectLst>
                  <a:glow rad="101600">
                    <a:schemeClr val="accent2">
                      <a:satMod val="175000"/>
                      <a:alpha val="40000"/>
                    </a:schemeClr>
                  </a:glow>
                </a:effectLst>
              </a:rPr>
              <a:t>To support church structures</a:t>
            </a:r>
            <a:endParaRPr lang="en-US" sz="2200" b="1" dirty="0">
              <a:effectLst>
                <a:glow rad="101600">
                  <a:schemeClr val="accent2">
                    <a:satMod val="175000"/>
                    <a:alpha val="40000"/>
                  </a:schemeClr>
                </a:glow>
              </a:effectLst>
            </a:endParaRPr>
          </a:p>
        </p:txBody>
      </p:sp>
      <p:sp>
        <p:nvSpPr>
          <p:cNvPr id="4" name="TextBox 3"/>
          <p:cNvSpPr txBox="1"/>
          <p:nvPr/>
        </p:nvSpPr>
        <p:spPr>
          <a:xfrm rot="349969">
            <a:off x="1324332" y="289338"/>
            <a:ext cx="2910587" cy="3477875"/>
          </a:xfrm>
          <a:prstGeom prst="rect">
            <a:avLst/>
          </a:prstGeom>
          <a:noFill/>
        </p:spPr>
        <p:txBody>
          <a:bodyPr wrap="square" rtlCol="0">
            <a:spAutoFit/>
          </a:bodyPr>
          <a:lstStyle/>
          <a:p>
            <a:pPr marL="342900" indent="-342900">
              <a:buFont typeface="Wingdings" charset="2"/>
              <a:buChar char="§"/>
            </a:pPr>
            <a:r>
              <a:rPr lang="en-US" sz="2000" b="1" dirty="0" smtClean="0"/>
              <a:t>Elect/Appoint ChM Coordinators to organize nurturing program for kids.</a:t>
            </a:r>
          </a:p>
          <a:p>
            <a:pPr marL="342900" indent="-342900">
              <a:buFont typeface="Wingdings" charset="2"/>
              <a:buChar char="§"/>
            </a:pPr>
            <a:r>
              <a:rPr lang="en-US" sz="2000" b="1" dirty="0" smtClean="0"/>
              <a:t>Notify the conference of the ChM Coordinator’s name, address, and contact number.</a:t>
            </a:r>
          </a:p>
          <a:p>
            <a:pPr marL="342900" indent="-342900">
              <a:buFont typeface="Wingdings" charset="2"/>
              <a:buChar char="§"/>
            </a:pPr>
            <a:r>
              <a:rPr lang="en-US" sz="2000" b="1" dirty="0" smtClean="0"/>
              <a:t>Support conference-wide ChM programs.</a:t>
            </a:r>
            <a:endParaRPr lang="en-US" sz="2000" b="1" dirty="0"/>
          </a:p>
        </p:txBody>
      </p:sp>
      <p:sp>
        <p:nvSpPr>
          <p:cNvPr id="5" name="Slide Number Placeholder 4"/>
          <p:cNvSpPr>
            <a:spLocks noGrp="1"/>
          </p:cNvSpPr>
          <p:nvPr>
            <p:ph type="sldNum" sz="quarter" idx="12"/>
          </p:nvPr>
        </p:nvSpPr>
        <p:spPr/>
        <p:txBody>
          <a:bodyPr/>
          <a:lstStyle/>
          <a:p>
            <a:fld id="{D89E427B-1EE8-9A48-B23D-6BCDBF51F034}" type="slidenum">
              <a:rPr lang="en-US" smtClean="0"/>
              <a:t>50</a:t>
            </a:fld>
            <a:endParaRPr lang="en-US"/>
          </a:p>
        </p:txBody>
      </p:sp>
    </p:spTree>
    <p:extLst>
      <p:ext uri="{BB962C8B-B14F-4D97-AF65-F5344CB8AC3E}">
        <p14:creationId xmlns:p14="http://schemas.microsoft.com/office/powerpoint/2010/main" val="32897909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circle(in)">
                                      <p:cBhvr>
                                        <p:cTn id="18" dur="20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circle(in)">
                                      <p:cBhvr>
                                        <p:cTn id="23" dur="20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circle(in)">
                                      <p:cBhvr>
                                        <p:cTn id="28"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8998"/>
            <a:ext cx="8229600" cy="1143000"/>
          </a:xfrm>
        </p:spPr>
        <p:txBody>
          <a:bodyPr/>
          <a:lstStyle/>
          <a:p>
            <a:r>
              <a:rPr lang="en-US" dirty="0" smtClean="0"/>
              <a:t>8 Characteristics of a healthy CHM</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972708082"/>
              </p:ext>
            </p:extLst>
          </p:nvPr>
        </p:nvGraphicFramePr>
        <p:xfrm>
          <a:off x="194552" y="1600200"/>
          <a:ext cx="8492248" cy="5394960"/>
        </p:xfrm>
        <a:graphic>
          <a:graphicData uri="http://schemas.openxmlformats.org/drawingml/2006/table">
            <a:tbl>
              <a:tblPr firstRow="1" bandRow="1">
                <a:tableStyleId>{5C22544A-7EE6-4342-B048-85BDC9FD1C3A}</a:tableStyleId>
              </a:tblPr>
              <a:tblGrid>
                <a:gridCol w="6459167"/>
                <a:gridCol w="2033081"/>
              </a:tblGrid>
              <a:tr h="594519">
                <a:tc>
                  <a:txBody>
                    <a:bodyPr/>
                    <a:lstStyle/>
                    <a:p>
                      <a:r>
                        <a:rPr lang="en-US" sz="3600" dirty="0" smtClean="0"/>
                        <a:t>1  Empowering leadership</a:t>
                      </a:r>
                      <a:endParaRPr lang="en-US" sz="3600" dirty="0"/>
                    </a:p>
                  </a:txBody>
                  <a:tcPr/>
                </a:tc>
                <a:tc>
                  <a:txBody>
                    <a:bodyPr/>
                    <a:lstStyle/>
                    <a:p>
                      <a:endParaRPr lang="en-US" sz="3600"/>
                    </a:p>
                  </a:txBody>
                  <a:tcPr/>
                </a:tc>
              </a:tr>
              <a:tr h="594519">
                <a:tc>
                  <a:txBody>
                    <a:bodyPr/>
                    <a:lstStyle/>
                    <a:p>
                      <a:r>
                        <a:rPr lang="en-US" sz="3600" dirty="0" smtClean="0"/>
                        <a:t>2.  Gift-oriented ministry</a:t>
                      </a:r>
                      <a:endParaRPr lang="en-US" sz="3600" dirty="0"/>
                    </a:p>
                  </a:txBody>
                  <a:tcPr/>
                </a:tc>
                <a:tc>
                  <a:txBody>
                    <a:bodyPr/>
                    <a:lstStyle/>
                    <a:p>
                      <a:endParaRPr lang="en-US" sz="3600" dirty="0"/>
                    </a:p>
                  </a:txBody>
                  <a:tcPr/>
                </a:tc>
              </a:tr>
              <a:tr h="59451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3600" dirty="0" smtClean="0"/>
                        <a:t>3  Passionate Spirituality</a:t>
                      </a:r>
                    </a:p>
                    <a:p>
                      <a:endParaRPr lang="en-US" dirty="0"/>
                    </a:p>
                  </a:txBody>
                  <a:tcPr/>
                </a:tc>
                <a:tc>
                  <a:txBody>
                    <a:bodyPr/>
                    <a:lstStyle/>
                    <a:p>
                      <a:endParaRPr lang="en-US" dirty="0"/>
                    </a:p>
                  </a:txBody>
                  <a:tcPr/>
                </a:tc>
              </a:tr>
              <a:tr h="594519">
                <a:tc>
                  <a:txBody>
                    <a:bodyPr/>
                    <a:lstStyle/>
                    <a:p>
                      <a:r>
                        <a:rPr lang="en-US" sz="3600" dirty="0" smtClean="0"/>
                        <a:t>4  Functional  Structures</a:t>
                      </a:r>
                      <a:endParaRPr lang="en-US" sz="3600" dirty="0"/>
                    </a:p>
                  </a:txBody>
                  <a:tcPr/>
                </a:tc>
                <a:tc>
                  <a:txBody>
                    <a:bodyPr/>
                    <a:lstStyle/>
                    <a:p>
                      <a:endParaRPr lang="en-US"/>
                    </a:p>
                  </a:txBody>
                  <a:tcPr/>
                </a:tc>
              </a:tr>
              <a:tr h="594519">
                <a:tc>
                  <a:txBody>
                    <a:bodyPr/>
                    <a:lstStyle/>
                    <a:p>
                      <a:r>
                        <a:rPr lang="en-US" sz="3600" dirty="0" smtClean="0"/>
                        <a:t>5  Inspiring Worship Services</a:t>
                      </a:r>
                      <a:endParaRPr lang="en-US" sz="3600" dirty="0"/>
                    </a:p>
                  </a:txBody>
                  <a:tcPr/>
                </a:tc>
                <a:tc>
                  <a:txBody>
                    <a:bodyPr/>
                    <a:lstStyle/>
                    <a:p>
                      <a:endParaRPr lang="en-US"/>
                    </a:p>
                  </a:txBody>
                  <a:tcPr/>
                </a:tc>
              </a:tr>
              <a:tr h="594519">
                <a:tc>
                  <a:txBody>
                    <a:bodyPr/>
                    <a:lstStyle/>
                    <a:p>
                      <a:r>
                        <a:rPr lang="en-US" sz="3600" dirty="0" smtClean="0"/>
                        <a:t>6  </a:t>
                      </a:r>
                      <a:r>
                        <a:rPr lang="en-US" sz="3600" dirty="0" err="1" smtClean="0"/>
                        <a:t>Wholistic</a:t>
                      </a:r>
                      <a:r>
                        <a:rPr lang="en-US" sz="3600" dirty="0" smtClean="0"/>
                        <a:t> Small group</a:t>
                      </a:r>
                      <a:endParaRPr lang="en-US" sz="3600" dirty="0"/>
                    </a:p>
                  </a:txBody>
                  <a:tcPr/>
                </a:tc>
                <a:tc>
                  <a:txBody>
                    <a:bodyPr/>
                    <a:lstStyle/>
                    <a:p>
                      <a:endParaRPr lang="en-US"/>
                    </a:p>
                  </a:txBody>
                  <a:tcPr/>
                </a:tc>
              </a:tr>
              <a:tr h="594519">
                <a:tc>
                  <a:txBody>
                    <a:bodyPr/>
                    <a:lstStyle/>
                    <a:p>
                      <a:r>
                        <a:rPr lang="en-US" dirty="0" smtClean="0"/>
                        <a:t>7 </a:t>
                      </a:r>
                      <a:r>
                        <a:rPr lang="en-US" sz="3600" dirty="0" smtClean="0"/>
                        <a:t> Need-oriented Evangelism</a:t>
                      </a:r>
                      <a:endParaRPr lang="en-US" sz="3600" dirty="0"/>
                    </a:p>
                  </a:txBody>
                  <a:tcPr/>
                </a:tc>
                <a:tc>
                  <a:txBody>
                    <a:bodyPr/>
                    <a:lstStyle/>
                    <a:p>
                      <a:endParaRPr lang="en-US"/>
                    </a:p>
                  </a:txBody>
                  <a:tcPr/>
                </a:tc>
              </a:tr>
              <a:tr h="594519">
                <a:tc>
                  <a:txBody>
                    <a:bodyPr/>
                    <a:lstStyle/>
                    <a:p>
                      <a:r>
                        <a:rPr lang="en-US" dirty="0" smtClean="0"/>
                        <a:t>8  </a:t>
                      </a:r>
                      <a:r>
                        <a:rPr lang="en-US" sz="3600" dirty="0" smtClean="0"/>
                        <a:t> Loving Relationships</a:t>
                      </a:r>
                      <a:endParaRPr lang="en-US" sz="3600" dirty="0"/>
                    </a:p>
                  </a:txBody>
                  <a:tcPr/>
                </a:tc>
                <a:tc>
                  <a:txBody>
                    <a:bodyPr/>
                    <a:lstStyle/>
                    <a:p>
                      <a:endParaRPr lang="en-US" dirty="0"/>
                    </a:p>
                  </a:txBody>
                  <a:tcPr/>
                </a:tc>
              </a:tr>
            </a:tbl>
          </a:graphicData>
        </a:graphic>
      </p:graphicFrame>
      <p:sp>
        <p:nvSpPr>
          <p:cNvPr id="4" name="Slide Number Placeholder 3"/>
          <p:cNvSpPr>
            <a:spLocks noGrp="1"/>
          </p:cNvSpPr>
          <p:nvPr>
            <p:ph type="sldNum" sz="quarter" idx="12"/>
          </p:nvPr>
        </p:nvSpPr>
        <p:spPr/>
        <p:txBody>
          <a:bodyPr/>
          <a:lstStyle/>
          <a:p>
            <a:fld id="{D89E427B-1EE8-9A48-B23D-6BCDBF51F034}" type="slidenum">
              <a:rPr lang="en-US" smtClean="0">
                <a:solidFill>
                  <a:prstClr val="black">
                    <a:tint val="75000"/>
                  </a:prstClr>
                </a:solidFill>
              </a:rPr>
              <a:pPr/>
              <a:t>51</a:t>
            </a:fld>
            <a:endParaRPr lang="en-US">
              <a:solidFill>
                <a:prstClr val="black">
                  <a:tint val="75000"/>
                </a:prstClr>
              </a:solidFill>
            </a:endParaRPr>
          </a:p>
        </p:txBody>
      </p:sp>
      <p:sp>
        <p:nvSpPr>
          <p:cNvPr id="7" name="Oval 6"/>
          <p:cNvSpPr/>
          <p:nvPr/>
        </p:nvSpPr>
        <p:spPr>
          <a:xfrm rot="16200000">
            <a:off x="2347741" y="1476923"/>
            <a:ext cx="567182" cy="526266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defTabSz="914292"/>
            <a:endParaRPr lang="en-US">
              <a:solidFill>
                <a:prstClr val="white"/>
              </a:solidFill>
            </a:endParaRPr>
          </a:p>
        </p:txBody>
      </p:sp>
      <p:sp>
        <p:nvSpPr>
          <p:cNvPr id="8" name="TextBox 7"/>
          <p:cNvSpPr txBox="1"/>
          <p:nvPr/>
        </p:nvSpPr>
        <p:spPr>
          <a:xfrm>
            <a:off x="-58364" y="868870"/>
            <a:ext cx="9416370" cy="1569660"/>
          </a:xfrm>
          <a:prstGeom prst="rect">
            <a:avLst/>
          </a:prstGeom>
          <a:noFill/>
        </p:spPr>
        <p:txBody>
          <a:bodyPr wrap="square" rtlCol="0">
            <a:spAutoFit/>
          </a:bodyPr>
          <a:lstStyle/>
          <a:p>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E---Excellent   S- Satisfactory   NI  Needs Improvement</a:t>
            </a:r>
          </a:p>
          <a:p>
            <a:endParaRPr lang="en-US" sz="3200" dirty="0"/>
          </a:p>
          <a:p>
            <a:endParaRPr lang="en-US" sz="3200" dirty="0"/>
          </a:p>
        </p:txBody>
      </p:sp>
    </p:spTree>
    <p:extLst>
      <p:ext uri="{BB962C8B-B14F-4D97-AF65-F5344CB8AC3E}">
        <p14:creationId xmlns:p14="http://schemas.microsoft.com/office/powerpoint/2010/main" val="39248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90">
                                          <p:stCondLst>
                                            <p:cond delay="0"/>
                                          </p:stCondLst>
                                        </p:cTn>
                                        <p:tgtEl>
                                          <p:spTgt spid="7"/>
                                        </p:tgtEl>
                                      </p:cBhvr>
                                    </p:animEffect>
                                    <p:anim calcmode="lin" valueType="num">
                                      <p:cBhvr>
                                        <p:cTn id="8"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13" dur="13">
                                          <p:stCondLst>
                                            <p:cond delay="325"/>
                                          </p:stCondLst>
                                        </p:cTn>
                                        <p:tgtEl>
                                          <p:spTgt spid="7"/>
                                        </p:tgtEl>
                                      </p:cBhvr>
                                      <p:to x="100000" y="60000"/>
                                    </p:animScale>
                                    <p:animScale>
                                      <p:cBhvr>
                                        <p:cTn id="14" dur="83" decel="50000">
                                          <p:stCondLst>
                                            <p:cond delay="338"/>
                                          </p:stCondLst>
                                        </p:cTn>
                                        <p:tgtEl>
                                          <p:spTgt spid="7"/>
                                        </p:tgtEl>
                                      </p:cBhvr>
                                      <p:to x="100000" y="100000"/>
                                    </p:animScale>
                                    <p:animScale>
                                      <p:cBhvr>
                                        <p:cTn id="15" dur="13">
                                          <p:stCondLst>
                                            <p:cond delay="656"/>
                                          </p:stCondLst>
                                        </p:cTn>
                                        <p:tgtEl>
                                          <p:spTgt spid="7"/>
                                        </p:tgtEl>
                                      </p:cBhvr>
                                      <p:to x="100000" y="80000"/>
                                    </p:animScale>
                                    <p:animScale>
                                      <p:cBhvr>
                                        <p:cTn id="16" dur="83" decel="50000">
                                          <p:stCondLst>
                                            <p:cond delay="669"/>
                                          </p:stCondLst>
                                        </p:cTn>
                                        <p:tgtEl>
                                          <p:spTgt spid="7"/>
                                        </p:tgtEl>
                                      </p:cBhvr>
                                      <p:to x="100000" y="100000"/>
                                    </p:animScale>
                                    <p:animScale>
                                      <p:cBhvr>
                                        <p:cTn id="17" dur="13">
                                          <p:stCondLst>
                                            <p:cond delay="821"/>
                                          </p:stCondLst>
                                        </p:cTn>
                                        <p:tgtEl>
                                          <p:spTgt spid="7"/>
                                        </p:tgtEl>
                                      </p:cBhvr>
                                      <p:to x="100000" y="90000"/>
                                    </p:animScale>
                                    <p:animScale>
                                      <p:cBhvr>
                                        <p:cTn id="18" dur="83" decel="50000">
                                          <p:stCondLst>
                                            <p:cond delay="834"/>
                                          </p:stCondLst>
                                        </p:cTn>
                                        <p:tgtEl>
                                          <p:spTgt spid="7"/>
                                        </p:tgtEl>
                                      </p:cBhvr>
                                      <p:to x="100000" y="100000"/>
                                    </p:animScale>
                                    <p:animScale>
                                      <p:cBhvr>
                                        <p:cTn id="19" dur="13">
                                          <p:stCondLst>
                                            <p:cond delay="904"/>
                                          </p:stCondLst>
                                        </p:cTn>
                                        <p:tgtEl>
                                          <p:spTgt spid="7"/>
                                        </p:tgtEl>
                                      </p:cBhvr>
                                      <p:to x="100000" y="95000"/>
                                    </p:animScale>
                                    <p:animScale>
                                      <p:cBhvr>
                                        <p:cTn id="20" dur="83" decel="50000">
                                          <p:stCondLst>
                                            <p:cond delay="917"/>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723571"/>
            <a:ext cx="3514640" cy="5134430"/>
          </a:xfrm>
          <a:prstGeom prst="rect">
            <a:avLst/>
          </a:prstGeom>
        </p:spPr>
      </p:pic>
      <p:sp>
        <p:nvSpPr>
          <p:cNvPr id="25" name="TextBox 24"/>
          <p:cNvSpPr txBox="1"/>
          <p:nvPr/>
        </p:nvSpPr>
        <p:spPr>
          <a:xfrm>
            <a:off x="1024417" y="1625126"/>
            <a:ext cx="2205012" cy="1754327"/>
          </a:xfrm>
          <a:prstGeom prst="rect">
            <a:avLst/>
          </a:prstGeom>
          <a:noFill/>
        </p:spPr>
        <p:txBody>
          <a:bodyPr wrap="square" rtlCol="0">
            <a:spAutoFit/>
          </a:bodyPr>
          <a:lstStyle/>
          <a:p>
            <a:pPr algn="ctr"/>
            <a:r>
              <a:rPr lang="en-US" sz="3600" b="1" dirty="0" smtClean="0"/>
              <a:t>Inspiring Worship </a:t>
            </a:r>
          </a:p>
          <a:p>
            <a:pPr algn="ctr"/>
            <a:r>
              <a:rPr lang="en-US" sz="3600" b="1" dirty="0" smtClean="0"/>
              <a:t> Services</a:t>
            </a:r>
          </a:p>
        </p:txBody>
      </p:sp>
      <p:sp>
        <p:nvSpPr>
          <p:cNvPr id="33" name="TextBox 32"/>
          <p:cNvSpPr txBox="1"/>
          <p:nvPr/>
        </p:nvSpPr>
        <p:spPr>
          <a:xfrm>
            <a:off x="385342" y="1758940"/>
            <a:ext cx="541960" cy="646331"/>
          </a:xfrm>
          <a:prstGeom prst="rect">
            <a:avLst/>
          </a:prstGeom>
          <a:noFill/>
        </p:spPr>
        <p:txBody>
          <a:bodyPr wrap="none" rtlCol="0">
            <a:spAutoFit/>
          </a:bodyPr>
          <a:lstStyle/>
          <a:p>
            <a:r>
              <a:rPr lang="en-US" sz="3600" b="1" dirty="0"/>
              <a:t>5</a:t>
            </a:r>
            <a:r>
              <a:rPr lang="en-US" sz="3600" b="1" dirty="0" smtClean="0"/>
              <a:t>.</a:t>
            </a:r>
            <a:endParaRPr lang="en-US" sz="3600" b="1" dirty="0"/>
          </a:p>
        </p:txBody>
      </p:sp>
      <p:sp>
        <p:nvSpPr>
          <p:cNvPr id="2" name="TextBox 1"/>
          <p:cNvSpPr txBox="1"/>
          <p:nvPr/>
        </p:nvSpPr>
        <p:spPr>
          <a:xfrm>
            <a:off x="3900714" y="326565"/>
            <a:ext cx="4680857" cy="5632311"/>
          </a:xfrm>
          <a:prstGeom prst="rect">
            <a:avLst/>
          </a:prstGeom>
          <a:noFill/>
        </p:spPr>
        <p:txBody>
          <a:bodyPr wrap="square" rtlCol="0">
            <a:spAutoFit/>
          </a:bodyPr>
          <a:lstStyle/>
          <a:p>
            <a:pPr marL="342900" indent="-342900" algn="ctr">
              <a:buAutoNum type="alphaUcPeriod"/>
            </a:pPr>
            <a:r>
              <a:rPr lang="en-US" sz="4000" b="1" dirty="0" smtClean="0"/>
              <a:t> SPECIAL CHILDREN’S WORSHIP PROGRAMS</a:t>
            </a:r>
          </a:p>
          <a:p>
            <a:pPr marL="342900" indent="-342900" algn="ctr">
              <a:buAutoNum type="alphaUcPeriod"/>
            </a:pPr>
            <a:endParaRPr lang="en-US" sz="4000" b="1" dirty="0"/>
          </a:p>
          <a:p>
            <a:pPr marL="342900" indent="-342900" algn="ctr">
              <a:buAutoNum type="alphaUcPeriod"/>
            </a:pPr>
            <a:r>
              <a:rPr lang="en-US" sz="4000" b="1" dirty="0" smtClean="0"/>
              <a:t> WHAT CAN PASTORS AND ELDERS DO TO INSPIRE WORSHIP</a:t>
            </a:r>
            <a:endParaRPr lang="en-US" sz="4000" b="1" dirty="0"/>
          </a:p>
        </p:txBody>
      </p:sp>
      <p:sp>
        <p:nvSpPr>
          <p:cNvPr id="3" name="Slide Number Placeholder 2"/>
          <p:cNvSpPr>
            <a:spLocks noGrp="1"/>
          </p:cNvSpPr>
          <p:nvPr>
            <p:ph type="sldNum" sz="quarter" idx="12"/>
          </p:nvPr>
        </p:nvSpPr>
        <p:spPr/>
        <p:txBody>
          <a:bodyPr/>
          <a:lstStyle/>
          <a:p>
            <a:fld id="{D89E427B-1EE8-9A48-B23D-6BCDBF51F034}" type="slidenum">
              <a:rPr lang="en-US" smtClean="0"/>
              <a:t>52</a:t>
            </a:fld>
            <a:endParaRPr lang="en-US"/>
          </a:p>
        </p:txBody>
      </p:sp>
    </p:spTree>
    <p:extLst>
      <p:ext uri="{BB962C8B-B14F-4D97-AF65-F5344CB8AC3E}">
        <p14:creationId xmlns:p14="http://schemas.microsoft.com/office/powerpoint/2010/main" val="39610123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ircle(in)">
                                      <p:cBhvr>
                                        <p:cTn id="7" dur="2000"/>
                                        <p:tgtEl>
                                          <p:spTgt spid="3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circle(in)">
                                      <p:cBhvr>
                                        <p:cTn id="10" dur="2000"/>
                                        <p:tgtEl>
                                          <p:spTgt spid="25"/>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par>
                          <p:cTn id="14" fill="hold">
                            <p:stCondLst>
                              <p:cond delay="2000"/>
                            </p:stCondLst>
                            <p:childTnLst>
                              <p:par>
                                <p:cTn id="15" presetID="21" presetClass="entr" presetSubtype="1" fill="hold" grpId="0" nodeType="after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heel(1)">
                                      <p:cBhvr>
                                        <p:cTn id="17" dur="20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heel(1)">
                                      <p:cBhvr>
                                        <p:cTn id="22"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3" grpId="0"/>
      <p:bldP spid="2"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
            <a:ext cx="9144001" cy="6858001"/>
          </a:xfrm>
          <a:prstGeom prst="rect">
            <a:avLst/>
          </a:prstGeom>
        </p:spPr>
      </p:pic>
      <p:sp>
        <p:nvSpPr>
          <p:cNvPr id="3" name="TextBox 2"/>
          <p:cNvSpPr txBox="1"/>
          <p:nvPr/>
        </p:nvSpPr>
        <p:spPr>
          <a:xfrm>
            <a:off x="1357858" y="54191"/>
            <a:ext cx="7611044" cy="6863417"/>
          </a:xfrm>
          <a:prstGeom prst="rect">
            <a:avLst/>
          </a:prstGeom>
          <a:noFill/>
        </p:spPr>
        <p:txBody>
          <a:bodyPr wrap="square" rtlCol="0">
            <a:spAutoFit/>
          </a:bodyPr>
          <a:lstStyle/>
          <a:p>
            <a:pPr marL="342900" indent="-342900" algn="ctr">
              <a:buAutoNum type="alphaUcPeriod"/>
            </a:pPr>
            <a:r>
              <a:rPr lang="en-US" sz="4400" b="1" dirty="0" smtClean="0"/>
              <a:t> SPECIAL CHILDREN’S WORSHIP PROGRAMS</a:t>
            </a:r>
          </a:p>
          <a:p>
            <a:pPr marL="342900" indent="-342900" algn="ctr">
              <a:buAutoNum type="alphaUcPeriod"/>
            </a:pPr>
            <a:endParaRPr lang="en-US" sz="4400" b="1" dirty="0"/>
          </a:p>
          <a:p>
            <a:pPr algn="ctr"/>
            <a:r>
              <a:rPr lang="en-US" sz="4400" b="1" dirty="0" smtClean="0"/>
              <a:t>*Child-Friendly Church</a:t>
            </a:r>
          </a:p>
          <a:p>
            <a:pPr algn="ctr"/>
            <a:endParaRPr lang="en-US" sz="2000" b="1" dirty="0"/>
          </a:p>
          <a:p>
            <a:pPr algn="ctr"/>
            <a:r>
              <a:rPr lang="en-US" sz="4400" b="1" dirty="0" smtClean="0"/>
              <a:t>*Children’s Sabbath</a:t>
            </a:r>
          </a:p>
          <a:p>
            <a:pPr algn="ctr"/>
            <a:endParaRPr lang="en-US" sz="2000" b="1" dirty="0"/>
          </a:p>
          <a:p>
            <a:pPr algn="ctr"/>
            <a:r>
              <a:rPr lang="en-US" sz="4400" b="1" dirty="0" smtClean="0"/>
              <a:t>*Children Church</a:t>
            </a:r>
          </a:p>
          <a:p>
            <a:pPr algn="ctr"/>
            <a:endParaRPr lang="en-US" sz="2000" b="1" dirty="0" smtClean="0"/>
          </a:p>
          <a:p>
            <a:pPr algn="ctr"/>
            <a:r>
              <a:rPr lang="en-US" sz="4400" b="1" dirty="0" smtClean="0"/>
              <a:t>*Children’s Story/Homily</a:t>
            </a:r>
          </a:p>
          <a:p>
            <a:pPr marL="571500" indent="-571500" algn="ctr">
              <a:buFont typeface="Wingdings" panose="05000000000000000000" pitchFamily="2" charset="2"/>
              <a:buChar char="v"/>
            </a:pPr>
            <a:r>
              <a:rPr lang="en-US" sz="4400" b="1" dirty="0" smtClean="0"/>
              <a:t>Intergenerational worship</a:t>
            </a:r>
          </a:p>
          <a:p>
            <a:pPr algn="ctr"/>
            <a:endParaRPr lang="en-US" sz="2800" b="1" dirty="0"/>
          </a:p>
        </p:txBody>
      </p:sp>
    </p:spTree>
    <p:extLst>
      <p:ext uri="{BB962C8B-B14F-4D97-AF65-F5344CB8AC3E}">
        <p14:creationId xmlns:p14="http://schemas.microsoft.com/office/powerpoint/2010/main" val="41618061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anim calcmode="lin" valueType="num">
                                      <p:cBhvr>
                                        <p:cTn id="3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1000"/>
                                        <p:tgtEl>
                                          <p:spTgt spid="3">
                                            <p:txEl>
                                              <p:pRg st="9" end="9"/>
                                            </p:txEl>
                                          </p:spTgt>
                                        </p:tgtEl>
                                      </p:cBhvr>
                                    </p:animEffect>
                                    <p:anim calcmode="lin" valueType="num">
                                      <p:cBhvr>
                                        <p:cTn id="43"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08098" y="253992"/>
            <a:ext cx="8037285" cy="1323439"/>
          </a:xfrm>
          <a:prstGeom prst="rect">
            <a:avLst/>
          </a:prstGeom>
          <a:noFill/>
        </p:spPr>
        <p:txBody>
          <a:bodyPr wrap="square" rtlCol="0">
            <a:spAutoFit/>
          </a:bodyPr>
          <a:lstStyle/>
          <a:p>
            <a:pPr marL="742950" indent="-742950" algn="ctr">
              <a:buAutoNum type="alphaUcPeriod" startAt="2"/>
            </a:pPr>
            <a:r>
              <a:rPr lang="en-US" sz="4000" b="1" dirty="0" smtClean="0"/>
              <a:t>TIPS FOR PASTORS AND ELDERS : </a:t>
            </a:r>
          </a:p>
          <a:p>
            <a:pPr algn="ctr"/>
            <a:r>
              <a:rPr lang="en-US" sz="4000" b="1" dirty="0" smtClean="0">
                <a:effectLst>
                  <a:glow rad="101600">
                    <a:schemeClr val="accent2">
                      <a:satMod val="175000"/>
                      <a:alpha val="40000"/>
                    </a:schemeClr>
                  </a:glow>
                </a:effectLst>
                <a:latin typeface="Constantia" panose="02030602050306030303" pitchFamily="18" charset="0"/>
              </a:rPr>
              <a:t>How to inspire worship</a:t>
            </a:r>
            <a:endParaRPr lang="en-US" sz="4000" b="1" dirty="0">
              <a:effectLst>
                <a:glow rad="101600">
                  <a:schemeClr val="accent2">
                    <a:satMod val="175000"/>
                    <a:alpha val="40000"/>
                  </a:schemeClr>
                </a:glow>
              </a:effectLst>
              <a:latin typeface="Constantia" panose="02030602050306030303" pitchFamily="18" charset="0"/>
            </a:endParaRPr>
          </a:p>
        </p:txBody>
      </p:sp>
      <p:pic>
        <p:nvPicPr>
          <p:cNvPr id="9" name="Picture 8"/>
          <p:cNvPicPr>
            <a:picLocks noChangeAspect="1"/>
          </p:cNvPicPr>
          <p:nvPr/>
        </p:nvPicPr>
        <p:blipFill>
          <a:blip r:embed="rId2"/>
          <a:stretch>
            <a:fillRect/>
          </a:stretch>
        </p:blipFill>
        <p:spPr>
          <a:xfrm>
            <a:off x="181145" y="1782764"/>
            <a:ext cx="4408998" cy="4790265"/>
          </a:xfrm>
          <a:prstGeom prst="rect">
            <a:avLst/>
          </a:prstGeom>
        </p:spPr>
      </p:pic>
      <p:sp>
        <p:nvSpPr>
          <p:cNvPr id="2" name="TextBox 1"/>
          <p:cNvSpPr txBox="1"/>
          <p:nvPr/>
        </p:nvSpPr>
        <p:spPr>
          <a:xfrm>
            <a:off x="163003" y="2031998"/>
            <a:ext cx="1524284" cy="1446550"/>
          </a:xfrm>
          <a:prstGeom prst="rect">
            <a:avLst/>
          </a:prstGeom>
          <a:noFill/>
        </p:spPr>
        <p:txBody>
          <a:bodyPr wrap="square" rtlCol="0">
            <a:spAutoFit/>
          </a:bodyPr>
          <a:lstStyle/>
          <a:p>
            <a:pPr algn="ctr"/>
            <a:r>
              <a:rPr lang="en-US" sz="2200" b="1" dirty="0" smtClean="0"/>
              <a:t>-See the church through a child’s eye</a:t>
            </a:r>
            <a:endParaRPr lang="en-US" sz="2200" b="1" dirty="0"/>
          </a:p>
        </p:txBody>
      </p:sp>
      <p:pic>
        <p:nvPicPr>
          <p:cNvPr id="11" name="Picture 10"/>
          <p:cNvPicPr>
            <a:picLocks noChangeAspect="1"/>
          </p:cNvPicPr>
          <p:nvPr/>
        </p:nvPicPr>
        <p:blipFill>
          <a:blip r:embed="rId2"/>
          <a:stretch>
            <a:fillRect/>
          </a:stretch>
        </p:blipFill>
        <p:spPr>
          <a:xfrm>
            <a:off x="4590143" y="1782764"/>
            <a:ext cx="4408998" cy="4790265"/>
          </a:xfrm>
          <a:prstGeom prst="rect">
            <a:avLst/>
          </a:prstGeom>
        </p:spPr>
      </p:pic>
      <p:sp>
        <p:nvSpPr>
          <p:cNvPr id="12" name="TextBox 11"/>
          <p:cNvSpPr txBox="1"/>
          <p:nvPr/>
        </p:nvSpPr>
        <p:spPr>
          <a:xfrm>
            <a:off x="1705430" y="1930395"/>
            <a:ext cx="1524284" cy="1446550"/>
          </a:xfrm>
          <a:prstGeom prst="rect">
            <a:avLst/>
          </a:prstGeom>
          <a:noFill/>
        </p:spPr>
        <p:txBody>
          <a:bodyPr wrap="square" rtlCol="0">
            <a:spAutoFit/>
          </a:bodyPr>
          <a:lstStyle/>
          <a:p>
            <a:pPr algn="ctr"/>
            <a:r>
              <a:rPr lang="en-US" sz="2200" b="1" dirty="0" smtClean="0"/>
              <a:t>-Learn to know kids by their names</a:t>
            </a:r>
            <a:endParaRPr lang="en-US" sz="2200" b="1" dirty="0"/>
          </a:p>
        </p:txBody>
      </p:sp>
      <p:sp>
        <p:nvSpPr>
          <p:cNvPr id="13" name="TextBox 12"/>
          <p:cNvSpPr txBox="1"/>
          <p:nvPr/>
        </p:nvSpPr>
        <p:spPr>
          <a:xfrm>
            <a:off x="3120288" y="2220684"/>
            <a:ext cx="1524284" cy="1323439"/>
          </a:xfrm>
          <a:prstGeom prst="rect">
            <a:avLst/>
          </a:prstGeom>
          <a:noFill/>
        </p:spPr>
        <p:txBody>
          <a:bodyPr wrap="square" rtlCol="0">
            <a:spAutoFit/>
          </a:bodyPr>
          <a:lstStyle/>
          <a:p>
            <a:pPr algn="ctr"/>
            <a:r>
              <a:rPr lang="en-US" sz="1600" b="1" dirty="0" smtClean="0"/>
              <a:t>-Prepare sermons that involve kids in response and participation</a:t>
            </a:r>
            <a:endParaRPr lang="en-US" sz="1600" b="1" dirty="0"/>
          </a:p>
        </p:txBody>
      </p:sp>
      <p:sp>
        <p:nvSpPr>
          <p:cNvPr id="14" name="TextBox 13"/>
          <p:cNvSpPr txBox="1"/>
          <p:nvPr/>
        </p:nvSpPr>
        <p:spPr>
          <a:xfrm>
            <a:off x="4590143" y="2031998"/>
            <a:ext cx="1524284" cy="1477328"/>
          </a:xfrm>
          <a:prstGeom prst="rect">
            <a:avLst/>
          </a:prstGeom>
          <a:noFill/>
        </p:spPr>
        <p:txBody>
          <a:bodyPr wrap="square" rtlCol="0">
            <a:spAutoFit/>
          </a:bodyPr>
          <a:lstStyle/>
          <a:p>
            <a:pPr algn="ctr"/>
            <a:r>
              <a:rPr lang="en-US" b="1" dirty="0" smtClean="0"/>
              <a:t>-Make efforts to introduce new ministries for kids.</a:t>
            </a:r>
            <a:endParaRPr lang="en-US" b="1" dirty="0"/>
          </a:p>
        </p:txBody>
      </p:sp>
      <p:sp>
        <p:nvSpPr>
          <p:cNvPr id="15" name="TextBox 14"/>
          <p:cNvSpPr txBox="1"/>
          <p:nvPr/>
        </p:nvSpPr>
        <p:spPr>
          <a:xfrm>
            <a:off x="6114427" y="1937650"/>
            <a:ext cx="1524284" cy="1477328"/>
          </a:xfrm>
          <a:prstGeom prst="rect">
            <a:avLst/>
          </a:prstGeom>
          <a:noFill/>
        </p:spPr>
        <p:txBody>
          <a:bodyPr wrap="square" rtlCol="0">
            <a:spAutoFit/>
          </a:bodyPr>
          <a:lstStyle/>
          <a:p>
            <a:pPr algn="ctr"/>
            <a:r>
              <a:rPr lang="en-US" b="1" dirty="0" smtClean="0"/>
              <a:t>-Incorporate 1-2 kid’s songs in the worship service</a:t>
            </a:r>
            <a:endParaRPr lang="en-US" b="1" dirty="0"/>
          </a:p>
        </p:txBody>
      </p:sp>
      <p:sp>
        <p:nvSpPr>
          <p:cNvPr id="16" name="TextBox 15"/>
          <p:cNvSpPr txBox="1"/>
          <p:nvPr/>
        </p:nvSpPr>
        <p:spPr>
          <a:xfrm>
            <a:off x="7511143" y="2293256"/>
            <a:ext cx="1524284" cy="1200328"/>
          </a:xfrm>
          <a:prstGeom prst="rect">
            <a:avLst/>
          </a:prstGeom>
          <a:noFill/>
        </p:spPr>
        <p:txBody>
          <a:bodyPr wrap="square" rtlCol="0">
            <a:spAutoFit/>
          </a:bodyPr>
          <a:lstStyle/>
          <a:p>
            <a:pPr algn="ctr"/>
            <a:r>
              <a:rPr lang="en-US" sz="2400" b="1" dirty="0" smtClean="0"/>
              <a:t>-Involve children in worship</a:t>
            </a:r>
            <a:endParaRPr lang="en-US" sz="2400" b="1" dirty="0"/>
          </a:p>
        </p:txBody>
      </p:sp>
      <p:sp>
        <p:nvSpPr>
          <p:cNvPr id="3" name="Slide Number Placeholder 2"/>
          <p:cNvSpPr>
            <a:spLocks noGrp="1"/>
          </p:cNvSpPr>
          <p:nvPr>
            <p:ph type="sldNum" sz="quarter" idx="12"/>
          </p:nvPr>
        </p:nvSpPr>
        <p:spPr/>
        <p:txBody>
          <a:bodyPr/>
          <a:lstStyle/>
          <a:p>
            <a:fld id="{D89E427B-1EE8-9A48-B23D-6BCDBF51F034}" type="slidenum">
              <a:rPr lang="en-US" smtClean="0"/>
              <a:t>54</a:t>
            </a:fld>
            <a:endParaRPr lang="en-US"/>
          </a:p>
        </p:txBody>
      </p:sp>
    </p:spTree>
    <p:extLst>
      <p:ext uri="{BB962C8B-B14F-4D97-AF65-F5344CB8AC3E}">
        <p14:creationId xmlns:p14="http://schemas.microsoft.com/office/powerpoint/2010/main" val="36587426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circle(in)">
                                      <p:cBhvr>
                                        <p:cTn id="33" dur="20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heel(1)">
                                      <p:cBhvr>
                                        <p:cTn id="38" dur="20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heel(1)">
                                      <p:cBhvr>
                                        <p:cTn id="43" dur="20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heel(1)">
                                      <p:cBhvr>
                                        <p:cTn id="48"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P spid="15" grpId="0"/>
      <p:bldP spid="1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178"/>
            <a:ext cx="8229600" cy="1143000"/>
          </a:xfrm>
        </p:spPr>
        <p:txBody>
          <a:bodyPr/>
          <a:lstStyle/>
          <a:p>
            <a:r>
              <a:rPr lang="en-US" dirty="0" smtClean="0"/>
              <a:t>8 Characteristics of a healthy CHM</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71047886"/>
              </p:ext>
            </p:extLst>
          </p:nvPr>
        </p:nvGraphicFramePr>
        <p:xfrm>
          <a:off x="0" y="1600200"/>
          <a:ext cx="8492248" cy="5432898"/>
        </p:xfrm>
        <a:graphic>
          <a:graphicData uri="http://schemas.openxmlformats.org/drawingml/2006/table">
            <a:tbl>
              <a:tblPr firstRow="1" bandRow="1">
                <a:tableStyleId>{5C22544A-7EE6-4342-B048-85BDC9FD1C3A}</a:tableStyleId>
              </a:tblPr>
              <a:tblGrid>
                <a:gridCol w="6459167"/>
                <a:gridCol w="2033081"/>
              </a:tblGrid>
              <a:tr h="594519">
                <a:tc>
                  <a:txBody>
                    <a:bodyPr/>
                    <a:lstStyle/>
                    <a:p>
                      <a:r>
                        <a:rPr lang="en-US" sz="3600" dirty="0" smtClean="0"/>
                        <a:t>1  Empowering leadership</a:t>
                      </a:r>
                      <a:endParaRPr lang="en-US" sz="3600" dirty="0"/>
                    </a:p>
                  </a:txBody>
                  <a:tcPr/>
                </a:tc>
                <a:tc>
                  <a:txBody>
                    <a:bodyPr/>
                    <a:lstStyle/>
                    <a:p>
                      <a:endParaRPr lang="en-US" sz="3600"/>
                    </a:p>
                  </a:txBody>
                  <a:tcPr/>
                </a:tc>
              </a:tr>
              <a:tr h="425099">
                <a:tc>
                  <a:txBody>
                    <a:bodyPr/>
                    <a:lstStyle/>
                    <a:p>
                      <a:r>
                        <a:rPr lang="en-US" sz="3600" dirty="0" smtClean="0"/>
                        <a:t>2.  Gift-oriented ministry</a:t>
                      </a:r>
                      <a:endParaRPr lang="en-US" sz="3600" dirty="0"/>
                    </a:p>
                  </a:txBody>
                  <a:tcPr/>
                </a:tc>
                <a:tc>
                  <a:txBody>
                    <a:bodyPr/>
                    <a:lstStyle/>
                    <a:p>
                      <a:endParaRPr lang="en-US" sz="3600" dirty="0"/>
                    </a:p>
                  </a:txBody>
                  <a:tcPr/>
                </a:tc>
              </a:tr>
              <a:tr h="95233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3600" dirty="0" smtClean="0"/>
                        <a:t>3  Passionate Spirituality</a:t>
                      </a:r>
                    </a:p>
                    <a:p>
                      <a:endParaRPr lang="en-US" dirty="0"/>
                    </a:p>
                  </a:txBody>
                  <a:tcPr/>
                </a:tc>
                <a:tc>
                  <a:txBody>
                    <a:bodyPr/>
                    <a:lstStyle/>
                    <a:p>
                      <a:endParaRPr lang="en-US" dirty="0"/>
                    </a:p>
                  </a:txBody>
                  <a:tcPr/>
                </a:tc>
              </a:tr>
              <a:tr h="594519">
                <a:tc>
                  <a:txBody>
                    <a:bodyPr/>
                    <a:lstStyle/>
                    <a:p>
                      <a:r>
                        <a:rPr lang="en-US" sz="3600" dirty="0" smtClean="0"/>
                        <a:t>4  Functional  Structures</a:t>
                      </a:r>
                      <a:endParaRPr lang="en-US" sz="3600" dirty="0"/>
                    </a:p>
                  </a:txBody>
                  <a:tcPr/>
                </a:tc>
                <a:tc>
                  <a:txBody>
                    <a:bodyPr/>
                    <a:lstStyle/>
                    <a:p>
                      <a:endParaRPr lang="en-US"/>
                    </a:p>
                  </a:txBody>
                  <a:tcPr/>
                </a:tc>
              </a:tr>
              <a:tr h="594519">
                <a:tc>
                  <a:txBody>
                    <a:bodyPr/>
                    <a:lstStyle/>
                    <a:p>
                      <a:r>
                        <a:rPr lang="en-US" sz="3600" dirty="0" smtClean="0"/>
                        <a:t>5  Inspiring Worship Services</a:t>
                      </a:r>
                      <a:endParaRPr lang="en-US" sz="3600" dirty="0"/>
                    </a:p>
                  </a:txBody>
                  <a:tcPr/>
                </a:tc>
                <a:tc>
                  <a:txBody>
                    <a:bodyPr/>
                    <a:lstStyle/>
                    <a:p>
                      <a:endParaRPr lang="en-US"/>
                    </a:p>
                  </a:txBody>
                  <a:tcPr/>
                </a:tc>
              </a:tr>
              <a:tr h="594519">
                <a:tc>
                  <a:txBody>
                    <a:bodyPr/>
                    <a:lstStyle/>
                    <a:p>
                      <a:r>
                        <a:rPr lang="en-US" sz="3600" dirty="0" smtClean="0"/>
                        <a:t>6  </a:t>
                      </a:r>
                      <a:r>
                        <a:rPr lang="en-US" sz="3600" dirty="0" err="1" smtClean="0"/>
                        <a:t>Wholistic</a:t>
                      </a:r>
                      <a:r>
                        <a:rPr lang="en-US" sz="3600" dirty="0" smtClean="0"/>
                        <a:t> Small group</a:t>
                      </a:r>
                      <a:endParaRPr lang="en-US" sz="3600" dirty="0"/>
                    </a:p>
                  </a:txBody>
                  <a:tcPr/>
                </a:tc>
                <a:tc>
                  <a:txBody>
                    <a:bodyPr/>
                    <a:lstStyle/>
                    <a:p>
                      <a:endParaRPr lang="en-US"/>
                    </a:p>
                  </a:txBody>
                  <a:tcPr/>
                </a:tc>
              </a:tr>
              <a:tr h="594519">
                <a:tc>
                  <a:txBody>
                    <a:bodyPr/>
                    <a:lstStyle/>
                    <a:p>
                      <a:r>
                        <a:rPr lang="en-US" dirty="0" smtClean="0"/>
                        <a:t>7 </a:t>
                      </a:r>
                      <a:r>
                        <a:rPr lang="en-US" sz="3600" dirty="0" smtClean="0"/>
                        <a:t> Need-oriented Evangelism</a:t>
                      </a:r>
                      <a:endParaRPr lang="en-US" sz="3600" dirty="0"/>
                    </a:p>
                  </a:txBody>
                  <a:tcPr/>
                </a:tc>
                <a:tc>
                  <a:txBody>
                    <a:bodyPr/>
                    <a:lstStyle/>
                    <a:p>
                      <a:endParaRPr lang="en-US"/>
                    </a:p>
                  </a:txBody>
                  <a:tcPr/>
                </a:tc>
              </a:tr>
              <a:tr h="594519">
                <a:tc>
                  <a:txBody>
                    <a:bodyPr/>
                    <a:lstStyle/>
                    <a:p>
                      <a:r>
                        <a:rPr lang="en-US" dirty="0" smtClean="0"/>
                        <a:t>8  </a:t>
                      </a:r>
                      <a:r>
                        <a:rPr lang="en-US" sz="3600" dirty="0" smtClean="0"/>
                        <a:t> Loving Relationships</a:t>
                      </a:r>
                      <a:endParaRPr lang="en-US" sz="3600" dirty="0"/>
                    </a:p>
                  </a:txBody>
                  <a:tcPr/>
                </a:tc>
                <a:tc>
                  <a:txBody>
                    <a:bodyPr/>
                    <a:lstStyle/>
                    <a:p>
                      <a:endParaRPr lang="en-US" dirty="0"/>
                    </a:p>
                  </a:txBody>
                  <a:tcPr/>
                </a:tc>
              </a:tr>
            </a:tbl>
          </a:graphicData>
        </a:graphic>
      </p:graphicFrame>
      <p:sp>
        <p:nvSpPr>
          <p:cNvPr id="4" name="Slide Number Placeholder 3"/>
          <p:cNvSpPr>
            <a:spLocks noGrp="1"/>
          </p:cNvSpPr>
          <p:nvPr>
            <p:ph type="sldNum" sz="quarter" idx="12"/>
          </p:nvPr>
        </p:nvSpPr>
        <p:spPr/>
        <p:txBody>
          <a:bodyPr/>
          <a:lstStyle/>
          <a:p>
            <a:fld id="{D89E427B-1EE8-9A48-B23D-6BCDBF51F034}" type="slidenum">
              <a:rPr lang="en-US" smtClean="0">
                <a:solidFill>
                  <a:prstClr val="black">
                    <a:tint val="75000"/>
                  </a:prstClr>
                </a:solidFill>
              </a:rPr>
              <a:pPr/>
              <a:t>55</a:t>
            </a:fld>
            <a:endParaRPr lang="en-US">
              <a:solidFill>
                <a:prstClr val="black">
                  <a:tint val="75000"/>
                </a:prstClr>
              </a:solidFill>
            </a:endParaRPr>
          </a:p>
        </p:txBody>
      </p:sp>
      <p:sp>
        <p:nvSpPr>
          <p:cNvPr id="7" name="Oval 6"/>
          <p:cNvSpPr/>
          <p:nvPr/>
        </p:nvSpPr>
        <p:spPr>
          <a:xfrm rot="16200000">
            <a:off x="2274784" y="2113889"/>
            <a:ext cx="567182" cy="526266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defTabSz="914292"/>
            <a:endParaRPr lang="en-US">
              <a:solidFill>
                <a:prstClr val="white"/>
              </a:solidFill>
            </a:endParaRPr>
          </a:p>
        </p:txBody>
      </p:sp>
      <p:sp>
        <p:nvSpPr>
          <p:cNvPr id="8" name="TextBox 7"/>
          <p:cNvSpPr txBox="1"/>
          <p:nvPr/>
        </p:nvSpPr>
        <p:spPr>
          <a:xfrm>
            <a:off x="-58364" y="868870"/>
            <a:ext cx="9416370" cy="1569660"/>
          </a:xfrm>
          <a:prstGeom prst="rect">
            <a:avLst/>
          </a:prstGeom>
          <a:noFill/>
        </p:spPr>
        <p:txBody>
          <a:bodyPr wrap="square" rtlCol="0">
            <a:spAutoFit/>
          </a:bodyPr>
          <a:lstStyle/>
          <a:p>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E---Excellent   S- Satisfactory   NI  Needs Improvement</a:t>
            </a:r>
          </a:p>
          <a:p>
            <a:endParaRPr lang="en-US" sz="3200" dirty="0"/>
          </a:p>
          <a:p>
            <a:endParaRPr lang="en-US" sz="3200" dirty="0"/>
          </a:p>
        </p:txBody>
      </p:sp>
    </p:spTree>
    <p:extLst>
      <p:ext uri="{BB962C8B-B14F-4D97-AF65-F5344CB8AC3E}">
        <p14:creationId xmlns:p14="http://schemas.microsoft.com/office/powerpoint/2010/main" val="5848500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90">
                                          <p:stCondLst>
                                            <p:cond delay="0"/>
                                          </p:stCondLst>
                                        </p:cTn>
                                        <p:tgtEl>
                                          <p:spTgt spid="7"/>
                                        </p:tgtEl>
                                      </p:cBhvr>
                                    </p:animEffect>
                                    <p:anim calcmode="lin" valueType="num">
                                      <p:cBhvr>
                                        <p:cTn id="8"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13" dur="13">
                                          <p:stCondLst>
                                            <p:cond delay="325"/>
                                          </p:stCondLst>
                                        </p:cTn>
                                        <p:tgtEl>
                                          <p:spTgt spid="7"/>
                                        </p:tgtEl>
                                      </p:cBhvr>
                                      <p:to x="100000" y="60000"/>
                                    </p:animScale>
                                    <p:animScale>
                                      <p:cBhvr>
                                        <p:cTn id="14" dur="83" decel="50000">
                                          <p:stCondLst>
                                            <p:cond delay="338"/>
                                          </p:stCondLst>
                                        </p:cTn>
                                        <p:tgtEl>
                                          <p:spTgt spid="7"/>
                                        </p:tgtEl>
                                      </p:cBhvr>
                                      <p:to x="100000" y="100000"/>
                                    </p:animScale>
                                    <p:animScale>
                                      <p:cBhvr>
                                        <p:cTn id="15" dur="13">
                                          <p:stCondLst>
                                            <p:cond delay="656"/>
                                          </p:stCondLst>
                                        </p:cTn>
                                        <p:tgtEl>
                                          <p:spTgt spid="7"/>
                                        </p:tgtEl>
                                      </p:cBhvr>
                                      <p:to x="100000" y="80000"/>
                                    </p:animScale>
                                    <p:animScale>
                                      <p:cBhvr>
                                        <p:cTn id="16" dur="83" decel="50000">
                                          <p:stCondLst>
                                            <p:cond delay="669"/>
                                          </p:stCondLst>
                                        </p:cTn>
                                        <p:tgtEl>
                                          <p:spTgt spid="7"/>
                                        </p:tgtEl>
                                      </p:cBhvr>
                                      <p:to x="100000" y="100000"/>
                                    </p:animScale>
                                    <p:animScale>
                                      <p:cBhvr>
                                        <p:cTn id="17" dur="13">
                                          <p:stCondLst>
                                            <p:cond delay="821"/>
                                          </p:stCondLst>
                                        </p:cTn>
                                        <p:tgtEl>
                                          <p:spTgt spid="7"/>
                                        </p:tgtEl>
                                      </p:cBhvr>
                                      <p:to x="100000" y="90000"/>
                                    </p:animScale>
                                    <p:animScale>
                                      <p:cBhvr>
                                        <p:cTn id="18" dur="83" decel="50000">
                                          <p:stCondLst>
                                            <p:cond delay="834"/>
                                          </p:stCondLst>
                                        </p:cTn>
                                        <p:tgtEl>
                                          <p:spTgt spid="7"/>
                                        </p:tgtEl>
                                      </p:cBhvr>
                                      <p:to x="100000" y="100000"/>
                                    </p:animScale>
                                    <p:animScale>
                                      <p:cBhvr>
                                        <p:cTn id="19" dur="13">
                                          <p:stCondLst>
                                            <p:cond delay="904"/>
                                          </p:stCondLst>
                                        </p:cTn>
                                        <p:tgtEl>
                                          <p:spTgt spid="7"/>
                                        </p:tgtEl>
                                      </p:cBhvr>
                                      <p:to x="100000" y="95000"/>
                                    </p:animScale>
                                    <p:animScale>
                                      <p:cBhvr>
                                        <p:cTn id="20" dur="83" decel="50000">
                                          <p:stCondLst>
                                            <p:cond delay="917"/>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5901964" y="-2176"/>
            <a:ext cx="3326052" cy="4617989"/>
          </a:xfrm>
          <a:prstGeom prst="rect">
            <a:avLst/>
          </a:prstGeom>
        </p:spPr>
      </p:pic>
      <p:sp>
        <p:nvSpPr>
          <p:cNvPr id="26" name="TextBox 25"/>
          <p:cNvSpPr txBox="1"/>
          <p:nvPr/>
        </p:nvSpPr>
        <p:spPr>
          <a:xfrm rot="314617">
            <a:off x="6360475" y="429296"/>
            <a:ext cx="2634687" cy="1138773"/>
          </a:xfrm>
          <a:prstGeom prst="rect">
            <a:avLst/>
          </a:prstGeom>
          <a:noFill/>
        </p:spPr>
        <p:txBody>
          <a:bodyPr wrap="square" rtlCol="0">
            <a:spAutoFit/>
          </a:bodyPr>
          <a:lstStyle/>
          <a:p>
            <a:pPr algn="ctr"/>
            <a:r>
              <a:rPr lang="en-US" sz="3600" b="1" dirty="0" err="1" smtClean="0"/>
              <a:t>Wholistic</a:t>
            </a:r>
            <a:r>
              <a:rPr lang="en-US" sz="3200" b="1" dirty="0" smtClean="0"/>
              <a:t> </a:t>
            </a:r>
          </a:p>
          <a:p>
            <a:pPr algn="ctr"/>
            <a:r>
              <a:rPr lang="en-US" sz="3200" b="1" dirty="0" smtClean="0"/>
              <a:t>Small Groups</a:t>
            </a:r>
          </a:p>
        </p:txBody>
      </p:sp>
      <p:sp>
        <p:nvSpPr>
          <p:cNvPr id="34" name="TextBox 33"/>
          <p:cNvSpPr txBox="1"/>
          <p:nvPr/>
        </p:nvSpPr>
        <p:spPr>
          <a:xfrm>
            <a:off x="5817948" y="175098"/>
            <a:ext cx="725887" cy="707886"/>
          </a:xfrm>
          <a:prstGeom prst="rect">
            <a:avLst/>
          </a:prstGeom>
          <a:noFill/>
        </p:spPr>
        <p:txBody>
          <a:bodyPr wrap="square" rtlCol="0">
            <a:spAutoFit/>
          </a:bodyPr>
          <a:lstStyle/>
          <a:p>
            <a:r>
              <a:rPr lang="en-US" sz="4000" b="1" dirty="0"/>
              <a:t>6</a:t>
            </a:r>
            <a:r>
              <a:rPr lang="en-US" sz="4000" b="1" dirty="0" smtClean="0"/>
              <a:t>.</a:t>
            </a:r>
            <a:endParaRPr lang="en-US" sz="4000" b="1" dirty="0"/>
          </a:p>
        </p:txBody>
      </p:sp>
      <p:pic>
        <p:nvPicPr>
          <p:cNvPr id="37" name="Picture 36"/>
          <p:cNvPicPr>
            <a:picLocks noChangeAspect="1"/>
          </p:cNvPicPr>
          <p:nvPr/>
        </p:nvPicPr>
        <p:blipFill>
          <a:blip r:embed="rId4"/>
          <a:stretch>
            <a:fillRect/>
          </a:stretch>
        </p:blipFill>
        <p:spPr>
          <a:xfrm>
            <a:off x="-1517" y="3583011"/>
            <a:ext cx="3937000" cy="3120793"/>
          </a:xfrm>
          <a:prstGeom prst="rect">
            <a:avLst/>
          </a:prstGeom>
        </p:spPr>
      </p:pic>
      <p:sp>
        <p:nvSpPr>
          <p:cNvPr id="2" name="TextBox 1"/>
          <p:cNvSpPr txBox="1"/>
          <p:nvPr/>
        </p:nvSpPr>
        <p:spPr>
          <a:xfrm>
            <a:off x="489857" y="486553"/>
            <a:ext cx="4717143" cy="2862322"/>
          </a:xfrm>
          <a:prstGeom prst="rect">
            <a:avLst/>
          </a:prstGeom>
          <a:noFill/>
        </p:spPr>
        <p:txBody>
          <a:bodyPr wrap="square" rtlCol="0">
            <a:spAutoFit/>
          </a:bodyPr>
          <a:lstStyle/>
          <a:p>
            <a:pPr algn="ctr"/>
            <a:r>
              <a:rPr lang="en-US" sz="3600" b="1" i="1" dirty="0" smtClean="0">
                <a:solidFill>
                  <a:srgbClr val="8000FF"/>
                </a:solidFill>
              </a:rPr>
              <a:t>CHILDREN’S SMALL GROUP </a:t>
            </a:r>
            <a:r>
              <a:rPr lang="en-US" sz="3600" i="1" dirty="0" smtClean="0"/>
              <a:t>is another way of nurturing the spiritual development of children.</a:t>
            </a:r>
            <a:endParaRPr lang="en-US" sz="3600" i="1" dirty="0"/>
          </a:p>
        </p:txBody>
      </p:sp>
      <p:sp>
        <p:nvSpPr>
          <p:cNvPr id="3" name="TextBox 2"/>
          <p:cNvSpPr txBox="1"/>
          <p:nvPr/>
        </p:nvSpPr>
        <p:spPr>
          <a:xfrm>
            <a:off x="3935483" y="4297395"/>
            <a:ext cx="5292533" cy="2246769"/>
          </a:xfrm>
          <a:prstGeom prst="rect">
            <a:avLst/>
          </a:prstGeom>
          <a:noFill/>
        </p:spPr>
        <p:txBody>
          <a:bodyPr wrap="square" rtlCol="0">
            <a:spAutoFit/>
          </a:bodyPr>
          <a:lstStyle/>
          <a:p>
            <a:r>
              <a:rPr lang="en-US" sz="3200" b="1" dirty="0" smtClean="0">
                <a:latin typeface="Gabriola"/>
                <a:cs typeface="Gabriola"/>
              </a:rPr>
              <a:t>SMALL GROUPS  - (</a:t>
            </a:r>
            <a:r>
              <a:rPr lang="en-US" sz="4000" b="1" dirty="0" smtClean="0">
                <a:latin typeface="Gabriola"/>
                <a:cs typeface="Gabriola"/>
              </a:rPr>
              <a:t>support groups)</a:t>
            </a:r>
          </a:p>
          <a:p>
            <a:pPr marL="571500" indent="-571500">
              <a:buFont typeface="Arial" panose="020B0604020202020204" pitchFamily="34" charset="0"/>
              <a:buChar char="•"/>
            </a:pPr>
            <a:r>
              <a:rPr lang="en-US" sz="3600" dirty="0" smtClean="0">
                <a:latin typeface="Gabriola"/>
                <a:cs typeface="Gabriola"/>
              </a:rPr>
              <a:t>Those hurting and in -pain.</a:t>
            </a:r>
            <a:r>
              <a:rPr lang="en-US" sz="2800" dirty="0" smtClean="0">
                <a:latin typeface="Gabriola"/>
                <a:cs typeface="Gabriola"/>
              </a:rPr>
              <a:t> </a:t>
            </a:r>
          </a:p>
          <a:p>
            <a:pPr marL="457200" indent="-457200">
              <a:buFont typeface="Arial" panose="020B0604020202020204" pitchFamily="34" charset="0"/>
              <a:buChar char="•"/>
            </a:pPr>
            <a:r>
              <a:rPr lang="en-US" sz="3200" dirty="0" smtClean="0">
                <a:latin typeface="Gabriola"/>
                <a:cs typeface="Gabriola"/>
              </a:rPr>
              <a:t>Provides emotional nurture as they are directed to Jesus</a:t>
            </a:r>
            <a:r>
              <a:rPr lang="en-US" sz="2800" dirty="0" smtClean="0">
                <a:latin typeface="Gabriola"/>
                <a:cs typeface="Gabriola"/>
              </a:rPr>
              <a:t>.</a:t>
            </a:r>
            <a:endParaRPr lang="en-US" sz="2800" dirty="0">
              <a:latin typeface="Gabriola"/>
              <a:cs typeface="Gabriola"/>
            </a:endParaRPr>
          </a:p>
        </p:txBody>
      </p:sp>
      <p:sp>
        <p:nvSpPr>
          <p:cNvPr id="4" name="Slide Number Placeholder 3"/>
          <p:cNvSpPr>
            <a:spLocks noGrp="1"/>
          </p:cNvSpPr>
          <p:nvPr>
            <p:ph type="sldNum" sz="quarter" idx="12"/>
          </p:nvPr>
        </p:nvSpPr>
        <p:spPr/>
        <p:txBody>
          <a:bodyPr/>
          <a:lstStyle/>
          <a:p>
            <a:fld id="{D89E427B-1EE8-9A48-B23D-6BCDBF51F034}" type="slidenum">
              <a:rPr lang="en-US" smtClean="0"/>
              <a:t>56</a:t>
            </a:fld>
            <a:endParaRPr lang="en-US"/>
          </a:p>
        </p:txBody>
      </p:sp>
    </p:spTree>
    <p:extLst>
      <p:ext uri="{BB962C8B-B14F-4D97-AF65-F5344CB8AC3E}">
        <p14:creationId xmlns:p14="http://schemas.microsoft.com/office/powerpoint/2010/main" val="28636825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circle(in)">
                                      <p:cBhvr>
                                        <p:cTn id="10" dur="2000"/>
                                        <p:tgtEl>
                                          <p:spTgt spid="2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circle(in)">
                                      <p:cBhvr>
                                        <p:cTn id="13" dur="20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4" grpId="0"/>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4600775"/>
            <a:ext cx="9137521" cy="2257226"/>
          </a:xfrm>
          <a:prstGeom prst="rect">
            <a:avLst/>
          </a:prstGeom>
        </p:spPr>
      </p:pic>
      <p:sp>
        <p:nvSpPr>
          <p:cNvPr id="3" name="TextBox 2"/>
          <p:cNvSpPr txBox="1"/>
          <p:nvPr/>
        </p:nvSpPr>
        <p:spPr>
          <a:xfrm>
            <a:off x="181428" y="653143"/>
            <a:ext cx="4426858" cy="3046988"/>
          </a:xfrm>
          <a:prstGeom prst="rect">
            <a:avLst/>
          </a:prstGeom>
          <a:noFill/>
        </p:spPr>
        <p:txBody>
          <a:bodyPr wrap="square" rtlCol="0">
            <a:spAutoFit/>
          </a:bodyPr>
          <a:lstStyle/>
          <a:p>
            <a:pPr algn="ctr"/>
            <a:r>
              <a:rPr lang="en-US" sz="4000" b="1" dirty="0" smtClean="0"/>
              <a:t>A. TYPES</a:t>
            </a:r>
          </a:p>
          <a:p>
            <a:pPr algn="ctr"/>
            <a:r>
              <a:rPr lang="en-US" sz="3200" dirty="0" smtClean="0"/>
              <a:t>K.I.D. </a:t>
            </a:r>
            <a:r>
              <a:rPr lang="en-US" sz="2400" i="1" dirty="0" smtClean="0"/>
              <a:t>(Kids In Discipleship)</a:t>
            </a:r>
          </a:p>
          <a:p>
            <a:pPr algn="ctr"/>
            <a:endParaRPr lang="en-US" sz="2400" i="1" dirty="0" smtClean="0"/>
          </a:p>
          <a:p>
            <a:pPr algn="ctr"/>
            <a:r>
              <a:rPr lang="en-US" sz="3200" dirty="0" smtClean="0"/>
              <a:t>Children’s Prayer Group</a:t>
            </a:r>
          </a:p>
          <a:p>
            <a:pPr algn="ctr"/>
            <a:endParaRPr lang="en-US" sz="3200" dirty="0" smtClean="0"/>
          </a:p>
          <a:p>
            <a:pPr algn="ctr"/>
            <a:r>
              <a:rPr lang="en-US" sz="3200" dirty="0" smtClean="0"/>
              <a:t>Rainbows</a:t>
            </a:r>
          </a:p>
        </p:txBody>
      </p:sp>
      <p:sp>
        <p:nvSpPr>
          <p:cNvPr id="4" name="TextBox 3"/>
          <p:cNvSpPr txBox="1"/>
          <p:nvPr/>
        </p:nvSpPr>
        <p:spPr>
          <a:xfrm>
            <a:off x="4792489" y="277390"/>
            <a:ext cx="4351511" cy="4524315"/>
          </a:xfrm>
          <a:prstGeom prst="rect">
            <a:avLst/>
          </a:prstGeom>
          <a:noFill/>
        </p:spPr>
        <p:txBody>
          <a:bodyPr wrap="square" rtlCol="0">
            <a:spAutoFit/>
          </a:bodyPr>
          <a:lstStyle/>
          <a:p>
            <a:pPr algn="ctr"/>
            <a:r>
              <a:rPr lang="en-US" sz="3200" b="1" dirty="0" smtClean="0"/>
              <a:t>B. TIPS FOR PASTORS AND ELDERS: </a:t>
            </a:r>
          </a:p>
          <a:p>
            <a:pPr algn="ctr"/>
            <a:r>
              <a:rPr lang="en-US" sz="3200" b="1" dirty="0" smtClean="0">
                <a:effectLst>
                  <a:glow rad="101600">
                    <a:schemeClr val="accent2">
                      <a:satMod val="175000"/>
                      <a:alpha val="40000"/>
                    </a:schemeClr>
                  </a:glow>
                </a:effectLst>
              </a:rPr>
              <a:t>To support Small groups</a:t>
            </a:r>
            <a:endParaRPr lang="en-US" sz="3200" b="1" dirty="0"/>
          </a:p>
          <a:p>
            <a:pPr marL="457200" indent="-457200">
              <a:buFont typeface="Arial"/>
              <a:buChar char="•"/>
            </a:pPr>
            <a:r>
              <a:rPr lang="en-US" sz="3200" i="1" dirty="0" smtClean="0"/>
              <a:t>Provide a budget</a:t>
            </a:r>
          </a:p>
          <a:p>
            <a:pPr marL="457200" indent="-457200">
              <a:buFont typeface="Arial"/>
              <a:buChar char="•"/>
            </a:pPr>
            <a:r>
              <a:rPr lang="en-US" sz="3200" i="1" dirty="0" smtClean="0"/>
              <a:t>Send individuals</a:t>
            </a:r>
          </a:p>
          <a:p>
            <a:pPr marL="457200" indent="-457200">
              <a:buFont typeface="Arial"/>
              <a:buChar char="•"/>
            </a:pPr>
            <a:r>
              <a:rPr lang="en-US" sz="3200" i="1" dirty="0" smtClean="0"/>
              <a:t>Support the children’s leaders</a:t>
            </a:r>
          </a:p>
          <a:p>
            <a:pPr marL="457200" indent="-457200">
              <a:buFont typeface="Arial"/>
              <a:buChar char="•"/>
            </a:pPr>
            <a:r>
              <a:rPr lang="en-US" sz="3200" i="1" dirty="0" smtClean="0"/>
              <a:t>Participate occasionally</a:t>
            </a:r>
            <a:endParaRPr lang="en-US" sz="2800" i="1" dirty="0"/>
          </a:p>
        </p:txBody>
      </p:sp>
      <p:sp>
        <p:nvSpPr>
          <p:cNvPr id="5" name="Slide Number Placeholder 4"/>
          <p:cNvSpPr>
            <a:spLocks noGrp="1"/>
          </p:cNvSpPr>
          <p:nvPr>
            <p:ph type="sldNum" sz="quarter" idx="12"/>
          </p:nvPr>
        </p:nvSpPr>
        <p:spPr/>
        <p:txBody>
          <a:bodyPr/>
          <a:lstStyle/>
          <a:p>
            <a:fld id="{D89E427B-1EE8-9A48-B23D-6BCDBF51F034}" type="slidenum">
              <a:rPr lang="en-US" smtClean="0"/>
              <a:t>57</a:t>
            </a:fld>
            <a:endParaRPr lang="en-US"/>
          </a:p>
        </p:txBody>
      </p:sp>
    </p:spTree>
    <p:extLst>
      <p:ext uri="{BB962C8B-B14F-4D97-AF65-F5344CB8AC3E}">
        <p14:creationId xmlns:p14="http://schemas.microsoft.com/office/powerpoint/2010/main" val="1462212550"/>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543"/>
            <a:ext cx="8229600" cy="1143000"/>
          </a:xfrm>
        </p:spPr>
        <p:txBody>
          <a:bodyPr/>
          <a:lstStyle/>
          <a:p>
            <a:r>
              <a:rPr lang="en-US" dirty="0" smtClean="0"/>
              <a:t>8 Characteristics of a healthy CHM</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68374327"/>
              </p:ext>
            </p:extLst>
          </p:nvPr>
        </p:nvGraphicFramePr>
        <p:xfrm>
          <a:off x="0" y="1600200"/>
          <a:ext cx="8492248" cy="5458190"/>
        </p:xfrm>
        <a:graphic>
          <a:graphicData uri="http://schemas.openxmlformats.org/drawingml/2006/table">
            <a:tbl>
              <a:tblPr firstRow="1" bandRow="1">
                <a:tableStyleId>{5C22544A-7EE6-4342-B048-85BDC9FD1C3A}</a:tableStyleId>
              </a:tblPr>
              <a:tblGrid>
                <a:gridCol w="6459167"/>
                <a:gridCol w="2033081"/>
              </a:tblGrid>
              <a:tr h="594519">
                <a:tc>
                  <a:txBody>
                    <a:bodyPr/>
                    <a:lstStyle/>
                    <a:p>
                      <a:r>
                        <a:rPr lang="en-US" sz="3600" dirty="0" smtClean="0"/>
                        <a:t>1  Empowering leadership</a:t>
                      </a:r>
                      <a:endParaRPr lang="en-US" sz="3600" dirty="0"/>
                    </a:p>
                  </a:txBody>
                  <a:tcPr/>
                </a:tc>
                <a:tc>
                  <a:txBody>
                    <a:bodyPr/>
                    <a:lstStyle/>
                    <a:p>
                      <a:endParaRPr lang="en-US" sz="3600"/>
                    </a:p>
                  </a:txBody>
                  <a:tcPr/>
                </a:tc>
              </a:tr>
              <a:tr h="425099">
                <a:tc>
                  <a:txBody>
                    <a:bodyPr/>
                    <a:lstStyle/>
                    <a:p>
                      <a:r>
                        <a:rPr lang="en-US" sz="3600" dirty="0" smtClean="0"/>
                        <a:t>2.  Gift-oriented ministry</a:t>
                      </a:r>
                      <a:endParaRPr lang="en-US" sz="3600" dirty="0"/>
                    </a:p>
                  </a:txBody>
                  <a:tcPr/>
                </a:tc>
                <a:tc>
                  <a:txBody>
                    <a:bodyPr/>
                    <a:lstStyle/>
                    <a:p>
                      <a:endParaRPr lang="en-US" sz="3600" dirty="0"/>
                    </a:p>
                  </a:txBody>
                  <a:tcPr/>
                </a:tc>
              </a:tr>
              <a:tr h="59451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3600" dirty="0" smtClean="0"/>
                        <a:t>3  Passionate Spirituality</a:t>
                      </a:r>
                    </a:p>
                    <a:p>
                      <a:endParaRPr lang="en-US" dirty="0"/>
                    </a:p>
                  </a:txBody>
                  <a:tcPr/>
                </a:tc>
                <a:tc>
                  <a:txBody>
                    <a:bodyPr/>
                    <a:lstStyle/>
                    <a:p>
                      <a:endParaRPr lang="en-US" dirty="0"/>
                    </a:p>
                  </a:txBody>
                  <a:tcPr/>
                </a:tc>
              </a:tr>
              <a:tr h="594519">
                <a:tc>
                  <a:txBody>
                    <a:bodyPr/>
                    <a:lstStyle/>
                    <a:p>
                      <a:r>
                        <a:rPr lang="en-US" sz="3600" dirty="0" smtClean="0"/>
                        <a:t>4  Functional  Structures</a:t>
                      </a:r>
                      <a:endParaRPr lang="en-US" sz="3600" dirty="0"/>
                    </a:p>
                  </a:txBody>
                  <a:tcPr/>
                </a:tc>
                <a:tc>
                  <a:txBody>
                    <a:bodyPr/>
                    <a:lstStyle/>
                    <a:p>
                      <a:endParaRPr lang="en-US"/>
                    </a:p>
                  </a:txBody>
                  <a:tcPr/>
                </a:tc>
              </a:tr>
              <a:tr h="594519">
                <a:tc>
                  <a:txBody>
                    <a:bodyPr/>
                    <a:lstStyle/>
                    <a:p>
                      <a:r>
                        <a:rPr lang="en-US" sz="3600" dirty="0" smtClean="0"/>
                        <a:t>5  Inspiring Worship Services</a:t>
                      </a:r>
                      <a:endParaRPr lang="en-US" sz="3600" dirty="0"/>
                    </a:p>
                  </a:txBody>
                  <a:tcPr/>
                </a:tc>
                <a:tc>
                  <a:txBody>
                    <a:bodyPr/>
                    <a:lstStyle/>
                    <a:p>
                      <a:endParaRPr lang="en-US"/>
                    </a:p>
                  </a:txBody>
                  <a:tcPr/>
                </a:tc>
              </a:tr>
              <a:tr h="703310">
                <a:tc>
                  <a:txBody>
                    <a:bodyPr/>
                    <a:lstStyle/>
                    <a:p>
                      <a:r>
                        <a:rPr lang="en-US" sz="3600" dirty="0" smtClean="0"/>
                        <a:t>6  </a:t>
                      </a:r>
                      <a:r>
                        <a:rPr lang="en-US" sz="3600" dirty="0" err="1" smtClean="0"/>
                        <a:t>Wholistic</a:t>
                      </a:r>
                      <a:r>
                        <a:rPr lang="en-US" sz="3600" dirty="0" smtClean="0"/>
                        <a:t> Small group</a:t>
                      </a:r>
                      <a:endParaRPr lang="en-US" sz="3600" dirty="0"/>
                    </a:p>
                  </a:txBody>
                  <a:tcPr/>
                </a:tc>
                <a:tc>
                  <a:txBody>
                    <a:bodyPr/>
                    <a:lstStyle/>
                    <a:p>
                      <a:endParaRPr lang="en-US"/>
                    </a:p>
                  </a:txBody>
                  <a:tcPr/>
                </a:tc>
              </a:tr>
              <a:tr h="594519">
                <a:tc>
                  <a:txBody>
                    <a:bodyPr/>
                    <a:lstStyle/>
                    <a:p>
                      <a:r>
                        <a:rPr lang="en-US" dirty="0" smtClean="0"/>
                        <a:t>7 </a:t>
                      </a:r>
                      <a:r>
                        <a:rPr lang="en-US" sz="3600" dirty="0" smtClean="0"/>
                        <a:t> Need-oriented Evangelism</a:t>
                      </a:r>
                      <a:endParaRPr lang="en-US" sz="3600" dirty="0"/>
                    </a:p>
                  </a:txBody>
                  <a:tcPr/>
                </a:tc>
                <a:tc>
                  <a:txBody>
                    <a:bodyPr/>
                    <a:lstStyle/>
                    <a:p>
                      <a:endParaRPr lang="en-US"/>
                    </a:p>
                  </a:txBody>
                  <a:tcPr/>
                </a:tc>
              </a:tr>
              <a:tr h="594519">
                <a:tc>
                  <a:txBody>
                    <a:bodyPr/>
                    <a:lstStyle/>
                    <a:p>
                      <a:r>
                        <a:rPr lang="en-US" dirty="0" smtClean="0"/>
                        <a:t>8  </a:t>
                      </a:r>
                      <a:r>
                        <a:rPr lang="en-US" sz="3600" dirty="0" smtClean="0"/>
                        <a:t> Loving Relationships</a:t>
                      </a:r>
                      <a:endParaRPr lang="en-US" sz="3600" dirty="0"/>
                    </a:p>
                  </a:txBody>
                  <a:tcPr/>
                </a:tc>
                <a:tc>
                  <a:txBody>
                    <a:bodyPr/>
                    <a:lstStyle/>
                    <a:p>
                      <a:endParaRPr lang="en-US" dirty="0"/>
                    </a:p>
                  </a:txBody>
                  <a:tcPr/>
                </a:tc>
              </a:tr>
            </a:tbl>
          </a:graphicData>
        </a:graphic>
      </p:graphicFrame>
      <p:sp>
        <p:nvSpPr>
          <p:cNvPr id="4" name="Slide Number Placeholder 3"/>
          <p:cNvSpPr>
            <a:spLocks noGrp="1"/>
          </p:cNvSpPr>
          <p:nvPr>
            <p:ph type="sldNum" sz="quarter" idx="12"/>
          </p:nvPr>
        </p:nvSpPr>
        <p:spPr/>
        <p:txBody>
          <a:bodyPr/>
          <a:lstStyle/>
          <a:p>
            <a:fld id="{D89E427B-1EE8-9A48-B23D-6BCDBF51F034}" type="slidenum">
              <a:rPr lang="en-US" smtClean="0">
                <a:solidFill>
                  <a:prstClr val="black">
                    <a:tint val="75000"/>
                  </a:prstClr>
                </a:solidFill>
              </a:rPr>
              <a:pPr/>
              <a:t>58</a:t>
            </a:fld>
            <a:endParaRPr lang="en-US">
              <a:solidFill>
                <a:prstClr val="black">
                  <a:tint val="75000"/>
                </a:prstClr>
              </a:solidFill>
            </a:endParaRPr>
          </a:p>
        </p:txBody>
      </p:sp>
      <p:sp>
        <p:nvSpPr>
          <p:cNvPr id="7" name="Oval 6"/>
          <p:cNvSpPr/>
          <p:nvPr/>
        </p:nvSpPr>
        <p:spPr>
          <a:xfrm rot="16200000">
            <a:off x="2347741" y="2864609"/>
            <a:ext cx="567182" cy="526266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defTabSz="914292"/>
            <a:endParaRPr lang="en-US">
              <a:solidFill>
                <a:prstClr val="white"/>
              </a:solidFill>
            </a:endParaRPr>
          </a:p>
        </p:txBody>
      </p:sp>
      <p:sp>
        <p:nvSpPr>
          <p:cNvPr id="8" name="TextBox 7"/>
          <p:cNvSpPr txBox="1"/>
          <p:nvPr/>
        </p:nvSpPr>
        <p:spPr>
          <a:xfrm>
            <a:off x="-58364" y="907780"/>
            <a:ext cx="9416370" cy="1569660"/>
          </a:xfrm>
          <a:prstGeom prst="rect">
            <a:avLst/>
          </a:prstGeom>
          <a:noFill/>
        </p:spPr>
        <p:txBody>
          <a:bodyPr wrap="square" rtlCol="0">
            <a:spAutoFit/>
          </a:bodyPr>
          <a:lstStyle/>
          <a:p>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E---Excellent   S- Satisfactory   NI  Needs Improvement</a:t>
            </a:r>
          </a:p>
          <a:p>
            <a:endParaRPr lang="en-US" sz="3200" dirty="0"/>
          </a:p>
          <a:p>
            <a:endParaRPr lang="en-US" sz="3200" dirty="0"/>
          </a:p>
        </p:txBody>
      </p:sp>
    </p:spTree>
    <p:extLst>
      <p:ext uri="{BB962C8B-B14F-4D97-AF65-F5344CB8AC3E}">
        <p14:creationId xmlns:p14="http://schemas.microsoft.com/office/powerpoint/2010/main" val="9919825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90">
                                          <p:stCondLst>
                                            <p:cond delay="0"/>
                                          </p:stCondLst>
                                        </p:cTn>
                                        <p:tgtEl>
                                          <p:spTgt spid="7"/>
                                        </p:tgtEl>
                                      </p:cBhvr>
                                    </p:animEffect>
                                    <p:anim calcmode="lin" valueType="num">
                                      <p:cBhvr>
                                        <p:cTn id="8"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13" dur="13">
                                          <p:stCondLst>
                                            <p:cond delay="325"/>
                                          </p:stCondLst>
                                        </p:cTn>
                                        <p:tgtEl>
                                          <p:spTgt spid="7"/>
                                        </p:tgtEl>
                                      </p:cBhvr>
                                      <p:to x="100000" y="60000"/>
                                    </p:animScale>
                                    <p:animScale>
                                      <p:cBhvr>
                                        <p:cTn id="14" dur="83" decel="50000">
                                          <p:stCondLst>
                                            <p:cond delay="338"/>
                                          </p:stCondLst>
                                        </p:cTn>
                                        <p:tgtEl>
                                          <p:spTgt spid="7"/>
                                        </p:tgtEl>
                                      </p:cBhvr>
                                      <p:to x="100000" y="100000"/>
                                    </p:animScale>
                                    <p:animScale>
                                      <p:cBhvr>
                                        <p:cTn id="15" dur="13">
                                          <p:stCondLst>
                                            <p:cond delay="656"/>
                                          </p:stCondLst>
                                        </p:cTn>
                                        <p:tgtEl>
                                          <p:spTgt spid="7"/>
                                        </p:tgtEl>
                                      </p:cBhvr>
                                      <p:to x="100000" y="80000"/>
                                    </p:animScale>
                                    <p:animScale>
                                      <p:cBhvr>
                                        <p:cTn id="16" dur="83" decel="50000">
                                          <p:stCondLst>
                                            <p:cond delay="669"/>
                                          </p:stCondLst>
                                        </p:cTn>
                                        <p:tgtEl>
                                          <p:spTgt spid="7"/>
                                        </p:tgtEl>
                                      </p:cBhvr>
                                      <p:to x="100000" y="100000"/>
                                    </p:animScale>
                                    <p:animScale>
                                      <p:cBhvr>
                                        <p:cTn id="17" dur="13">
                                          <p:stCondLst>
                                            <p:cond delay="821"/>
                                          </p:stCondLst>
                                        </p:cTn>
                                        <p:tgtEl>
                                          <p:spTgt spid="7"/>
                                        </p:tgtEl>
                                      </p:cBhvr>
                                      <p:to x="100000" y="90000"/>
                                    </p:animScale>
                                    <p:animScale>
                                      <p:cBhvr>
                                        <p:cTn id="18" dur="83" decel="50000">
                                          <p:stCondLst>
                                            <p:cond delay="834"/>
                                          </p:stCondLst>
                                        </p:cTn>
                                        <p:tgtEl>
                                          <p:spTgt spid="7"/>
                                        </p:tgtEl>
                                      </p:cBhvr>
                                      <p:to x="100000" y="100000"/>
                                    </p:animScale>
                                    <p:animScale>
                                      <p:cBhvr>
                                        <p:cTn id="19" dur="13">
                                          <p:stCondLst>
                                            <p:cond delay="904"/>
                                          </p:stCondLst>
                                        </p:cTn>
                                        <p:tgtEl>
                                          <p:spTgt spid="7"/>
                                        </p:tgtEl>
                                      </p:cBhvr>
                                      <p:to x="100000" y="95000"/>
                                    </p:animScale>
                                    <p:animScale>
                                      <p:cBhvr>
                                        <p:cTn id="20" dur="83" decel="50000">
                                          <p:stCondLst>
                                            <p:cond delay="917"/>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5901964" y="-2176"/>
            <a:ext cx="3326052" cy="4617989"/>
          </a:xfrm>
          <a:prstGeom prst="rect">
            <a:avLst/>
          </a:prstGeom>
        </p:spPr>
      </p:pic>
      <p:sp>
        <p:nvSpPr>
          <p:cNvPr id="26" name="TextBox 25"/>
          <p:cNvSpPr txBox="1"/>
          <p:nvPr/>
        </p:nvSpPr>
        <p:spPr>
          <a:xfrm rot="314617">
            <a:off x="6008254" y="465932"/>
            <a:ext cx="3180004" cy="1015663"/>
          </a:xfrm>
          <a:prstGeom prst="rect">
            <a:avLst/>
          </a:prstGeom>
          <a:noFill/>
        </p:spPr>
        <p:txBody>
          <a:bodyPr wrap="square" rtlCol="0">
            <a:spAutoFit/>
          </a:bodyPr>
          <a:lstStyle/>
          <a:p>
            <a:pPr algn="ctr"/>
            <a:r>
              <a:rPr lang="en-US" sz="3200" b="1" dirty="0" smtClean="0">
                <a:solidFill>
                  <a:prstClr val="black"/>
                </a:solidFill>
              </a:rPr>
              <a:t>Need-Oriented</a:t>
            </a:r>
            <a:r>
              <a:rPr lang="en-US" sz="2800" b="1" dirty="0" smtClean="0">
                <a:solidFill>
                  <a:prstClr val="black"/>
                </a:solidFill>
              </a:rPr>
              <a:t> </a:t>
            </a:r>
          </a:p>
          <a:p>
            <a:pPr algn="ctr"/>
            <a:r>
              <a:rPr lang="en-US" sz="2800" b="1" dirty="0" err="1" smtClean="0">
                <a:solidFill>
                  <a:prstClr val="black"/>
                </a:solidFill>
              </a:rPr>
              <a:t>Eangelism</a:t>
            </a:r>
            <a:endParaRPr lang="en-US" sz="2800" b="1" dirty="0" smtClean="0">
              <a:solidFill>
                <a:prstClr val="black"/>
              </a:solidFill>
            </a:endParaRPr>
          </a:p>
        </p:txBody>
      </p:sp>
      <p:sp>
        <p:nvSpPr>
          <p:cNvPr id="34" name="TextBox 33"/>
          <p:cNvSpPr txBox="1"/>
          <p:nvPr/>
        </p:nvSpPr>
        <p:spPr>
          <a:xfrm>
            <a:off x="5817948" y="175098"/>
            <a:ext cx="725887" cy="707886"/>
          </a:xfrm>
          <a:prstGeom prst="rect">
            <a:avLst/>
          </a:prstGeom>
          <a:noFill/>
        </p:spPr>
        <p:txBody>
          <a:bodyPr wrap="square" rtlCol="0">
            <a:spAutoFit/>
          </a:bodyPr>
          <a:lstStyle/>
          <a:p>
            <a:r>
              <a:rPr lang="en-US" sz="4000" b="1" dirty="0" smtClean="0">
                <a:solidFill>
                  <a:prstClr val="black"/>
                </a:solidFill>
              </a:rPr>
              <a:t>7.</a:t>
            </a:r>
            <a:endParaRPr lang="en-US" sz="4000" b="1" dirty="0">
              <a:solidFill>
                <a:prstClr val="black"/>
              </a:solidFill>
            </a:endParaRPr>
          </a:p>
        </p:txBody>
      </p:sp>
      <p:pic>
        <p:nvPicPr>
          <p:cNvPr id="37" name="Picture 36"/>
          <p:cNvPicPr>
            <a:picLocks noChangeAspect="1"/>
          </p:cNvPicPr>
          <p:nvPr/>
        </p:nvPicPr>
        <p:blipFill>
          <a:blip r:embed="rId4"/>
          <a:stretch>
            <a:fillRect/>
          </a:stretch>
        </p:blipFill>
        <p:spPr>
          <a:xfrm>
            <a:off x="-1517" y="3583011"/>
            <a:ext cx="3937000" cy="3120793"/>
          </a:xfrm>
          <a:prstGeom prst="rect">
            <a:avLst/>
          </a:prstGeom>
        </p:spPr>
      </p:pic>
      <p:sp>
        <p:nvSpPr>
          <p:cNvPr id="2" name="TextBox 1"/>
          <p:cNvSpPr txBox="1"/>
          <p:nvPr/>
        </p:nvSpPr>
        <p:spPr>
          <a:xfrm>
            <a:off x="143133" y="175098"/>
            <a:ext cx="5363530" cy="3970318"/>
          </a:xfrm>
          <a:prstGeom prst="rect">
            <a:avLst/>
          </a:prstGeom>
          <a:noFill/>
        </p:spPr>
        <p:txBody>
          <a:bodyPr wrap="square" rtlCol="0">
            <a:spAutoFit/>
          </a:bodyPr>
          <a:lstStyle/>
          <a:p>
            <a:r>
              <a:rPr lang="en-US" sz="3600" dirty="0"/>
              <a:t>Jesus commission  for the disciples to bring the Gospel “to every kindred, tongue and people undoubtedly includes bringing the Gospel to children , as well. </a:t>
            </a:r>
          </a:p>
        </p:txBody>
      </p:sp>
      <p:sp>
        <p:nvSpPr>
          <p:cNvPr id="4" name="Slide Number Placeholder 3"/>
          <p:cNvSpPr>
            <a:spLocks noGrp="1"/>
          </p:cNvSpPr>
          <p:nvPr>
            <p:ph type="sldNum" sz="quarter" idx="12"/>
          </p:nvPr>
        </p:nvSpPr>
        <p:spPr/>
        <p:txBody>
          <a:bodyPr/>
          <a:lstStyle/>
          <a:p>
            <a:fld id="{D89E427B-1EE8-9A48-B23D-6BCDBF51F034}" type="slidenum">
              <a:rPr lang="en-US" smtClean="0">
                <a:solidFill>
                  <a:prstClr val="black">
                    <a:tint val="75000"/>
                  </a:prstClr>
                </a:solidFill>
              </a:rPr>
              <a:pPr/>
              <a:t>59</a:t>
            </a:fld>
            <a:endParaRPr lang="en-US">
              <a:solidFill>
                <a:prstClr val="black">
                  <a:tint val="75000"/>
                </a:prstClr>
              </a:solidFill>
            </a:endParaRPr>
          </a:p>
        </p:txBody>
      </p:sp>
    </p:spTree>
    <p:extLst>
      <p:ext uri="{BB962C8B-B14F-4D97-AF65-F5344CB8AC3E}">
        <p14:creationId xmlns:p14="http://schemas.microsoft.com/office/powerpoint/2010/main" val="6192748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circle(in)">
                                      <p:cBhvr>
                                        <p:cTn id="10" dur="2000"/>
                                        <p:tgtEl>
                                          <p:spTgt spid="2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circle(in)">
                                      <p:cBhvr>
                                        <p:cTn id="13" dur="20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4"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7" descr="thermometer temperature rises animated gif"/>
          <p:cNvPicPr>
            <a:picLocks noChangeAspect="1" noChangeArrowheads="1" noCrop="1"/>
          </p:cNvPicPr>
          <p:nvPr/>
        </p:nvPicPr>
        <p:blipFill>
          <a:blip r:embed="rId3" cstate="print"/>
          <a:srcRect/>
          <a:stretch>
            <a:fillRect/>
          </a:stretch>
        </p:blipFill>
        <p:spPr bwMode="auto">
          <a:xfrm>
            <a:off x="6097778" y="-254651"/>
            <a:ext cx="2871124" cy="6138264"/>
          </a:xfrm>
          <a:prstGeom prst="rect">
            <a:avLst/>
          </a:prstGeom>
          <a:noFill/>
          <a:ln w="9525">
            <a:noFill/>
            <a:miter lim="800000"/>
            <a:headEnd/>
            <a:tailEnd/>
          </a:ln>
        </p:spPr>
      </p:pic>
      <p:sp>
        <p:nvSpPr>
          <p:cNvPr id="6" name="TextBox 5"/>
          <p:cNvSpPr txBox="1"/>
          <p:nvPr/>
        </p:nvSpPr>
        <p:spPr>
          <a:xfrm>
            <a:off x="1031132" y="588922"/>
            <a:ext cx="3404373" cy="923330"/>
          </a:xfrm>
          <a:prstGeom prst="rect">
            <a:avLst/>
          </a:prstGeom>
          <a:noFill/>
        </p:spPr>
        <p:txBody>
          <a:bodyPr wrap="none" rtlCol="0">
            <a:spAutoFit/>
          </a:bodyPr>
          <a:lstStyle/>
          <a:p>
            <a:r>
              <a:rPr lang="en-US" sz="5400" dirty="0" smtClean="0"/>
              <a:t>Rating Scale</a:t>
            </a:r>
            <a:endParaRPr lang="en-US" sz="5400" dirty="0"/>
          </a:p>
        </p:txBody>
      </p:sp>
      <p:sp>
        <p:nvSpPr>
          <p:cNvPr id="7" name="TextBox 6"/>
          <p:cNvSpPr txBox="1"/>
          <p:nvPr/>
        </p:nvSpPr>
        <p:spPr>
          <a:xfrm>
            <a:off x="155642" y="2023495"/>
            <a:ext cx="5942135" cy="2677656"/>
          </a:xfrm>
          <a:prstGeom prst="rect">
            <a:avLst/>
          </a:prstGeom>
          <a:noFill/>
        </p:spPr>
        <p:txBody>
          <a:bodyPr wrap="square" rtlCol="0">
            <a:spAutoFit/>
          </a:bodyPr>
          <a:lstStyle/>
          <a:p>
            <a:pPr marL="342900" indent="-342900">
              <a:buAutoNum type="arabicPlain"/>
            </a:pPr>
            <a:r>
              <a:rPr lang="en-US" sz="4400" dirty="0" smtClean="0"/>
              <a:t>Excellent							</a:t>
            </a:r>
            <a:r>
              <a:rPr lang="en-US" sz="6000" dirty="0" smtClean="0"/>
              <a:t>E</a:t>
            </a:r>
            <a:endParaRPr lang="en-US" sz="4400" dirty="0" smtClean="0"/>
          </a:p>
          <a:p>
            <a:pPr marL="342900" indent="-342900">
              <a:buAutoNum type="arabicPlain"/>
            </a:pPr>
            <a:r>
              <a:rPr lang="en-US" sz="4400" dirty="0" smtClean="0"/>
              <a:t>Satisfactory						</a:t>
            </a:r>
            <a:r>
              <a:rPr lang="en-US" sz="6000" dirty="0" smtClean="0"/>
              <a:t>S</a:t>
            </a:r>
            <a:endParaRPr lang="en-US" sz="4400" dirty="0" smtClean="0"/>
          </a:p>
          <a:p>
            <a:pPr marL="342900" indent="-342900">
              <a:buAutoNum type="arabicPlain"/>
            </a:pPr>
            <a:r>
              <a:rPr lang="en-US" sz="4400" dirty="0" smtClean="0"/>
              <a:t>Needs improvement	  </a:t>
            </a:r>
            <a:r>
              <a:rPr lang="en-US" sz="4800" dirty="0" smtClean="0">
                <a:latin typeface="Berlin Sans FB Demi" panose="020E0802020502020306" pitchFamily="34" charset="0"/>
              </a:rPr>
              <a:t>NI</a:t>
            </a:r>
            <a:endParaRPr lang="en-US" sz="4800" dirty="0">
              <a:latin typeface="Berlin Sans FB Demi" panose="020E0802020502020306" pitchFamily="34" charset="0"/>
            </a:endParaRPr>
          </a:p>
        </p:txBody>
      </p:sp>
    </p:spTree>
    <p:extLst>
      <p:ext uri="{BB962C8B-B14F-4D97-AF65-F5344CB8AC3E}">
        <p14:creationId xmlns:p14="http://schemas.microsoft.com/office/powerpoint/2010/main" val="628881880"/>
      </p:ext>
    </p:extLst>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5430583" y="1016727"/>
            <a:ext cx="3713417" cy="5060381"/>
          </a:xfrm>
          <a:prstGeom prst="rect">
            <a:avLst/>
          </a:prstGeom>
        </p:spPr>
      </p:pic>
      <p:sp>
        <p:nvSpPr>
          <p:cNvPr id="27" name="TextBox 26"/>
          <p:cNvSpPr txBox="1"/>
          <p:nvPr/>
        </p:nvSpPr>
        <p:spPr>
          <a:xfrm rot="1857562">
            <a:off x="6289403" y="1651764"/>
            <a:ext cx="2677631" cy="954107"/>
          </a:xfrm>
          <a:prstGeom prst="rect">
            <a:avLst/>
          </a:prstGeom>
          <a:noFill/>
        </p:spPr>
        <p:txBody>
          <a:bodyPr wrap="square" rtlCol="0">
            <a:spAutoFit/>
          </a:bodyPr>
          <a:lstStyle/>
          <a:p>
            <a:pPr algn="ctr"/>
            <a:r>
              <a:rPr lang="en-US" sz="2800" b="1" dirty="0" smtClean="0"/>
              <a:t>Need-oriented Evangelism</a:t>
            </a:r>
          </a:p>
        </p:txBody>
      </p:sp>
      <p:sp>
        <p:nvSpPr>
          <p:cNvPr id="35" name="TextBox 34"/>
          <p:cNvSpPr txBox="1"/>
          <p:nvPr/>
        </p:nvSpPr>
        <p:spPr>
          <a:xfrm>
            <a:off x="6002886" y="1776847"/>
            <a:ext cx="581660" cy="707886"/>
          </a:xfrm>
          <a:prstGeom prst="rect">
            <a:avLst/>
          </a:prstGeom>
          <a:noFill/>
        </p:spPr>
        <p:txBody>
          <a:bodyPr wrap="none" rtlCol="0">
            <a:spAutoFit/>
          </a:bodyPr>
          <a:lstStyle/>
          <a:p>
            <a:r>
              <a:rPr lang="en-US" sz="4000" b="1" dirty="0"/>
              <a:t>7</a:t>
            </a:r>
            <a:r>
              <a:rPr lang="en-US" sz="4000" b="1" dirty="0" smtClean="0"/>
              <a:t>.</a:t>
            </a:r>
            <a:endParaRPr lang="en-US" sz="4000" b="1" dirty="0"/>
          </a:p>
        </p:txBody>
      </p:sp>
      <p:sp>
        <p:nvSpPr>
          <p:cNvPr id="37" name="Title 1"/>
          <p:cNvSpPr>
            <a:spLocks noGrp="1"/>
          </p:cNvSpPr>
          <p:nvPr>
            <p:ph type="title"/>
          </p:nvPr>
        </p:nvSpPr>
        <p:spPr>
          <a:xfrm>
            <a:off x="533400" y="5326743"/>
            <a:ext cx="4782455" cy="1143000"/>
          </a:xfrm>
        </p:spPr>
        <p:txBody>
          <a:bodyPr>
            <a:normAutofit/>
          </a:bodyPr>
          <a:lstStyle/>
          <a:p>
            <a:r>
              <a:rPr lang="en-US" sz="2400" b="1" dirty="0" smtClean="0"/>
              <a:t>(EGW) Evangelism, p. 580</a:t>
            </a:r>
            <a:endParaRPr lang="en-US" sz="2400" b="1" dirty="0"/>
          </a:p>
        </p:txBody>
      </p:sp>
      <p:sp>
        <p:nvSpPr>
          <p:cNvPr id="38" name="Content Placeholder 2"/>
          <p:cNvSpPr>
            <a:spLocks noGrp="1"/>
          </p:cNvSpPr>
          <p:nvPr>
            <p:ph idx="1"/>
          </p:nvPr>
        </p:nvSpPr>
        <p:spPr>
          <a:xfrm>
            <a:off x="43540" y="514420"/>
            <a:ext cx="5272315" cy="4975610"/>
          </a:xfrm>
        </p:spPr>
        <p:txBody>
          <a:bodyPr>
            <a:normAutofit fontScale="92500"/>
          </a:bodyPr>
          <a:lstStyle/>
          <a:p>
            <a:pPr algn="ctr">
              <a:buNone/>
            </a:pPr>
            <a:r>
              <a:rPr lang="en-US" sz="3600" dirty="0" smtClean="0"/>
              <a:t>			</a:t>
            </a:r>
            <a:r>
              <a:rPr lang="en-US" dirty="0" smtClean="0"/>
              <a:t>“When Jesus told the disciples </a:t>
            </a:r>
            <a:r>
              <a:rPr lang="en-US" sz="4800" dirty="0" smtClean="0">
                <a:solidFill>
                  <a:srgbClr val="00B050"/>
                </a:solidFill>
              </a:rPr>
              <a:t>NOT </a:t>
            </a:r>
            <a:r>
              <a:rPr lang="en-US" dirty="0" smtClean="0"/>
              <a:t>to forbid the children to come to 	Him, He was speaking to His followers in all ages, --- </a:t>
            </a:r>
            <a:r>
              <a:rPr lang="en-US" dirty="0" smtClean="0">
                <a:solidFill>
                  <a:srgbClr val="FF0000"/>
                </a:solidFill>
              </a:rPr>
              <a:t>to</a:t>
            </a:r>
            <a:r>
              <a:rPr lang="en-US" sz="4800" dirty="0" smtClean="0">
                <a:solidFill>
                  <a:srgbClr val="FF0000"/>
                </a:solidFill>
              </a:rPr>
              <a:t> officers of the church</a:t>
            </a:r>
            <a:r>
              <a:rPr lang="en-US" dirty="0" smtClean="0"/>
              <a:t>, </a:t>
            </a:r>
            <a:r>
              <a:rPr lang="en-US" dirty="0" smtClean="0">
                <a:solidFill>
                  <a:srgbClr val="0070C0"/>
                </a:solidFill>
              </a:rPr>
              <a:t>to </a:t>
            </a:r>
            <a:r>
              <a:rPr lang="en-US" sz="4800" dirty="0" smtClean="0">
                <a:solidFill>
                  <a:srgbClr val="0070C0"/>
                </a:solidFill>
              </a:rPr>
              <a:t>ministers</a:t>
            </a:r>
            <a:r>
              <a:rPr lang="en-US" dirty="0" smtClean="0"/>
              <a:t>, </a:t>
            </a:r>
            <a:r>
              <a:rPr lang="en-US" sz="4800" dirty="0" smtClean="0">
                <a:solidFill>
                  <a:srgbClr val="7030A0"/>
                </a:solidFill>
              </a:rPr>
              <a:t>helpers</a:t>
            </a:r>
            <a:r>
              <a:rPr lang="en-US" dirty="0" smtClean="0"/>
              <a:t>, and </a:t>
            </a:r>
            <a:r>
              <a:rPr lang="en-US" sz="4800" dirty="0" smtClean="0">
                <a:solidFill>
                  <a:srgbClr val="FFC000"/>
                </a:solidFill>
              </a:rPr>
              <a:t>all Christians</a:t>
            </a:r>
            <a:r>
              <a:rPr lang="en-US" dirty="0" smtClean="0"/>
              <a:t>. </a:t>
            </a:r>
          </a:p>
          <a:p>
            <a:pPr algn="ctr"/>
            <a:endParaRPr lang="en-US" dirty="0"/>
          </a:p>
        </p:txBody>
      </p:sp>
      <p:sp>
        <p:nvSpPr>
          <p:cNvPr id="2" name="Slide Number Placeholder 1"/>
          <p:cNvSpPr>
            <a:spLocks noGrp="1"/>
          </p:cNvSpPr>
          <p:nvPr>
            <p:ph type="sldNum" sz="quarter" idx="12"/>
          </p:nvPr>
        </p:nvSpPr>
        <p:spPr/>
        <p:txBody>
          <a:bodyPr/>
          <a:lstStyle/>
          <a:p>
            <a:fld id="{D89E427B-1EE8-9A48-B23D-6BCDBF51F034}" type="slidenum">
              <a:rPr lang="en-US" smtClean="0"/>
              <a:t>60</a:t>
            </a:fld>
            <a:endParaRPr lang="en-US"/>
          </a:p>
        </p:txBody>
      </p:sp>
    </p:spTree>
    <p:extLst>
      <p:ext uri="{BB962C8B-B14F-4D97-AF65-F5344CB8AC3E}">
        <p14:creationId xmlns:p14="http://schemas.microsoft.com/office/powerpoint/2010/main" val="33493002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8">
                                            <p:txEl>
                                              <p:pRg st="0" end="0"/>
                                            </p:txEl>
                                          </p:spTgt>
                                        </p:tgtEl>
                                        <p:attrNameLst>
                                          <p:attrName>style.visibility</p:attrName>
                                        </p:attrNameLst>
                                      </p:cBhvr>
                                      <p:to>
                                        <p:strVal val="visible"/>
                                      </p:to>
                                    </p:set>
                                    <p:anim calcmode="discrete" valueType="clr">
                                      <p:cBhvr override="childStyle">
                                        <p:cTn id="7" dur="80"/>
                                        <p:tgtEl>
                                          <p:spTgt spid="3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7819571" y="5053162"/>
            <a:ext cx="1324429" cy="1804838"/>
          </a:xfrm>
          <a:prstGeom prst="rect">
            <a:avLst/>
          </a:prstGeom>
        </p:spPr>
      </p:pic>
      <p:sp>
        <p:nvSpPr>
          <p:cNvPr id="12" name="TextBox 11"/>
          <p:cNvSpPr txBox="1"/>
          <p:nvPr/>
        </p:nvSpPr>
        <p:spPr>
          <a:xfrm rot="1857562">
            <a:off x="7872421" y="5237529"/>
            <a:ext cx="1523257" cy="430887"/>
          </a:xfrm>
          <a:prstGeom prst="rect">
            <a:avLst/>
          </a:prstGeom>
          <a:noFill/>
        </p:spPr>
        <p:txBody>
          <a:bodyPr wrap="square" rtlCol="0">
            <a:spAutoFit/>
          </a:bodyPr>
          <a:lstStyle/>
          <a:p>
            <a:pPr algn="ctr"/>
            <a:r>
              <a:rPr lang="en-US" sz="1100" b="1" dirty="0" smtClean="0"/>
              <a:t>Need-oriented Evangelism</a:t>
            </a:r>
          </a:p>
        </p:txBody>
      </p:sp>
      <p:sp>
        <p:nvSpPr>
          <p:cNvPr id="2" name="TextBox 1"/>
          <p:cNvSpPr txBox="1"/>
          <p:nvPr/>
        </p:nvSpPr>
        <p:spPr>
          <a:xfrm>
            <a:off x="253999" y="163285"/>
            <a:ext cx="8218715" cy="6740307"/>
          </a:xfrm>
          <a:prstGeom prst="rect">
            <a:avLst/>
          </a:prstGeom>
          <a:noFill/>
        </p:spPr>
        <p:txBody>
          <a:bodyPr wrap="square" rtlCol="0">
            <a:spAutoFit/>
          </a:bodyPr>
          <a:lstStyle/>
          <a:p>
            <a:pPr algn="ctr"/>
            <a:r>
              <a:rPr lang="en-US" sz="3600" i="1" dirty="0" smtClean="0">
                <a:solidFill>
                  <a:srgbClr val="FF0080"/>
                </a:solidFill>
                <a:latin typeface="Eras Demi ITC" panose="020B0805030504020804" pitchFamily="34" charset="0"/>
                <a:cs typeface="Gabriola"/>
              </a:rPr>
              <a:t>. </a:t>
            </a:r>
          </a:p>
          <a:p>
            <a:pPr algn="ctr"/>
            <a:r>
              <a:rPr lang="en-US" sz="3600" dirty="0" smtClean="0">
                <a:latin typeface="Eras Demi ITC" panose="020B0805030504020804" pitchFamily="34" charset="0"/>
                <a:cs typeface="Gabriola"/>
              </a:rPr>
              <a:t>In teaching, </a:t>
            </a:r>
            <a:r>
              <a:rPr lang="en-US" sz="3600" b="1" i="1" dirty="0" smtClean="0">
                <a:solidFill>
                  <a:srgbClr val="008000"/>
                </a:solidFill>
                <a:latin typeface="Eras Demi ITC" panose="020B0805030504020804" pitchFamily="34" charset="0"/>
                <a:cs typeface="Gabriola"/>
              </a:rPr>
              <a:t>He  (Jesus) came down to their level</a:t>
            </a:r>
            <a:r>
              <a:rPr lang="en-US" sz="3600" dirty="0" smtClean="0">
                <a:latin typeface="Eras Demi ITC" panose="020B0805030504020804" pitchFamily="34" charset="0"/>
                <a:cs typeface="Gabriola"/>
              </a:rPr>
              <a:t>.  He, the majesty of Heaven, answered their questions and simplified His important lessons to meet their childish understanding. He planted in their minds the seeds of truth, which in after years would spring up and bear fruit </a:t>
            </a:r>
          </a:p>
          <a:p>
            <a:pPr algn="ctr"/>
            <a:r>
              <a:rPr lang="en-US" sz="3600" dirty="0" smtClean="0">
                <a:latin typeface="Eras Demi ITC" panose="020B0805030504020804" pitchFamily="34" charset="0"/>
                <a:cs typeface="Gabriola"/>
              </a:rPr>
              <a:t>unto eternal life.”</a:t>
            </a:r>
          </a:p>
          <a:p>
            <a:pPr algn="ctr"/>
            <a:endParaRPr lang="en-US" sz="3600" dirty="0">
              <a:latin typeface="Eras Demi ITC" panose="020B0805030504020804" pitchFamily="34" charset="0"/>
              <a:cs typeface="Gabriola"/>
            </a:endParaRPr>
          </a:p>
          <a:p>
            <a:pPr algn="ctr"/>
            <a:r>
              <a:rPr lang="en-US" sz="3600" dirty="0" smtClean="0">
                <a:latin typeface="Eras Demi ITC" panose="020B0805030504020804" pitchFamily="34" charset="0"/>
                <a:cs typeface="Gabriola"/>
              </a:rPr>
              <a:t>Evangelism, p.579</a:t>
            </a:r>
            <a:endParaRPr lang="en-US" sz="3600" dirty="0">
              <a:latin typeface="Eras Demi ITC" panose="020B0805030504020804" pitchFamily="34" charset="0"/>
              <a:cs typeface="Gabriola"/>
            </a:endParaRPr>
          </a:p>
        </p:txBody>
      </p:sp>
      <p:sp>
        <p:nvSpPr>
          <p:cNvPr id="5" name="TextBox 4"/>
          <p:cNvSpPr txBox="1"/>
          <p:nvPr/>
        </p:nvSpPr>
        <p:spPr>
          <a:xfrm>
            <a:off x="7733201" y="5533564"/>
            <a:ext cx="383163" cy="400110"/>
          </a:xfrm>
          <a:prstGeom prst="rect">
            <a:avLst/>
          </a:prstGeom>
          <a:noFill/>
        </p:spPr>
        <p:txBody>
          <a:bodyPr wrap="none" rtlCol="0">
            <a:spAutoFit/>
          </a:bodyPr>
          <a:lstStyle/>
          <a:p>
            <a:pPr algn="ctr"/>
            <a:r>
              <a:rPr lang="en-US" sz="2000" b="1" dirty="0"/>
              <a:t>7</a:t>
            </a:r>
            <a:r>
              <a:rPr lang="en-US" sz="2000" b="1" dirty="0" smtClean="0"/>
              <a:t>.</a:t>
            </a:r>
            <a:endParaRPr lang="en-US" sz="2000" b="1" dirty="0"/>
          </a:p>
        </p:txBody>
      </p:sp>
      <p:sp>
        <p:nvSpPr>
          <p:cNvPr id="3" name="Slide Number Placeholder 2"/>
          <p:cNvSpPr>
            <a:spLocks noGrp="1"/>
          </p:cNvSpPr>
          <p:nvPr>
            <p:ph type="sldNum" sz="quarter" idx="12"/>
          </p:nvPr>
        </p:nvSpPr>
        <p:spPr/>
        <p:txBody>
          <a:bodyPr/>
          <a:lstStyle/>
          <a:p>
            <a:fld id="{D89E427B-1EE8-9A48-B23D-6BCDBF51F034}" type="slidenum">
              <a:rPr lang="en-US" smtClean="0"/>
              <a:t>61</a:t>
            </a:fld>
            <a:endParaRPr lang="en-US"/>
          </a:p>
        </p:txBody>
      </p:sp>
    </p:spTree>
    <p:extLst>
      <p:ext uri="{BB962C8B-B14F-4D97-AF65-F5344CB8AC3E}">
        <p14:creationId xmlns:p14="http://schemas.microsoft.com/office/powerpoint/2010/main" val="1247337723"/>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4496" y="6401380"/>
            <a:ext cx="8019755" cy="456620"/>
          </a:xfrm>
          <a:prstGeom prst="rect">
            <a:avLst/>
          </a:prstGeom>
          <a:solidFill>
            <a:schemeClr val="bg1"/>
          </a:solidFill>
        </p:spPr>
        <p:txBody>
          <a:bodyPr wrap="square" rtlCol="0">
            <a:spAutoFit/>
          </a:bodyPr>
          <a:lstStyle/>
          <a:p>
            <a:endParaRPr lang="en-US" dirty="0"/>
          </a:p>
        </p:txBody>
      </p:sp>
      <p:pic>
        <p:nvPicPr>
          <p:cNvPr id="5" name="Picture 4"/>
          <p:cNvPicPr>
            <a:picLocks noChangeAspect="1"/>
          </p:cNvPicPr>
          <p:nvPr/>
        </p:nvPicPr>
        <p:blipFill>
          <a:blip r:embed="rId2"/>
          <a:stretch>
            <a:fillRect/>
          </a:stretch>
        </p:blipFill>
        <p:spPr>
          <a:xfrm>
            <a:off x="0" y="5047704"/>
            <a:ext cx="9144000" cy="1810295"/>
          </a:xfrm>
          <a:prstGeom prst="rect">
            <a:avLst/>
          </a:prstGeom>
        </p:spPr>
      </p:pic>
      <p:sp>
        <p:nvSpPr>
          <p:cNvPr id="6" name="TextBox 5"/>
          <p:cNvSpPr txBox="1"/>
          <p:nvPr/>
        </p:nvSpPr>
        <p:spPr>
          <a:xfrm>
            <a:off x="743857" y="6582810"/>
            <a:ext cx="7780393" cy="439224"/>
          </a:xfrm>
          <a:prstGeom prst="rect">
            <a:avLst/>
          </a:prstGeom>
          <a:solidFill>
            <a:schemeClr val="bg1"/>
          </a:solidFill>
        </p:spPr>
        <p:txBody>
          <a:bodyPr wrap="square" rtlCol="0">
            <a:spAutoFit/>
          </a:bodyPr>
          <a:lstStyle/>
          <a:p>
            <a:endParaRPr lang="en-US" dirty="0"/>
          </a:p>
        </p:txBody>
      </p:sp>
      <p:sp>
        <p:nvSpPr>
          <p:cNvPr id="2" name="TextBox 1"/>
          <p:cNvSpPr txBox="1"/>
          <p:nvPr/>
        </p:nvSpPr>
        <p:spPr>
          <a:xfrm>
            <a:off x="214216" y="195367"/>
            <a:ext cx="4684355" cy="5186035"/>
          </a:xfrm>
          <a:prstGeom prst="rect">
            <a:avLst/>
          </a:prstGeom>
          <a:noFill/>
        </p:spPr>
        <p:txBody>
          <a:bodyPr wrap="square" rtlCol="0">
            <a:spAutoFit/>
          </a:bodyPr>
          <a:lstStyle/>
          <a:p>
            <a:pPr marL="514350" indent="-514350" algn="ctr">
              <a:buAutoNum type="alphaUcPeriod"/>
            </a:pPr>
            <a:r>
              <a:rPr lang="en-US" sz="3200" b="1" dirty="0" smtClean="0"/>
              <a:t>TYPES OF EVANGELISM</a:t>
            </a:r>
          </a:p>
          <a:p>
            <a:pPr marL="514350" indent="-514350">
              <a:buAutoNum type="alphaUcPeriod"/>
            </a:pPr>
            <a:endParaRPr lang="en-US" sz="1100" dirty="0"/>
          </a:p>
          <a:p>
            <a:pPr marL="342900" indent="-342900">
              <a:buFont typeface="Wingdings" charset="2"/>
              <a:buChar char="q"/>
            </a:pPr>
            <a:r>
              <a:rPr lang="en-US" sz="2400" dirty="0" smtClean="0"/>
              <a:t>Child Preachers’ Evangelism</a:t>
            </a:r>
          </a:p>
          <a:p>
            <a:pPr marL="342900" indent="-342900">
              <a:buFont typeface="Wingdings" charset="2"/>
              <a:buChar char="q"/>
            </a:pPr>
            <a:endParaRPr lang="en-US" sz="1600" dirty="0" smtClean="0"/>
          </a:p>
          <a:p>
            <a:pPr marL="342900" indent="-342900">
              <a:buFont typeface="Wingdings" charset="2"/>
              <a:buChar char="q"/>
            </a:pPr>
            <a:r>
              <a:rPr lang="en-US" sz="2400" dirty="0" smtClean="0"/>
              <a:t>Friendship Evangelism</a:t>
            </a:r>
          </a:p>
          <a:p>
            <a:r>
              <a:rPr lang="en-US" sz="2000" dirty="0"/>
              <a:t>	</a:t>
            </a:r>
            <a:r>
              <a:rPr lang="en-US" sz="2000" dirty="0" smtClean="0"/>
              <a:t>*Friendship Skills</a:t>
            </a:r>
          </a:p>
          <a:p>
            <a:r>
              <a:rPr lang="en-US" sz="2000" dirty="0"/>
              <a:t>	</a:t>
            </a:r>
            <a:r>
              <a:rPr lang="en-US" sz="2000" dirty="0" smtClean="0"/>
              <a:t>	</a:t>
            </a:r>
            <a:r>
              <a:rPr lang="en-US" sz="2000" i="1" dirty="0" smtClean="0"/>
              <a:t>- How to greet Someone</a:t>
            </a:r>
          </a:p>
          <a:p>
            <a:r>
              <a:rPr lang="en-US" sz="2000" i="1" dirty="0" smtClean="0"/>
              <a:t>		- How to keep Someone Company</a:t>
            </a:r>
          </a:p>
          <a:p>
            <a:r>
              <a:rPr lang="en-US" sz="2000" i="1" dirty="0"/>
              <a:t>	</a:t>
            </a:r>
            <a:r>
              <a:rPr lang="en-US" sz="2000" i="1" dirty="0" smtClean="0"/>
              <a:t>	- How to Introduce a Friend</a:t>
            </a:r>
          </a:p>
          <a:p>
            <a:r>
              <a:rPr lang="en-US" sz="2000" i="1" dirty="0"/>
              <a:t>	</a:t>
            </a:r>
            <a:r>
              <a:rPr lang="en-US" sz="2000" i="1" dirty="0" smtClean="0"/>
              <a:t>	- How to Make Friends</a:t>
            </a:r>
          </a:p>
          <a:p>
            <a:r>
              <a:rPr lang="en-US" sz="2000" dirty="0" smtClean="0"/>
              <a:t>	*Invitation Cards/Postcards</a:t>
            </a:r>
          </a:p>
          <a:p>
            <a:r>
              <a:rPr lang="en-US" sz="2000" dirty="0" smtClean="0"/>
              <a:t>	*Keep a Directory</a:t>
            </a:r>
          </a:p>
          <a:p>
            <a:r>
              <a:rPr lang="en-US" sz="2000" dirty="0"/>
              <a:t>	</a:t>
            </a:r>
            <a:r>
              <a:rPr lang="en-US" sz="2000" dirty="0" smtClean="0"/>
              <a:t>*Follow-up</a:t>
            </a:r>
          </a:p>
          <a:p>
            <a:endParaRPr lang="en-US" sz="1600" dirty="0" smtClean="0"/>
          </a:p>
          <a:p>
            <a:pPr marL="342900" indent="-342900">
              <a:buFont typeface="Wingdings" charset="2"/>
              <a:buChar char="q"/>
            </a:pPr>
            <a:r>
              <a:rPr lang="en-US" sz="2400" dirty="0" smtClean="0"/>
              <a:t>GRACELINK Daily Study Sharing Time</a:t>
            </a:r>
            <a:endParaRPr lang="en-US" sz="2400" dirty="0"/>
          </a:p>
        </p:txBody>
      </p:sp>
      <p:sp>
        <p:nvSpPr>
          <p:cNvPr id="7" name="TextBox 6"/>
          <p:cNvSpPr txBox="1"/>
          <p:nvPr/>
        </p:nvSpPr>
        <p:spPr>
          <a:xfrm>
            <a:off x="4934856" y="140938"/>
            <a:ext cx="4136572" cy="5601533"/>
          </a:xfrm>
          <a:prstGeom prst="rect">
            <a:avLst/>
          </a:prstGeom>
          <a:noFill/>
        </p:spPr>
        <p:txBody>
          <a:bodyPr wrap="square" rtlCol="0">
            <a:spAutoFit/>
          </a:bodyPr>
          <a:lstStyle/>
          <a:p>
            <a:pPr algn="ctr"/>
            <a:r>
              <a:rPr lang="en-US" sz="2800" b="1" dirty="0" smtClean="0"/>
              <a:t>B. TIPS FOR PASTORS AND ELDERS:</a:t>
            </a:r>
          </a:p>
          <a:p>
            <a:pPr algn="ctr"/>
            <a:r>
              <a:rPr lang="en-US" sz="2800" b="1" dirty="0" smtClean="0">
                <a:effectLst>
                  <a:glow rad="139700">
                    <a:schemeClr val="accent2">
                      <a:satMod val="175000"/>
                      <a:alpha val="40000"/>
                    </a:schemeClr>
                  </a:glow>
                </a:effectLst>
              </a:rPr>
              <a:t>To support CHILD EVANGELISM</a:t>
            </a:r>
          </a:p>
          <a:p>
            <a:endParaRPr lang="en-US" sz="1400" b="1" dirty="0"/>
          </a:p>
          <a:p>
            <a:pPr marL="342900" indent="-342900">
              <a:buFont typeface="Arial"/>
              <a:buChar char="•"/>
            </a:pPr>
            <a:r>
              <a:rPr lang="en-US" sz="2000" dirty="0" smtClean="0"/>
              <a:t>Feature reports of </a:t>
            </a:r>
            <a:r>
              <a:rPr lang="en-US" sz="2000" b="1" i="1" dirty="0" smtClean="0">
                <a:solidFill>
                  <a:srgbClr val="FF0000"/>
                </a:solidFill>
              </a:rPr>
              <a:t>Evangelistic Outreach activities</a:t>
            </a:r>
            <a:r>
              <a:rPr lang="en-US" sz="2000" b="1" i="1" dirty="0" smtClean="0"/>
              <a:t>.</a:t>
            </a:r>
          </a:p>
          <a:p>
            <a:pPr marL="342900" indent="-342900">
              <a:buFont typeface="Arial"/>
              <a:buChar char="•"/>
            </a:pPr>
            <a:endParaRPr lang="en-US" sz="800" b="1" i="1" dirty="0" smtClean="0"/>
          </a:p>
          <a:p>
            <a:pPr marL="342900" indent="-342900">
              <a:buFont typeface="Arial"/>
              <a:buChar char="•"/>
            </a:pPr>
            <a:r>
              <a:rPr lang="en-US" sz="2000" dirty="0" smtClean="0"/>
              <a:t>Schedule the </a:t>
            </a:r>
            <a:r>
              <a:rPr lang="en-US" sz="2000" b="1" i="1" dirty="0" smtClean="0">
                <a:solidFill>
                  <a:srgbClr val="008000"/>
                </a:solidFill>
              </a:rPr>
              <a:t>Week of Evangelism </a:t>
            </a:r>
            <a:r>
              <a:rPr lang="en-US" sz="2000" dirty="0" smtClean="0"/>
              <a:t>on the church calendar.</a:t>
            </a:r>
          </a:p>
          <a:p>
            <a:pPr marL="342900" indent="-342900">
              <a:buFont typeface="Arial"/>
              <a:buChar char="•"/>
            </a:pPr>
            <a:endParaRPr lang="en-US" sz="800" dirty="0" smtClean="0"/>
          </a:p>
          <a:p>
            <a:pPr marL="342900" indent="-342900">
              <a:buFont typeface="Arial"/>
              <a:buChar char="•"/>
            </a:pPr>
            <a:r>
              <a:rPr lang="en-US" sz="2000" dirty="0" smtClean="0"/>
              <a:t>Allow children who got involved in evangelism </a:t>
            </a:r>
            <a:r>
              <a:rPr lang="en-US" sz="2000" b="1" i="1" dirty="0" smtClean="0">
                <a:solidFill>
                  <a:srgbClr val="FF0080"/>
                </a:solidFill>
              </a:rPr>
              <a:t>give testimonies</a:t>
            </a:r>
            <a:r>
              <a:rPr lang="en-US" sz="2000" dirty="0" smtClean="0"/>
              <a:t>.</a:t>
            </a:r>
          </a:p>
          <a:p>
            <a:pPr marL="342900" indent="-342900">
              <a:buFont typeface="Arial"/>
              <a:buChar char="•"/>
            </a:pPr>
            <a:endParaRPr lang="en-US" sz="800" dirty="0" smtClean="0"/>
          </a:p>
          <a:p>
            <a:pPr marL="342900" indent="-342900">
              <a:buFont typeface="Arial"/>
              <a:buChar char="•"/>
            </a:pPr>
            <a:r>
              <a:rPr lang="en-US" sz="2000" dirty="0" smtClean="0"/>
              <a:t>Support the children and their leaders by </a:t>
            </a:r>
            <a:r>
              <a:rPr lang="en-US" sz="2000" b="1" i="1" dirty="0" smtClean="0">
                <a:solidFill>
                  <a:srgbClr val="FF6600"/>
                </a:solidFill>
              </a:rPr>
              <a:t>attending some of the meetings.</a:t>
            </a:r>
          </a:p>
          <a:p>
            <a:pPr marL="342900" indent="-342900">
              <a:buFont typeface="Arial"/>
              <a:buChar char="•"/>
            </a:pPr>
            <a:endParaRPr lang="en-US" sz="800" b="1" i="1" dirty="0" smtClean="0">
              <a:solidFill>
                <a:srgbClr val="FF6600"/>
              </a:solidFill>
            </a:endParaRPr>
          </a:p>
          <a:p>
            <a:pPr marL="342900" indent="-342900">
              <a:buFont typeface="Arial"/>
              <a:buChar char="•"/>
            </a:pPr>
            <a:r>
              <a:rPr lang="en-US" sz="2000" b="1" i="1" dirty="0" smtClean="0">
                <a:solidFill>
                  <a:srgbClr val="0000FF"/>
                </a:solidFill>
              </a:rPr>
              <a:t>Provide a budget</a:t>
            </a:r>
            <a:endParaRPr lang="en-US" sz="2000" b="1" i="1" dirty="0">
              <a:solidFill>
                <a:srgbClr val="0000FF"/>
              </a:solidFill>
            </a:endParaRPr>
          </a:p>
        </p:txBody>
      </p:sp>
      <p:sp>
        <p:nvSpPr>
          <p:cNvPr id="4" name="Slide Number Placeholder 3"/>
          <p:cNvSpPr>
            <a:spLocks noGrp="1"/>
          </p:cNvSpPr>
          <p:nvPr>
            <p:ph type="sldNum" sz="quarter" idx="12"/>
          </p:nvPr>
        </p:nvSpPr>
        <p:spPr/>
        <p:txBody>
          <a:bodyPr/>
          <a:lstStyle/>
          <a:p>
            <a:fld id="{D89E427B-1EE8-9A48-B23D-6BCDBF51F034}" type="slidenum">
              <a:rPr lang="en-US" smtClean="0"/>
              <a:t>62</a:t>
            </a:fld>
            <a:endParaRPr lang="en-US"/>
          </a:p>
        </p:txBody>
      </p:sp>
    </p:spTree>
    <p:extLst>
      <p:ext uri="{BB962C8B-B14F-4D97-AF65-F5344CB8AC3E}">
        <p14:creationId xmlns:p14="http://schemas.microsoft.com/office/powerpoint/2010/main" val="3272135385"/>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8453"/>
            <a:ext cx="8229600" cy="1143000"/>
          </a:xfrm>
        </p:spPr>
        <p:txBody>
          <a:bodyPr/>
          <a:lstStyle/>
          <a:p>
            <a:r>
              <a:rPr lang="en-US" dirty="0" smtClean="0"/>
              <a:t>8 Characteristics of a healthy CHM</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816241532"/>
              </p:ext>
            </p:extLst>
          </p:nvPr>
        </p:nvGraphicFramePr>
        <p:xfrm>
          <a:off x="0" y="1600200"/>
          <a:ext cx="8492248" cy="5438734"/>
        </p:xfrm>
        <a:graphic>
          <a:graphicData uri="http://schemas.openxmlformats.org/drawingml/2006/table">
            <a:tbl>
              <a:tblPr firstRow="1" bandRow="1">
                <a:tableStyleId>{5C22544A-7EE6-4342-B048-85BDC9FD1C3A}</a:tableStyleId>
              </a:tblPr>
              <a:tblGrid>
                <a:gridCol w="6459167"/>
                <a:gridCol w="2033081"/>
              </a:tblGrid>
              <a:tr h="594519">
                <a:tc>
                  <a:txBody>
                    <a:bodyPr/>
                    <a:lstStyle/>
                    <a:p>
                      <a:r>
                        <a:rPr lang="en-US" sz="3600" dirty="0" smtClean="0"/>
                        <a:t>1  Empowering leadership</a:t>
                      </a:r>
                      <a:endParaRPr lang="en-US" sz="3600" dirty="0"/>
                    </a:p>
                  </a:txBody>
                  <a:tcPr/>
                </a:tc>
                <a:tc>
                  <a:txBody>
                    <a:bodyPr/>
                    <a:lstStyle/>
                    <a:p>
                      <a:endParaRPr lang="en-US" sz="3600"/>
                    </a:p>
                  </a:txBody>
                  <a:tcPr/>
                </a:tc>
              </a:tr>
              <a:tr h="425099">
                <a:tc>
                  <a:txBody>
                    <a:bodyPr/>
                    <a:lstStyle/>
                    <a:p>
                      <a:r>
                        <a:rPr lang="en-US" sz="3600" dirty="0" smtClean="0"/>
                        <a:t>2.  Gift-oriented ministry</a:t>
                      </a:r>
                      <a:endParaRPr lang="en-US" sz="3600" dirty="0"/>
                    </a:p>
                  </a:txBody>
                  <a:tcPr/>
                </a:tc>
                <a:tc>
                  <a:txBody>
                    <a:bodyPr/>
                    <a:lstStyle/>
                    <a:p>
                      <a:endParaRPr lang="en-US" sz="3600" dirty="0"/>
                    </a:p>
                  </a:txBody>
                  <a:tcPr/>
                </a:tc>
              </a:tr>
              <a:tr h="59451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3600" dirty="0" smtClean="0"/>
                        <a:t>3  Passionate Spirituality</a:t>
                      </a:r>
                    </a:p>
                    <a:p>
                      <a:endParaRPr lang="en-US" dirty="0"/>
                    </a:p>
                  </a:txBody>
                  <a:tcPr/>
                </a:tc>
                <a:tc>
                  <a:txBody>
                    <a:bodyPr/>
                    <a:lstStyle/>
                    <a:p>
                      <a:endParaRPr lang="en-US" dirty="0"/>
                    </a:p>
                  </a:txBody>
                  <a:tcPr/>
                </a:tc>
              </a:tr>
              <a:tr h="594519">
                <a:tc>
                  <a:txBody>
                    <a:bodyPr/>
                    <a:lstStyle/>
                    <a:p>
                      <a:r>
                        <a:rPr lang="en-US" sz="3600" dirty="0" smtClean="0"/>
                        <a:t>4  Functional  Structures</a:t>
                      </a:r>
                      <a:endParaRPr lang="en-US" sz="3600" dirty="0"/>
                    </a:p>
                  </a:txBody>
                  <a:tcPr/>
                </a:tc>
                <a:tc>
                  <a:txBody>
                    <a:bodyPr/>
                    <a:lstStyle/>
                    <a:p>
                      <a:endParaRPr lang="en-US"/>
                    </a:p>
                  </a:txBody>
                  <a:tcPr/>
                </a:tc>
              </a:tr>
              <a:tr h="594519">
                <a:tc>
                  <a:txBody>
                    <a:bodyPr/>
                    <a:lstStyle/>
                    <a:p>
                      <a:r>
                        <a:rPr lang="en-US" sz="3600" dirty="0" smtClean="0"/>
                        <a:t>5  Inspiring Worship Services</a:t>
                      </a:r>
                      <a:endParaRPr lang="en-US" sz="3600" dirty="0"/>
                    </a:p>
                  </a:txBody>
                  <a:tcPr/>
                </a:tc>
                <a:tc>
                  <a:txBody>
                    <a:bodyPr/>
                    <a:lstStyle/>
                    <a:p>
                      <a:endParaRPr lang="en-US"/>
                    </a:p>
                  </a:txBody>
                  <a:tcPr/>
                </a:tc>
              </a:tr>
              <a:tr h="683854">
                <a:tc>
                  <a:txBody>
                    <a:bodyPr/>
                    <a:lstStyle/>
                    <a:p>
                      <a:r>
                        <a:rPr lang="en-US" sz="3600" dirty="0" smtClean="0"/>
                        <a:t>6  </a:t>
                      </a:r>
                      <a:r>
                        <a:rPr lang="en-US" sz="3600" dirty="0" err="1" smtClean="0"/>
                        <a:t>Wholistic</a:t>
                      </a:r>
                      <a:r>
                        <a:rPr lang="en-US" sz="3600" dirty="0" smtClean="0"/>
                        <a:t> Small group</a:t>
                      </a:r>
                      <a:endParaRPr lang="en-US" sz="3600" dirty="0"/>
                    </a:p>
                  </a:txBody>
                  <a:tcPr/>
                </a:tc>
                <a:tc>
                  <a:txBody>
                    <a:bodyPr/>
                    <a:lstStyle/>
                    <a:p>
                      <a:endParaRPr lang="en-US"/>
                    </a:p>
                  </a:txBody>
                  <a:tcPr/>
                </a:tc>
              </a:tr>
              <a:tr h="594519">
                <a:tc>
                  <a:txBody>
                    <a:bodyPr/>
                    <a:lstStyle/>
                    <a:p>
                      <a:r>
                        <a:rPr lang="en-US" dirty="0" smtClean="0"/>
                        <a:t>7 </a:t>
                      </a:r>
                      <a:r>
                        <a:rPr lang="en-US" sz="3600" dirty="0" smtClean="0"/>
                        <a:t> Need-oriented Evangelism</a:t>
                      </a:r>
                      <a:endParaRPr lang="en-US" sz="3600" dirty="0"/>
                    </a:p>
                  </a:txBody>
                  <a:tcPr/>
                </a:tc>
                <a:tc>
                  <a:txBody>
                    <a:bodyPr/>
                    <a:lstStyle/>
                    <a:p>
                      <a:endParaRPr lang="en-US"/>
                    </a:p>
                  </a:txBody>
                  <a:tcPr/>
                </a:tc>
              </a:tr>
              <a:tr h="594519">
                <a:tc>
                  <a:txBody>
                    <a:bodyPr/>
                    <a:lstStyle/>
                    <a:p>
                      <a:r>
                        <a:rPr lang="en-US" dirty="0" smtClean="0"/>
                        <a:t>8  </a:t>
                      </a:r>
                      <a:r>
                        <a:rPr lang="en-US" sz="3600" dirty="0" smtClean="0"/>
                        <a:t> Loving Relationships</a:t>
                      </a:r>
                      <a:endParaRPr lang="en-US" sz="3600" dirty="0"/>
                    </a:p>
                  </a:txBody>
                  <a:tcPr/>
                </a:tc>
                <a:tc>
                  <a:txBody>
                    <a:bodyPr/>
                    <a:lstStyle/>
                    <a:p>
                      <a:endParaRPr lang="en-US" dirty="0"/>
                    </a:p>
                  </a:txBody>
                  <a:tcPr/>
                </a:tc>
              </a:tr>
            </a:tbl>
          </a:graphicData>
        </a:graphic>
      </p:graphicFrame>
      <p:sp>
        <p:nvSpPr>
          <p:cNvPr id="4" name="Slide Number Placeholder 3"/>
          <p:cNvSpPr>
            <a:spLocks noGrp="1"/>
          </p:cNvSpPr>
          <p:nvPr>
            <p:ph type="sldNum" sz="quarter" idx="12"/>
          </p:nvPr>
        </p:nvSpPr>
        <p:spPr/>
        <p:txBody>
          <a:bodyPr/>
          <a:lstStyle/>
          <a:p>
            <a:fld id="{D89E427B-1EE8-9A48-B23D-6BCDBF51F034}" type="slidenum">
              <a:rPr lang="en-US" smtClean="0">
                <a:solidFill>
                  <a:prstClr val="black">
                    <a:tint val="75000"/>
                  </a:prstClr>
                </a:solidFill>
              </a:rPr>
              <a:pPr/>
              <a:t>63</a:t>
            </a:fld>
            <a:endParaRPr lang="en-US">
              <a:solidFill>
                <a:prstClr val="black">
                  <a:tint val="75000"/>
                </a:prstClr>
              </a:solidFill>
            </a:endParaRPr>
          </a:p>
        </p:txBody>
      </p:sp>
      <p:sp>
        <p:nvSpPr>
          <p:cNvPr id="7" name="Oval 6"/>
          <p:cNvSpPr/>
          <p:nvPr/>
        </p:nvSpPr>
        <p:spPr>
          <a:xfrm rot="16200000">
            <a:off x="2347741" y="3460324"/>
            <a:ext cx="567182" cy="526266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defTabSz="914292"/>
            <a:endParaRPr lang="en-US">
              <a:solidFill>
                <a:prstClr val="white"/>
              </a:solidFill>
            </a:endParaRPr>
          </a:p>
        </p:txBody>
      </p:sp>
      <p:sp>
        <p:nvSpPr>
          <p:cNvPr id="8" name="TextBox 7"/>
          <p:cNvSpPr txBox="1"/>
          <p:nvPr/>
        </p:nvSpPr>
        <p:spPr>
          <a:xfrm>
            <a:off x="-58364" y="868870"/>
            <a:ext cx="9416370" cy="1569660"/>
          </a:xfrm>
          <a:prstGeom prst="rect">
            <a:avLst/>
          </a:prstGeom>
          <a:noFill/>
        </p:spPr>
        <p:txBody>
          <a:bodyPr wrap="square" rtlCol="0">
            <a:spAutoFit/>
          </a:bodyPr>
          <a:lstStyle/>
          <a:p>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E---Excellent   S- Satisfactory   NI  Needs Improvement</a:t>
            </a:r>
          </a:p>
          <a:p>
            <a:endParaRPr lang="en-US" sz="3200" dirty="0"/>
          </a:p>
          <a:p>
            <a:endParaRPr lang="en-US" sz="3200" dirty="0"/>
          </a:p>
        </p:txBody>
      </p:sp>
    </p:spTree>
    <p:extLst>
      <p:ext uri="{BB962C8B-B14F-4D97-AF65-F5344CB8AC3E}">
        <p14:creationId xmlns:p14="http://schemas.microsoft.com/office/powerpoint/2010/main" val="34965125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90">
                                          <p:stCondLst>
                                            <p:cond delay="0"/>
                                          </p:stCondLst>
                                        </p:cTn>
                                        <p:tgtEl>
                                          <p:spTgt spid="7"/>
                                        </p:tgtEl>
                                      </p:cBhvr>
                                    </p:animEffect>
                                    <p:anim calcmode="lin" valueType="num">
                                      <p:cBhvr>
                                        <p:cTn id="8"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13" dur="13">
                                          <p:stCondLst>
                                            <p:cond delay="325"/>
                                          </p:stCondLst>
                                        </p:cTn>
                                        <p:tgtEl>
                                          <p:spTgt spid="7"/>
                                        </p:tgtEl>
                                      </p:cBhvr>
                                      <p:to x="100000" y="60000"/>
                                    </p:animScale>
                                    <p:animScale>
                                      <p:cBhvr>
                                        <p:cTn id="14" dur="83" decel="50000">
                                          <p:stCondLst>
                                            <p:cond delay="338"/>
                                          </p:stCondLst>
                                        </p:cTn>
                                        <p:tgtEl>
                                          <p:spTgt spid="7"/>
                                        </p:tgtEl>
                                      </p:cBhvr>
                                      <p:to x="100000" y="100000"/>
                                    </p:animScale>
                                    <p:animScale>
                                      <p:cBhvr>
                                        <p:cTn id="15" dur="13">
                                          <p:stCondLst>
                                            <p:cond delay="656"/>
                                          </p:stCondLst>
                                        </p:cTn>
                                        <p:tgtEl>
                                          <p:spTgt spid="7"/>
                                        </p:tgtEl>
                                      </p:cBhvr>
                                      <p:to x="100000" y="80000"/>
                                    </p:animScale>
                                    <p:animScale>
                                      <p:cBhvr>
                                        <p:cTn id="16" dur="83" decel="50000">
                                          <p:stCondLst>
                                            <p:cond delay="669"/>
                                          </p:stCondLst>
                                        </p:cTn>
                                        <p:tgtEl>
                                          <p:spTgt spid="7"/>
                                        </p:tgtEl>
                                      </p:cBhvr>
                                      <p:to x="100000" y="100000"/>
                                    </p:animScale>
                                    <p:animScale>
                                      <p:cBhvr>
                                        <p:cTn id="17" dur="13">
                                          <p:stCondLst>
                                            <p:cond delay="821"/>
                                          </p:stCondLst>
                                        </p:cTn>
                                        <p:tgtEl>
                                          <p:spTgt spid="7"/>
                                        </p:tgtEl>
                                      </p:cBhvr>
                                      <p:to x="100000" y="90000"/>
                                    </p:animScale>
                                    <p:animScale>
                                      <p:cBhvr>
                                        <p:cTn id="18" dur="83" decel="50000">
                                          <p:stCondLst>
                                            <p:cond delay="834"/>
                                          </p:stCondLst>
                                        </p:cTn>
                                        <p:tgtEl>
                                          <p:spTgt spid="7"/>
                                        </p:tgtEl>
                                      </p:cBhvr>
                                      <p:to x="100000" y="100000"/>
                                    </p:animScale>
                                    <p:animScale>
                                      <p:cBhvr>
                                        <p:cTn id="19" dur="13">
                                          <p:stCondLst>
                                            <p:cond delay="904"/>
                                          </p:stCondLst>
                                        </p:cTn>
                                        <p:tgtEl>
                                          <p:spTgt spid="7"/>
                                        </p:tgtEl>
                                      </p:cBhvr>
                                      <p:to x="100000" y="95000"/>
                                    </p:animScale>
                                    <p:animScale>
                                      <p:cBhvr>
                                        <p:cTn id="20" dur="83" decel="50000">
                                          <p:stCondLst>
                                            <p:cond delay="917"/>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243287" y="2298708"/>
            <a:ext cx="3916104" cy="4559292"/>
          </a:xfrm>
          <a:prstGeom prst="rect">
            <a:avLst/>
          </a:prstGeom>
        </p:spPr>
      </p:pic>
      <p:sp>
        <p:nvSpPr>
          <p:cNvPr id="28" name="TextBox 27"/>
          <p:cNvSpPr txBox="1"/>
          <p:nvPr/>
        </p:nvSpPr>
        <p:spPr>
          <a:xfrm>
            <a:off x="5410906" y="4549029"/>
            <a:ext cx="2128269" cy="1200328"/>
          </a:xfrm>
          <a:prstGeom prst="rect">
            <a:avLst/>
          </a:prstGeom>
          <a:noFill/>
        </p:spPr>
        <p:txBody>
          <a:bodyPr wrap="none" rtlCol="0">
            <a:spAutoFit/>
          </a:bodyPr>
          <a:lstStyle/>
          <a:p>
            <a:pPr algn="ctr"/>
            <a:r>
              <a:rPr lang="en-US" sz="4400" b="1" dirty="0" smtClean="0"/>
              <a:t>Loving </a:t>
            </a:r>
          </a:p>
          <a:p>
            <a:pPr algn="ctr"/>
            <a:r>
              <a:rPr lang="en-US" sz="2800" b="1" i="1" dirty="0" smtClean="0"/>
              <a:t>Relationship</a:t>
            </a:r>
            <a:endParaRPr lang="en-US" sz="2800" b="1" i="1" dirty="0"/>
          </a:p>
        </p:txBody>
      </p:sp>
      <p:sp>
        <p:nvSpPr>
          <p:cNvPr id="36" name="TextBox 35"/>
          <p:cNvSpPr txBox="1"/>
          <p:nvPr/>
        </p:nvSpPr>
        <p:spPr>
          <a:xfrm>
            <a:off x="6292572" y="5745219"/>
            <a:ext cx="621359" cy="769441"/>
          </a:xfrm>
          <a:prstGeom prst="rect">
            <a:avLst/>
          </a:prstGeom>
          <a:noFill/>
        </p:spPr>
        <p:txBody>
          <a:bodyPr wrap="none" rtlCol="0">
            <a:spAutoFit/>
          </a:bodyPr>
          <a:lstStyle/>
          <a:p>
            <a:r>
              <a:rPr lang="en-US" sz="4400" b="1" dirty="0"/>
              <a:t>8</a:t>
            </a:r>
            <a:r>
              <a:rPr lang="en-US" sz="4400" b="1" dirty="0" smtClean="0"/>
              <a:t>.</a:t>
            </a:r>
            <a:endParaRPr lang="en-US" sz="4400" b="1" dirty="0"/>
          </a:p>
        </p:txBody>
      </p:sp>
      <p:pic>
        <p:nvPicPr>
          <p:cNvPr id="3" name="Picture 2"/>
          <p:cNvPicPr>
            <a:picLocks noChangeAspect="1"/>
          </p:cNvPicPr>
          <p:nvPr/>
        </p:nvPicPr>
        <p:blipFill>
          <a:blip r:embed="rId3"/>
          <a:stretch>
            <a:fillRect/>
          </a:stretch>
        </p:blipFill>
        <p:spPr>
          <a:xfrm rot="21237365">
            <a:off x="413963" y="1172019"/>
            <a:ext cx="3485474" cy="4387341"/>
          </a:xfrm>
          <a:prstGeom prst="rect">
            <a:avLst/>
          </a:prstGeom>
        </p:spPr>
      </p:pic>
      <p:sp>
        <p:nvSpPr>
          <p:cNvPr id="5" name="TextBox 4"/>
          <p:cNvSpPr txBox="1"/>
          <p:nvPr/>
        </p:nvSpPr>
        <p:spPr>
          <a:xfrm>
            <a:off x="3683002" y="436178"/>
            <a:ext cx="5352142" cy="2185214"/>
          </a:xfrm>
          <a:prstGeom prst="rect">
            <a:avLst/>
          </a:prstGeom>
          <a:noFill/>
        </p:spPr>
        <p:txBody>
          <a:bodyPr wrap="square" rtlCol="0">
            <a:spAutoFit/>
          </a:bodyPr>
          <a:lstStyle/>
          <a:p>
            <a:pPr algn="ctr"/>
            <a:r>
              <a:rPr lang="en-US" sz="3200" dirty="0" smtClean="0"/>
              <a:t>JESUS’ LOVE is the foundation of the gospel and children respond positively to such love </a:t>
            </a:r>
            <a:r>
              <a:rPr lang="en-US" sz="4000" b="1" dirty="0" smtClean="0">
                <a:effectLst>
                  <a:glow rad="139700">
                    <a:schemeClr val="accent5">
                      <a:satMod val="175000"/>
                      <a:alpha val="40000"/>
                    </a:schemeClr>
                  </a:glow>
                </a:effectLst>
              </a:rPr>
              <a:t>when shown genuinely</a:t>
            </a:r>
            <a:r>
              <a:rPr lang="en-US" sz="3200" dirty="0" smtClean="0"/>
              <a:t>.</a:t>
            </a:r>
            <a:endParaRPr lang="en-US" sz="3200" dirty="0"/>
          </a:p>
        </p:txBody>
      </p:sp>
      <p:sp>
        <p:nvSpPr>
          <p:cNvPr id="2" name="Slide Number Placeholder 1"/>
          <p:cNvSpPr>
            <a:spLocks noGrp="1"/>
          </p:cNvSpPr>
          <p:nvPr>
            <p:ph type="sldNum" sz="quarter" idx="12"/>
          </p:nvPr>
        </p:nvSpPr>
        <p:spPr/>
        <p:txBody>
          <a:bodyPr/>
          <a:lstStyle/>
          <a:p>
            <a:fld id="{D89E427B-1EE8-9A48-B23D-6BCDBF51F034}" type="slidenum">
              <a:rPr lang="en-US" smtClean="0"/>
              <a:t>64</a:t>
            </a:fld>
            <a:endParaRPr lang="en-US"/>
          </a:p>
        </p:txBody>
      </p:sp>
    </p:spTree>
    <p:extLst>
      <p:ext uri="{BB962C8B-B14F-4D97-AF65-F5344CB8AC3E}">
        <p14:creationId xmlns:p14="http://schemas.microsoft.com/office/powerpoint/2010/main" val="28716719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heel(1)">
                                      <p:cBhvr>
                                        <p:cTn id="7" dur="2000"/>
                                        <p:tgtEl>
                                          <p:spTgt spid="28"/>
                                        </p:tgtEl>
                                      </p:cBhvr>
                                    </p:animEffect>
                                  </p:childTnLst>
                                </p:cTn>
                              </p:par>
                              <p:par>
                                <p:cTn id="8" presetID="21"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par>
                                <p:cTn id="16" presetID="6"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243287" y="2298708"/>
            <a:ext cx="3916104" cy="4559292"/>
          </a:xfrm>
          <a:prstGeom prst="rect">
            <a:avLst/>
          </a:prstGeom>
        </p:spPr>
      </p:pic>
      <p:sp>
        <p:nvSpPr>
          <p:cNvPr id="28" name="TextBox 27"/>
          <p:cNvSpPr txBox="1"/>
          <p:nvPr/>
        </p:nvSpPr>
        <p:spPr>
          <a:xfrm>
            <a:off x="5410906" y="4549029"/>
            <a:ext cx="2128269" cy="1200328"/>
          </a:xfrm>
          <a:prstGeom prst="rect">
            <a:avLst/>
          </a:prstGeom>
          <a:noFill/>
        </p:spPr>
        <p:txBody>
          <a:bodyPr wrap="none" rtlCol="0">
            <a:spAutoFit/>
          </a:bodyPr>
          <a:lstStyle/>
          <a:p>
            <a:pPr algn="ctr"/>
            <a:r>
              <a:rPr lang="en-US" sz="4400" b="1" dirty="0" smtClean="0">
                <a:solidFill>
                  <a:prstClr val="black"/>
                </a:solidFill>
              </a:rPr>
              <a:t>Loving </a:t>
            </a:r>
          </a:p>
          <a:p>
            <a:pPr algn="ctr"/>
            <a:r>
              <a:rPr lang="en-US" sz="2800" b="1" i="1" dirty="0" smtClean="0">
                <a:solidFill>
                  <a:prstClr val="black"/>
                </a:solidFill>
              </a:rPr>
              <a:t>Relationship</a:t>
            </a:r>
            <a:endParaRPr lang="en-US" sz="2800" b="1" i="1" dirty="0">
              <a:solidFill>
                <a:prstClr val="black"/>
              </a:solidFill>
            </a:endParaRPr>
          </a:p>
        </p:txBody>
      </p:sp>
      <p:sp>
        <p:nvSpPr>
          <p:cNvPr id="36" name="TextBox 35"/>
          <p:cNvSpPr txBox="1"/>
          <p:nvPr/>
        </p:nvSpPr>
        <p:spPr>
          <a:xfrm>
            <a:off x="6292572" y="5745219"/>
            <a:ext cx="621359" cy="769441"/>
          </a:xfrm>
          <a:prstGeom prst="rect">
            <a:avLst/>
          </a:prstGeom>
          <a:noFill/>
        </p:spPr>
        <p:txBody>
          <a:bodyPr wrap="none" rtlCol="0">
            <a:spAutoFit/>
          </a:bodyPr>
          <a:lstStyle/>
          <a:p>
            <a:r>
              <a:rPr lang="en-US" sz="4400" b="1" dirty="0">
                <a:solidFill>
                  <a:prstClr val="black"/>
                </a:solidFill>
              </a:rPr>
              <a:t>8</a:t>
            </a:r>
            <a:r>
              <a:rPr lang="en-US" sz="4400" b="1" dirty="0" smtClean="0">
                <a:solidFill>
                  <a:prstClr val="black"/>
                </a:solidFill>
              </a:rPr>
              <a:t>.</a:t>
            </a:r>
            <a:endParaRPr lang="en-US" sz="4400" b="1" dirty="0">
              <a:solidFill>
                <a:prstClr val="black"/>
              </a:solidFill>
            </a:endParaRPr>
          </a:p>
        </p:txBody>
      </p:sp>
      <p:sp>
        <p:nvSpPr>
          <p:cNvPr id="2" name="Slide Number Placeholder 1"/>
          <p:cNvSpPr>
            <a:spLocks noGrp="1"/>
          </p:cNvSpPr>
          <p:nvPr>
            <p:ph type="sldNum" sz="quarter" idx="12"/>
          </p:nvPr>
        </p:nvSpPr>
        <p:spPr/>
        <p:txBody>
          <a:bodyPr/>
          <a:lstStyle/>
          <a:p>
            <a:fld id="{D89E427B-1EE8-9A48-B23D-6BCDBF51F034}" type="slidenum">
              <a:rPr lang="en-US" smtClean="0">
                <a:solidFill>
                  <a:prstClr val="black">
                    <a:tint val="75000"/>
                  </a:prstClr>
                </a:solidFill>
              </a:rPr>
              <a:pPr/>
              <a:t>65</a:t>
            </a:fld>
            <a:endParaRPr lang="en-US">
              <a:solidFill>
                <a:prstClr val="black">
                  <a:tint val="75000"/>
                </a:prstClr>
              </a:solidFill>
            </a:endParaRPr>
          </a:p>
        </p:txBody>
      </p:sp>
      <p:pic>
        <p:nvPicPr>
          <p:cNvPr id="8" name="Picture 7"/>
          <p:cNvPicPr>
            <a:picLocks noChangeAspect="1"/>
          </p:cNvPicPr>
          <p:nvPr/>
        </p:nvPicPr>
        <p:blipFill>
          <a:blip r:embed="rId3"/>
          <a:stretch>
            <a:fillRect/>
          </a:stretch>
        </p:blipFill>
        <p:spPr>
          <a:xfrm>
            <a:off x="535951" y="608650"/>
            <a:ext cx="1140679" cy="875472"/>
          </a:xfrm>
          <a:prstGeom prst="rect">
            <a:avLst/>
          </a:prstGeom>
        </p:spPr>
      </p:pic>
      <p:sp>
        <p:nvSpPr>
          <p:cNvPr id="4" name="Rectangle 3"/>
          <p:cNvSpPr/>
          <p:nvPr/>
        </p:nvSpPr>
        <p:spPr>
          <a:xfrm>
            <a:off x="2176299" y="723220"/>
            <a:ext cx="5819838" cy="1200329"/>
          </a:xfrm>
          <a:prstGeom prst="rect">
            <a:avLst/>
          </a:prstGeom>
        </p:spPr>
        <p:txBody>
          <a:bodyPr wrap="square">
            <a:spAutoFit/>
          </a:bodyPr>
          <a:lstStyle/>
          <a:p>
            <a:pPr marL="342900" indent="-342900" algn="ctr">
              <a:buAutoNum type="alphaUcPeriod"/>
            </a:pPr>
            <a:r>
              <a:rPr lang="en-US" sz="3600" b="1" dirty="0"/>
              <a:t> DEMONSTRATING LOVING RELATIONSHIP</a:t>
            </a:r>
          </a:p>
        </p:txBody>
      </p:sp>
      <p:pic>
        <p:nvPicPr>
          <p:cNvPr id="10" name="Picture 9"/>
          <p:cNvPicPr>
            <a:picLocks noChangeAspect="1"/>
          </p:cNvPicPr>
          <p:nvPr/>
        </p:nvPicPr>
        <p:blipFill>
          <a:blip r:embed="rId3"/>
          <a:stretch>
            <a:fillRect/>
          </a:stretch>
        </p:blipFill>
        <p:spPr>
          <a:xfrm>
            <a:off x="513256" y="2239630"/>
            <a:ext cx="846995" cy="875472"/>
          </a:xfrm>
          <a:prstGeom prst="rect">
            <a:avLst/>
          </a:prstGeom>
        </p:spPr>
      </p:pic>
      <p:sp>
        <p:nvSpPr>
          <p:cNvPr id="11" name="Rectangle 10"/>
          <p:cNvSpPr/>
          <p:nvPr/>
        </p:nvSpPr>
        <p:spPr>
          <a:xfrm>
            <a:off x="2153604" y="2354200"/>
            <a:ext cx="4321436" cy="2308324"/>
          </a:xfrm>
          <a:prstGeom prst="rect">
            <a:avLst/>
          </a:prstGeom>
        </p:spPr>
        <p:txBody>
          <a:bodyPr wrap="square">
            <a:spAutoFit/>
          </a:bodyPr>
          <a:lstStyle/>
          <a:p>
            <a:pPr algn="ctr"/>
            <a:r>
              <a:rPr lang="en-US" sz="3600" b="1" dirty="0" smtClean="0"/>
              <a:t>A.  HOW PASTORS  &amp; ELDERS NUTURE LOVING RELAINSHIPS WITH CHILDREN</a:t>
            </a:r>
            <a:endParaRPr lang="en-US" sz="3600" b="1" dirty="0"/>
          </a:p>
        </p:txBody>
      </p:sp>
    </p:spTree>
    <p:extLst>
      <p:ext uri="{BB962C8B-B14F-4D97-AF65-F5344CB8AC3E}">
        <p14:creationId xmlns:p14="http://schemas.microsoft.com/office/powerpoint/2010/main" val="30281045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4428" y="0"/>
            <a:ext cx="9144000" cy="6858000"/>
          </a:xfrm>
          <a:prstGeom prst="rect">
            <a:avLst/>
          </a:prstGeom>
        </p:spPr>
      </p:pic>
      <p:sp>
        <p:nvSpPr>
          <p:cNvPr id="2" name="TextBox 1"/>
          <p:cNvSpPr txBox="1"/>
          <p:nvPr/>
        </p:nvSpPr>
        <p:spPr>
          <a:xfrm>
            <a:off x="362858" y="798285"/>
            <a:ext cx="4154714" cy="5078313"/>
          </a:xfrm>
          <a:prstGeom prst="rect">
            <a:avLst/>
          </a:prstGeom>
          <a:noFill/>
        </p:spPr>
        <p:txBody>
          <a:bodyPr wrap="square" rtlCol="0">
            <a:spAutoFit/>
          </a:bodyPr>
          <a:lstStyle/>
          <a:p>
            <a:pPr algn="ctr"/>
            <a:r>
              <a:rPr lang="en-US" sz="5400" dirty="0" smtClean="0"/>
              <a:t>WE must </a:t>
            </a:r>
            <a:r>
              <a:rPr lang="en-US" sz="5400" b="1" i="1" dirty="0" smtClean="0">
                <a:solidFill>
                  <a:srgbClr val="FF0080"/>
                </a:solidFill>
              </a:rPr>
              <a:t>love</a:t>
            </a:r>
            <a:r>
              <a:rPr lang="en-US" sz="5400" dirty="0" smtClean="0"/>
              <a:t> children!</a:t>
            </a:r>
          </a:p>
          <a:p>
            <a:pPr algn="ctr"/>
            <a:endParaRPr lang="en-US" sz="5400" dirty="0" smtClean="0"/>
          </a:p>
          <a:p>
            <a:pPr algn="ctr"/>
            <a:r>
              <a:rPr lang="en-US" sz="5400" dirty="0" smtClean="0"/>
              <a:t>WE must be </a:t>
            </a:r>
            <a:r>
              <a:rPr lang="en-US" sz="5400" b="1" i="1" dirty="0" smtClean="0">
                <a:solidFill>
                  <a:srgbClr val="0000FF"/>
                </a:solidFill>
              </a:rPr>
              <a:t>passionate</a:t>
            </a:r>
            <a:r>
              <a:rPr lang="en-US" sz="5400" dirty="0" smtClean="0"/>
              <a:t> for children!</a:t>
            </a:r>
            <a:endParaRPr lang="en-US" sz="5400" dirty="0"/>
          </a:p>
        </p:txBody>
      </p:sp>
      <p:sp>
        <p:nvSpPr>
          <p:cNvPr id="3" name="Slide Number Placeholder 2"/>
          <p:cNvSpPr>
            <a:spLocks noGrp="1"/>
          </p:cNvSpPr>
          <p:nvPr>
            <p:ph type="sldNum" sz="quarter" idx="12"/>
          </p:nvPr>
        </p:nvSpPr>
        <p:spPr/>
        <p:txBody>
          <a:bodyPr/>
          <a:lstStyle/>
          <a:p>
            <a:fld id="{D89E427B-1EE8-9A48-B23D-6BCDBF51F034}" type="slidenum">
              <a:rPr lang="en-US" smtClean="0"/>
              <a:t>66</a:t>
            </a:fld>
            <a:endParaRPr lang="en-US"/>
          </a:p>
        </p:txBody>
      </p:sp>
    </p:spTree>
    <p:extLst>
      <p:ext uri="{BB962C8B-B14F-4D97-AF65-F5344CB8AC3E}">
        <p14:creationId xmlns:p14="http://schemas.microsoft.com/office/powerpoint/2010/main" val="7713956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67869" y="562430"/>
            <a:ext cx="3741703" cy="5710172"/>
          </a:xfrm>
          <a:prstGeom prst="rect">
            <a:avLst/>
          </a:prstGeom>
        </p:spPr>
      </p:pic>
      <p:pic>
        <p:nvPicPr>
          <p:cNvPr id="4" name="Picture 3"/>
          <p:cNvPicPr>
            <a:picLocks noChangeAspect="1"/>
          </p:cNvPicPr>
          <p:nvPr/>
        </p:nvPicPr>
        <p:blipFill>
          <a:blip r:embed="rId3"/>
          <a:stretch>
            <a:fillRect/>
          </a:stretch>
        </p:blipFill>
        <p:spPr>
          <a:xfrm>
            <a:off x="7788051" y="5261428"/>
            <a:ext cx="1371340" cy="1596571"/>
          </a:xfrm>
          <a:prstGeom prst="rect">
            <a:avLst/>
          </a:prstGeom>
        </p:spPr>
      </p:pic>
      <p:sp>
        <p:nvSpPr>
          <p:cNvPr id="5" name="TextBox 4"/>
          <p:cNvSpPr txBox="1"/>
          <p:nvPr/>
        </p:nvSpPr>
        <p:spPr>
          <a:xfrm>
            <a:off x="7751765" y="6145601"/>
            <a:ext cx="913196" cy="469359"/>
          </a:xfrm>
          <a:prstGeom prst="rect">
            <a:avLst/>
          </a:prstGeom>
          <a:noFill/>
        </p:spPr>
        <p:txBody>
          <a:bodyPr wrap="none" rtlCol="0">
            <a:spAutoFit/>
          </a:bodyPr>
          <a:lstStyle/>
          <a:p>
            <a:pPr algn="ctr"/>
            <a:r>
              <a:rPr lang="en-US" sz="1400" b="1" dirty="0" smtClean="0"/>
              <a:t>Loving </a:t>
            </a:r>
          </a:p>
          <a:p>
            <a:pPr algn="ctr"/>
            <a:r>
              <a:rPr lang="en-US" sz="1000" b="1" i="1" dirty="0" smtClean="0"/>
              <a:t>Relationship</a:t>
            </a:r>
            <a:endParaRPr lang="en-US" sz="1000" b="1" i="1" dirty="0"/>
          </a:p>
        </p:txBody>
      </p:sp>
      <p:sp>
        <p:nvSpPr>
          <p:cNvPr id="6" name="TextBox 5"/>
          <p:cNvSpPr txBox="1"/>
          <p:nvPr/>
        </p:nvSpPr>
        <p:spPr>
          <a:xfrm>
            <a:off x="3893393" y="179247"/>
            <a:ext cx="4891246" cy="6678752"/>
          </a:xfrm>
          <a:prstGeom prst="rect">
            <a:avLst/>
          </a:prstGeom>
          <a:noFill/>
        </p:spPr>
        <p:txBody>
          <a:bodyPr wrap="square" rtlCol="0">
            <a:spAutoFit/>
          </a:bodyPr>
          <a:lstStyle/>
          <a:p>
            <a:pPr marL="342900" indent="-342900" algn="ctr">
              <a:buAutoNum type="alphaUcPeriod"/>
            </a:pPr>
            <a:r>
              <a:rPr lang="en-US" sz="3200" b="1" dirty="0" smtClean="0"/>
              <a:t> DEMONSTRATING </a:t>
            </a:r>
            <a:r>
              <a:rPr lang="en-US" sz="3600" b="1" dirty="0" smtClean="0"/>
              <a:t>LOVING RELATIONSHIP</a:t>
            </a:r>
            <a:endParaRPr lang="en-US" sz="3200" b="1" dirty="0" smtClean="0"/>
          </a:p>
          <a:p>
            <a:pPr marL="342900" indent="-342900">
              <a:buAutoNum type="alphaUcPeriod"/>
            </a:pPr>
            <a:endParaRPr lang="en-US" sz="800" dirty="0"/>
          </a:p>
          <a:p>
            <a:pPr marL="285750" indent="-285750">
              <a:buFont typeface="Wingdings" charset="2"/>
              <a:buChar char="ü"/>
            </a:pPr>
            <a:r>
              <a:rPr lang="en-US" sz="2800" dirty="0" smtClean="0"/>
              <a:t>Affirm children and their parents publicly.</a:t>
            </a:r>
          </a:p>
          <a:p>
            <a:pPr marL="285750" indent="-285750">
              <a:buFont typeface="Wingdings" charset="2"/>
              <a:buChar char="ü"/>
            </a:pPr>
            <a:r>
              <a:rPr lang="en-US" sz="2800" dirty="0" smtClean="0"/>
              <a:t>Children’s leaders and teachers are loving and kind to one another.</a:t>
            </a:r>
          </a:p>
          <a:p>
            <a:pPr marL="285750" indent="-285750">
              <a:buFont typeface="Wingdings" charset="2"/>
              <a:buChar char="ü"/>
            </a:pPr>
            <a:r>
              <a:rPr lang="en-US" sz="2800" dirty="0" smtClean="0"/>
              <a:t>Correct children patiently and be willing to give them a second chance.</a:t>
            </a:r>
          </a:p>
          <a:p>
            <a:pPr marL="285750" indent="-285750">
              <a:buFont typeface="Wingdings" charset="2"/>
              <a:buChar char="ü"/>
            </a:pPr>
            <a:r>
              <a:rPr lang="en-US" sz="2800" dirty="0" smtClean="0"/>
              <a:t>Remember their birthdays.</a:t>
            </a:r>
          </a:p>
          <a:p>
            <a:pPr marL="285750" indent="-285750">
              <a:buFont typeface="Wingdings" charset="2"/>
              <a:buChar char="ü"/>
            </a:pPr>
            <a:r>
              <a:rPr lang="en-US" sz="2800" dirty="0" smtClean="0"/>
              <a:t>Give special time to children for sharing their gifts and talents.</a:t>
            </a:r>
            <a:endParaRPr lang="en-US" sz="2800" dirty="0"/>
          </a:p>
        </p:txBody>
      </p:sp>
      <p:sp>
        <p:nvSpPr>
          <p:cNvPr id="7" name="TextBox 6"/>
          <p:cNvSpPr txBox="1"/>
          <p:nvPr/>
        </p:nvSpPr>
        <p:spPr>
          <a:xfrm>
            <a:off x="7533628" y="6095997"/>
            <a:ext cx="383163" cy="400110"/>
          </a:xfrm>
          <a:prstGeom prst="rect">
            <a:avLst/>
          </a:prstGeom>
          <a:noFill/>
        </p:spPr>
        <p:txBody>
          <a:bodyPr wrap="none" rtlCol="0">
            <a:spAutoFit/>
          </a:bodyPr>
          <a:lstStyle/>
          <a:p>
            <a:pPr algn="ctr"/>
            <a:r>
              <a:rPr lang="en-US" sz="2000" b="1" dirty="0"/>
              <a:t>8</a:t>
            </a:r>
            <a:r>
              <a:rPr lang="en-US" sz="2000" b="1" dirty="0" smtClean="0"/>
              <a:t>.</a:t>
            </a:r>
            <a:endParaRPr lang="en-US" sz="2000" b="1" dirty="0"/>
          </a:p>
        </p:txBody>
      </p:sp>
      <p:sp>
        <p:nvSpPr>
          <p:cNvPr id="2" name="Slide Number Placeholder 1"/>
          <p:cNvSpPr>
            <a:spLocks noGrp="1"/>
          </p:cNvSpPr>
          <p:nvPr>
            <p:ph type="sldNum" sz="quarter" idx="12"/>
          </p:nvPr>
        </p:nvSpPr>
        <p:spPr/>
        <p:txBody>
          <a:bodyPr/>
          <a:lstStyle/>
          <a:p>
            <a:fld id="{D89E427B-1EE8-9A48-B23D-6BCDBF51F034}" type="slidenum">
              <a:rPr lang="en-US" smtClean="0"/>
              <a:t>67</a:t>
            </a:fld>
            <a:endParaRPr lang="en-US"/>
          </a:p>
        </p:txBody>
      </p:sp>
    </p:spTree>
    <p:extLst>
      <p:ext uri="{BB962C8B-B14F-4D97-AF65-F5344CB8AC3E}">
        <p14:creationId xmlns:p14="http://schemas.microsoft.com/office/powerpoint/2010/main" val="165440177"/>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788051" y="5261428"/>
            <a:ext cx="1371340" cy="1596571"/>
          </a:xfrm>
          <a:prstGeom prst="rect">
            <a:avLst/>
          </a:prstGeom>
        </p:spPr>
      </p:pic>
      <p:sp>
        <p:nvSpPr>
          <p:cNvPr id="4" name="TextBox 3"/>
          <p:cNvSpPr txBox="1"/>
          <p:nvPr/>
        </p:nvSpPr>
        <p:spPr>
          <a:xfrm>
            <a:off x="7751765" y="6145601"/>
            <a:ext cx="913196" cy="469359"/>
          </a:xfrm>
          <a:prstGeom prst="rect">
            <a:avLst/>
          </a:prstGeom>
          <a:noFill/>
        </p:spPr>
        <p:txBody>
          <a:bodyPr wrap="none" rtlCol="0">
            <a:spAutoFit/>
          </a:bodyPr>
          <a:lstStyle/>
          <a:p>
            <a:pPr algn="ctr"/>
            <a:r>
              <a:rPr lang="en-US" sz="1400" b="1" dirty="0" smtClean="0"/>
              <a:t>Loving </a:t>
            </a:r>
          </a:p>
          <a:p>
            <a:pPr algn="ctr"/>
            <a:r>
              <a:rPr lang="en-US" sz="1000" b="1" i="1" dirty="0" smtClean="0"/>
              <a:t>Relationship</a:t>
            </a:r>
            <a:endParaRPr lang="en-US" sz="1000" b="1" i="1" dirty="0"/>
          </a:p>
        </p:txBody>
      </p:sp>
      <p:pic>
        <p:nvPicPr>
          <p:cNvPr id="6" name="Picture 5"/>
          <p:cNvPicPr>
            <a:picLocks noChangeAspect="1"/>
          </p:cNvPicPr>
          <p:nvPr/>
        </p:nvPicPr>
        <p:blipFill>
          <a:blip r:embed="rId3"/>
          <a:stretch>
            <a:fillRect/>
          </a:stretch>
        </p:blipFill>
        <p:spPr>
          <a:xfrm>
            <a:off x="0" y="2560099"/>
            <a:ext cx="6223000" cy="4297900"/>
          </a:xfrm>
          <a:prstGeom prst="rect">
            <a:avLst/>
          </a:prstGeom>
        </p:spPr>
      </p:pic>
      <p:sp>
        <p:nvSpPr>
          <p:cNvPr id="7" name="TextBox 6"/>
          <p:cNvSpPr txBox="1"/>
          <p:nvPr/>
        </p:nvSpPr>
        <p:spPr>
          <a:xfrm>
            <a:off x="4318000" y="173117"/>
            <a:ext cx="4619106" cy="5324535"/>
          </a:xfrm>
          <a:prstGeom prst="rect">
            <a:avLst/>
          </a:prstGeom>
          <a:noFill/>
        </p:spPr>
        <p:txBody>
          <a:bodyPr wrap="square" rtlCol="0">
            <a:spAutoFit/>
          </a:bodyPr>
          <a:lstStyle/>
          <a:p>
            <a:endParaRPr lang="en-US" sz="2400" dirty="0"/>
          </a:p>
          <a:p>
            <a:pPr marL="342900" indent="-342900">
              <a:buFont typeface="Wingdings" charset="2"/>
              <a:buChar char="v"/>
            </a:pPr>
            <a:r>
              <a:rPr lang="en-US" sz="2800" dirty="0" smtClean="0"/>
              <a:t>Schedule children’s story during worship service.</a:t>
            </a:r>
          </a:p>
          <a:p>
            <a:pPr marL="342900" indent="-342900">
              <a:buFont typeface="Wingdings" charset="2"/>
              <a:buChar char="v"/>
            </a:pPr>
            <a:endParaRPr lang="en-US" sz="1200" dirty="0" smtClean="0"/>
          </a:p>
          <a:p>
            <a:pPr marL="342900" indent="-342900">
              <a:buFont typeface="Wingdings" charset="2"/>
              <a:buChar char="v"/>
            </a:pPr>
            <a:r>
              <a:rPr lang="en-US" sz="2800" dirty="0" smtClean="0"/>
              <a:t>Collect special “lambs’ offering” for children’s projects.</a:t>
            </a:r>
          </a:p>
          <a:p>
            <a:pPr marL="342900" indent="-342900">
              <a:buFont typeface="Wingdings" charset="2"/>
              <a:buChar char="v"/>
            </a:pPr>
            <a:endParaRPr lang="en-US" sz="1200" dirty="0" smtClean="0"/>
          </a:p>
          <a:p>
            <a:pPr marL="342900" indent="-342900">
              <a:buFont typeface="Wingdings" charset="2"/>
              <a:buChar char="v"/>
            </a:pPr>
            <a:r>
              <a:rPr lang="en-US" sz="2800" dirty="0" smtClean="0"/>
              <a:t>Have special children’s features in church programs and sermons.</a:t>
            </a:r>
          </a:p>
          <a:p>
            <a:pPr marL="342900" indent="-342900">
              <a:buFont typeface="Wingdings" charset="2"/>
              <a:buChar char="v"/>
            </a:pPr>
            <a:endParaRPr lang="en-US" sz="1200" dirty="0" smtClean="0"/>
          </a:p>
          <a:p>
            <a:pPr marL="342900" indent="-342900">
              <a:buFont typeface="Wingdings" charset="2"/>
              <a:buChar char="v"/>
            </a:pPr>
            <a:r>
              <a:rPr lang="en-US" sz="2800" dirty="0" smtClean="0"/>
              <a:t>Allow children to participate in church.</a:t>
            </a:r>
            <a:endParaRPr lang="en-US" sz="2800" dirty="0"/>
          </a:p>
        </p:txBody>
      </p:sp>
      <p:sp>
        <p:nvSpPr>
          <p:cNvPr id="8" name="TextBox 7"/>
          <p:cNvSpPr txBox="1"/>
          <p:nvPr/>
        </p:nvSpPr>
        <p:spPr>
          <a:xfrm>
            <a:off x="388253" y="179790"/>
            <a:ext cx="3929747" cy="3231654"/>
          </a:xfrm>
          <a:prstGeom prst="rect">
            <a:avLst/>
          </a:prstGeom>
          <a:noFill/>
        </p:spPr>
        <p:txBody>
          <a:bodyPr wrap="square" rtlCol="0">
            <a:spAutoFit/>
          </a:bodyPr>
          <a:lstStyle/>
          <a:p>
            <a:r>
              <a:rPr lang="en-US" sz="3200" b="1" dirty="0" smtClean="0"/>
              <a:t>B. TIPS FOR PASTORS 	AND ELDERS:</a:t>
            </a:r>
          </a:p>
          <a:p>
            <a:pPr algn="ctr"/>
            <a:r>
              <a:rPr lang="en-US" sz="3600" b="1" dirty="0" smtClean="0">
                <a:effectLst>
                  <a:glow rad="139700">
                    <a:schemeClr val="accent2">
                      <a:satMod val="175000"/>
                      <a:alpha val="40000"/>
                    </a:schemeClr>
                  </a:glow>
                </a:effectLst>
              </a:rPr>
              <a:t>How  To demonstrate love for children</a:t>
            </a:r>
          </a:p>
          <a:p>
            <a:pPr algn="ctr"/>
            <a:endParaRPr lang="en-US" sz="3200" dirty="0">
              <a:effectLst>
                <a:glow rad="139700">
                  <a:schemeClr val="accent2">
                    <a:satMod val="175000"/>
                    <a:alpha val="40000"/>
                  </a:schemeClr>
                </a:glow>
              </a:effectLst>
            </a:endParaRPr>
          </a:p>
        </p:txBody>
      </p:sp>
      <p:sp>
        <p:nvSpPr>
          <p:cNvPr id="2" name="Slide Number Placeholder 1"/>
          <p:cNvSpPr>
            <a:spLocks noGrp="1"/>
          </p:cNvSpPr>
          <p:nvPr>
            <p:ph type="sldNum" sz="quarter" idx="12"/>
          </p:nvPr>
        </p:nvSpPr>
        <p:spPr/>
        <p:txBody>
          <a:bodyPr/>
          <a:lstStyle/>
          <a:p>
            <a:fld id="{D89E427B-1EE8-9A48-B23D-6BCDBF51F034}" type="slidenum">
              <a:rPr lang="en-US" smtClean="0"/>
              <a:t>68</a:t>
            </a:fld>
            <a:endParaRPr lang="en-US"/>
          </a:p>
        </p:txBody>
      </p:sp>
    </p:spTree>
    <p:extLst>
      <p:ext uri="{BB962C8B-B14F-4D97-AF65-F5344CB8AC3E}">
        <p14:creationId xmlns:p14="http://schemas.microsoft.com/office/powerpoint/2010/main" val="389191641"/>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andres\Desktop\download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18" y="0"/>
            <a:ext cx="566409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698602" y="122872"/>
            <a:ext cx="3750198" cy="661719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3600" b="1" baseline="30000" dirty="0"/>
              <a:t> </a:t>
            </a:r>
            <a:r>
              <a:rPr lang="en-US" sz="3600" b="1" baseline="30000" dirty="0" smtClean="0"/>
              <a:t>  </a:t>
            </a:r>
            <a:r>
              <a:rPr lang="en-US" sz="4000" dirty="0" smtClean="0"/>
              <a:t>But </a:t>
            </a:r>
            <a:r>
              <a:rPr lang="en-US" sz="4000" dirty="0"/>
              <a:t>Peter said, “I don’t have any </a:t>
            </a:r>
            <a:r>
              <a:rPr lang="en-US" sz="4000" dirty="0" smtClean="0"/>
              <a:t>   </a:t>
            </a:r>
          </a:p>
          <a:p>
            <a:r>
              <a:rPr lang="en-US" sz="4000" dirty="0" smtClean="0"/>
              <a:t>  silver </a:t>
            </a:r>
            <a:r>
              <a:rPr lang="en-US" sz="4000" dirty="0"/>
              <a:t>or gold! </a:t>
            </a:r>
            <a:endParaRPr lang="en-US" sz="4000" dirty="0" smtClean="0"/>
          </a:p>
          <a:p>
            <a:r>
              <a:rPr lang="en-US" sz="4000" dirty="0" smtClean="0"/>
              <a:t>  But </a:t>
            </a:r>
            <a:r>
              <a:rPr lang="en-US" sz="4000" dirty="0"/>
              <a:t>I will give </a:t>
            </a:r>
            <a:endParaRPr lang="en-US" sz="4000" dirty="0" smtClean="0"/>
          </a:p>
          <a:p>
            <a:r>
              <a:rPr lang="en-US" sz="4000" dirty="0" smtClean="0"/>
              <a:t>  you </a:t>
            </a:r>
            <a:r>
              <a:rPr lang="en-US" sz="4000" dirty="0"/>
              <a:t>what I do </a:t>
            </a:r>
            <a:endParaRPr lang="en-US" sz="4000" dirty="0" smtClean="0"/>
          </a:p>
          <a:p>
            <a:r>
              <a:rPr lang="en-US" sz="4000" dirty="0"/>
              <a:t> </a:t>
            </a:r>
            <a:r>
              <a:rPr lang="en-US" sz="4000" dirty="0" smtClean="0"/>
              <a:t> have</a:t>
            </a:r>
            <a:r>
              <a:rPr lang="en-US" sz="4000" dirty="0"/>
              <a:t>. </a:t>
            </a:r>
            <a:endParaRPr lang="en-US" sz="4000" dirty="0" smtClean="0"/>
          </a:p>
          <a:p>
            <a:endParaRPr lang="en-US" sz="3600" dirty="0"/>
          </a:p>
          <a:p>
            <a:r>
              <a:rPr lang="en-US" sz="2800" dirty="0" smtClean="0"/>
              <a:t>In </a:t>
            </a:r>
            <a:r>
              <a:rPr lang="en-US" sz="2800" dirty="0"/>
              <a:t>the name of Jesus Christ from Nazareth, get up and start walking.”</a:t>
            </a:r>
          </a:p>
          <a:p>
            <a:endParaRPr lang="en-US" sz="3600" dirty="0"/>
          </a:p>
        </p:txBody>
      </p:sp>
      <p:sp>
        <p:nvSpPr>
          <p:cNvPr id="5" name="Rectangle 4"/>
          <p:cNvSpPr/>
          <p:nvPr/>
        </p:nvSpPr>
        <p:spPr>
          <a:xfrm>
            <a:off x="914400" y="6129414"/>
            <a:ext cx="3429000" cy="584775"/>
          </a:xfrm>
          <a:prstGeom prst="rect">
            <a:avLst/>
          </a:prstGeom>
        </p:spPr>
        <p:txBody>
          <a:bodyPr wrap="square">
            <a:spAutoFit/>
          </a:bodyPr>
          <a:lstStyle/>
          <a:p>
            <a:r>
              <a:rPr lang="en-US" sz="3200" b="1" dirty="0"/>
              <a:t>Acts </a:t>
            </a:r>
            <a:r>
              <a:rPr lang="en-US" sz="3200" b="1" dirty="0" smtClean="0"/>
              <a:t>3:6  </a:t>
            </a:r>
            <a:r>
              <a:rPr lang="en-US" sz="3200" dirty="0" smtClean="0"/>
              <a:t>CEV</a:t>
            </a:r>
            <a:endParaRPr lang="en-US" sz="3200" dirty="0"/>
          </a:p>
        </p:txBody>
      </p:sp>
      <p:sp>
        <p:nvSpPr>
          <p:cNvPr id="6" name="TextBox 5"/>
          <p:cNvSpPr txBox="1"/>
          <p:nvPr/>
        </p:nvSpPr>
        <p:spPr>
          <a:xfrm>
            <a:off x="609600" y="119852"/>
            <a:ext cx="4038600" cy="1077218"/>
          </a:xfrm>
          <a:prstGeom prst="rect">
            <a:avLst/>
          </a:prstGeom>
          <a:noFill/>
        </p:spPr>
        <p:txBody>
          <a:bodyPr wrap="square" rtlCol="0">
            <a:spAutoFit/>
          </a:bodyPr>
          <a:lstStyle/>
          <a:p>
            <a:pPr algn="ctr"/>
            <a:r>
              <a:rPr lang="en-US" sz="3200" dirty="0" smtClean="0">
                <a:latin typeface="Aharoni" panose="02010803020104030203" pitchFamily="2" charset="-79"/>
                <a:cs typeface="Aharoni" panose="02010803020104030203" pitchFamily="2" charset="-79"/>
              </a:rPr>
              <a:t>The Law or Principle of Buy-in</a:t>
            </a:r>
            <a:endParaRPr lang="en-US" sz="32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8484605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096321"/>
            <a:ext cx="2574960" cy="3761680"/>
          </a:xfrm>
          <a:prstGeom prst="rect">
            <a:avLst/>
          </a:prstGeom>
        </p:spPr>
      </p:pic>
      <p:pic>
        <p:nvPicPr>
          <p:cNvPr id="7" name="Picture 6"/>
          <p:cNvPicPr>
            <a:picLocks noChangeAspect="1"/>
          </p:cNvPicPr>
          <p:nvPr/>
        </p:nvPicPr>
        <p:blipFill>
          <a:blip r:embed="rId4"/>
          <a:stretch>
            <a:fillRect/>
          </a:stretch>
        </p:blipFill>
        <p:spPr>
          <a:xfrm>
            <a:off x="6749553" y="3670356"/>
            <a:ext cx="2409837" cy="3187644"/>
          </a:xfrm>
          <a:prstGeom prst="rect">
            <a:avLst/>
          </a:prstGeom>
        </p:spPr>
      </p:pic>
      <p:pic>
        <p:nvPicPr>
          <p:cNvPr id="11" name="Picture 10"/>
          <p:cNvPicPr>
            <a:picLocks noChangeAspect="1"/>
          </p:cNvPicPr>
          <p:nvPr/>
        </p:nvPicPr>
        <p:blipFill>
          <a:blip r:embed="rId5"/>
          <a:stretch>
            <a:fillRect/>
          </a:stretch>
        </p:blipFill>
        <p:spPr>
          <a:xfrm>
            <a:off x="1757040" y="4366159"/>
            <a:ext cx="2286571" cy="2491842"/>
          </a:xfrm>
          <a:prstGeom prst="rect">
            <a:avLst/>
          </a:prstGeom>
        </p:spPr>
      </p:pic>
      <p:pic>
        <p:nvPicPr>
          <p:cNvPr id="14" name="Picture 13"/>
          <p:cNvPicPr>
            <a:picLocks noChangeAspect="1"/>
          </p:cNvPicPr>
          <p:nvPr/>
        </p:nvPicPr>
        <p:blipFill>
          <a:blip r:embed="rId6"/>
          <a:stretch>
            <a:fillRect/>
          </a:stretch>
        </p:blipFill>
        <p:spPr>
          <a:xfrm>
            <a:off x="34791" y="53288"/>
            <a:ext cx="3022118" cy="2843066"/>
          </a:xfrm>
          <a:prstGeom prst="rect">
            <a:avLst/>
          </a:prstGeom>
        </p:spPr>
      </p:pic>
      <p:pic>
        <p:nvPicPr>
          <p:cNvPr id="15" name="Picture 14"/>
          <p:cNvPicPr>
            <a:picLocks noChangeAspect="1"/>
          </p:cNvPicPr>
          <p:nvPr/>
        </p:nvPicPr>
        <p:blipFill>
          <a:blip r:embed="rId7"/>
          <a:stretch>
            <a:fillRect/>
          </a:stretch>
        </p:blipFill>
        <p:spPr>
          <a:xfrm>
            <a:off x="6691183" y="417481"/>
            <a:ext cx="2458726" cy="3413768"/>
          </a:xfrm>
          <a:prstGeom prst="rect">
            <a:avLst/>
          </a:prstGeom>
        </p:spPr>
      </p:pic>
      <p:pic>
        <p:nvPicPr>
          <p:cNvPr id="17" name="Picture 16"/>
          <p:cNvPicPr>
            <a:picLocks noChangeAspect="1"/>
          </p:cNvPicPr>
          <p:nvPr/>
        </p:nvPicPr>
        <p:blipFill>
          <a:blip r:embed="rId8"/>
          <a:stretch>
            <a:fillRect/>
          </a:stretch>
        </p:blipFill>
        <p:spPr>
          <a:xfrm>
            <a:off x="4745055" y="88078"/>
            <a:ext cx="2283101" cy="2877856"/>
          </a:xfrm>
          <a:prstGeom prst="rect">
            <a:avLst/>
          </a:prstGeom>
        </p:spPr>
      </p:pic>
      <p:pic>
        <p:nvPicPr>
          <p:cNvPr id="18" name="Picture 17"/>
          <p:cNvPicPr>
            <a:picLocks noChangeAspect="1"/>
          </p:cNvPicPr>
          <p:nvPr/>
        </p:nvPicPr>
        <p:blipFill>
          <a:blip r:embed="rId9"/>
          <a:stretch>
            <a:fillRect/>
          </a:stretch>
        </p:blipFill>
        <p:spPr>
          <a:xfrm>
            <a:off x="4037713" y="2965933"/>
            <a:ext cx="2868847" cy="3909461"/>
          </a:xfrm>
          <a:prstGeom prst="rect">
            <a:avLst/>
          </a:prstGeom>
        </p:spPr>
      </p:pic>
      <p:pic>
        <p:nvPicPr>
          <p:cNvPr id="19" name="Picture 18"/>
          <p:cNvPicPr>
            <a:picLocks noChangeAspect="1"/>
          </p:cNvPicPr>
          <p:nvPr/>
        </p:nvPicPr>
        <p:blipFill>
          <a:blip r:embed="rId10"/>
          <a:stretch>
            <a:fillRect/>
          </a:stretch>
        </p:blipFill>
        <p:spPr>
          <a:xfrm>
            <a:off x="2638794" y="569881"/>
            <a:ext cx="2119493" cy="2896354"/>
          </a:xfrm>
          <a:prstGeom prst="rect">
            <a:avLst/>
          </a:prstGeom>
        </p:spPr>
      </p:pic>
      <p:sp>
        <p:nvSpPr>
          <p:cNvPr id="21" name="TextBox 20"/>
          <p:cNvSpPr txBox="1"/>
          <p:nvPr/>
        </p:nvSpPr>
        <p:spPr>
          <a:xfrm>
            <a:off x="614014" y="1420154"/>
            <a:ext cx="1873966" cy="830997"/>
          </a:xfrm>
          <a:prstGeom prst="rect">
            <a:avLst/>
          </a:prstGeom>
          <a:noFill/>
        </p:spPr>
        <p:txBody>
          <a:bodyPr wrap="square" rtlCol="0">
            <a:spAutoFit/>
          </a:bodyPr>
          <a:lstStyle/>
          <a:p>
            <a:pPr algn="ctr"/>
            <a:r>
              <a:rPr lang="en-US" sz="2400" b="1" dirty="0" smtClean="0"/>
              <a:t>Empowering Leadership</a:t>
            </a:r>
          </a:p>
        </p:txBody>
      </p:sp>
      <p:sp>
        <p:nvSpPr>
          <p:cNvPr id="22" name="TextBox 21"/>
          <p:cNvSpPr txBox="1"/>
          <p:nvPr/>
        </p:nvSpPr>
        <p:spPr>
          <a:xfrm>
            <a:off x="2800826" y="1184919"/>
            <a:ext cx="1818654" cy="2062103"/>
          </a:xfrm>
          <a:prstGeom prst="rect">
            <a:avLst/>
          </a:prstGeom>
          <a:noFill/>
        </p:spPr>
        <p:txBody>
          <a:bodyPr wrap="square" rtlCol="0">
            <a:spAutoFit/>
          </a:bodyPr>
          <a:lstStyle/>
          <a:p>
            <a:pPr algn="ctr"/>
            <a:endParaRPr lang="en-US" sz="3200" b="1" dirty="0" smtClean="0"/>
          </a:p>
          <a:p>
            <a:pPr algn="ctr"/>
            <a:r>
              <a:rPr lang="en-US" sz="3200" b="1" dirty="0" smtClean="0"/>
              <a:t>Gift -</a:t>
            </a:r>
          </a:p>
          <a:p>
            <a:pPr algn="ctr"/>
            <a:r>
              <a:rPr lang="en-US" sz="3200" b="1" dirty="0" smtClean="0"/>
              <a:t>oriented Ministry</a:t>
            </a:r>
          </a:p>
        </p:txBody>
      </p:sp>
      <p:sp>
        <p:nvSpPr>
          <p:cNvPr id="23" name="TextBox 22"/>
          <p:cNvSpPr txBox="1"/>
          <p:nvPr/>
        </p:nvSpPr>
        <p:spPr>
          <a:xfrm>
            <a:off x="1993838" y="4656606"/>
            <a:ext cx="2006758" cy="954107"/>
          </a:xfrm>
          <a:prstGeom prst="rect">
            <a:avLst/>
          </a:prstGeom>
          <a:noFill/>
        </p:spPr>
        <p:txBody>
          <a:bodyPr wrap="square" rtlCol="0">
            <a:spAutoFit/>
          </a:bodyPr>
          <a:lstStyle/>
          <a:p>
            <a:pPr algn="ctr"/>
            <a:r>
              <a:rPr lang="en-US" sz="2800" b="1" dirty="0" smtClean="0"/>
              <a:t>Passionate Spirituality</a:t>
            </a:r>
          </a:p>
        </p:txBody>
      </p:sp>
      <p:sp>
        <p:nvSpPr>
          <p:cNvPr id="24" name="TextBox 23"/>
          <p:cNvSpPr txBox="1"/>
          <p:nvPr/>
        </p:nvSpPr>
        <p:spPr>
          <a:xfrm>
            <a:off x="5137010" y="67407"/>
            <a:ext cx="2047719" cy="954107"/>
          </a:xfrm>
          <a:prstGeom prst="rect">
            <a:avLst/>
          </a:prstGeom>
          <a:noFill/>
        </p:spPr>
        <p:txBody>
          <a:bodyPr wrap="square" rtlCol="0">
            <a:spAutoFit/>
          </a:bodyPr>
          <a:lstStyle/>
          <a:p>
            <a:pPr algn="ctr"/>
            <a:r>
              <a:rPr lang="en-US" sz="2800" b="1" dirty="0" smtClean="0"/>
              <a:t>Functional Structures</a:t>
            </a:r>
          </a:p>
        </p:txBody>
      </p:sp>
      <p:sp>
        <p:nvSpPr>
          <p:cNvPr id="25" name="TextBox 24"/>
          <p:cNvSpPr txBox="1"/>
          <p:nvPr/>
        </p:nvSpPr>
        <p:spPr>
          <a:xfrm>
            <a:off x="752274" y="2989246"/>
            <a:ext cx="1678919" cy="1384995"/>
          </a:xfrm>
          <a:prstGeom prst="rect">
            <a:avLst/>
          </a:prstGeom>
          <a:noFill/>
        </p:spPr>
        <p:txBody>
          <a:bodyPr wrap="square" rtlCol="0">
            <a:spAutoFit/>
          </a:bodyPr>
          <a:lstStyle/>
          <a:p>
            <a:pPr algn="ctr"/>
            <a:r>
              <a:rPr lang="en-US" sz="2800" b="1" dirty="0" smtClean="0"/>
              <a:t>Inspiring Worship </a:t>
            </a:r>
          </a:p>
          <a:p>
            <a:pPr algn="ctr"/>
            <a:r>
              <a:rPr lang="en-US" sz="2800" b="1" dirty="0" smtClean="0"/>
              <a:t>   Services</a:t>
            </a:r>
          </a:p>
        </p:txBody>
      </p:sp>
      <p:sp>
        <p:nvSpPr>
          <p:cNvPr id="26" name="TextBox 25"/>
          <p:cNvSpPr txBox="1"/>
          <p:nvPr/>
        </p:nvSpPr>
        <p:spPr>
          <a:xfrm rot="314617">
            <a:off x="6943098" y="773433"/>
            <a:ext cx="2030308" cy="892552"/>
          </a:xfrm>
          <a:prstGeom prst="rect">
            <a:avLst/>
          </a:prstGeom>
          <a:noFill/>
        </p:spPr>
        <p:txBody>
          <a:bodyPr wrap="square" rtlCol="0">
            <a:spAutoFit/>
          </a:bodyPr>
          <a:lstStyle/>
          <a:p>
            <a:pPr algn="ctr"/>
            <a:r>
              <a:rPr lang="en-US" sz="2800" b="1" dirty="0"/>
              <a:t>H</a:t>
            </a:r>
            <a:r>
              <a:rPr lang="en-US" sz="2800" b="1" dirty="0" smtClean="0"/>
              <a:t>olistic</a:t>
            </a:r>
            <a:r>
              <a:rPr lang="en-US" sz="2400" b="1" dirty="0" smtClean="0"/>
              <a:t> </a:t>
            </a:r>
          </a:p>
          <a:p>
            <a:pPr algn="ctr"/>
            <a:r>
              <a:rPr lang="en-US" sz="2400" b="1" dirty="0" smtClean="0"/>
              <a:t>Small Groups</a:t>
            </a:r>
          </a:p>
        </p:txBody>
      </p:sp>
      <p:sp>
        <p:nvSpPr>
          <p:cNvPr id="27" name="TextBox 26"/>
          <p:cNvSpPr txBox="1"/>
          <p:nvPr/>
        </p:nvSpPr>
        <p:spPr>
          <a:xfrm rot="1857562">
            <a:off x="4642226" y="3422324"/>
            <a:ext cx="2282827" cy="830997"/>
          </a:xfrm>
          <a:prstGeom prst="rect">
            <a:avLst/>
          </a:prstGeom>
          <a:noFill/>
        </p:spPr>
        <p:txBody>
          <a:bodyPr wrap="square" rtlCol="0">
            <a:spAutoFit/>
          </a:bodyPr>
          <a:lstStyle/>
          <a:p>
            <a:pPr algn="ctr"/>
            <a:r>
              <a:rPr lang="en-US" sz="2400" b="1" dirty="0" smtClean="0"/>
              <a:t>Need-oriented Evangelism</a:t>
            </a:r>
          </a:p>
        </p:txBody>
      </p:sp>
      <p:sp>
        <p:nvSpPr>
          <p:cNvPr id="28" name="TextBox 27"/>
          <p:cNvSpPr txBox="1"/>
          <p:nvPr/>
        </p:nvSpPr>
        <p:spPr>
          <a:xfrm>
            <a:off x="6852731" y="5525075"/>
            <a:ext cx="1292729" cy="769441"/>
          </a:xfrm>
          <a:prstGeom prst="rect">
            <a:avLst/>
          </a:prstGeom>
          <a:noFill/>
        </p:spPr>
        <p:txBody>
          <a:bodyPr wrap="none" rtlCol="0">
            <a:spAutoFit/>
          </a:bodyPr>
          <a:lstStyle/>
          <a:p>
            <a:pPr algn="ctr"/>
            <a:r>
              <a:rPr lang="en-US" sz="2800" b="1" dirty="0" smtClean="0"/>
              <a:t>Loving </a:t>
            </a:r>
          </a:p>
          <a:p>
            <a:pPr algn="ctr"/>
            <a:r>
              <a:rPr lang="en-US" sz="1600" b="1" i="1" dirty="0" smtClean="0"/>
              <a:t>Relationship</a:t>
            </a:r>
            <a:endParaRPr lang="en-US" sz="1600" b="1" i="1" dirty="0"/>
          </a:p>
        </p:txBody>
      </p:sp>
      <p:sp>
        <p:nvSpPr>
          <p:cNvPr id="29" name="TextBox 28"/>
          <p:cNvSpPr txBox="1"/>
          <p:nvPr/>
        </p:nvSpPr>
        <p:spPr>
          <a:xfrm>
            <a:off x="308429" y="1184919"/>
            <a:ext cx="502261" cy="584776"/>
          </a:xfrm>
          <a:prstGeom prst="rect">
            <a:avLst/>
          </a:prstGeom>
          <a:noFill/>
        </p:spPr>
        <p:txBody>
          <a:bodyPr wrap="none" rtlCol="0">
            <a:spAutoFit/>
          </a:bodyPr>
          <a:lstStyle/>
          <a:p>
            <a:r>
              <a:rPr lang="en-US" sz="3200" b="1" dirty="0" smtClean="0"/>
              <a:t>1.</a:t>
            </a:r>
            <a:endParaRPr lang="en-US" sz="3200" b="1" dirty="0"/>
          </a:p>
        </p:txBody>
      </p:sp>
      <p:sp>
        <p:nvSpPr>
          <p:cNvPr id="30" name="TextBox 29"/>
          <p:cNvSpPr txBox="1"/>
          <p:nvPr/>
        </p:nvSpPr>
        <p:spPr>
          <a:xfrm>
            <a:off x="2746847" y="1464320"/>
            <a:ext cx="541960" cy="646331"/>
          </a:xfrm>
          <a:prstGeom prst="rect">
            <a:avLst/>
          </a:prstGeom>
          <a:noFill/>
        </p:spPr>
        <p:txBody>
          <a:bodyPr wrap="none" rtlCol="0">
            <a:spAutoFit/>
          </a:bodyPr>
          <a:lstStyle/>
          <a:p>
            <a:r>
              <a:rPr lang="en-US" sz="3600" b="1" dirty="0"/>
              <a:t>2</a:t>
            </a:r>
            <a:r>
              <a:rPr lang="en-US" sz="3600" b="1" dirty="0" smtClean="0"/>
              <a:t>.</a:t>
            </a:r>
            <a:endParaRPr lang="en-US" sz="3600" b="1" dirty="0"/>
          </a:p>
        </p:txBody>
      </p:sp>
      <p:sp>
        <p:nvSpPr>
          <p:cNvPr id="31" name="TextBox 30"/>
          <p:cNvSpPr txBox="1"/>
          <p:nvPr/>
        </p:nvSpPr>
        <p:spPr>
          <a:xfrm>
            <a:off x="1730839" y="4494201"/>
            <a:ext cx="502261" cy="584776"/>
          </a:xfrm>
          <a:prstGeom prst="rect">
            <a:avLst/>
          </a:prstGeom>
          <a:noFill/>
        </p:spPr>
        <p:txBody>
          <a:bodyPr wrap="none" rtlCol="0">
            <a:spAutoFit/>
          </a:bodyPr>
          <a:lstStyle/>
          <a:p>
            <a:r>
              <a:rPr lang="en-US" sz="3200" b="1" dirty="0"/>
              <a:t>3</a:t>
            </a:r>
            <a:r>
              <a:rPr lang="en-US" sz="3200" b="1" dirty="0" smtClean="0"/>
              <a:t>.</a:t>
            </a:r>
            <a:endParaRPr lang="en-US" sz="3200" b="1" dirty="0"/>
          </a:p>
        </p:txBody>
      </p:sp>
      <p:sp>
        <p:nvSpPr>
          <p:cNvPr id="32" name="TextBox 31"/>
          <p:cNvSpPr txBox="1"/>
          <p:nvPr/>
        </p:nvSpPr>
        <p:spPr>
          <a:xfrm>
            <a:off x="4872056" y="110639"/>
            <a:ext cx="502261" cy="584776"/>
          </a:xfrm>
          <a:prstGeom prst="rect">
            <a:avLst/>
          </a:prstGeom>
          <a:noFill/>
        </p:spPr>
        <p:txBody>
          <a:bodyPr wrap="none" rtlCol="0">
            <a:spAutoFit/>
          </a:bodyPr>
          <a:lstStyle/>
          <a:p>
            <a:r>
              <a:rPr lang="en-US" sz="3200" b="1" dirty="0"/>
              <a:t>4</a:t>
            </a:r>
            <a:r>
              <a:rPr lang="en-US" sz="3200" b="1" dirty="0" smtClean="0"/>
              <a:t>.</a:t>
            </a:r>
            <a:endParaRPr lang="en-US" sz="3200" b="1" dirty="0"/>
          </a:p>
        </p:txBody>
      </p:sp>
      <p:sp>
        <p:nvSpPr>
          <p:cNvPr id="33" name="TextBox 32"/>
          <p:cNvSpPr txBox="1"/>
          <p:nvPr/>
        </p:nvSpPr>
        <p:spPr>
          <a:xfrm>
            <a:off x="284548" y="2988198"/>
            <a:ext cx="502261" cy="584776"/>
          </a:xfrm>
          <a:prstGeom prst="rect">
            <a:avLst/>
          </a:prstGeom>
          <a:noFill/>
        </p:spPr>
        <p:txBody>
          <a:bodyPr wrap="none" rtlCol="0">
            <a:spAutoFit/>
          </a:bodyPr>
          <a:lstStyle/>
          <a:p>
            <a:r>
              <a:rPr lang="en-US" sz="3200" b="1" dirty="0"/>
              <a:t>5</a:t>
            </a:r>
            <a:r>
              <a:rPr lang="en-US" sz="3200" b="1" dirty="0" smtClean="0"/>
              <a:t>.</a:t>
            </a:r>
            <a:endParaRPr lang="en-US" sz="3200" b="1" dirty="0"/>
          </a:p>
        </p:txBody>
      </p:sp>
      <p:sp>
        <p:nvSpPr>
          <p:cNvPr id="34" name="TextBox 33"/>
          <p:cNvSpPr txBox="1"/>
          <p:nvPr/>
        </p:nvSpPr>
        <p:spPr>
          <a:xfrm>
            <a:off x="6656029" y="1210318"/>
            <a:ext cx="502261" cy="584776"/>
          </a:xfrm>
          <a:prstGeom prst="rect">
            <a:avLst/>
          </a:prstGeom>
          <a:noFill/>
        </p:spPr>
        <p:txBody>
          <a:bodyPr wrap="none" rtlCol="0">
            <a:spAutoFit/>
          </a:bodyPr>
          <a:lstStyle/>
          <a:p>
            <a:r>
              <a:rPr lang="en-US" sz="3200" b="1" dirty="0"/>
              <a:t>6</a:t>
            </a:r>
            <a:r>
              <a:rPr lang="en-US" sz="3200" b="1" dirty="0" smtClean="0"/>
              <a:t>.</a:t>
            </a:r>
            <a:endParaRPr lang="en-US" sz="3200" b="1" dirty="0"/>
          </a:p>
        </p:txBody>
      </p:sp>
      <p:sp>
        <p:nvSpPr>
          <p:cNvPr id="35" name="TextBox 34"/>
          <p:cNvSpPr txBox="1"/>
          <p:nvPr/>
        </p:nvSpPr>
        <p:spPr>
          <a:xfrm>
            <a:off x="6129887" y="3173847"/>
            <a:ext cx="502261" cy="584776"/>
          </a:xfrm>
          <a:prstGeom prst="rect">
            <a:avLst/>
          </a:prstGeom>
          <a:noFill/>
        </p:spPr>
        <p:txBody>
          <a:bodyPr wrap="none" rtlCol="0">
            <a:spAutoFit/>
          </a:bodyPr>
          <a:lstStyle/>
          <a:p>
            <a:r>
              <a:rPr lang="en-US" sz="3200" b="1" dirty="0"/>
              <a:t>7</a:t>
            </a:r>
            <a:r>
              <a:rPr lang="en-US" sz="3200" b="1" dirty="0" smtClean="0"/>
              <a:t>.</a:t>
            </a:r>
            <a:endParaRPr lang="en-US" sz="3200" b="1" dirty="0"/>
          </a:p>
        </p:txBody>
      </p:sp>
      <p:sp>
        <p:nvSpPr>
          <p:cNvPr id="36" name="TextBox 35"/>
          <p:cNvSpPr txBox="1"/>
          <p:nvPr/>
        </p:nvSpPr>
        <p:spPr>
          <a:xfrm>
            <a:off x="6546571" y="5223074"/>
            <a:ext cx="502261" cy="584776"/>
          </a:xfrm>
          <a:prstGeom prst="rect">
            <a:avLst/>
          </a:prstGeom>
          <a:noFill/>
        </p:spPr>
        <p:txBody>
          <a:bodyPr wrap="none" rtlCol="0">
            <a:spAutoFit/>
          </a:bodyPr>
          <a:lstStyle/>
          <a:p>
            <a:r>
              <a:rPr lang="en-US" sz="3200" b="1" dirty="0"/>
              <a:t>8</a:t>
            </a:r>
            <a:r>
              <a:rPr lang="en-US" sz="3200" b="1" dirty="0" smtClean="0"/>
              <a:t>.</a:t>
            </a:r>
            <a:endParaRPr lang="en-US" sz="3200" b="1" dirty="0"/>
          </a:p>
        </p:txBody>
      </p:sp>
      <p:sp>
        <p:nvSpPr>
          <p:cNvPr id="2" name="Slide Number Placeholder 1"/>
          <p:cNvSpPr>
            <a:spLocks noGrp="1"/>
          </p:cNvSpPr>
          <p:nvPr>
            <p:ph type="sldNum" sz="quarter" idx="12"/>
          </p:nvPr>
        </p:nvSpPr>
        <p:spPr/>
        <p:txBody>
          <a:bodyPr/>
          <a:lstStyle/>
          <a:p>
            <a:fld id="{D89E427B-1EE8-9A48-B23D-6BCDBF51F034}" type="slidenum">
              <a:rPr lang="en-US" smtClean="0"/>
              <a:t>7</a:t>
            </a:fld>
            <a:endParaRPr lang="en-US"/>
          </a:p>
        </p:txBody>
      </p:sp>
    </p:spTree>
    <p:extLst>
      <p:ext uri="{BB962C8B-B14F-4D97-AF65-F5344CB8AC3E}">
        <p14:creationId xmlns:p14="http://schemas.microsoft.com/office/powerpoint/2010/main" val="1418728250"/>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1066800"/>
            <a:ext cx="6096000" cy="3785652"/>
          </a:xfrm>
          <a:prstGeom prst="rect">
            <a:avLst/>
          </a:prstGeom>
        </p:spPr>
        <p:txBody>
          <a:bodyPr wrap="square">
            <a:spAutoFit/>
          </a:bodyPr>
          <a:lstStyle/>
          <a:p>
            <a:r>
              <a:rPr lang="en-US" sz="4000" b="1" baseline="30000" dirty="0" smtClean="0"/>
              <a:t>6</a:t>
            </a:r>
            <a:r>
              <a:rPr lang="en-US" sz="4000" b="1" baseline="30000" dirty="0"/>
              <a:t> </a:t>
            </a:r>
            <a:r>
              <a:rPr lang="en-US" sz="4000" dirty="0"/>
              <a:t>But Peter said, Silver and gold (money) I do not have; but what I do have, that I give to you: in [the</a:t>
            </a:r>
            <a:r>
              <a:rPr lang="en-US" sz="4000" b="1" baseline="30000" dirty="0"/>
              <a:t>[</a:t>
            </a:r>
            <a:r>
              <a:rPr lang="en-US" sz="4000" b="1" baseline="30000" dirty="0">
                <a:hlinkClick r:id="rId2" tooltip="See footnote a"/>
              </a:rPr>
              <a:t>a</a:t>
            </a:r>
            <a:r>
              <a:rPr lang="en-US" sz="4000" b="1" baseline="30000" dirty="0"/>
              <a:t>]</a:t>
            </a:r>
            <a:r>
              <a:rPr lang="en-US" sz="4000" dirty="0"/>
              <a:t>use of] the name of Jesus Christ of Nazareth, walk!</a:t>
            </a:r>
          </a:p>
        </p:txBody>
      </p:sp>
      <p:sp>
        <p:nvSpPr>
          <p:cNvPr id="3" name="Rectangle 2"/>
          <p:cNvSpPr/>
          <p:nvPr/>
        </p:nvSpPr>
        <p:spPr>
          <a:xfrm>
            <a:off x="762000" y="0"/>
            <a:ext cx="5562600" cy="584775"/>
          </a:xfrm>
          <a:prstGeom prst="rect">
            <a:avLst/>
          </a:prstGeom>
        </p:spPr>
        <p:txBody>
          <a:bodyPr wrap="square">
            <a:spAutoFit/>
          </a:bodyPr>
          <a:lstStyle/>
          <a:p>
            <a:r>
              <a:rPr lang="en-US" sz="3200" b="1" dirty="0"/>
              <a:t>Acts </a:t>
            </a:r>
            <a:r>
              <a:rPr lang="en-US" sz="3200" b="1" dirty="0" smtClean="0"/>
              <a:t>3:6  </a:t>
            </a:r>
            <a:r>
              <a:rPr lang="en-US" sz="3200" dirty="0" smtClean="0"/>
              <a:t>Amplified </a:t>
            </a:r>
            <a:r>
              <a:rPr lang="en-US" sz="3200" dirty="0"/>
              <a:t>Bible (AMP)</a:t>
            </a:r>
          </a:p>
        </p:txBody>
      </p:sp>
    </p:spTree>
    <p:extLst>
      <p:ext uri="{BB962C8B-B14F-4D97-AF65-F5344CB8AC3E}">
        <p14:creationId xmlns:p14="http://schemas.microsoft.com/office/powerpoint/2010/main" val="2376117689"/>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088"/>
            <a:ext cx="8229600" cy="1143000"/>
          </a:xfrm>
        </p:spPr>
        <p:txBody>
          <a:bodyPr/>
          <a:lstStyle/>
          <a:p>
            <a:r>
              <a:rPr lang="en-US" dirty="0" smtClean="0"/>
              <a:t>8 Characteristics of a healthy CHM</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83612211"/>
              </p:ext>
            </p:extLst>
          </p:nvPr>
        </p:nvGraphicFramePr>
        <p:xfrm>
          <a:off x="0" y="1600200"/>
          <a:ext cx="8492248" cy="5394960"/>
        </p:xfrm>
        <a:graphic>
          <a:graphicData uri="http://schemas.openxmlformats.org/drawingml/2006/table">
            <a:tbl>
              <a:tblPr firstRow="1" bandRow="1">
                <a:tableStyleId>{5C22544A-7EE6-4342-B048-85BDC9FD1C3A}</a:tableStyleId>
              </a:tblPr>
              <a:tblGrid>
                <a:gridCol w="6459167"/>
                <a:gridCol w="2033081"/>
              </a:tblGrid>
              <a:tr h="594519">
                <a:tc>
                  <a:txBody>
                    <a:bodyPr/>
                    <a:lstStyle/>
                    <a:p>
                      <a:r>
                        <a:rPr lang="en-US" sz="3600" dirty="0" smtClean="0"/>
                        <a:t>1  Empowering leadership</a:t>
                      </a:r>
                      <a:endParaRPr lang="en-US" sz="3600" dirty="0"/>
                    </a:p>
                  </a:txBody>
                  <a:tcPr/>
                </a:tc>
                <a:tc>
                  <a:txBody>
                    <a:bodyPr/>
                    <a:lstStyle/>
                    <a:p>
                      <a:endParaRPr lang="en-US" sz="3600"/>
                    </a:p>
                  </a:txBody>
                  <a:tcPr/>
                </a:tc>
              </a:tr>
              <a:tr h="425099">
                <a:tc>
                  <a:txBody>
                    <a:bodyPr/>
                    <a:lstStyle/>
                    <a:p>
                      <a:r>
                        <a:rPr lang="en-US" sz="3600" dirty="0" smtClean="0"/>
                        <a:t>2.  Gift-oriented ministry</a:t>
                      </a:r>
                      <a:endParaRPr lang="en-US" sz="3600" dirty="0"/>
                    </a:p>
                  </a:txBody>
                  <a:tcPr/>
                </a:tc>
                <a:tc>
                  <a:txBody>
                    <a:bodyPr/>
                    <a:lstStyle/>
                    <a:p>
                      <a:endParaRPr lang="en-US" sz="3600" dirty="0"/>
                    </a:p>
                  </a:txBody>
                  <a:tcPr/>
                </a:tc>
              </a:tr>
              <a:tr h="59451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3600" dirty="0" smtClean="0"/>
                        <a:t>3  Passionate Spirituality</a:t>
                      </a:r>
                    </a:p>
                    <a:p>
                      <a:endParaRPr lang="en-US" dirty="0"/>
                    </a:p>
                  </a:txBody>
                  <a:tcPr/>
                </a:tc>
                <a:tc>
                  <a:txBody>
                    <a:bodyPr/>
                    <a:lstStyle/>
                    <a:p>
                      <a:endParaRPr lang="en-US" dirty="0"/>
                    </a:p>
                  </a:txBody>
                  <a:tcPr/>
                </a:tc>
              </a:tr>
              <a:tr h="594519">
                <a:tc>
                  <a:txBody>
                    <a:bodyPr/>
                    <a:lstStyle/>
                    <a:p>
                      <a:r>
                        <a:rPr lang="en-US" sz="3600" dirty="0" smtClean="0"/>
                        <a:t>4  Functional  Structures</a:t>
                      </a:r>
                      <a:endParaRPr lang="en-US" sz="3600" dirty="0"/>
                    </a:p>
                  </a:txBody>
                  <a:tcPr/>
                </a:tc>
                <a:tc>
                  <a:txBody>
                    <a:bodyPr/>
                    <a:lstStyle/>
                    <a:p>
                      <a:endParaRPr lang="en-US"/>
                    </a:p>
                  </a:txBody>
                  <a:tcPr/>
                </a:tc>
              </a:tr>
              <a:tr h="594519">
                <a:tc>
                  <a:txBody>
                    <a:bodyPr/>
                    <a:lstStyle/>
                    <a:p>
                      <a:r>
                        <a:rPr lang="en-US" sz="3600" dirty="0" smtClean="0"/>
                        <a:t>5  Inspiring Worship Services</a:t>
                      </a:r>
                      <a:endParaRPr lang="en-US" sz="3600" dirty="0"/>
                    </a:p>
                  </a:txBody>
                  <a:tcPr/>
                </a:tc>
                <a:tc>
                  <a:txBody>
                    <a:bodyPr/>
                    <a:lstStyle/>
                    <a:p>
                      <a:endParaRPr lang="en-US"/>
                    </a:p>
                  </a:txBody>
                  <a:tcPr/>
                </a:tc>
              </a:tr>
              <a:tr h="594519">
                <a:tc>
                  <a:txBody>
                    <a:bodyPr/>
                    <a:lstStyle/>
                    <a:p>
                      <a:r>
                        <a:rPr lang="en-US" sz="3600" dirty="0" smtClean="0"/>
                        <a:t>6  </a:t>
                      </a:r>
                      <a:r>
                        <a:rPr lang="en-US" sz="3600" dirty="0" err="1" smtClean="0"/>
                        <a:t>Wholistic</a:t>
                      </a:r>
                      <a:r>
                        <a:rPr lang="en-US" sz="3600" dirty="0" smtClean="0"/>
                        <a:t> Small group</a:t>
                      </a:r>
                      <a:endParaRPr lang="en-US" sz="3600" dirty="0"/>
                    </a:p>
                  </a:txBody>
                  <a:tcPr/>
                </a:tc>
                <a:tc>
                  <a:txBody>
                    <a:bodyPr/>
                    <a:lstStyle/>
                    <a:p>
                      <a:endParaRPr lang="en-US"/>
                    </a:p>
                  </a:txBody>
                  <a:tcPr/>
                </a:tc>
              </a:tr>
              <a:tr h="594519">
                <a:tc>
                  <a:txBody>
                    <a:bodyPr/>
                    <a:lstStyle/>
                    <a:p>
                      <a:r>
                        <a:rPr lang="en-US" dirty="0" smtClean="0"/>
                        <a:t>7 </a:t>
                      </a:r>
                      <a:r>
                        <a:rPr lang="en-US" sz="3600" dirty="0" smtClean="0"/>
                        <a:t> Need-oriented Evangelism</a:t>
                      </a:r>
                      <a:endParaRPr lang="en-US" sz="3600" dirty="0"/>
                    </a:p>
                  </a:txBody>
                  <a:tcPr/>
                </a:tc>
                <a:tc>
                  <a:txBody>
                    <a:bodyPr/>
                    <a:lstStyle/>
                    <a:p>
                      <a:endParaRPr lang="en-US"/>
                    </a:p>
                  </a:txBody>
                  <a:tcPr/>
                </a:tc>
              </a:tr>
              <a:tr h="594519">
                <a:tc>
                  <a:txBody>
                    <a:bodyPr/>
                    <a:lstStyle/>
                    <a:p>
                      <a:r>
                        <a:rPr lang="en-US" dirty="0" smtClean="0"/>
                        <a:t>8  </a:t>
                      </a:r>
                      <a:r>
                        <a:rPr lang="en-US" sz="3600" dirty="0" smtClean="0"/>
                        <a:t> Loving Relationships</a:t>
                      </a:r>
                      <a:endParaRPr lang="en-US" sz="3600" dirty="0"/>
                    </a:p>
                  </a:txBody>
                  <a:tcPr/>
                </a:tc>
                <a:tc>
                  <a:txBody>
                    <a:bodyPr/>
                    <a:lstStyle/>
                    <a:p>
                      <a:endParaRPr lang="en-US" dirty="0"/>
                    </a:p>
                  </a:txBody>
                  <a:tcPr/>
                </a:tc>
              </a:tr>
            </a:tbl>
          </a:graphicData>
        </a:graphic>
      </p:graphicFrame>
      <p:sp>
        <p:nvSpPr>
          <p:cNvPr id="4" name="Slide Number Placeholder 3"/>
          <p:cNvSpPr>
            <a:spLocks noGrp="1"/>
          </p:cNvSpPr>
          <p:nvPr>
            <p:ph type="sldNum" sz="quarter" idx="12"/>
          </p:nvPr>
        </p:nvSpPr>
        <p:spPr/>
        <p:txBody>
          <a:bodyPr/>
          <a:lstStyle/>
          <a:p>
            <a:fld id="{D89E427B-1EE8-9A48-B23D-6BCDBF51F034}" type="slidenum">
              <a:rPr lang="en-US" smtClean="0">
                <a:solidFill>
                  <a:prstClr val="black">
                    <a:tint val="75000"/>
                  </a:prstClr>
                </a:solidFill>
              </a:rPr>
              <a:pPr/>
              <a:t>71</a:t>
            </a:fld>
            <a:endParaRPr lang="en-US">
              <a:solidFill>
                <a:prstClr val="black">
                  <a:tint val="75000"/>
                </a:prstClr>
              </a:solidFill>
            </a:endParaRPr>
          </a:p>
        </p:txBody>
      </p:sp>
      <p:sp>
        <p:nvSpPr>
          <p:cNvPr id="7" name="Oval 6"/>
          <p:cNvSpPr/>
          <p:nvPr/>
        </p:nvSpPr>
        <p:spPr>
          <a:xfrm rot="16200000">
            <a:off x="2347741" y="4008609"/>
            <a:ext cx="567182" cy="526266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defTabSz="914292"/>
            <a:endParaRPr lang="en-US">
              <a:solidFill>
                <a:prstClr val="white"/>
              </a:solidFill>
            </a:endParaRPr>
          </a:p>
        </p:txBody>
      </p:sp>
    </p:spTree>
    <p:extLst>
      <p:ext uri="{BB962C8B-B14F-4D97-AF65-F5344CB8AC3E}">
        <p14:creationId xmlns:p14="http://schemas.microsoft.com/office/powerpoint/2010/main" val="16847532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90">
                                          <p:stCondLst>
                                            <p:cond delay="0"/>
                                          </p:stCondLst>
                                        </p:cTn>
                                        <p:tgtEl>
                                          <p:spTgt spid="7"/>
                                        </p:tgtEl>
                                      </p:cBhvr>
                                    </p:animEffect>
                                    <p:anim calcmode="lin" valueType="num">
                                      <p:cBhvr>
                                        <p:cTn id="8"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13" dur="13">
                                          <p:stCondLst>
                                            <p:cond delay="325"/>
                                          </p:stCondLst>
                                        </p:cTn>
                                        <p:tgtEl>
                                          <p:spTgt spid="7"/>
                                        </p:tgtEl>
                                      </p:cBhvr>
                                      <p:to x="100000" y="60000"/>
                                    </p:animScale>
                                    <p:animScale>
                                      <p:cBhvr>
                                        <p:cTn id="14" dur="83" decel="50000">
                                          <p:stCondLst>
                                            <p:cond delay="338"/>
                                          </p:stCondLst>
                                        </p:cTn>
                                        <p:tgtEl>
                                          <p:spTgt spid="7"/>
                                        </p:tgtEl>
                                      </p:cBhvr>
                                      <p:to x="100000" y="100000"/>
                                    </p:animScale>
                                    <p:animScale>
                                      <p:cBhvr>
                                        <p:cTn id="15" dur="13">
                                          <p:stCondLst>
                                            <p:cond delay="656"/>
                                          </p:stCondLst>
                                        </p:cTn>
                                        <p:tgtEl>
                                          <p:spTgt spid="7"/>
                                        </p:tgtEl>
                                      </p:cBhvr>
                                      <p:to x="100000" y="80000"/>
                                    </p:animScale>
                                    <p:animScale>
                                      <p:cBhvr>
                                        <p:cTn id="16" dur="83" decel="50000">
                                          <p:stCondLst>
                                            <p:cond delay="669"/>
                                          </p:stCondLst>
                                        </p:cTn>
                                        <p:tgtEl>
                                          <p:spTgt spid="7"/>
                                        </p:tgtEl>
                                      </p:cBhvr>
                                      <p:to x="100000" y="100000"/>
                                    </p:animScale>
                                    <p:animScale>
                                      <p:cBhvr>
                                        <p:cTn id="17" dur="13">
                                          <p:stCondLst>
                                            <p:cond delay="821"/>
                                          </p:stCondLst>
                                        </p:cTn>
                                        <p:tgtEl>
                                          <p:spTgt spid="7"/>
                                        </p:tgtEl>
                                      </p:cBhvr>
                                      <p:to x="100000" y="90000"/>
                                    </p:animScale>
                                    <p:animScale>
                                      <p:cBhvr>
                                        <p:cTn id="18" dur="83" decel="50000">
                                          <p:stCondLst>
                                            <p:cond delay="834"/>
                                          </p:stCondLst>
                                        </p:cTn>
                                        <p:tgtEl>
                                          <p:spTgt spid="7"/>
                                        </p:tgtEl>
                                      </p:cBhvr>
                                      <p:to x="100000" y="100000"/>
                                    </p:animScale>
                                    <p:animScale>
                                      <p:cBhvr>
                                        <p:cTn id="19" dur="13">
                                          <p:stCondLst>
                                            <p:cond delay="904"/>
                                          </p:stCondLst>
                                        </p:cTn>
                                        <p:tgtEl>
                                          <p:spTgt spid="7"/>
                                        </p:tgtEl>
                                      </p:cBhvr>
                                      <p:to x="100000" y="95000"/>
                                    </p:animScale>
                                    <p:animScale>
                                      <p:cBhvr>
                                        <p:cTn id="20" dur="83" decel="50000">
                                          <p:stCondLst>
                                            <p:cond delay="917"/>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8453"/>
            <a:ext cx="8229600" cy="1143000"/>
          </a:xfrm>
        </p:spPr>
        <p:txBody>
          <a:bodyPr/>
          <a:lstStyle/>
          <a:p>
            <a:r>
              <a:rPr lang="en-US" dirty="0" smtClean="0"/>
              <a:t>8 Characteristics of a healthy CHM</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598129216"/>
              </p:ext>
            </p:extLst>
          </p:nvPr>
        </p:nvGraphicFramePr>
        <p:xfrm>
          <a:off x="0" y="1600200"/>
          <a:ext cx="8492248" cy="5438734"/>
        </p:xfrm>
        <a:graphic>
          <a:graphicData uri="http://schemas.openxmlformats.org/drawingml/2006/table">
            <a:tbl>
              <a:tblPr firstRow="1" bandRow="1">
                <a:tableStyleId>{5C22544A-7EE6-4342-B048-85BDC9FD1C3A}</a:tableStyleId>
              </a:tblPr>
              <a:tblGrid>
                <a:gridCol w="6459167"/>
                <a:gridCol w="2033081"/>
              </a:tblGrid>
              <a:tr h="594519">
                <a:tc>
                  <a:txBody>
                    <a:bodyPr/>
                    <a:lstStyle/>
                    <a:p>
                      <a:r>
                        <a:rPr lang="en-US" sz="3600" dirty="0" smtClean="0"/>
                        <a:t>1  Empowering leadership</a:t>
                      </a:r>
                      <a:endParaRPr lang="en-US" sz="3600" dirty="0"/>
                    </a:p>
                  </a:txBody>
                  <a:tcPr/>
                </a:tc>
                <a:tc>
                  <a:txBody>
                    <a:bodyPr/>
                    <a:lstStyle/>
                    <a:p>
                      <a:endParaRPr lang="en-US" sz="3600"/>
                    </a:p>
                  </a:txBody>
                  <a:tcPr/>
                </a:tc>
              </a:tr>
              <a:tr h="425099">
                <a:tc>
                  <a:txBody>
                    <a:bodyPr/>
                    <a:lstStyle/>
                    <a:p>
                      <a:r>
                        <a:rPr lang="en-US" sz="3600" dirty="0" smtClean="0"/>
                        <a:t>2.  Gift-oriented ministry</a:t>
                      </a:r>
                      <a:endParaRPr lang="en-US" sz="3600" dirty="0"/>
                    </a:p>
                  </a:txBody>
                  <a:tcPr/>
                </a:tc>
                <a:tc>
                  <a:txBody>
                    <a:bodyPr/>
                    <a:lstStyle/>
                    <a:p>
                      <a:endParaRPr lang="en-US" sz="3600" dirty="0"/>
                    </a:p>
                  </a:txBody>
                  <a:tcPr/>
                </a:tc>
              </a:tr>
              <a:tr h="59451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3600" dirty="0" smtClean="0"/>
                        <a:t>3  Passionate Spirituality</a:t>
                      </a:r>
                    </a:p>
                    <a:p>
                      <a:endParaRPr lang="en-US" dirty="0"/>
                    </a:p>
                  </a:txBody>
                  <a:tcPr/>
                </a:tc>
                <a:tc>
                  <a:txBody>
                    <a:bodyPr/>
                    <a:lstStyle/>
                    <a:p>
                      <a:endParaRPr lang="en-US" dirty="0"/>
                    </a:p>
                  </a:txBody>
                  <a:tcPr/>
                </a:tc>
              </a:tr>
              <a:tr h="594519">
                <a:tc>
                  <a:txBody>
                    <a:bodyPr/>
                    <a:lstStyle/>
                    <a:p>
                      <a:r>
                        <a:rPr lang="en-US" sz="3600" dirty="0" smtClean="0"/>
                        <a:t>4  Functional  Structures</a:t>
                      </a:r>
                      <a:endParaRPr lang="en-US" sz="3600" dirty="0"/>
                    </a:p>
                  </a:txBody>
                  <a:tcPr/>
                </a:tc>
                <a:tc>
                  <a:txBody>
                    <a:bodyPr/>
                    <a:lstStyle/>
                    <a:p>
                      <a:endParaRPr lang="en-US"/>
                    </a:p>
                  </a:txBody>
                  <a:tcPr/>
                </a:tc>
              </a:tr>
              <a:tr h="594519">
                <a:tc>
                  <a:txBody>
                    <a:bodyPr/>
                    <a:lstStyle/>
                    <a:p>
                      <a:r>
                        <a:rPr lang="en-US" sz="3600" dirty="0" smtClean="0"/>
                        <a:t>5  Inspiring Worship Services</a:t>
                      </a:r>
                      <a:endParaRPr lang="en-US" sz="3600" dirty="0"/>
                    </a:p>
                  </a:txBody>
                  <a:tcPr/>
                </a:tc>
                <a:tc>
                  <a:txBody>
                    <a:bodyPr/>
                    <a:lstStyle/>
                    <a:p>
                      <a:endParaRPr lang="en-US"/>
                    </a:p>
                  </a:txBody>
                  <a:tcPr/>
                </a:tc>
              </a:tr>
              <a:tr h="683854">
                <a:tc>
                  <a:txBody>
                    <a:bodyPr/>
                    <a:lstStyle/>
                    <a:p>
                      <a:r>
                        <a:rPr lang="en-US" sz="3600" dirty="0" smtClean="0"/>
                        <a:t>6  </a:t>
                      </a:r>
                      <a:r>
                        <a:rPr lang="en-US" sz="3600" dirty="0" err="1" smtClean="0"/>
                        <a:t>Wholistic</a:t>
                      </a:r>
                      <a:r>
                        <a:rPr lang="en-US" sz="3600" dirty="0" smtClean="0"/>
                        <a:t> Small group</a:t>
                      </a:r>
                      <a:endParaRPr lang="en-US" sz="3600" dirty="0"/>
                    </a:p>
                  </a:txBody>
                  <a:tcPr/>
                </a:tc>
                <a:tc>
                  <a:txBody>
                    <a:bodyPr/>
                    <a:lstStyle/>
                    <a:p>
                      <a:endParaRPr lang="en-US"/>
                    </a:p>
                  </a:txBody>
                  <a:tcPr/>
                </a:tc>
              </a:tr>
              <a:tr h="594519">
                <a:tc>
                  <a:txBody>
                    <a:bodyPr/>
                    <a:lstStyle/>
                    <a:p>
                      <a:r>
                        <a:rPr lang="en-US" dirty="0" smtClean="0"/>
                        <a:t>7 </a:t>
                      </a:r>
                      <a:r>
                        <a:rPr lang="en-US" sz="3600" dirty="0" smtClean="0"/>
                        <a:t> Need-oriented Evangelism</a:t>
                      </a:r>
                      <a:endParaRPr lang="en-US" sz="3600" dirty="0"/>
                    </a:p>
                  </a:txBody>
                  <a:tcPr/>
                </a:tc>
                <a:tc>
                  <a:txBody>
                    <a:bodyPr/>
                    <a:lstStyle/>
                    <a:p>
                      <a:endParaRPr lang="en-US"/>
                    </a:p>
                  </a:txBody>
                  <a:tcPr/>
                </a:tc>
              </a:tr>
              <a:tr h="594519">
                <a:tc>
                  <a:txBody>
                    <a:bodyPr/>
                    <a:lstStyle/>
                    <a:p>
                      <a:r>
                        <a:rPr lang="en-US" dirty="0" smtClean="0"/>
                        <a:t>8  </a:t>
                      </a:r>
                      <a:r>
                        <a:rPr lang="en-US" sz="3600" dirty="0" smtClean="0"/>
                        <a:t> Loving Relationships</a:t>
                      </a:r>
                      <a:endParaRPr lang="en-US" sz="3600" dirty="0"/>
                    </a:p>
                  </a:txBody>
                  <a:tcPr/>
                </a:tc>
                <a:tc>
                  <a:txBody>
                    <a:bodyPr/>
                    <a:lstStyle/>
                    <a:p>
                      <a:endParaRPr lang="en-US" dirty="0"/>
                    </a:p>
                  </a:txBody>
                  <a:tcPr/>
                </a:tc>
              </a:tr>
            </a:tbl>
          </a:graphicData>
        </a:graphic>
      </p:graphicFrame>
      <p:sp>
        <p:nvSpPr>
          <p:cNvPr id="4" name="Slide Number Placeholder 3"/>
          <p:cNvSpPr>
            <a:spLocks noGrp="1"/>
          </p:cNvSpPr>
          <p:nvPr>
            <p:ph type="sldNum" sz="quarter" idx="12"/>
          </p:nvPr>
        </p:nvSpPr>
        <p:spPr/>
        <p:txBody>
          <a:bodyPr/>
          <a:lstStyle/>
          <a:p>
            <a:fld id="{D89E427B-1EE8-9A48-B23D-6BCDBF51F034}" type="slidenum">
              <a:rPr lang="en-US" smtClean="0">
                <a:solidFill>
                  <a:prstClr val="black">
                    <a:tint val="75000"/>
                  </a:prstClr>
                </a:solidFill>
              </a:rPr>
              <a:pPr/>
              <a:t>72</a:t>
            </a:fld>
            <a:endParaRPr lang="en-US">
              <a:solidFill>
                <a:prstClr val="black">
                  <a:tint val="75000"/>
                </a:prstClr>
              </a:solidFill>
            </a:endParaRPr>
          </a:p>
        </p:txBody>
      </p:sp>
      <p:sp>
        <p:nvSpPr>
          <p:cNvPr id="7" name="Oval 6"/>
          <p:cNvSpPr/>
          <p:nvPr/>
        </p:nvSpPr>
        <p:spPr>
          <a:xfrm rot="16200000">
            <a:off x="2347741" y="4263731"/>
            <a:ext cx="567182" cy="478424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defTabSz="914292"/>
            <a:endParaRPr lang="en-US">
              <a:solidFill>
                <a:prstClr val="white"/>
              </a:solidFill>
            </a:endParaRPr>
          </a:p>
        </p:txBody>
      </p:sp>
      <p:sp>
        <p:nvSpPr>
          <p:cNvPr id="8" name="TextBox 7"/>
          <p:cNvSpPr txBox="1"/>
          <p:nvPr/>
        </p:nvSpPr>
        <p:spPr>
          <a:xfrm>
            <a:off x="-58364" y="868870"/>
            <a:ext cx="9416370" cy="1569660"/>
          </a:xfrm>
          <a:prstGeom prst="rect">
            <a:avLst/>
          </a:prstGeom>
          <a:noFill/>
        </p:spPr>
        <p:txBody>
          <a:bodyPr wrap="square" rtlCol="0">
            <a:spAutoFit/>
          </a:bodyPr>
          <a:lstStyle/>
          <a:p>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E---Excellent   S- Satisfactory   NI  Needs Improvement</a:t>
            </a:r>
          </a:p>
          <a:p>
            <a:endParaRPr lang="en-US" sz="3200" dirty="0"/>
          </a:p>
          <a:p>
            <a:endParaRPr lang="en-US" sz="3200" dirty="0"/>
          </a:p>
        </p:txBody>
      </p:sp>
    </p:spTree>
    <p:extLst>
      <p:ext uri="{BB962C8B-B14F-4D97-AF65-F5344CB8AC3E}">
        <p14:creationId xmlns:p14="http://schemas.microsoft.com/office/powerpoint/2010/main" val="37726157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90">
                                          <p:stCondLst>
                                            <p:cond delay="0"/>
                                          </p:stCondLst>
                                        </p:cTn>
                                        <p:tgtEl>
                                          <p:spTgt spid="7"/>
                                        </p:tgtEl>
                                      </p:cBhvr>
                                    </p:animEffect>
                                    <p:anim calcmode="lin" valueType="num">
                                      <p:cBhvr>
                                        <p:cTn id="8"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13" dur="13">
                                          <p:stCondLst>
                                            <p:cond delay="325"/>
                                          </p:stCondLst>
                                        </p:cTn>
                                        <p:tgtEl>
                                          <p:spTgt spid="7"/>
                                        </p:tgtEl>
                                      </p:cBhvr>
                                      <p:to x="100000" y="60000"/>
                                    </p:animScale>
                                    <p:animScale>
                                      <p:cBhvr>
                                        <p:cTn id="14" dur="83" decel="50000">
                                          <p:stCondLst>
                                            <p:cond delay="338"/>
                                          </p:stCondLst>
                                        </p:cTn>
                                        <p:tgtEl>
                                          <p:spTgt spid="7"/>
                                        </p:tgtEl>
                                      </p:cBhvr>
                                      <p:to x="100000" y="100000"/>
                                    </p:animScale>
                                    <p:animScale>
                                      <p:cBhvr>
                                        <p:cTn id="15" dur="13">
                                          <p:stCondLst>
                                            <p:cond delay="656"/>
                                          </p:stCondLst>
                                        </p:cTn>
                                        <p:tgtEl>
                                          <p:spTgt spid="7"/>
                                        </p:tgtEl>
                                      </p:cBhvr>
                                      <p:to x="100000" y="80000"/>
                                    </p:animScale>
                                    <p:animScale>
                                      <p:cBhvr>
                                        <p:cTn id="16" dur="83" decel="50000">
                                          <p:stCondLst>
                                            <p:cond delay="669"/>
                                          </p:stCondLst>
                                        </p:cTn>
                                        <p:tgtEl>
                                          <p:spTgt spid="7"/>
                                        </p:tgtEl>
                                      </p:cBhvr>
                                      <p:to x="100000" y="100000"/>
                                    </p:animScale>
                                    <p:animScale>
                                      <p:cBhvr>
                                        <p:cTn id="17" dur="13">
                                          <p:stCondLst>
                                            <p:cond delay="821"/>
                                          </p:stCondLst>
                                        </p:cTn>
                                        <p:tgtEl>
                                          <p:spTgt spid="7"/>
                                        </p:tgtEl>
                                      </p:cBhvr>
                                      <p:to x="100000" y="90000"/>
                                    </p:animScale>
                                    <p:animScale>
                                      <p:cBhvr>
                                        <p:cTn id="18" dur="83" decel="50000">
                                          <p:stCondLst>
                                            <p:cond delay="834"/>
                                          </p:stCondLst>
                                        </p:cTn>
                                        <p:tgtEl>
                                          <p:spTgt spid="7"/>
                                        </p:tgtEl>
                                      </p:cBhvr>
                                      <p:to x="100000" y="100000"/>
                                    </p:animScale>
                                    <p:animScale>
                                      <p:cBhvr>
                                        <p:cTn id="19" dur="13">
                                          <p:stCondLst>
                                            <p:cond delay="904"/>
                                          </p:stCondLst>
                                        </p:cTn>
                                        <p:tgtEl>
                                          <p:spTgt spid="7"/>
                                        </p:tgtEl>
                                      </p:cBhvr>
                                      <p:to x="100000" y="95000"/>
                                    </p:animScale>
                                    <p:animScale>
                                      <p:cBhvr>
                                        <p:cTn id="20" dur="83" decel="50000">
                                          <p:stCondLst>
                                            <p:cond delay="917"/>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89E427B-1EE8-9A48-B23D-6BCDBF51F034}" type="slidenum">
              <a:rPr lang="en-US" smtClean="0"/>
              <a:t>73</a:t>
            </a:fld>
            <a:endParaRPr lang="en-US"/>
          </a:p>
        </p:txBody>
      </p:sp>
      <p:sp>
        <p:nvSpPr>
          <p:cNvPr id="3" name="TextBox 2"/>
          <p:cNvSpPr txBox="1"/>
          <p:nvPr/>
        </p:nvSpPr>
        <p:spPr>
          <a:xfrm>
            <a:off x="2295728" y="642029"/>
            <a:ext cx="2842445" cy="707886"/>
          </a:xfrm>
          <a:prstGeom prst="rect">
            <a:avLst/>
          </a:prstGeom>
          <a:noFill/>
        </p:spPr>
        <p:txBody>
          <a:bodyPr wrap="none" rtlCol="0">
            <a:spAutoFit/>
          </a:bodyPr>
          <a:lstStyle/>
          <a:p>
            <a:r>
              <a:rPr lang="en-US" sz="4000" dirty="0" smtClean="0"/>
              <a:t>2 Samuel  24</a:t>
            </a:r>
            <a:endParaRPr lang="en-US" sz="4000" dirty="0"/>
          </a:p>
        </p:txBody>
      </p:sp>
      <p:sp>
        <p:nvSpPr>
          <p:cNvPr id="4" name="TextBox 3"/>
          <p:cNvSpPr txBox="1"/>
          <p:nvPr/>
        </p:nvSpPr>
        <p:spPr>
          <a:xfrm>
            <a:off x="561049" y="1617751"/>
            <a:ext cx="8125751" cy="1815882"/>
          </a:xfrm>
          <a:prstGeom prst="rect">
            <a:avLst/>
          </a:prstGeom>
          <a:noFill/>
        </p:spPr>
        <p:txBody>
          <a:bodyPr wrap="none" rtlCol="0">
            <a:spAutoFit/>
          </a:bodyPr>
          <a:lstStyle/>
          <a:p>
            <a:r>
              <a:rPr lang="en-US" sz="3600" dirty="0" smtClean="0"/>
              <a:t>David asked his generals  to number Israel </a:t>
            </a:r>
          </a:p>
          <a:p>
            <a:r>
              <a:rPr lang="en-US" sz="3600" dirty="0"/>
              <a:t>w</a:t>
            </a:r>
            <a:r>
              <a:rPr lang="en-US" sz="3600" dirty="0" smtClean="0"/>
              <a:t>ithout  instruction from the Lord God</a:t>
            </a:r>
          </a:p>
          <a:p>
            <a:r>
              <a:rPr lang="en-US" sz="3600" dirty="0" smtClean="0"/>
              <a:t>-- lasted for 9 months &amp; 20 days </a:t>
            </a:r>
            <a:r>
              <a:rPr lang="en-US" sz="4000" dirty="0" smtClean="0">
                <a:solidFill>
                  <a:srgbClr val="FF0080"/>
                </a:solidFill>
              </a:rPr>
              <a:t>verse 9</a:t>
            </a:r>
            <a:endParaRPr lang="en-US" sz="3600" dirty="0">
              <a:solidFill>
                <a:srgbClr val="FF0080"/>
              </a:solidFill>
            </a:endParaRPr>
          </a:p>
        </p:txBody>
      </p:sp>
      <p:sp>
        <p:nvSpPr>
          <p:cNvPr id="5" name="TextBox 4"/>
          <p:cNvSpPr txBox="1"/>
          <p:nvPr/>
        </p:nvSpPr>
        <p:spPr>
          <a:xfrm>
            <a:off x="774972" y="3868347"/>
            <a:ext cx="5561459" cy="2308324"/>
          </a:xfrm>
          <a:prstGeom prst="rect">
            <a:avLst/>
          </a:prstGeom>
          <a:noFill/>
        </p:spPr>
        <p:txBody>
          <a:bodyPr wrap="none" rtlCol="0">
            <a:spAutoFit/>
          </a:bodyPr>
          <a:lstStyle/>
          <a:p>
            <a:r>
              <a:rPr lang="en-US" sz="3600" dirty="0" smtClean="0"/>
              <a:t>RESULT:</a:t>
            </a:r>
          </a:p>
          <a:p>
            <a:endParaRPr lang="en-US" sz="3600" dirty="0"/>
          </a:p>
          <a:p>
            <a:r>
              <a:rPr lang="en-US" sz="3600" dirty="0" smtClean="0"/>
              <a:t>800,000 valiant men in Israel</a:t>
            </a:r>
          </a:p>
          <a:p>
            <a:r>
              <a:rPr lang="en-US" sz="3600" dirty="0" smtClean="0"/>
              <a:t>500,000  in Judah</a:t>
            </a:r>
            <a:endParaRPr lang="en-US" sz="3600" dirty="0"/>
          </a:p>
        </p:txBody>
      </p:sp>
    </p:spTree>
    <p:extLst>
      <p:ext uri="{BB962C8B-B14F-4D97-AF65-F5344CB8AC3E}">
        <p14:creationId xmlns:p14="http://schemas.microsoft.com/office/powerpoint/2010/main" val="8905871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89E427B-1EE8-9A48-B23D-6BCDBF51F034}" type="slidenum">
              <a:rPr lang="en-US" smtClean="0"/>
              <a:t>74</a:t>
            </a:fld>
            <a:endParaRPr lang="en-US"/>
          </a:p>
        </p:txBody>
      </p:sp>
      <p:sp>
        <p:nvSpPr>
          <p:cNvPr id="3" name="TextBox 2"/>
          <p:cNvSpPr txBox="1"/>
          <p:nvPr/>
        </p:nvSpPr>
        <p:spPr>
          <a:xfrm>
            <a:off x="2295728" y="642029"/>
            <a:ext cx="2842445" cy="707886"/>
          </a:xfrm>
          <a:prstGeom prst="rect">
            <a:avLst/>
          </a:prstGeom>
          <a:noFill/>
        </p:spPr>
        <p:txBody>
          <a:bodyPr wrap="none" rtlCol="0">
            <a:spAutoFit/>
          </a:bodyPr>
          <a:lstStyle/>
          <a:p>
            <a:r>
              <a:rPr lang="en-US" sz="4000" dirty="0" smtClean="0"/>
              <a:t>2 Samuel  24</a:t>
            </a:r>
            <a:endParaRPr lang="en-US" sz="4000" dirty="0"/>
          </a:p>
        </p:txBody>
      </p:sp>
      <p:sp>
        <p:nvSpPr>
          <p:cNvPr id="4" name="TextBox 3"/>
          <p:cNvSpPr txBox="1"/>
          <p:nvPr/>
        </p:nvSpPr>
        <p:spPr>
          <a:xfrm>
            <a:off x="308130" y="1601255"/>
            <a:ext cx="8608895" cy="646331"/>
          </a:xfrm>
          <a:prstGeom prst="rect">
            <a:avLst/>
          </a:prstGeom>
          <a:noFill/>
        </p:spPr>
        <p:txBody>
          <a:bodyPr wrap="none" rtlCol="0">
            <a:spAutoFit/>
          </a:bodyPr>
          <a:lstStyle/>
          <a:p>
            <a:r>
              <a:rPr lang="en-US" sz="3600" dirty="0" smtClean="0"/>
              <a:t>God was not pleased on what King David did.</a:t>
            </a:r>
            <a:endParaRPr lang="en-US" sz="3600" dirty="0"/>
          </a:p>
        </p:txBody>
      </p:sp>
      <p:sp>
        <p:nvSpPr>
          <p:cNvPr id="5" name="TextBox 4"/>
          <p:cNvSpPr txBox="1"/>
          <p:nvPr/>
        </p:nvSpPr>
        <p:spPr>
          <a:xfrm>
            <a:off x="176940" y="2525930"/>
            <a:ext cx="8396850" cy="3046988"/>
          </a:xfrm>
          <a:prstGeom prst="rect">
            <a:avLst/>
          </a:prstGeom>
          <a:noFill/>
        </p:spPr>
        <p:txBody>
          <a:bodyPr wrap="none" rtlCol="0">
            <a:spAutoFit/>
          </a:bodyPr>
          <a:lstStyle/>
          <a:p>
            <a:r>
              <a:rPr lang="en-US" sz="3600" dirty="0" smtClean="0"/>
              <a:t>He was given 3 choices  </a:t>
            </a:r>
            <a:r>
              <a:rPr lang="en-US" sz="3600" dirty="0" smtClean="0">
                <a:solidFill>
                  <a:srgbClr val="FF0080"/>
                </a:solidFill>
              </a:rPr>
              <a:t>verse 13</a:t>
            </a:r>
          </a:p>
          <a:p>
            <a:endParaRPr lang="en-US" sz="3600" dirty="0" smtClean="0">
              <a:solidFill>
                <a:srgbClr val="FF0080"/>
              </a:solidFill>
            </a:endParaRPr>
          </a:p>
          <a:p>
            <a:pPr marL="571500" indent="-571500">
              <a:buFont typeface="Arial" panose="020B0604020202020204" pitchFamily="34" charset="0"/>
              <a:buChar char="•"/>
            </a:pPr>
            <a:r>
              <a:rPr lang="en-US" sz="4000" dirty="0" smtClean="0">
                <a:latin typeface="Aharoni" panose="02010803020104030203" pitchFamily="2" charset="-79"/>
                <a:cs typeface="Aharoni" panose="02010803020104030203" pitchFamily="2" charset="-79"/>
              </a:rPr>
              <a:t>7 years of famine</a:t>
            </a:r>
          </a:p>
          <a:p>
            <a:pPr marL="571500" indent="-571500">
              <a:buFont typeface="Arial" panose="020B0604020202020204" pitchFamily="34" charset="0"/>
              <a:buChar char="•"/>
            </a:pPr>
            <a:r>
              <a:rPr lang="en-US" sz="4000" dirty="0">
                <a:latin typeface="Aharoni" panose="02010803020104030203" pitchFamily="2" charset="-79"/>
                <a:cs typeface="Aharoni" panose="02010803020104030203" pitchFamily="2" charset="-79"/>
              </a:rPr>
              <a:t> </a:t>
            </a:r>
            <a:r>
              <a:rPr lang="en-US" sz="4000" dirty="0" smtClean="0">
                <a:latin typeface="Aharoni" panose="02010803020104030203" pitchFamily="2" charset="-79"/>
                <a:cs typeface="Aharoni" panose="02010803020104030203" pitchFamily="2" charset="-79"/>
              </a:rPr>
              <a:t>Flee 3 months from his enemies</a:t>
            </a:r>
          </a:p>
          <a:p>
            <a:pPr marL="571500" indent="-571500">
              <a:buFont typeface="Arial" panose="020B0604020202020204" pitchFamily="34" charset="0"/>
              <a:buChar char="•"/>
            </a:pPr>
            <a:r>
              <a:rPr lang="en-US" sz="4000" dirty="0">
                <a:latin typeface="Aharoni" panose="02010803020104030203" pitchFamily="2" charset="-79"/>
                <a:cs typeface="Aharoni" panose="02010803020104030203" pitchFamily="2" charset="-79"/>
              </a:rPr>
              <a:t> </a:t>
            </a:r>
            <a:r>
              <a:rPr lang="en-US" sz="4000" dirty="0" smtClean="0">
                <a:latin typeface="Aharoni" panose="02010803020104030203" pitchFamily="2" charset="-79"/>
                <a:cs typeface="Aharoni" panose="02010803020104030203" pitchFamily="2" charset="-79"/>
              </a:rPr>
              <a:t>3 Days plague</a:t>
            </a:r>
            <a:endParaRPr lang="en-US" sz="40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0554838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89E427B-1EE8-9A48-B23D-6BCDBF51F034}" type="slidenum">
              <a:rPr lang="en-US" smtClean="0"/>
              <a:t>75</a:t>
            </a:fld>
            <a:endParaRPr lang="en-US"/>
          </a:p>
        </p:txBody>
      </p:sp>
      <p:sp>
        <p:nvSpPr>
          <p:cNvPr id="3" name="Rectangle 2"/>
          <p:cNvSpPr/>
          <p:nvPr/>
        </p:nvSpPr>
        <p:spPr>
          <a:xfrm>
            <a:off x="515567" y="1092688"/>
            <a:ext cx="8171233" cy="3990836"/>
          </a:xfrm>
          <a:prstGeom prst="rect">
            <a:avLst/>
          </a:prstGeom>
        </p:spPr>
        <p:txBody>
          <a:bodyPr wrap="square">
            <a:spAutoFit/>
          </a:bodyPr>
          <a:lstStyle/>
          <a:p>
            <a:r>
              <a:rPr lang="en-US" sz="3200" b="1" dirty="0"/>
              <a:t>2 Samuel </a:t>
            </a:r>
            <a:r>
              <a:rPr lang="en-US" sz="3200" b="1" dirty="0" smtClean="0"/>
              <a:t>24:14 </a:t>
            </a:r>
            <a:r>
              <a:rPr lang="en-US" sz="3200" dirty="0" smtClean="0"/>
              <a:t>(NKJV</a:t>
            </a:r>
            <a:r>
              <a:rPr lang="en-US" sz="3200" dirty="0"/>
              <a:t>)</a:t>
            </a:r>
          </a:p>
          <a:p>
            <a:endParaRPr lang="en-US" sz="3200" b="1" baseline="30000" dirty="0" smtClean="0"/>
          </a:p>
          <a:p>
            <a:r>
              <a:rPr lang="en-US" sz="4000" b="1" baseline="30000" dirty="0" smtClean="0">
                <a:latin typeface="Aharoni" panose="02010803020104030203" pitchFamily="2" charset="-79"/>
                <a:cs typeface="Aharoni" panose="02010803020104030203" pitchFamily="2" charset="-79"/>
              </a:rPr>
              <a:t>14</a:t>
            </a:r>
            <a:r>
              <a:rPr lang="en-US" sz="4000" b="1" baseline="30000" dirty="0">
                <a:latin typeface="Aharoni" panose="02010803020104030203" pitchFamily="2" charset="-79"/>
                <a:cs typeface="Aharoni" panose="02010803020104030203" pitchFamily="2" charset="-79"/>
              </a:rPr>
              <a:t> </a:t>
            </a:r>
            <a:r>
              <a:rPr lang="en-US" sz="4000" dirty="0">
                <a:latin typeface="Aharoni" panose="02010803020104030203" pitchFamily="2" charset="-79"/>
                <a:cs typeface="Aharoni" panose="02010803020104030203" pitchFamily="2" charset="-79"/>
              </a:rPr>
              <a:t>And David said to Gad, “I am in great distress. Please let us fall into the hand of the </a:t>
            </a:r>
            <a:r>
              <a:rPr lang="en-US" sz="4000" cap="small" dirty="0">
                <a:latin typeface="Aharoni" panose="02010803020104030203" pitchFamily="2" charset="-79"/>
                <a:cs typeface="Aharoni" panose="02010803020104030203" pitchFamily="2" charset="-79"/>
              </a:rPr>
              <a:t>Lord</a:t>
            </a:r>
            <a:r>
              <a:rPr lang="en-US" sz="4000" dirty="0">
                <a:latin typeface="Aharoni" panose="02010803020104030203" pitchFamily="2" charset="-79"/>
                <a:cs typeface="Aharoni" panose="02010803020104030203" pitchFamily="2" charset="-79"/>
              </a:rPr>
              <a:t>, for His mercies </a:t>
            </a:r>
            <a:r>
              <a:rPr lang="en-US" sz="4000" i="1" dirty="0">
                <a:latin typeface="Aharoni" panose="02010803020104030203" pitchFamily="2" charset="-79"/>
                <a:cs typeface="Aharoni" panose="02010803020104030203" pitchFamily="2" charset="-79"/>
              </a:rPr>
              <a:t>are</a:t>
            </a:r>
            <a:r>
              <a:rPr lang="en-US" sz="4000" dirty="0">
                <a:latin typeface="Aharoni" panose="02010803020104030203" pitchFamily="2" charset="-79"/>
                <a:cs typeface="Aharoni" panose="02010803020104030203" pitchFamily="2" charset="-79"/>
              </a:rPr>
              <a:t> great; but do not let me fall into the hand of man.”</a:t>
            </a:r>
          </a:p>
        </p:txBody>
      </p:sp>
      <p:sp>
        <p:nvSpPr>
          <p:cNvPr id="4" name="TextBox 3"/>
          <p:cNvSpPr txBox="1"/>
          <p:nvPr/>
        </p:nvSpPr>
        <p:spPr>
          <a:xfrm>
            <a:off x="661479" y="485267"/>
            <a:ext cx="6162264" cy="584775"/>
          </a:xfrm>
          <a:prstGeom prst="rect">
            <a:avLst/>
          </a:prstGeom>
          <a:noFill/>
        </p:spPr>
        <p:txBody>
          <a:bodyPr wrap="none" rtlCol="0">
            <a:spAutoFit/>
          </a:bodyPr>
          <a:lstStyle/>
          <a:p>
            <a:r>
              <a:rPr lang="en-US" sz="3200" dirty="0" smtClean="0">
                <a:latin typeface="Berlin Sans FB Demi" panose="020E0802020502020306" pitchFamily="34" charset="0"/>
              </a:rPr>
              <a:t>David  chose the 3days of plague</a:t>
            </a:r>
            <a:endParaRPr lang="en-US" sz="3200" dirty="0">
              <a:latin typeface="Berlin Sans FB Demi" panose="020E0802020502020306" pitchFamily="34" charset="0"/>
            </a:endParaRPr>
          </a:p>
        </p:txBody>
      </p:sp>
      <p:sp>
        <p:nvSpPr>
          <p:cNvPr id="5" name="TextBox 4"/>
          <p:cNvSpPr txBox="1"/>
          <p:nvPr/>
        </p:nvSpPr>
        <p:spPr>
          <a:xfrm>
            <a:off x="1206227" y="5151815"/>
            <a:ext cx="6926095" cy="1569660"/>
          </a:xfrm>
          <a:prstGeom prst="rect">
            <a:avLst/>
          </a:prstGeom>
          <a:noFill/>
        </p:spPr>
        <p:txBody>
          <a:bodyPr wrap="square" rtlCol="0">
            <a:spAutoFit/>
          </a:bodyPr>
          <a:lstStyle/>
          <a:p>
            <a:r>
              <a:rPr lang="en-US" sz="3200" b="1" dirty="0" smtClean="0">
                <a:effectLst>
                  <a:glow rad="101600">
                    <a:schemeClr val="accent3">
                      <a:satMod val="175000"/>
                      <a:alpha val="40000"/>
                    </a:schemeClr>
                  </a:glow>
                </a:effectLst>
                <a:latin typeface="Aharoni" panose="02010803020104030203" pitchFamily="2" charset="-79"/>
                <a:cs typeface="Aharoni" panose="02010803020104030203" pitchFamily="2" charset="-79"/>
              </a:rPr>
              <a:t>Prophet Gad’ admonishes  David to erect altar to the Lord at </a:t>
            </a:r>
            <a:r>
              <a:rPr lang="en-US" sz="3200" b="1" dirty="0" err="1" smtClean="0">
                <a:effectLst>
                  <a:glow rad="101600">
                    <a:schemeClr val="accent3">
                      <a:satMod val="175000"/>
                      <a:alpha val="40000"/>
                    </a:schemeClr>
                  </a:glow>
                </a:effectLst>
                <a:latin typeface="Aharoni" panose="02010803020104030203" pitchFamily="2" charset="-79"/>
                <a:cs typeface="Aharoni" panose="02010803020104030203" pitchFamily="2" charset="-79"/>
              </a:rPr>
              <a:t>Araunah’s</a:t>
            </a:r>
            <a:r>
              <a:rPr lang="en-US" sz="3200" b="1" dirty="0" smtClean="0">
                <a:effectLst>
                  <a:glow rad="101600">
                    <a:schemeClr val="accent3">
                      <a:satMod val="175000"/>
                      <a:alpha val="40000"/>
                    </a:schemeClr>
                  </a:glow>
                </a:effectLst>
                <a:latin typeface="Aharoni" panose="02010803020104030203" pitchFamily="2" charset="-79"/>
                <a:cs typeface="Aharoni" panose="02010803020104030203" pitchFamily="2" charset="-79"/>
              </a:rPr>
              <a:t> place</a:t>
            </a:r>
            <a:endParaRPr lang="en-US" sz="3200" b="1" dirty="0">
              <a:effectLst>
                <a:glow rad="101600">
                  <a:schemeClr val="accent3">
                    <a:satMod val="175000"/>
                    <a:alpha val="40000"/>
                  </a:schemeClr>
                </a:glo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3596749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89E427B-1EE8-9A48-B23D-6BCDBF51F034}" type="slidenum">
              <a:rPr lang="en-US" smtClean="0"/>
              <a:t>76</a:t>
            </a:fld>
            <a:endParaRPr lang="en-US"/>
          </a:p>
        </p:txBody>
      </p:sp>
      <p:pic>
        <p:nvPicPr>
          <p:cNvPr id="1026" name="Picture 2" descr="C:\Users\mandres\Pictures\stdas069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21402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408579" y="22489"/>
            <a:ext cx="3735421" cy="6494085"/>
          </a:xfrm>
          <a:prstGeom prst="rect">
            <a:avLst/>
          </a:prstGeom>
        </p:spPr>
        <p:txBody>
          <a:bodyPr wrap="square">
            <a:spAutoFit/>
          </a:bodyPr>
          <a:lstStyle/>
          <a:p>
            <a:r>
              <a:rPr lang="en-US" sz="3200" dirty="0">
                <a:latin typeface="Aharoni" panose="02010803020104030203" pitchFamily="2" charset="-79"/>
                <a:cs typeface="Aharoni" panose="02010803020104030203" pitchFamily="2" charset="-79"/>
              </a:rPr>
              <a:t>Now </a:t>
            </a:r>
            <a:r>
              <a:rPr lang="en-US" sz="3200" dirty="0" err="1">
                <a:latin typeface="Aharoni" panose="02010803020104030203" pitchFamily="2" charset="-79"/>
                <a:cs typeface="Aharoni" panose="02010803020104030203" pitchFamily="2" charset="-79"/>
              </a:rPr>
              <a:t>Araunah</a:t>
            </a:r>
            <a:r>
              <a:rPr lang="en-US" sz="3200" dirty="0">
                <a:latin typeface="Aharoni" panose="02010803020104030203" pitchFamily="2" charset="-79"/>
                <a:cs typeface="Aharoni" panose="02010803020104030203" pitchFamily="2" charset="-79"/>
              </a:rPr>
              <a:t> said to David, “Let my lord the king take and offer up whatever </a:t>
            </a:r>
            <a:r>
              <a:rPr lang="en-US" sz="3200" i="1" dirty="0">
                <a:latin typeface="Aharoni" panose="02010803020104030203" pitchFamily="2" charset="-79"/>
                <a:cs typeface="Aharoni" panose="02010803020104030203" pitchFamily="2" charset="-79"/>
              </a:rPr>
              <a:t>seems</a:t>
            </a:r>
            <a:r>
              <a:rPr lang="en-US" sz="3200" dirty="0">
                <a:latin typeface="Aharoni" panose="02010803020104030203" pitchFamily="2" charset="-79"/>
                <a:cs typeface="Aharoni" panose="02010803020104030203" pitchFamily="2" charset="-79"/>
              </a:rPr>
              <a:t> </a:t>
            </a:r>
            <a:endParaRPr lang="en-US" sz="3200" dirty="0" smtClean="0">
              <a:latin typeface="Aharoni" panose="02010803020104030203" pitchFamily="2" charset="-79"/>
              <a:cs typeface="Aharoni" panose="02010803020104030203" pitchFamily="2" charset="-79"/>
            </a:endParaRPr>
          </a:p>
          <a:p>
            <a:r>
              <a:rPr lang="en-US" sz="3200" dirty="0" smtClean="0">
                <a:latin typeface="Aharoni" panose="02010803020104030203" pitchFamily="2" charset="-79"/>
                <a:cs typeface="Aharoni" panose="02010803020104030203" pitchFamily="2" charset="-79"/>
              </a:rPr>
              <a:t>good </a:t>
            </a:r>
            <a:r>
              <a:rPr lang="en-US" sz="3200" dirty="0">
                <a:latin typeface="Aharoni" panose="02010803020104030203" pitchFamily="2" charset="-79"/>
                <a:cs typeface="Aharoni" panose="02010803020104030203" pitchFamily="2" charset="-79"/>
              </a:rPr>
              <a:t>to him. Look, </a:t>
            </a:r>
            <a:r>
              <a:rPr lang="en-US" sz="3200" i="1" dirty="0">
                <a:latin typeface="Aharoni" panose="02010803020104030203" pitchFamily="2" charset="-79"/>
                <a:cs typeface="Aharoni" panose="02010803020104030203" pitchFamily="2" charset="-79"/>
              </a:rPr>
              <a:t>here are</a:t>
            </a:r>
            <a:r>
              <a:rPr lang="en-US" sz="3200" dirty="0">
                <a:latin typeface="Aharoni" panose="02010803020104030203" pitchFamily="2" charset="-79"/>
                <a:cs typeface="Aharoni" panose="02010803020104030203" pitchFamily="2" charset="-79"/>
              </a:rPr>
              <a:t> oxen for burnt sacrifice, and threshing implements and the yokes of the oxen for </a:t>
            </a:r>
            <a:r>
              <a:rPr lang="en-US" sz="3200" dirty="0" smtClean="0">
                <a:latin typeface="Aharoni" panose="02010803020104030203" pitchFamily="2" charset="-79"/>
                <a:cs typeface="Aharoni" panose="02010803020104030203" pitchFamily="2" charset="-79"/>
              </a:rPr>
              <a:t>wood”.</a:t>
            </a:r>
            <a:endParaRPr lang="en-US" sz="32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622119793"/>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mandres\Pictures\stdas069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636189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D89E427B-1EE8-9A48-B23D-6BCDBF51F034}" type="slidenum">
              <a:rPr lang="en-US" smtClean="0"/>
              <a:t>77</a:t>
            </a:fld>
            <a:endParaRPr lang="en-US" dirty="0"/>
          </a:p>
        </p:txBody>
      </p:sp>
      <p:sp>
        <p:nvSpPr>
          <p:cNvPr id="8" name="Oval Callout 7"/>
          <p:cNvSpPr/>
          <p:nvPr/>
        </p:nvSpPr>
        <p:spPr>
          <a:xfrm>
            <a:off x="-1" y="143135"/>
            <a:ext cx="4974076" cy="1549478"/>
          </a:xfrm>
          <a:prstGeom prst="wedgeEllipseCallout">
            <a:avLst>
              <a:gd name="adj1" fmla="val 32113"/>
              <a:gd name="adj2" fmla="val 7721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Demi" panose="020E0802020502020306" pitchFamily="34" charset="0"/>
              </a:rPr>
              <a:t>“No, but I will surely buy </a:t>
            </a:r>
            <a:r>
              <a:rPr lang="en-US" sz="28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Demi" panose="020E0802020502020306" pitchFamily="34" charset="0"/>
              </a:rPr>
              <a:t>it</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Demi" panose="020E0802020502020306" pitchFamily="34" charset="0"/>
              </a:rPr>
              <a:t> from you for a </a:t>
            </a: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Demi" panose="020E0802020502020306" pitchFamily="34" charset="0"/>
              </a:rPr>
              <a:t>price…</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Demi" panose="020E0802020502020306" pitchFamily="34" charset="0"/>
            </a:endParaRPr>
          </a:p>
        </p:txBody>
      </p:sp>
      <p:sp>
        <p:nvSpPr>
          <p:cNvPr id="10" name="Rectangle 9"/>
          <p:cNvSpPr/>
          <p:nvPr/>
        </p:nvSpPr>
        <p:spPr>
          <a:xfrm>
            <a:off x="6600213" y="762231"/>
            <a:ext cx="2543787" cy="1200329"/>
          </a:xfrm>
          <a:prstGeom prst="rect">
            <a:avLst/>
          </a:prstGeom>
        </p:spPr>
        <p:txBody>
          <a:bodyPr wrap="square">
            <a:spAutoFit/>
          </a:bodyPr>
          <a:lstStyle/>
          <a:p>
            <a:pPr marL="797814" indent="-742950" algn="ctr">
              <a:defRPr/>
            </a:pPr>
            <a:r>
              <a:rPr lang="en-US" sz="3600" dirty="0" smtClean="0"/>
              <a:t>David’s </a:t>
            </a:r>
          </a:p>
          <a:p>
            <a:pPr marL="797814" indent="-742950" algn="ctr">
              <a:defRPr/>
            </a:pPr>
            <a:r>
              <a:rPr lang="en-US" sz="3600" dirty="0" smtClean="0"/>
              <a:t>response</a:t>
            </a:r>
            <a:endParaRPr lang="en-US" sz="3600" b="1" dirty="0">
              <a:solidFill>
                <a:schemeClr val="tx1">
                  <a:lumMod val="95000"/>
                </a:schemeClr>
              </a:solidFill>
              <a:latin typeface="Brush Script MT" pitchFamily="66" charset="0"/>
            </a:endParaRPr>
          </a:p>
        </p:txBody>
      </p:sp>
    </p:spTree>
    <p:extLst>
      <p:ext uri="{BB962C8B-B14F-4D97-AF65-F5344CB8AC3E}">
        <p14:creationId xmlns:p14="http://schemas.microsoft.com/office/powerpoint/2010/main" val="63562391"/>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mandres\Pictures\stdas069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65532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D89E427B-1EE8-9A48-B23D-6BCDBF51F034}" type="slidenum">
              <a:rPr lang="en-US" smtClean="0"/>
              <a:t>78</a:t>
            </a:fld>
            <a:endParaRPr lang="en-US"/>
          </a:p>
        </p:txBody>
      </p:sp>
      <p:sp>
        <p:nvSpPr>
          <p:cNvPr id="8" name="Oval Callout 7"/>
          <p:cNvSpPr/>
          <p:nvPr/>
        </p:nvSpPr>
        <p:spPr>
          <a:xfrm>
            <a:off x="239948" y="-214009"/>
            <a:ext cx="4974076" cy="2023354"/>
          </a:xfrm>
          <a:prstGeom prst="wedgeEllipseCallout">
            <a:avLst>
              <a:gd name="adj1" fmla="val 32895"/>
              <a:gd name="adj2" fmla="val 5335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Demi" panose="020E0802020502020306" pitchFamily="34" charset="0"/>
              </a:rPr>
              <a:t>“</a:t>
            </a:r>
          </a:p>
          <a:p>
            <a:pPr algn="ct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Demi" panose="020E0802020502020306" pitchFamily="34" charset="0"/>
              </a:rPr>
              <a:t>“</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Demi" panose="020E0802020502020306" pitchFamily="34" charset="0"/>
              </a:rPr>
              <a:t>I will not sacrifice to the Lord,  my God burnt offerings that cost me nothing.”</a:t>
            </a:r>
          </a:p>
          <a:p>
            <a:pPr algn="ct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Demi" panose="020E0802020502020306" pitchFamily="34" charset="0"/>
            </a:endParaRPr>
          </a:p>
        </p:txBody>
      </p:sp>
      <p:sp>
        <p:nvSpPr>
          <p:cNvPr id="7" name="Rectangle 6"/>
          <p:cNvSpPr/>
          <p:nvPr/>
        </p:nvSpPr>
        <p:spPr>
          <a:xfrm>
            <a:off x="6600213" y="762231"/>
            <a:ext cx="2543787" cy="1200329"/>
          </a:xfrm>
          <a:prstGeom prst="rect">
            <a:avLst/>
          </a:prstGeom>
        </p:spPr>
        <p:txBody>
          <a:bodyPr wrap="square">
            <a:spAutoFit/>
          </a:bodyPr>
          <a:lstStyle/>
          <a:p>
            <a:pPr marL="797814" indent="-742950" algn="ctr">
              <a:defRPr/>
            </a:pPr>
            <a:r>
              <a:rPr lang="en-US" sz="3600" dirty="0" smtClean="0"/>
              <a:t>David’s </a:t>
            </a:r>
          </a:p>
          <a:p>
            <a:pPr marL="797814" indent="-742950" algn="ctr">
              <a:defRPr/>
            </a:pPr>
            <a:r>
              <a:rPr lang="en-US" sz="3600" dirty="0" smtClean="0"/>
              <a:t>response</a:t>
            </a:r>
            <a:endParaRPr lang="en-US" sz="3600" b="1" dirty="0">
              <a:solidFill>
                <a:schemeClr val="tx1">
                  <a:lumMod val="95000"/>
                </a:schemeClr>
              </a:solidFill>
              <a:latin typeface="Brush Script MT" pitchFamily="66" charset="0"/>
            </a:endParaRPr>
          </a:p>
        </p:txBody>
      </p:sp>
    </p:spTree>
    <p:extLst>
      <p:ext uri="{BB962C8B-B14F-4D97-AF65-F5344CB8AC3E}">
        <p14:creationId xmlns:p14="http://schemas.microsoft.com/office/powerpoint/2010/main" val="610217853"/>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braham and altar"/>
          <p:cNvPicPr>
            <a:picLocks noChangeAspect="1" noChangeArrowheads="1"/>
          </p:cNvPicPr>
          <p:nvPr/>
        </p:nvPicPr>
        <p:blipFill>
          <a:blip r:embed="rId3" cstate="print"/>
          <a:srcRect/>
          <a:stretch>
            <a:fillRect/>
          </a:stretch>
        </p:blipFill>
        <p:spPr bwMode="auto">
          <a:xfrm>
            <a:off x="0" y="-311284"/>
            <a:ext cx="9144000" cy="7169284"/>
          </a:xfrm>
          <a:prstGeom prst="rect">
            <a:avLst/>
          </a:prstGeom>
          <a:noFill/>
        </p:spPr>
      </p:pic>
      <p:sp>
        <p:nvSpPr>
          <p:cNvPr id="3" name="Text Placeholder 2"/>
          <p:cNvSpPr>
            <a:spLocks noGrp="1"/>
          </p:cNvSpPr>
          <p:nvPr>
            <p:ph type="body" idx="1"/>
          </p:nvPr>
        </p:nvSpPr>
        <p:spPr>
          <a:xfrm>
            <a:off x="0" y="1524000"/>
            <a:ext cx="8763000" cy="4038600"/>
          </a:xfrm>
        </p:spPr>
        <p:txBody>
          <a:bodyPr>
            <a:noAutofit/>
          </a:bodyPr>
          <a:lstStyle/>
          <a:p>
            <a:pPr marL="797814" indent="-742950" eaLnBrk="1" fontAlgn="auto" hangingPunct="1">
              <a:spcAft>
                <a:spcPts val="0"/>
              </a:spcAft>
              <a:buFont typeface="Wingdings 2"/>
              <a:buNone/>
              <a:defRPr/>
            </a:pPr>
            <a:r>
              <a:rPr lang="en-US" sz="4800" b="1" dirty="0" smtClean="0">
                <a:solidFill>
                  <a:schemeClr val="tx1">
                    <a:lumMod val="95000"/>
                  </a:schemeClr>
                </a:solidFill>
                <a:latin typeface="Brush Script MT" pitchFamily="66" charset="0"/>
              </a:rPr>
              <a:t>	</a:t>
            </a:r>
            <a:r>
              <a:rPr lang="en-US" sz="4800" b="1" dirty="0" smtClean="0">
                <a:solidFill>
                  <a:schemeClr val="tx1">
                    <a:lumMod val="95000"/>
                  </a:schemeClr>
                </a:solidFill>
                <a:latin typeface="Berlin Sans FB Demi" panose="020E0802020502020306" pitchFamily="34" charset="0"/>
              </a:rPr>
              <a:t>“I will not sacrifice to the Lord,  my God burnt offerings that cost me nothing.”</a:t>
            </a:r>
          </a:p>
          <a:p>
            <a:pPr marL="3028950" lvl="7" indent="-742950">
              <a:buFont typeface="Wingdings 2"/>
              <a:buNone/>
              <a:defRPr/>
            </a:pPr>
            <a:r>
              <a:rPr lang="en-US" sz="2800" b="1" dirty="0" smtClean="0">
                <a:solidFill>
                  <a:schemeClr val="tx1">
                    <a:lumMod val="95000"/>
                  </a:schemeClr>
                </a:solidFill>
              </a:rPr>
              <a:t>                      </a:t>
            </a:r>
          </a:p>
          <a:p>
            <a:pPr marL="3028950" lvl="7" indent="-742950">
              <a:buFont typeface="Wingdings 2"/>
              <a:buNone/>
              <a:defRPr/>
            </a:pPr>
            <a:r>
              <a:rPr lang="en-US" sz="2800" b="1" dirty="0" smtClean="0">
                <a:solidFill>
                  <a:schemeClr val="tx1">
                    <a:lumMod val="95000"/>
                  </a:schemeClr>
                </a:solidFill>
              </a:rPr>
              <a:t>			`	2 Samuel 24:24</a:t>
            </a:r>
          </a:p>
          <a:p>
            <a:pPr marL="569214" indent="-514350" eaLnBrk="1" fontAlgn="auto" hangingPunct="1">
              <a:spcAft>
                <a:spcPts val="0"/>
              </a:spcAft>
              <a:buFont typeface="Wingdings 2"/>
              <a:buNone/>
              <a:defRPr/>
            </a:pPr>
            <a:endParaRPr lang="en-US" sz="4000" b="1" dirty="0" smtClean="0">
              <a:solidFill>
                <a:srgbClr val="00B0F0"/>
              </a:solidFill>
            </a:endParaRPr>
          </a:p>
        </p:txBody>
      </p:sp>
      <p:sp>
        <p:nvSpPr>
          <p:cNvPr id="4" name="Title 3"/>
          <p:cNvSpPr>
            <a:spLocks noGrp="1"/>
          </p:cNvSpPr>
          <p:nvPr>
            <p:ph type="title"/>
          </p:nvPr>
        </p:nvSpPr>
        <p:spPr>
          <a:xfrm>
            <a:off x="304800" y="0"/>
            <a:ext cx="6629400" cy="990600"/>
          </a:xfrm>
        </p:spPr>
        <p:txBody>
          <a:bodyPr/>
          <a:lstStyle/>
          <a:p>
            <a:r>
              <a:rPr lang="en-US"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Concluding Thoughts</a:t>
            </a:r>
            <a:endParaRPr lang="en-US"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extLst>
      <p:ext uri="{BB962C8B-B14F-4D97-AF65-F5344CB8AC3E}">
        <p14:creationId xmlns:p14="http://schemas.microsoft.com/office/powerpoint/2010/main" val="3400870839"/>
      </p:ext>
    </p:extLst>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0" end="0"/>
                                            </p:txEl>
                                          </p:spTgt>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8"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9" dur="1000"/>
                                        <p:tgtEl>
                                          <p:spTgt spid="3">
                                            <p:txEl>
                                              <p:pRg st="1" end="1"/>
                                            </p:txEl>
                                          </p:spTgt>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p:cTn id="22"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3"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4"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68"/>
            <a:ext cx="8229600" cy="1143000"/>
          </a:xfrm>
        </p:spPr>
        <p:txBody>
          <a:bodyPr/>
          <a:lstStyle/>
          <a:p>
            <a:r>
              <a:rPr lang="en-US" dirty="0" smtClean="0"/>
              <a:t>8 Characteristics of a healthy CHM</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76572273"/>
              </p:ext>
            </p:extLst>
          </p:nvPr>
        </p:nvGraphicFramePr>
        <p:xfrm>
          <a:off x="194552" y="1556425"/>
          <a:ext cx="8949448" cy="5203325"/>
        </p:xfrm>
        <a:graphic>
          <a:graphicData uri="http://schemas.openxmlformats.org/drawingml/2006/table">
            <a:tbl>
              <a:tblPr firstRow="1" bandRow="1">
                <a:tableStyleId>{5C22544A-7EE6-4342-B048-85BDC9FD1C3A}</a:tableStyleId>
              </a:tblPr>
              <a:tblGrid>
                <a:gridCol w="6806911"/>
                <a:gridCol w="2142537"/>
              </a:tblGrid>
              <a:tr h="722765">
                <a:tc>
                  <a:txBody>
                    <a:bodyPr/>
                    <a:lstStyle/>
                    <a:p>
                      <a:r>
                        <a:rPr lang="en-US" sz="3600" dirty="0" smtClean="0">
                          <a:latin typeface="Arial Narrow"/>
                          <a:cs typeface="Arial Narrow"/>
                        </a:rPr>
                        <a:t>1  Empowering leadership</a:t>
                      </a:r>
                      <a:endParaRPr lang="en-US" sz="3600" dirty="0">
                        <a:latin typeface="Arial Narrow"/>
                        <a:cs typeface="Arial Narrow"/>
                      </a:endParaRPr>
                    </a:p>
                  </a:txBody>
                  <a:tcPr/>
                </a:tc>
                <a:tc>
                  <a:txBody>
                    <a:bodyPr/>
                    <a:lstStyle/>
                    <a:p>
                      <a:endParaRPr lang="en-US" sz="3600"/>
                    </a:p>
                  </a:txBody>
                  <a:tcPr/>
                </a:tc>
              </a:tr>
              <a:tr h="594519">
                <a:tc>
                  <a:txBody>
                    <a:bodyPr/>
                    <a:lstStyle/>
                    <a:p>
                      <a:r>
                        <a:rPr lang="en-US" sz="3600" dirty="0" smtClean="0">
                          <a:latin typeface="Arial Narrow"/>
                          <a:cs typeface="Arial Narrow"/>
                        </a:rPr>
                        <a:t>2.  Gift-oriented ministry</a:t>
                      </a:r>
                      <a:endParaRPr lang="en-US" sz="3600" dirty="0">
                        <a:latin typeface="Arial Narrow"/>
                        <a:cs typeface="Arial Narrow"/>
                      </a:endParaRPr>
                    </a:p>
                  </a:txBody>
                  <a:tcPr/>
                </a:tc>
                <a:tc>
                  <a:txBody>
                    <a:bodyPr/>
                    <a:lstStyle/>
                    <a:p>
                      <a:endParaRPr lang="en-US" sz="3600" dirty="0"/>
                    </a:p>
                  </a:txBody>
                  <a:tcPr/>
                </a:tc>
              </a:tr>
              <a:tr h="52754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3600" dirty="0" smtClean="0">
                          <a:latin typeface="Arial Narrow"/>
                          <a:cs typeface="Arial Narrow"/>
                        </a:rPr>
                        <a:t>3  Passionate Spirituality</a:t>
                      </a:r>
                    </a:p>
                  </a:txBody>
                  <a:tcPr/>
                </a:tc>
                <a:tc>
                  <a:txBody>
                    <a:bodyPr/>
                    <a:lstStyle/>
                    <a:p>
                      <a:endParaRPr lang="en-US" dirty="0"/>
                    </a:p>
                  </a:txBody>
                  <a:tcPr/>
                </a:tc>
              </a:tr>
              <a:tr h="594519">
                <a:tc>
                  <a:txBody>
                    <a:bodyPr/>
                    <a:lstStyle/>
                    <a:p>
                      <a:r>
                        <a:rPr lang="en-US" sz="3600" dirty="0" smtClean="0">
                          <a:latin typeface="Arial Narrow"/>
                          <a:cs typeface="Arial Narrow"/>
                        </a:rPr>
                        <a:t>4  Functional  Structures</a:t>
                      </a:r>
                      <a:endParaRPr lang="en-US" sz="3600" dirty="0">
                        <a:latin typeface="Arial Narrow"/>
                        <a:cs typeface="Arial Narrow"/>
                      </a:endParaRPr>
                    </a:p>
                  </a:txBody>
                  <a:tcPr/>
                </a:tc>
                <a:tc>
                  <a:txBody>
                    <a:bodyPr/>
                    <a:lstStyle/>
                    <a:p>
                      <a:endParaRPr lang="en-US"/>
                    </a:p>
                  </a:txBody>
                  <a:tcPr/>
                </a:tc>
              </a:tr>
              <a:tr h="594519">
                <a:tc>
                  <a:txBody>
                    <a:bodyPr/>
                    <a:lstStyle/>
                    <a:p>
                      <a:r>
                        <a:rPr lang="en-US" sz="3600" dirty="0" smtClean="0">
                          <a:latin typeface="Arial Narrow"/>
                          <a:cs typeface="Arial Narrow"/>
                        </a:rPr>
                        <a:t>5  Inspiring Worship Services</a:t>
                      </a:r>
                      <a:endParaRPr lang="en-US" sz="3600" dirty="0">
                        <a:latin typeface="Arial Narrow"/>
                        <a:cs typeface="Arial Narrow"/>
                      </a:endParaRPr>
                    </a:p>
                  </a:txBody>
                  <a:tcPr/>
                </a:tc>
                <a:tc>
                  <a:txBody>
                    <a:bodyPr/>
                    <a:lstStyle/>
                    <a:p>
                      <a:endParaRPr lang="en-US"/>
                    </a:p>
                  </a:txBody>
                  <a:tcPr/>
                </a:tc>
              </a:tr>
              <a:tr h="594519">
                <a:tc>
                  <a:txBody>
                    <a:bodyPr/>
                    <a:lstStyle/>
                    <a:p>
                      <a:r>
                        <a:rPr lang="en-US" sz="3600" dirty="0" smtClean="0">
                          <a:latin typeface="Arial Narrow"/>
                          <a:cs typeface="Arial Narrow"/>
                        </a:rPr>
                        <a:t>6  Holistic Small group</a:t>
                      </a:r>
                      <a:endParaRPr lang="en-US" sz="3600" dirty="0">
                        <a:latin typeface="Arial Narrow"/>
                        <a:cs typeface="Arial Narrow"/>
                      </a:endParaRPr>
                    </a:p>
                  </a:txBody>
                  <a:tcPr/>
                </a:tc>
                <a:tc>
                  <a:txBody>
                    <a:bodyPr/>
                    <a:lstStyle/>
                    <a:p>
                      <a:endParaRPr lang="en-US"/>
                    </a:p>
                  </a:txBody>
                  <a:tcPr/>
                </a:tc>
              </a:tr>
              <a:tr h="594519">
                <a:tc>
                  <a:txBody>
                    <a:bodyPr/>
                    <a:lstStyle/>
                    <a:p>
                      <a:r>
                        <a:rPr lang="en-US" sz="3600" dirty="0" smtClean="0">
                          <a:latin typeface="Arial Narrow"/>
                          <a:cs typeface="Arial Narrow"/>
                        </a:rPr>
                        <a:t>7</a:t>
                      </a:r>
                      <a:r>
                        <a:rPr lang="en-US" sz="3600" baseline="0" dirty="0" smtClean="0">
                          <a:latin typeface="Arial Narrow"/>
                          <a:cs typeface="Arial Narrow"/>
                        </a:rPr>
                        <a:t>  </a:t>
                      </a:r>
                      <a:r>
                        <a:rPr lang="en-US" sz="3600" dirty="0" smtClean="0">
                          <a:latin typeface="Arial Narrow"/>
                          <a:cs typeface="Arial Narrow"/>
                        </a:rPr>
                        <a:t>Need-oriented Evangelism</a:t>
                      </a:r>
                      <a:endParaRPr lang="en-US" sz="3600" dirty="0">
                        <a:latin typeface="Arial Narrow"/>
                        <a:cs typeface="Arial Narrow"/>
                      </a:endParaRPr>
                    </a:p>
                  </a:txBody>
                  <a:tcPr/>
                </a:tc>
                <a:tc>
                  <a:txBody>
                    <a:bodyPr/>
                    <a:lstStyle/>
                    <a:p>
                      <a:endParaRPr lang="en-US"/>
                    </a:p>
                  </a:txBody>
                  <a:tcPr/>
                </a:tc>
              </a:tr>
              <a:tr h="594519">
                <a:tc>
                  <a:txBody>
                    <a:bodyPr/>
                    <a:lstStyle/>
                    <a:p>
                      <a:r>
                        <a:rPr lang="en-US" sz="3600" dirty="0" smtClean="0">
                          <a:latin typeface="Arial Narrow"/>
                          <a:cs typeface="Arial Narrow"/>
                        </a:rPr>
                        <a:t>8</a:t>
                      </a:r>
                      <a:r>
                        <a:rPr lang="en-US" sz="3600" baseline="0" dirty="0" smtClean="0">
                          <a:latin typeface="Arial Narrow"/>
                          <a:cs typeface="Arial Narrow"/>
                        </a:rPr>
                        <a:t>  </a:t>
                      </a:r>
                      <a:r>
                        <a:rPr lang="en-US" sz="3600" dirty="0" smtClean="0">
                          <a:latin typeface="Arial Narrow"/>
                          <a:cs typeface="Arial Narrow"/>
                        </a:rPr>
                        <a:t>Loving Relationships</a:t>
                      </a:r>
                      <a:endParaRPr lang="en-US" sz="3600" dirty="0">
                        <a:latin typeface="Arial Narrow"/>
                        <a:cs typeface="Arial Narrow"/>
                      </a:endParaRPr>
                    </a:p>
                  </a:txBody>
                  <a:tcPr/>
                </a:tc>
                <a:tc>
                  <a:txBody>
                    <a:bodyPr/>
                    <a:lstStyle/>
                    <a:p>
                      <a:endParaRPr lang="en-US" dirty="0"/>
                    </a:p>
                  </a:txBody>
                  <a:tcPr/>
                </a:tc>
              </a:tr>
            </a:tbl>
          </a:graphicData>
        </a:graphic>
      </p:graphicFrame>
      <p:sp>
        <p:nvSpPr>
          <p:cNvPr id="4" name="Slide Number Placeholder 3"/>
          <p:cNvSpPr>
            <a:spLocks noGrp="1"/>
          </p:cNvSpPr>
          <p:nvPr>
            <p:ph type="sldNum" sz="quarter" idx="12"/>
          </p:nvPr>
        </p:nvSpPr>
        <p:spPr/>
        <p:txBody>
          <a:bodyPr/>
          <a:lstStyle/>
          <a:p>
            <a:fld id="{D89E427B-1EE8-9A48-B23D-6BCDBF51F034}" type="slidenum">
              <a:rPr lang="en-US" smtClean="0"/>
              <a:t>8</a:t>
            </a:fld>
            <a:endParaRPr lang="en-US"/>
          </a:p>
        </p:txBody>
      </p:sp>
      <p:sp>
        <p:nvSpPr>
          <p:cNvPr id="11" name="TextBox 10"/>
          <p:cNvSpPr txBox="1"/>
          <p:nvPr/>
        </p:nvSpPr>
        <p:spPr>
          <a:xfrm>
            <a:off x="-58364" y="868870"/>
            <a:ext cx="9416370" cy="1569660"/>
          </a:xfrm>
          <a:prstGeom prst="rect">
            <a:avLst/>
          </a:prstGeom>
          <a:noFill/>
        </p:spPr>
        <p:txBody>
          <a:bodyPr wrap="square" rtlCol="0">
            <a:spAutoFit/>
          </a:bodyPr>
          <a:lstStyle/>
          <a:p>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E---Excellent   S- Satisfactory   NI  Needs Improvement</a:t>
            </a:r>
          </a:p>
          <a:p>
            <a:endParaRPr lang="en-US" sz="3200" dirty="0"/>
          </a:p>
          <a:p>
            <a:endParaRPr lang="en-US" sz="3200" dirty="0"/>
          </a:p>
        </p:txBody>
      </p:sp>
    </p:spTree>
    <p:extLst>
      <p:ext uri="{BB962C8B-B14F-4D97-AF65-F5344CB8AC3E}">
        <p14:creationId xmlns:p14="http://schemas.microsoft.com/office/powerpoint/2010/main" val="969731872"/>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321"/>
            <a:ext cx="9144000" cy="6854679"/>
          </a:xfrm>
          <a:prstGeom prst="rect">
            <a:avLst/>
          </a:prstGeom>
        </p:spPr>
      </p:pic>
      <p:sp>
        <p:nvSpPr>
          <p:cNvPr id="2" name="Slide Number Placeholder 1"/>
          <p:cNvSpPr>
            <a:spLocks noGrp="1"/>
          </p:cNvSpPr>
          <p:nvPr>
            <p:ph type="sldNum" sz="quarter" idx="12"/>
          </p:nvPr>
        </p:nvSpPr>
        <p:spPr/>
        <p:txBody>
          <a:bodyPr/>
          <a:lstStyle/>
          <a:p>
            <a:fld id="{D89E427B-1EE8-9A48-B23D-6BCDBF51F034}" type="slidenum">
              <a:rPr lang="en-US" smtClean="0"/>
              <a:t>80</a:t>
            </a:fld>
            <a:endParaRPr lang="en-US"/>
          </a:p>
        </p:txBody>
      </p:sp>
    </p:spTree>
    <p:extLst>
      <p:ext uri="{BB962C8B-B14F-4D97-AF65-F5344CB8AC3E}">
        <p14:creationId xmlns:p14="http://schemas.microsoft.com/office/powerpoint/2010/main" val="386009117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4791" y="53287"/>
            <a:ext cx="3200946" cy="3380121"/>
          </a:xfrm>
          <a:prstGeom prst="rect">
            <a:avLst/>
          </a:prstGeom>
        </p:spPr>
      </p:pic>
      <p:sp>
        <p:nvSpPr>
          <p:cNvPr id="5" name="TextBox 4"/>
          <p:cNvSpPr txBox="1"/>
          <p:nvPr/>
        </p:nvSpPr>
        <p:spPr>
          <a:xfrm>
            <a:off x="614014" y="1666215"/>
            <a:ext cx="1873966" cy="830997"/>
          </a:xfrm>
          <a:prstGeom prst="rect">
            <a:avLst/>
          </a:prstGeom>
          <a:noFill/>
        </p:spPr>
        <p:txBody>
          <a:bodyPr wrap="square" rtlCol="0">
            <a:spAutoFit/>
          </a:bodyPr>
          <a:lstStyle/>
          <a:p>
            <a:pPr algn="ctr"/>
            <a:r>
              <a:rPr lang="en-US" sz="2400" b="1" dirty="0" smtClean="0">
                <a:solidFill>
                  <a:srgbClr val="FF0000"/>
                </a:solidFill>
                <a:latin typeface="Arial Narrow"/>
                <a:cs typeface="Arial Narrow"/>
              </a:rPr>
              <a:t> Empowering </a:t>
            </a:r>
            <a:r>
              <a:rPr lang="en-US" sz="2400" b="1" dirty="0" smtClean="0">
                <a:solidFill>
                  <a:srgbClr val="FF0000"/>
                </a:solidFill>
                <a:latin typeface="Arial Narrow"/>
                <a:cs typeface="Arial Narrow"/>
              </a:rPr>
              <a:t>Leadership</a:t>
            </a:r>
          </a:p>
        </p:txBody>
      </p:sp>
      <p:sp>
        <p:nvSpPr>
          <p:cNvPr id="6" name="TextBox 5"/>
          <p:cNvSpPr txBox="1"/>
          <p:nvPr/>
        </p:nvSpPr>
        <p:spPr>
          <a:xfrm>
            <a:off x="169949" y="963915"/>
            <a:ext cx="646331" cy="646331"/>
          </a:xfrm>
          <a:prstGeom prst="rect">
            <a:avLst/>
          </a:prstGeom>
          <a:noFill/>
        </p:spPr>
        <p:txBody>
          <a:bodyPr wrap="none" rtlCol="0">
            <a:spAutoFit/>
          </a:bodyPr>
          <a:lstStyle/>
          <a:p>
            <a:r>
              <a:rPr lang="en-US" sz="3600" b="1" dirty="0" smtClean="0">
                <a:latin typeface="Arial Black"/>
                <a:cs typeface="Arial Black"/>
              </a:rPr>
              <a:t>1.</a:t>
            </a:r>
            <a:endParaRPr lang="en-US" sz="3600" b="1" dirty="0">
              <a:latin typeface="Arial Black"/>
              <a:cs typeface="Arial Black"/>
            </a:endParaRPr>
          </a:p>
        </p:txBody>
      </p:sp>
      <p:pic>
        <p:nvPicPr>
          <p:cNvPr id="7" name="Picture 6"/>
          <p:cNvPicPr>
            <a:picLocks noChangeAspect="1"/>
          </p:cNvPicPr>
          <p:nvPr/>
        </p:nvPicPr>
        <p:blipFill>
          <a:blip r:embed="rId4"/>
          <a:stretch>
            <a:fillRect/>
          </a:stretch>
        </p:blipFill>
        <p:spPr>
          <a:xfrm>
            <a:off x="2705696" y="546102"/>
            <a:ext cx="1433284" cy="721300"/>
          </a:xfrm>
          <a:prstGeom prst="rect">
            <a:avLst/>
          </a:prstGeom>
        </p:spPr>
      </p:pic>
      <p:pic>
        <p:nvPicPr>
          <p:cNvPr id="8" name="Picture 7"/>
          <p:cNvPicPr>
            <a:picLocks noChangeAspect="1"/>
          </p:cNvPicPr>
          <p:nvPr/>
        </p:nvPicPr>
        <p:blipFill>
          <a:blip r:embed="rId4"/>
          <a:stretch>
            <a:fillRect/>
          </a:stretch>
        </p:blipFill>
        <p:spPr>
          <a:xfrm>
            <a:off x="2519095" y="2611442"/>
            <a:ext cx="1433284" cy="721300"/>
          </a:xfrm>
          <a:prstGeom prst="rect">
            <a:avLst/>
          </a:prstGeom>
        </p:spPr>
      </p:pic>
      <p:pic>
        <p:nvPicPr>
          <p:cNvPr id="9" name="Picture 8"/>
          <p:cNvPicPr>
            <a:picLocks noChangeAspect="1"/>
          </p:cNvPicPr>
          <p:nvPr/>
        </p:nvPicPr>
        <p:blipFill>
          <a:blip r:embed="rId4"/>
          <a:stretch>
            <a:fillRect/>
          </a:stretch>
        </p:blipFill>
        <p:spPr>
          <a:xfrm>
            <a:off x="616860" y="4540371"/>
            <a:ext cx="1433284" cy="721300"/>
          </a:xfrm>
          <a:prstGeom prst="rect">
            <a:avLst/>
          </a:prstGeom>
        </p:spPr>
      </p:pic>
      <p:sp>
        <p:nvSpPr>
          <p:cNvPr id="10" name="TextBox 9"/>
          <p:cNvSpPr txBox="1"/>
          <p:nvPr/>
        </p:nvSpPr>
        <p:spPr>
          <a:xfrm>
            <a:off x="4175266" y="346529"/>
            <a:ext cx="4955403" cy="584776"/>
          </a:xfrm>
          <a:prstGeom prst="rect">
            <a:avLst/>
          </a:prstGeom>
          <a:noFill/>
        </p:spPr>
        <p:txBody>
          <a:bodyPr wrap="none" rtlCol="0">
            <a:spAutoFit/>
          </a:bodyPr>
          <a:lstStyle/>
          <a:p>
            <a:r>
              <a:rPr lang="en-US" sz="3200" b="1" dirty="0" smtClean="0"/>
              <a:t>LEADERSHIP CERTIFICATION</a:t>
            </a:r>
            <a:endParaRPr lang="en-US" sz="3200" b="1" dirty="0"/>
          </a:p>
        </p:txBody>
      </p:sp>
      <p:sp>
        <p:nvSpPr>
          <p:cNvPr id="11" name="TextBox 10"/>
          <p:cNvSpPr txBox="1"/>
          <p:nvPr/>
        </p:nvSpPr>
        <p:spPr>
          <a:xfrm>
            <a:off x="3894148" y="2366795"/>
            <a:ext cx="4968027" cy="584776"/>
          </a:xfrm>
          <a:prstGeom prst="rect">
            <a:avLst/>
          </a:prstGeom>
          <a:noFill/>
        </p:spPr>
        <p:txBody>
          <a:bodyPr wrap="none" rtlCol="0">
            <a:spAutoFit/>
          </a:bodyPr>
          <a:lstStyle/>
          <a:p>
            <a:r>
              <a:rPr lang="en-US" sz="3200" b="1" dirty="0" smtClean="0"/>
              <a:t>VOLUNTEER MANAGEMENT</a:t>
            </a:r>
            <a:endParaRPr lang="en-US" sz="3200" b="1" dirty="0"/>
          </a:p>
        </p:txBody>
      </p:sp>
      <p:sp>
        <p:nvSpPr>
          <p:cNvPr id="12" name="TextBox 11"/>
          <p:cNvSpPr txBox="1"/>
          <p:nvPr/>
        </p:nvSpPr>
        <p:spPr>
          <a:xfrm>
            <a:off x="1994570" y="4364960"/>
            <a:ext cx="7280705" cy="1077218"/>
          </a:xfrm>
          <a:prstGeom prst="rect">
            <a:avLst/>
          </a:prstGeom>
          <a:noFill/>
        </p:spPr>
        <p:txBody>
          <a:bodyPr wrap="square" rtlCol="0">
            <a:spAutoFit/>
          </a:bodyPr>
          <a:lstStyle/>
          <a:p>
            <a:r>
              <a:rPr lang="en-US" sz="3200" b="1" dirty="0" smtClean="0"/>
              <a:t>HOW PASTORS AND ELDERS CAN EMPOWER CHILDREN’S LEADERS</a:t>
            </a:r>
            <a:endParaRPr lang="en-US" sz="3200" b="1" dirty="0"/>
          </a:p>
        </p:txBody>
      </p:sp>
      <p:sp>
        <p:nvSpPr>
          <p:cNvPr id="2" name="TextBox 1"/>
          <p:cNvSpPr txBox="1"/>
          <p:nvPr/>
        </p:nvSpPr>
        <p:spPr>
          <a:xfrm>
            <a:off x="3235737" y="461640"/>
            <a:ext cx="542937" cy="584776"/>
          </a:xfrm>
          <a:prstGeom prst="rect">
            <a:avLst/>
          </a:prstGeom>
          <a:noFill/>
        </p:spPr>
        <p:txBody>
          <a:bodyPr wrap="none" rtlCol="0">
            <a:spAutoFit/>
          </a:bodyPr>
          <a:lstStyle/>
          <a:p>
            <a:r>
              <a:rPr lang="en-US" sz="3200" b="1" dirty="0" smtClean="0"/>
              <a:t>A.</a:t>
            </a:r>
            <a:endParaRPr lang="en-US" sz="3200" b="1" dirty="0"/>
          </a:p>
        </p:txBody>
      </p:sp>
      <p:sp>
        <p:nvSpPr>
          <p:cNvPr id="13" name="TextBox 12"/>
          <p:cNvSpPr txBox="1"/>
          <p:nvPr/>
        </p:nvSpPr>
        <p:spPr>
          <a:xfrm>
            <a:off x="1126601" y="4460251"/>
            <a:ext cx="511478" cy="584776"/>
          </a:xfrm>
          <a:prstGeom prst="rect">
            <a:avLst/>
          </a:prstGeom>
          <a:noFill/>
        </p:spPr>
        <p:txBody>
          <a:bodyPr wrap="none" rtlCol="0">
            <a:spAutoFit/>
          </a:bodyPr>
          <a:lstStyle/>
          <a:p>
            <a:r>
              <a:rPr lang="en-US" sz="3200" b="1" dirty="0"/>
              <a:t>C</a:t>
            </a:r>
            <a:r>
              <a:rPr lang="en-US" sz="3200" b="1" dirty="0" smtClean="0"/>
              <a:t>.</a:t>
            </a:r>
            <a:endParaRPr lang="en-US" sz="3200" b="1" dirty="0"/>
          </a:p>
        </p:txBody>
      </p:sp>
      <p:sp>
        <p:nvSpPr>
          <p:cNvPr id="14" name="TextBox 13"/>
          <p:cNvSpPr txBox="1"/>
          <p:nvPr/>
        </p:nvSpPr>
        <p:spPr>
          <a:xfrm>
            <a:off x="3056882" y="2497212"/>
            <a:ext cx="524302" cy="584776"/>
          </a:xfrm>
          <a:prstGeom prst="rect">
            <a:avLst/>
          </a:prstGeom>
          <a:noFill/>
        </p:spPr>
        <p:txBody>
          <a:bodyPr wrap="none" rtlCol="0">
            <a:spAutoFit/>
          </a:bodyPr>
          <a:lstStyle/>
          <a:p>
            <a:r>
              <a:rPr lang="en-US" sz="3200" b="1" dirty="0"/>
              <a:t>B</a:t>
            </a:r>
            <a:r>
              <a:rPr lang="en-US" sz="3200" b="1" dirty="0" smtClean="0"/>
              <a:t>.</a:t>
            </a:r>
            <a:endParaRPr lang="en-US" sz="3200" b="1" dirty="0"/>
          </a:p>
        </p:txBody>
      </p:sp>
    </p:spTree>
    <p:extLst>
      <p:ext uri="{BB962C8B-B14F-4D97-AF65-F5344CB8AC3E}">
        <p14:creationId xmlns:p14="http://schemas.microsoft.com/office/powerpoint/2010/main" val="3302672924"/>
      </p:ext>
    </p:extLst>
  </p:cSld>
  <p:clrMapOvr>
    <a:masterClrMapping/>
  </p:clrMapOvr>
  <p:timing>
    <p:tnLst>
      <p:par>
        <p:cTn xmlns:p14="http://schemas.microsoft.com/office/powerpoint/2010/main" id="1" dur="indefinite" restart="never" nodeType="tmRoot"/>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3.jpeg"/><Relationship Id="rId2" Type="http://schemas.openxmlformats.org/officeDocument/2006/relationships/image" Target="../media/image4.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3.xml><?xml version="1.0" encoding="utf-8"?>
<a:theme xmlns:a="http://schemas.openxmlformats.org/drawingml/2006/main" name="Techni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4.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6232</TotalTime>
  <Words>4515</Words>
  <Application>Microsoft Macintosh PowerPoint</Application>
  <PresentationFormat>On-screen Show (4:3)</PresentationFormat>
  <Paragraphs>1004</Paragraphs>
  <Slides>80</Slides>
  <Notes>63</Notes>
  <HiddenSlides>0</HiddenSlides>
  <MMClips>0</MMClips>
  <ScaleCrop>false</ScaleCrop>
  <HeadingPairs>
    <vt:vector size="4" baseType="variant">
      <vt:variant>
        <vt:lpstr>Theme</vt:lpstr>
      </vt:variant>
      <vt:variant>
        <vt:i4>4</vt:i4>
      </vt:variant>
      <vt:variant>
        <vt:lpstr>Slide Titles</vt:lpstr>
      </vt:variant>
      <vt:variant>
        <vt:i4>80</vt:i4>
      </vt:variant>
    </vt:vector>
  </HeadingPairs>
  <TitlesOfParts>
    <vt:vector size="84" baseType="lpstr">
      <vt:lpstr>Office Theme</vt:lpstr>
      <vt:lpstr>Horizon</vt:lpstr>
      <vt:lpstr>Technic</vt:lpstr>
      <vt:lpstr>Trek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8 Characteristics of a healthy CHM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8 Characteristics of a Healthy CHM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8 Characteristics of a healthy CHM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great deceiver has prepared his wiles for every soul that is not braced for trial and guarded  by constant prayer and living faith.” </vt:lpstr>
      <vt:lpstr>PowerPoint Presentation</vt:lpstr>
      <vt:lpstr>PowerPoint Presentation</vt:lpstr>
      <vt:lpstr>PowerPoint Presentation</vt:lpstr>
      <vt:lpstr>PowerPoint Presentation</vt:lpstr>
      <vt:lpstr>PowerPoint Presentation</vt:lpstr>
      <vt:lpstr>PowerPoint Presentation</vt:lpstr>
      <vt:lpstr>8 Characteristics of a healthy CHM</vt:lpstr>
      <vt:lpstr>PowerPoint Presentation</vt:lpstr>
      <vt:lpstr>PowerPoint Presentation</vt:lpstr>
      <vt:lpstr>PowerPoint Presentation</vt:lpstr>
      <vt:lpstr>PowerPoint Presentation</vt:lpstr>
      <vt:lpstr>8 Characteristics of a healthy CHM</vt:lpstr>
      <vt:lpstr>PowerPoint Presentation</vt:lpstr>
      <vt:lpstr>PowerPoint Presentation</vt:lpstr>
      <vt:lpstr>PowerPoint Presentation</vt:lpstr>
      <vt:lpstr>8 Characteristics of a healthy CHM</vt:lpstr>
      <vt:lpstr>PowerPoint Presentation</vt:lpstr>
      <vt:lpstr>PowerPoint Presentation</vt:lpstr>
      <vt:lpstr>8 Characteristics of a healthy CHM</vt:lpstr>
      <vt:lpstr>PowerPoint Presentation</vt:lpstr>
      <vt:lpstr>(EGW) Evangelism, p. 580</vt:lpstr>
      <vt:lpstr>PowerPoint Presentation</vt:lpstr>
      <vt:lpstr>PowerPoint Presentation</vt:lpstr>
      <vt:lpstr>8 Characteristics of a healthy CHM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8 Characteristics of a healthy CHM</vt:lpstr>
      <vt:lpstr>8 Characteristics of a healthy CHM</vt:lpstr>
      <vt:lpstr>PowerPoint Presentation</vt:lpstr>
      <vt:lpstr>PowerPoint Presentation</vt:lpstr>
      <vt:lpstr>PowerPoint Presentation</vt:lpstr>
      <vt:lpstr>PowerPoint Presentation</vt:lpstr>
      <vt:lpstr>PowerPoint Presentation</vt:lpstr>
      <vt:lpstr>PowerPoint Presentation</vt:lpstr>
      <vt:lpstr>Concluding Thoughts</vt:lpstr>
      <vt:lpstr>PowerPoint Presentation</vt:lpstr>
    </vt:vector>
  </TitlesOfParts>
  <Company>Central Luzon Conference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Josie Felda Calera</dc:creator>
  <cp:lastModifiedBy>Linda Koh</cp:lastModifiedBy>
  <cp:revision>157</cp:revision>
  <cp:lastPrinted>2014-01-07T12:42:11Z</cp:lastPrinted>
  <dcterms:created xsi:type="dcterms:W3CDTF">2014-01-06T08:22:22Z</dcterms:created>
  <dcterms:modified xsi:type="dcterms:W3CDTF">2015-10-13T21:04:25Z</dcterms:modified>
</cp:coreProperties>
</file>