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1" r:id="rId4"/>
    <p:sldId id="258" r:id="rId5"/>
    <p:sldId id="269" r:id="rId6"/>
    <p:sldId id="259" r:id="rId7"/>
    <p:sldId id="270" r:id="rId8"/>
    <p:sldId id="260" r:id="rId9"/>
    <p:sldId id="261" r:id="rId10"/>
    <p:sldId id="262" r:id="rId11"/>
    <p:sldId id="263" r:id="rId12"/>
    <p:sldId id="272" r:id="rId13"/>
    <p:sldId id="273" r:id="rId14"/>
    <p:sldId id="264" r:id="rId15"/>
    <p:sldId id="274" r:id="rId16"/>
    <p:sldId id="265" r:id="rId17"/>
    <p:sldId id="275" r:id="rId18"/>
    <p:sldId id="266" r:id="rId19"/>
    <p:sldId id="276" r:id="rId20"/>
    <p:sldId id="267"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7" autoAdjust="0"/>
    <p:restoredTop sz="74579" autoAdjust="0"/>
  </p:normalViewPr>
  <p:slideViewPr>
    <p:cSldViewPr>
      <p:cViewPr>
        <p:scale>
          <a:sx n="63" d="100"/>
          <a:sy n="63" d="100"/>
        </p:scale>
        <p:origin x="-1240" y="-5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E76D3-9223-4D2C-B89F-41619A437012}" type="datetimeFigureOut">
              <a:rPr lang="en-US" smtClean="0"/>
              <a:t>10/7/15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1B5E3-30A3-4596-B94C-1D72BCCD78A1}" type="slidenum">
              <a:rPr lang="en-US" smtClean="0"/>
              <a:t>‹#›</a:t>
            </a:fld>
            <a:endParaRPr lang="en-US"/>
          </a:p>
        </p:txBody>
      </p:sp>
    </p:spTree>
    <p:extLst>
      <p:ext uri="{BB962C8B-B14F-4D97-AF65-F5344CB8AC3E}">
        <p14:creationId xmlns:p14="http://schemas.microsoft.com/office/powerpoint/2010/main" val="257051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a:t>
            </a:r>
            <a:r>
              <a:rPr lang="en-US" b="1" baseline="0" dirty="0" smtClean="0"/>
              <a:t> TO KIDS ABOUT DISASTER</a:t>
            </a:r>
          </a:p>
          <a:p>
            <a:endParaRPr lang="en-US" b="1" dirty="0" smtClean="0"/>
          </a:p>
          <a:p>
            <a:r>
              <a:rPr lang="en-US" dirty="0" smtClean="0"/>
              <a:t>Today</a:t>
            </a:r>
            <a:r>
              <a:rPr lang="en-US" baseline="0" dirty="0" smtClean="0"/>
              <a:t> many children have to deal with disasters and catastrophes that make them fearful and anxious. How can we minister to these children and families who have been affected by a disaster?  Here are some tips from Dale Hudson, Insight E-Magazine, for children’s leaders.</a:t>
            </a:r>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1</a:t>
            </a:fld>
            <a:endParaRPr lang="en-US"/>
          </a:p>
        </p:txBody>
      </p:sp>
    </p:spTree>
    <p:extLst>
      <p:ext uri="{BB962C8B-B14F-4D97-AF65-F5344CB8AC3E}">
        <p14:creationId xmlns:p14="http://schemas.microsoft.com/office/powerpoint/2010/main" val="242238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4.  Be </a:t>
            </a:r>
            <a:r>
              <a:rPr lang="en-US" b="1" dirty="0" smtClean="0"/>
              <a:t>prepared to answer their questions several times.</a:t>
            </a:r>
          </a:p>
          <a:p>
            <a:pPr marL="0" indent="0">
              <a:buNone/>
            </a:pPr>
            <a:endParaRPr lang="en-US" b="1"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Be prepared to repeat information and explanations several times. Some information may be hard to accept or understand. Asking the same question over and over may also be a way for a child to ask for reassurance. </a:t>
            </a:r>
          </a:p>
        </p:txBody>
      </p:sp>
      <p:sp>
        <p:nvSpPr>
          <p:cNvPr id="4" name="Slide Number Placeholder 3"/>
          <p:cNvSpPr>
            <a:spLocks noGrp="1"/>
          </p:cNvSpPr>
          <p:nvPr>
            <p:ph type="sldNum" sz="quarter" idx="10"/>
          </p:nvPr>
        </p:nvSpPr>
        <p:spPr/>
        <p:txBody>
          <a:bodyPr/>
          <a:lstStyle/>
          <a:p>
            <a:fld id="{72C1B5E3-30A3-4596-B94C-1D72BCCD78A1}" type="slidenum">
              <a:rPr lang="en-US" smtClean="0"/>
              <a:t>10</a:t>
            </a:fld>
            <a:endParaRPr lang="en-US"/>
          </a:p>
        </p:txBody>
      </p:sp>
    </p:spTree>
    <p:extLst>
      <p:ext uri="{BB962C8B-B14F-4D97-AF65-F5344CB8AC3E}">
        <p14:creationId xmlns:p14="http://schemas.microsoft.com/office/powerpoint/2010/main" val="300990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a:t>
            </a:r>
            <a:r>
              <a:rPr lang="en-US" b="1" dirty="0" smtClean="0"/>
              <a:t>Share God’s promises with the child</a:t>
            </a:r>
          </a:p>
          <a:p>
            <a:endParaRPr lang="en-US" dirty="0" smtClean="0"/>
          </a:p>
          <a:p>
            <a:pPr marL="171450" indent="-171450">
              <a:buFont typeface="Arial" panose="020B0604020202020204" pitchFamily="34" charset="0"/>
              <a:buChar char="•"/>
            </a:pPr>
            <a:r>
              <a:rPr lang="en-US" dirty="0" smtClean="0"/>
              <a:t>Read appropriate Bible verses that deal with what the child is feeling. </a:t>
            </a:r>
          </a:p>
          <a:p>
            <a:pPr marL="171450" indent="-171450">
              <a:buFont typeface="Arial" panose="020B0604020202020204" pitchFamily="34" charset="0"/>
              <a:buChar char="•"/>
            </a:pPr>
            <a:r>
              <a:rPr lang="en-US" dirty="0" smtClean="0"/>
              <a:t>Have them read to you and share what it means to them.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11</a:t>
            </a:fld>
            <a:endParaRPr lang="en-US"/>
          </a:p>
        </p:txBody>
      </p:sp>
    </p:spTree>
    <p:extLst>
      <p:ext uri="{BB962C8B-B14F-4D97-AF65-F5344CB8AC3E}">
        <p14:creationId xmlns:p14="http://schemas.microsoft.com/office/powerpoint/2010/main" val="208429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Bible</a:t>
            </a:r>
            <a:r>
              <a:rPr lang="en-US" b="1" baseline="0" dirty="0" smtClean="0"/>
              <a:t> Promises</a:t>
            </a:r>
          </a:p>
          <a:p>
            <a:endParaRPr lang="en-US" b="1" baseline="0" dirty="0" smtClean="0"/>
          </a:p>
          <a:p>
            <a:pPr marL="171450" indent="-171450">
              <a:buFont typeface="Arial"/>
              <a:buChar char="•"/>
            </a:pPr>
            <a:r>
              <a:rPr lang="en-US" sz="1200" b="1" dirty="0" smtClean="0">
                <a:solidFill>
                  <a:srgbClr val="3366FF"/>
                </a:solidFill>
                <a:latin typeface="Arial Narrow"/>
                <a:cs typeface="Arial Narrow"/>
              </a:rPr>
              <a:t>The Bible promises our loved ones who have died will live again</a:t>
            </a:r>
            <a:r>
              <a:rPr lang="en-US" sz="1200" dirty="0" smtClean="0">
                <a:solidFill>
                  <a:srgbClr val="3366FF"/>
                </a:solidFill>
                <a:latin typeface="Arial Narrow"/>
                <a:cs typeface="Arial Narrow"/>
              </a:rPr>
              <a:t>.</a:t>
            </a:r>
            <a:r>
              <a:rPr lang="en-US" sz="1200" dirty="0" smtClean="0">
                <a:solidFill>
                  <a:srgbClr val="3366FF"/>
                </a:solidFill>
              </a:rPr>
              <a:t> It’s in the Bible, "Do not be amazed at this, for a time is coming when all who are in their graves will hear His voice and come out--those who have done good will rise to live, and those who have done evil will rise to be condemned”</a:t>
            </a:r>
            <a:r>
              <a:rPr lang="en-US" sz="1200" baseline="0" dirty="0" smtClean="0">
                <a:solidFill>
                  <a:srgbClr val="3366FF"/>
                </a:solidFill>
              </a:rPr>
              <a:t> </a:t>
            </a:r>
            <a:r>
              <a:rPr lang="en-US" sz="1200" dirty="0" smtClean="0">
                <a:solidFill>
                  <a:srgbClr val="3366FF"/>
                </a:solidFill>
              </a:rPr>
              <a:t>(John 5:28-29, NIV).</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72C1B5E3-30A3-4596-B94C-1D72BCCD78A1}" type="slidenum">
              <a:rPr lang="en-US" smtClean="0"/>
              <a:t>12</a:t>
            </a:fld>
            <a:endParaRPr lang="en-US"/>
          </a:p>
        </p:txBody>
      </p:sp>
    </p:spTree>
    <p:extLst>
      <p:ext uri="{BB962C8B-B14F-4D97-AF65-F5344CB8AC3E}">
        <p14:creationId xmlns:p14="http://schemas.microsoft.com/office/powerpoint/2010/main" val="61550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3366FF"/>
                </a:solidFill>
                <a:latin typeface="Arial Narrow"/>
                <a:cs typeface="Arial Narrow"/>
              </a:rPr>
              <a:t>He has promised an end to death, sorrow, and pain</a:t>
            </a:r>
            <a:r>
              <a:rPr lang="en-US" sz="1200" b="1" dirty="0" smtClean="0">
                <a:solidFill>
                  <a:srgbClr val="3366FF"/>
                </a:solidFill>
              </a:rPr>
              <a:t>.</a:t>
            </a:r>
            <a:r>
              <a:rPr lang="en-US" sz="1200" dirty="0" smtClean="0">
                <a:solidFill>
                  <a:srgbClr val="3366FF"/>
                </a:solidFill>
              </a:rPr>
              <a:t> "He will wipe every tear from their eyes. There will be no more death or mourning or crying or pain, for the old order of things has passed away" (Revelation 21:4, NIV).</a:t>
            </a:r>
          </a:p>
          <a:p>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13</a:t>
            </a:fld>
            <a:endParaRPr lang="en-US"/>
          </a:p>
        </p:txBody>
      </p:sp>
    </p:spTree>
    <p:extLst>
      <p:ext uri="{BB962C8B-B14F-4D97-AF65-F5344CB8AC3E}">
        <p14:creationId xmlns:p14="http://schemas.microsoft.com/office/powerpoint/2010/main" val="3768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6.  </a:t>
            </a:r>
            <a:r>
              <a:rPr lang="en-US" b="1" dirty="0" smtClean="0"/>
              <a:t>Pray with the child about the tragedy</a:t>
            </a:r>
            <a:endParaRPr lang="en-US" b="1" dirty="0"/>
          </a:p>
        </p:txBody>
      </p:sp>
      <p:sp>
        <p:nvSpPr>
          <p:cNvPr id="4" name="Slide Number Placeholder 3"/>
          <p:cNvSpPr>
            <a:spLocks noGrp="1"/>
          </p:cNvSpPr>
          <p:nvPr>
            <p:ph type="sldNum" sz="quarter" idx="10"/>
          </p:nvPr>
        </p:nvSpPr>
        <p:spPr/>
        <p:txBody>
          <a:bodyPr/>
          <a:lstStyle/>
          <a:p>
            <a:fld id="{72C1B5E3-30A3-4596-B94C-1D72BCCD78A1}" type="slidenum">
              <a:rPr lang="en-US" smtClean="0"/>
              <a:t>14</a:t>
            </a:fld>
            <a:endParaRPr lang="en-US"/>
          </a:p>
        </p:txBody>
      </p:sp>
    </p:spTree>
    <p:extLst>
      <p:ext uri="{BB962C8B-B14F-4D97-AF65-F5344CB8AC3E}">
        <p14:creationId xmlns:p14="http://schemas.microsoft.com/office/powerpoint/2010/main" val="389449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Prayer Time</a:t>
            </a:r>
          </a:p>
          <a:p>
            <a:endParaRPr lang="en-US" sz="1200" b="1" dirty="0" smtClean="0"/>
          </a:p>
          <a:p>
            <a:pPr marL="171450" indent="-171450">
              <a:spcBef>
                <a:spcPts val="0"/>
              </a:spcBef>
              <a:buFont typeface="Arial"/>
              <a:buChar char="•"/>
            </a:pPr>
            <a:r>
              <a:rPr lang="en-US" dirty="0" smtClean="0">
                <a:solidFill>
                  <a:srgbClr val="3366FF"/>
                </a:solidFill>
              </a:rPr>
              <a:t>Set aside time to pray with children during times of disasters and crises.  </a:t>
            </a:r>
          </a:p>
          <a:p>
            <a:pPr marL="171450" indent="-171450">
              <a:spcBef>
                <a:spcPts val="0"/>
              </a:spcBef>
              <a:buFont typeface="Arial"/>
              <a:buChar char="•"/>
            </a:pPr>
            <a:r>
              <a:rPr lang="en-US" dirty="0" smtClean="0">
                <a:solidFill>
                  <a:srgbClr val="3366FF"/>
                </a:solidFill>
              </a:rPr>
              <a:t>Give children the opportunity to make prayer requests and express their concerns, but don’t compel them.</a:t>
            </a:r>
          </a:p>
          <a:p>
            <a:pPr marL="171450" indent="-171450">
              <a:spcBef>
                <a:spcPts val="0"/>
              </a:spcBef>
              <a:buFont typeface="Arial"/>
              <a:buChar char="•"/>
            </a:pPr>
            <a:r>
              <a:rPr lang="en-US" dirty="0" smtClean="0">
                <a:solidFill>
                  <a:srgbClr val="3366FF"/>
                </a:solidFill>
              </a:rPr>
              <a:t>Children can offer to pray or parents can do the prayer.</a:t>
            </a:r>
          </a:p>
          <a:p>
            <a:pPr marL="171450" indent="-171450">
              <a:spcBef>
                <a:spcPts val="0"/>
              </a:spcBef>
              <a:buFont typeface="Arial"/>
              <a:buChar char="•"/>
            </a:pPr>
            <a:r>
              <a:rPr lang="en-US" dirty="0" smtClean="0">
                <a:solidFill>
                  <a:srgbClr val="3366FF"/>
                </a:solidFill>
              </a:rPr>
              <a:t>Close your prayer that acknowledges the situation and conveys a sense of hope for the future.</a:t>
            </a:r>
          </a:p>
          <a:p>
            <a:pPr marL="171450" indent="-171450">
              <a:buFont typeface="Arial"/>
              <a:buChar char="•"/>
            </a:pPr>
            <a:endParaRPr lang="en-US" sz="1200" b="1" dirty="0" smtClean="0"/>
          </a:p>
          <a:p>
            <a:pPr marL="171450" indent="-171450">
              <a:buFont typeface="Arial"/>
              <a:buChar char="•"/>
            </a:pPr>
            <a:endParaRPr lang="en-US" sz="1200" b="1" dirty="0" smtClean="0"/>
          </a:p>
          <a:p>
            <a:pPr marL="171450" indent="-171450">
              <a:buFont typeface="Arial"/>
              <a:buChar char="•"/>
            </a:pPr>
            <a:endParaRPr lang="en-US" b="1" dirty="0"/>
          </a:p>
        </p:txBody>
      </p:sp>
      <p:sp>
        <p:nvSpPr>
          <p:cNvPr id="4" name="Slide Number Placeholder 3"/>
          <p:cNvSpPr>
            <a:spLocks noGrp="1"/>
          </p:cNvSpPr>
          <p:nvPr>
            <p:ph type="sldNum" sz="quarter" idx="10"/>
          </p:nvPr>
        </p:nvSpPr>
        <p:spPr/>
        <p:txBody>
          <a:bodyPr/>
          <a:lstStyle/>
          <a:p>
            <a:fld id="{72C1B5E3-30A3-4596-B94C-1D72BCCD78A1}" type="slidenum">
              <a:rPr lang="en-US" smtClean="0"/>
              <a:t>15</a:t>
            </a:fld>
            <a:endParaRPr lang="en-US"/>
          </a:p>
        </p:txBody>
      </p:sp>
    </p:spTree>
    <p:extLst>
      <p:ext uri="{BB962C8B-B14F-4D97-AF65-F5344CB8AC3E}">
        <p14:creationId xmlns:p14="http://schemas.microsoft.com/office/powerpoint/2010/main" val="395145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7.  </a:t>
            </a:r>
            <a:r>
              <a:rPr lang="en-US" b="1" dirty="0" smtClean="0"/>
              <a:t>Let the child know that Jesus is their best friend and will always be with them no matter what they go through.</a:t>
            </a:r>
            <a:endParaRPr lang="en-US" b="1" dirty="0"/>
          </a:p>
        </p:txBody>
      </p:sp>
      <p:sp>
        <p:nvSpPr>
          <p:cNvPr id="4" name="Slide Number Placeholder 3"/>
          <p:cNvSpPr>
            <a:spLocks noGrp="1"/>
          </p:cNvSpPr>
          <p:nvPr>
            <p:ph type="sldNum" sz="quarter" idx="10"/>
          </p:nvPr>
        </p:nvSpPr>
        <p:spPr/>
        <p:txBody>
          <a:bodyPr/>
          <a:lstStyle/>
          <a:p>
            <a:fld id="{72C1B5E3-30A3-4596-B94C-1D72BCCD78A1}" type="slidenum">
              <a:rPr lang="en-US" smtClean="0"/>
              <a:t>16</a:t>
            </a:fld>
            <a:endParaRPr lang="en-US"/>
          </a:p>
        </p:txBody>
      </p:sp>
    </p:spTree>
    <p:extLst>
      <p:ext uri="{BB962C8B-B14F-4D97-AF65-F5344CB8AC3E}">
        <p14:creationId xmlns:p14="http://schemas.microsoft.com/office/powerpoint/2010/main" val="111629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Jesus Is Our Friend</a:t>
            </a:r>
          </a:p>
          <a:p>
            <a:endParaRPr lang="en-US" dirty="0" smtClean="0"/>
          </a:p>
          <a:p>
            <a:pPr marL="171450" indent="-171450">
              <a:buFont typeface="Arial"/>
              <a:buChar char="•"/>
            </a:pPr>
            <a:r>
              <a:rPr lang="en-US" dirty="0" smtClean="0">
                <a:solidFill>
                  <a:srgbClr val="3366FF"/>
                </a:solidFill>
              </a:rPr>
              <a:t>We live in a world of troubles, storms, and stress.</a:t>
            </a:r>
          </a:p>
          <a:p>
            <a:pPr marL="171450" indent="-171450">
              <a:buFont typeface="Arial"/>
              <a:buChar char="•"/>
            </a:pPr>
            <a:r>
              <a:rPr lang="en-US" dirty="0" smtClean="0">
                <a:solidFill>
                  <a:srgbClr val="3366FF"/>
                </a:solidFill>
              </a:rPr>
              <a:t>We can still trust Jesus in times of stress.</a:t>
            </a:r>
          </a:p>
          <a:p>
            <a:pPr marL="171450" indent="-171450">
              <a:buFont typeface="Arial"/>
              <a:buChar char="•"/>
            </a:pPr>
            <a:r>
              <a:rPr lang="en-US" dirty="0" smtClean="0">
                <a:solidFill>
                  <a:srgbClr val="3366FF"/>
                </a:solidFill>
              </a:rPr>
              <a:t>Jesus invites us to cast our worries on Him because He cares. (1 Peter 5:7)</a:t>
            </a:r>
          </a:p>
          <a:p>
            <a:pPr marL="171450" indent="-171450">
              <a:buFont typeface="Arial"/>
              <a:buChar char="•"/>
            </a:pPr>
            <a:r>
              <a:rPr lang="en-US" dirty="0" smtClean="0">
                <a:solidFill>
                  <a:srgbClr val="3366FF"/>
                </a:solidFill>
              </a:rPr>
              <a:t>Jesus will be our Comforter in sorrow when our heart is faint. (Jeremiah 8:18)</a:t>
            </a:r>
          </a:p>
          <a:p>
            <a:pPr marL="171450" indent="-171450">
              <a:buFont typeface="Arial"/>
              <a:buChar char="•"/>
            </a:pPr>
            <a:r>
              <a:rPr lang="en-US" dirty="0" smtClean="0">
                <a:solidFill>
                  <a:srgbClr val="3366FF"/>
                </a:solidFill>
              </a:rPr>
              <a:t>He offers strength when we are weak. (Philippines 4:13)</a:t>
            </a:r>
          </a:p>
          <a:p>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17</a:t>
            </a:fld>
            <a:endParaRPr lang="en-US"/>
          </a:p>
        </p:txBody>
      </p:sp>
    </p:spTree>
    <p:extLst>
      <p:ext uri="{BB962C8B-B14F-4D97-AF65-F5344CB8AC3E}">
        <p14:creationId xmlns:p14="http://schemas.microsoft.com/office/powerpoint/2010/main" val="1103169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8.  </a:t>
            </a:r>
            <a:r>
              <a:rPr lang="en-US" b="1" dirty="0" smtClean="0"/>
              <a:t>Help meet their needs</a:t>
            </a:r>
          </a:p>
          <a:p>
            <a:endParaRPr lang="en-US" dirty="0" smtClean="0"/>
          </a:p>
          <a:p>
            <a:pPr marL="171450" indent="-171450">
              <a:buFont typeface="Arial" panose="020B0604020202020204" pitchFamily="34" charset="0"/>
              <a:buChar char="•"/>
            </a:pPr>
            <a:r>
              <a:rPr lang="en-US" dirty="0" smtClean="0"/>
              <a:t>If the child and family need food or clothing, get members and others to help provide that.</a:t>
            </a:r>
          </a:p>
          <a:p>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18</a:t>
            </a:fld>
            <a:endParaRPr lang="en-US"/>
          </a:p>
        </p:txBody>
      </p:sp>
    </p:spTree>
    <p:extLst>
      <p:ext uri="{BB962C8B-B14F-4D97-AF65-F5344CB8AC3E}">
        <p14:creationId xmlns:p14="http://schemas.microsoft.com/office/powerpoint/2010/main" val="2470584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Involve</a:t>
            </a:r>
            <a:r>
              <a:rPr lang="en-US" b="1" baseline="0" dirty="0" smtClean="0"/>
              <a:t> Your Children</a:t>
            </a:r>
          </a:p>
          <a:p>
            <a:endParaRPr lang="en-US" b="1" baseline="0" dirty="0" smtClean="0"/>
          </a:p>
          <a:p>
            <a:pPr marL="171450" indent="-171450">
              <a:buFont typeface="Arial"/>
              <a:buChar char="•"/>
            </a:pPr>
            <a:r>
              <a:rPr lang="en-US" sz="1200" dirty="0" smtClean="0">
                <a:solidFill>
                  <a:srgbClr val="3366FF"/>
                </a:solidFill>
              </a:rPr>
              <a:t>Organize outreach activities to involve children to help the victims affected by disasters.  </a:t>
            </a:r>
          </a:p>
          <a:p>
            <a:pPr marL="171450" indent="-171450">
              <a:buFont typeface="Arial"/>
              <a:buChar char="•"/>
            </a:pPr>
            <a:r>
              <a:rPr lang="en-US" sz="1200" dirty="0" smtClean="0">
                <a:solidFill>
                  <a:srgbClr val="3366FF"/>
                </a:solidFill>
              </a:rPr>
              <a:t>Children can help fill boxes with toiletries, food, blankets, and other needed items.</a:t>
            </a:r>
          </a:p>
          <a:p>
            <a:pPr marL="171450" indent="-171450">
              <a:buFont typeface="Arial"/>
              <a:buChar char="•"/>
            </a:pPr>
            <a:r>
              <a:rPr lang="en-US" sz="1200" dirty="0" smtClean="0">
                <a:solidFill>
                  <a:srgbClr val="3366FF"/>
                </a:solidFill>
              </a:rPr>
              <a:t>Take the children out to distribute food boxes for  disaster victims &amp; families.    </a:t>
            </a:r>
          </a:p>
          <a:p>
            <a:pPr marL="171450" indent="-171450">
              <a:buFont typeface="Arial"/>
              <a:buChar char="•"/>
            </a:pPr>
            <a:endParaRPr lang="en-US" sz="1200" dirty="0" smtClean="0">
              <a:solidFill>
                <a:srgbClr val="3366FF"/>
              </a:solidFill>
            </a:endParaRPr>
          </a:p>
          <a:p>
            <a:pPr marL="171450" indent="-171450">
              <a:buFont typeface="Arial"/>
              <a:buChar char="•"/>
            </a:pPr>
            <a:endParaRPr lang="en-US" sz="1200" dirty="0" smtClean="0">
              <a:solidFill>
                <a:srgbClr val="3366FF"/>
              </a:solidFill>
            </a:endParaRPr>
          </a:p>
          <a:p>
            <a:pPr marL="171450" indent="-171450">
              <a:buFont typeface="Arial"/>
              <a:buChar char="•"/>
            </a:pPr>
            <a:endParaRPr lang="en-US" b="1" dirty="0"/>
          </a:p>
        </p:txBody>
      </p:sp>
      <p:sp>
        <p:nvSpPr>
          <p:cNvPr id="4" name="Slide Number Placeholder 3"/>
          <p:cNvSpPr>
            <a:spLocks noGrp="1"/>
          </p:cNvSpPr>
          <p:nvPr>
            <p:ph type="sldNum" sz="quarter" idx="10"/>
          </p:nvPr>
        </p:nvSpPr>
        <p:spPr/>
        <p:txBody>
          <a:bodyPr/>
          <a:lstStyle/>
          <a:p>
            <a:fld id="{72C1B5E3-30A3-4596-B94C-1D72BCCD78A1}" type="slidenum">
              <a:rPr lang="en-US" smtClean="0"/>
              <a:t>19</a:t>
            </a:fld>
            <a:endParaRPr lang="en-US"/>
          </a:p>
        </p:txBody>
      </p:sp>
    </p:spTree>
    <p:extLst>
      <p:ext uri="{BB962C8B-B14F-4D97-AF65-F5344CB8AC3E}">
        <p14:creationId xmlns:p14="http://schemas.microsoft.com/office/powerpoint/2010/main" val="263732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Observe How The Child Is Reacting</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PRESCHOOLERS</a:t>
            </a:r>
            <a:r>
              <a:rPr lang="en-US" dirty="0" smtClean="0"/>
              <a:t> </a:t>
            </a:r>
          </a:p>
          <a:p>
            <a:pPr marL="171450" indent="-171450">
              <a:buFont typeface="Arial"/>
              <a:buChar char="•"/>
            </a:pPr>
            <a:r>
              <a:rPr lang="en-US" dirty="0" smtClean="0"/>
              <a:t>thumb </a:t>
            </a:r>
            <a:r>
              <a:rPr lang="en-US" dirty="0" smtClean="0"/>
              <a:t>sucking, bed-wetting, clinging to parents, sleep disturbances, loss of appetite, fear of the dark, regression in behavior and withdrawal from friends and routines. (National Association of School Psychologists)</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72C1B5E3-30A3-4596-B94C-1D72BCCD78A1}" type="slidenum">
              <a:rPr lang="en-US" smtClean="0"/>
              <a:t>2</a:t>
            </a:fld>
            <a:endParaRPr lang="en-US"/>
          </a:p>
        </p:txBody>
      </p:sp>
    </p:spTree>
    <p:extLst>
      <p:ext uri="{BB962C8B-B14F-4D97-AF65-F5344CB8AC3E}">
        <p14:creationId xmlns:p14="http://schemas.microsoft.com/office/powerpoint/2010/main" val="421650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8.  Help </a:t>
            </a:r>
            <a:r>
              <a:rPr lang="en-US" b="1" dirty="0" smtClean="0"/>
              <a:t>the children get back into a routine as soon as possible</a:t>
            </a:r>
          </a:p>
          <a:p>
            <a:endParaRPr lang="en-US" b="1" dirty="0" smtClean="0"/>
          </a:p>
          <a:p>
            <a:pPr marL="171450" indent="-171450">
              <a:buFont typeface="Arial" panose="020B0604020202020204" pitchFamily="34" charset="0"/>
              <a:buChar char="•"/>
            </a:pPr>
            <a:r>
              <a:rPr lang="en-US" b="0" dirty="0" smtClean="0"/>
              <a:t>Routine brings security and stability back into a child’s life. </a:t>
            </a:r>
          </a:p>
          <a:p>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20</a:t>
            </a:fld>
            <a:endParaRPr lang="en-US"/>
          </a:p>
        </p:txBody>
      </p:sp>
    </p:spTree>
    <p:extLst>
      <p:ext uri="{BB962C8B-B14F-4D97-AF65-F5344CB8AC3E}">
        <p14:creationId xmlns:p14="http://schemas.microsoft.com/office/powerpoint/2010/main" val="419754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9.  Be </a:t>
            </a:r>
            <a:r>
              <a:rPr lang="en-US" b="1" dirty="0" smtClean="0"/>
              <a:t>there</a:t>
            </a:r>
          </a:p>
          <a:p>
            <a:endParaRPr lang="en-US" dirty="0" smtClean="0"/>
          </a:p>
          <a:p>
            <a:pPr marL="171450" indent="-171450">
              <a:buFont typeface="Arial" panose="020B0604020202020204" pitchFamily="34" charset="0"/>
              <a:buChar char="•"/>
            </a:pPr>
            <a:r>
              <a:rPr lang="en-US" dirty="0" smtClean="0"/>
              <a:t>Even if you are at a loss for words, just being there for the child and his family will make a difference. </a:t>
            </a:r>
          </a:p>
          <a:p>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21</a:t>
            </a:fld>
            <a:endParaRPr lang="en-US"/>
          </a:p>
        </p:txBody>
      </p:sp>
    </p:spTree>
    <p:extLst>
      <p:ext uri="{BB962C8B-B14F-4D97-AF65-F5344CB8AC3E}">
        <p14:creationId xmlns:p14="http://schemas.microsoft.com/office/powerpoint/2010/main" val="106724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Can You Do For Preschoolers?</a:t>
            </a:r>
          </a:p>
          <a:p>
            <a:endParaRPr lang="en-US" b="1" dirty="0" smtClean="0"/>
          </a:p>
          <a:p>
            <a:pPr marL="171450" indent="-171450">
              <a:buFont typeface="Arial"/>
              <a:buChar char="•"/>
            </a:pPr>
            <a:r>
              <a:rPr lang="en-US" b="0" dirty="0" smtClean="0">
                <a:solidFill>
                  <a:srgbClr val="3366FF"/>
                </a:solidFill>
              </a:rPr>
              <a:t>Reassure them that you are </a:t>
            </a:r>
            <a:r>
              <a:rPr lang="en-US" b="0" dirty="0" smtClean="0">
                <a:solidFill>
                  <a:srgbClr val="3366FF"/>
                </a:solidFill>
              </a:rPr>
              <a:t>by </a:t>
            </a:r>
            <a:r>
              <a:rPr lang="en-US" b="0" dirty="0" smtClean="0">
                <a:solidFill>
                  <a:srgbClr val="3366FF"/>
                </a:solidFill>
              </a:rPr>
              <a:t>their side; that it’s okay to feel sad and scared.</a:t>
            </a:r>
          </a:p>
          <a:p>
            <a:pPr marL="171450" indent="-171450">
              <a:buFont typeface="Arial"/>
              <a:buChar char="•"/>
            </a:pPr>
            <a:r>
              <a:rPr lang="en-US" b="0" dirty="0" smtClean="0">
                <a:solidFill>
                  <a:srgbClr val="3366FF"/>
                </a:solidFill>
              </a:rPr>
              <a:t>Create an open and supportive environment where they can ask questions.  </a:t>
            </a:r>
          </a:p>
          <a:p>
            <a:pPr marL="171450" indent="-171450">
              <a:buFont typeface="Arial"/>
              <a:buChar char="•"/>
            </a:pPr>
            <a:r>
              <a:rPr lang="en-US" b="0" dirty="0" smtClean="0">
                <a:solidFill>
                  <a:srgbClr val="3366FF"/>
                </a:solidFill>
              </a:rPr>
              <a:t>It’s best not to force children to talk about things or their fears unless and until they’re ready.</a:t>
            </a:r>
          </a:p>
          <a:p>
            <a:pPr marL="171450" indent="-171450">
              <a:buFont typeface="Arial"/>
              <a:buChar char="•"/>
            </a:pP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72C1B5E3-30A3-4596-B94C-1D72BCCD78A1}" type="slidenum">
              <a:rPr lang="en-US" smtClean="0"/>
              <a:t>3</a:t>
            </a:fld>
            <a:endParaRPr lang="en-US"/>
          </a:p>
        </p:txBody>
      </p:sp>
    </p:spTree>
    <p:extLst>
      <p:ext uri="{BB962C8B-B14F-4D97-AF65-F5344CB8AC3E}">
        <p14:creationId xmlns:p14="http://schemas.microsoft.com/office/powerpoint/2010/main" val="290501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ELEMENTARY SCHOOL CHILDREN</a:t>
            </a:r>
          </a:p>
          <a:p>
            <a:endParaRPr lang="en-US" dirty="0" smtClean="0"/>
          </a:p>
          <a:p>
            <a:pPr marL="171450" indent="-171450">
              <a:buFont typeface="Arial"/>
              <a:buChar char="•"/>
            </a:pPr>
            <a:r>
              <a:rPr lang="en-US" dirty="0" smtClean="0"/>
              <a:t>Irritability, aggressiveness, clinginess, nightmares, school avoidance, poor concentration and withdrawal from activities and friends. </a:t>
            </a:r>
          </a:p>
          <a:p>
            <a:endParaRPr lang="en-US"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4</a:t>
            </a:fld>
            <a:endParaRPr lang="en-US"/>
          </a:p>
        </p:txBody>
      </p:sp>
    </p:spTree>
    <p:extLst>
      <p:ext uri="{BB962C8B-B14F-4D97-AF65-F5344CB8AC3E}">
        <p14:creationId xmlns:p14="http://schemas.microsoft.com/office/powerpoint/2010/main" val="49964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Can You Do?</a:t>
            </a:r>
          </a:p>
          <a:p>
            <a:endParaRPr lang="en-US" b="1" dirty="0" smtClean="0"/>
          </a:p>
          <a:p>
            <a:pPr marL="171450" indent="-171450">
              <a:buFont typeface="Arial"/>
              <a:buChar char="•"/>
            </a:pPr>
            <a:r>
              <a:rPr lang="en-US" sz="1200" dirty="0" smtClean="0">
                <a:solidFill>
                  <a:srgbClr val="3366FF"/>
                </a:solidFill>
              </a:rPr>
              <a:t>Children can cope more effectively with a disaster when they feel they understand what is happening and what they can do to help protect themselves, family, and friends. </a:t>
            </a:r>
          </a:p>
          <a:p>
            <a:pPr marL="171450" indent="-171450">
              <a:buFont typeface="Arial"/>
              <a:buChar char="•"/>
            </a:pPr>
            <a:r>
              <a:rPr lang="en-US" sz="1200" dirty="0" smtClean="0">
                <a:solidFill>
                  <a:srgbClr val="3366FF"/>
                </a:solidFill>
              </a:rPr>
              <a:t>Provide basic information to help them understand, without providing unnecessary details that may only alarm them.</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solidFill>
                  <a:srgbClr val="3366FF"/>
                </a:solidFill>
                <a:latin typeface="Arial Narrow"/>
                <a:cs typeface="Arial Narrow"/>
              </a:rPr>
              <a:t>Limit media coverage of the disaster—they don't benefit from graphic details or exposure to disturbing images or sounds. Instead sit down together and talk as a family. </a:t>
            </a:r>
            <a:endParaRPr lang="en-US" sz="1200" dirty="0" smtClean="0">
              <a:solidFill>
                <a:srgbClr val="3366FF"/>
              </a:solidFill>
            </a:endParaRPr>
          </a:p>
          <a:p>
            <a:endParaRPr lang="en-US" b="1" dirty="0"/>
          </a:p>
        </p:txBody>
      </p:sp>
      <p:sp>
        <p:nvSpPr>
          <p:cNvPr id="4" name="Slide Number Placeholder 3"/>
          <p:cNvSpPr>
            <a:spLocks noGrp="1"/>
          </p:cNvSpPr>
          <p:nvPr>
            <p:ph type="sldNum" sz="quarter" idx="10"/>
          </p:nvPr>
        </p:nvSpPr>
        <p:spPr/>
        <p:txBody>
          <a:bodyPr/>
          <a:lstStyle/>
          <a:p>
            <a:fld id="{72C1B5E3-30A3-4596-B94C-1D72BCCD78A1}" type="slidenum">
              <a:rPr lang="en-US" smtClean="0"/>
              <a:t>5</a:t>
            </a:fld>
            <a:endParaRPr lang="en-US"/>
          </a:p>
        </p:txBody>
      </p:sp>
    </p:spTree>
    <p:extLst>
      <p:ext uri="{BB962C8B-B14F-4D97-AF65-F5344CB8AC3E}">
        <p14:creationId xmlns:p14="http://schemas.microsoft.com/office/powerpoint/2010/main" val="278387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Adolescents</a:t>
            </a:r>
          </a:p>
          <a:p>
            <a:endParaRPr lang="en-US" dirty="0" smtClean="0"/>
          </a:p>
          <a:p>
            <a:pPr marL="171450" indent="-171450">
              <a:buFont typeface="Arial" panose="020B0604020202020204" pitchFamily="34" charset="0"/>
              <a:buChar char="•"/>
            </a:pPr>
            <a:r>
              <a:rPr lang="en-US" dirty="0" smtClean="0"/>
              <a:t>Sleeping and eating disturbances, agitation, increase in conflicts, physical complaints, delinquent behavior and poor concentration. </a:t>
            </a:r>
          </a:p>
          <a:p>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6</a:t>
            </a:fld>
            <a:endParaRPr lang="en-US"/>
          </a:p>
        </p:txBody>
      </p:sp>
    </p:spTree>
    <p:extLst>
      <p:ext uri="{BB962C8B-B14F-4D97-AF65-F5344CB8AC3E}">
        <p14:creationId xmlns:p14="http://schemas.microsoft.com/office/powerpoint/2010/main" val="51454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Can You Do?</a:t>
            </a:r>
          </a:p>
          <a:p>
            <a:endParaRPr lang="en-US" b="1" dirty="0" smtClean="0"/>
          </a:p>
          <a:p>
            <a:pPr marL="171450" indent="-171450">
              <a:lnSpc>
                <a:spcPct val="90000"/>
              </a:lnSpc>
              <a:spcBef>
                <a:spcPts val="0"/>
              </a:spcBef>
              <a:buFont typeface="Arial"/>
              <a:buChar char="•"/>
            </a:pPr>
            <a:r>
              <a:rPr lang="en-US" b="0" dirty="0" smtClean="0">
                <a:solidFill>
                  <a:srgbClr val="3366FF"/>
                </a:solidFill>
                <a:latin typeface="Arial Narrow"/>
                <a:cs typeface="Arial Narrow"/>
              </a:rPr>
              <a:t>Older children will likely want, and benefit from, additional information about the disaster and recovery efforts. </a:t>
            </a:r>
          </a:p>
          <a:p>
            <a:pPr marL="171450" indent="-171450">
              <a:lnSpc>
                <a:spcPct val="90000"/>
              </a:lnSpc>
              <a:spcBef>
                <a:spcPts val="0"/>
              </a:spcBef>
              <a:buFont typeface="Arial"/>
              <a:buChar char="•"/>
            </a:pPr>
            <a:r>
              <a:rPr lang="en-US" b="0" dirty="0" smtClean="0">
                <a:solidFill>
                  <a:srgbClr val="3366FF"/>
                </a:solidFill>
                <a:latin typeface="Arial Narrow"/>
                <a:cs typeface="Arial Narrow"/>
              </a:rPr>
              <a:t>Start by asking children what they already know and what questions they have.  Use that as a guide </a:t>
            </a:r>
            <a:r>
              <a:rPr lang="en-US" b="0" dirty="0" smtClean="0">
                <a:solidFill>
                  <a:srgbClr val="3366FF"/>
                </a:solidFill>
                <a:latin typeface="Arial Narrow"/>
                <a:cs typeface="Arial Narrow"/>
              </a:rPr>
              <a:t>for </a:t>
            </a:r>
            <a:r>
              <a:rPr lang="en-US" b="0" dirty="0" smtClean="0">
                <a:solidFill>
                  <a:srgbClr val="3366FF"/>
                </a:solidFill>
                <a:latin typeface="Arial Narrow"/>
                <a:cs typeface="Arial Narrow"/>
              </a:rPr>
              <a:t>conversation.</a:t>
            </a:r>
          </a:p>
          <a:p>
            <a:pPr marL="171450" marR="0" indent="-171450" algn="l" defTabSz="914400" rtl="0" eaLnBrk="1" fontAlgn="auto" latinLnBrk="0" hangingPunct="1">
              <a:lnSpc>
                <a:spcPct val="90000"/>
              </a:lnSpc>
              <a:spcBef>
                <a:spcPts val="0"/>
              </a:spcBef>
              <a:spcAft>
                <a:spcPts val="0"/>
              </a:spcAft>
              <a:buClrTx/>
              <a:buSzTx/>
              <a:buFont typeface="Arial"/>
              <a:buChar char="•"/>
              <a:tabLst/>
              <a:defRPr/>
            </a:pPr>
            <a:r>
              <a:rPr lang="en-US" dirty="0" smtClean="0">
                <a:solidFill>
                  <a:srgbClr val="3366FF"/>
                </a:solidFill>
                <a:latin typeface="Arial Narrow"/>
                <a:cs typeface="Arial Narrow"/>
              </a:rPr>
              <a:t>Be reassuring, but don't make unrealistic promises. It's fine to let children know that they are safe in their house or in their school. But you can't promise that there won't be another earthquake or other natural disaster. </a:t>
            </a:r>
          </a:p>
          <a:p>
            <a:pPr marL="0" indent="0">
              <a:lnSpc>
                <a:spcPct val="90000"/>
              </a:lnSpc>
              <a:spcBef>
                <a:spcPts val="0"/>
              </a:spcBef>
              <a:buFont typeface="Arial"/>
              <a:buNone/>
            </a:pPr>
            <a:endParaRPr lang="en-US" b="0" dirty="0" smtClean="0">
              <a:solidFill>
                <a:srgbClr val="3366FF"/>
              </a:solidFill>
              <a:latin typeface="Arial Narrow"/>
              <a:cs typeface="Arial Narrow"/>
            </a:endParaRPr>
          </a:p>
        </p:txBody>
      </p:sp>
      <p:sp>
        <p:nvSpPr>
          <p:cNvPr id="4" name="Slide Number Placeholder 3"/>
          <p:cNvSpPr>
            <a:spLocks noGrp="1"/>
          </p:cNvSpPr>
          <p:nvPr>
            <p:ph type="sldNum" sz="quarter" idx="10"/>
          </p:nvPr>
        </p:nvSpPr>
        <p:spPr/>
        <p:txBody>
          <a:bodyPr/>
          <a:lstStyle/>
          <a:p>
            <a:fld id="{72C1B5E3-30A3-4596-B94C-1D72BCCD78A1}" type="slidenum">
              <a:rPr lang="en-US" smtClean="0"/>
              <a:t>7</a:t>
            </a:fld>
            <a:endParaRPr lang="en-US"/>
          </a:p>
        </p:txBody>
      </p:sp>
    </p:spTree>
    <p:extLst>
      <p:ext uri="{BB962C8B-B14F-4D97-AF65-F5344CB8AC3E}">
        <p14:creationId xmlns:p14="http://schemas.microsoft.com/office/powerpoint/2010/main" val="37230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a:t>
            </a:r>
            <a:r>
              <a:rPr lang="en-US" b="1" baseline="0" dirty="0" smtClean="0"/>
              <a:t>  </a:t>
            </a:r>
            <a:r>
              <a:rPr lang="en-US" b="1" dirty="0" smtClean="0"/>
              <a:t>Respond </a:t>
            </a:r>
            <a:r>
              <a:rPr lang="en-US" b="1" dirty="0" smtClean="0"/>
              <a:t>to the Child’s Reaction</a:t>
            </a:r>
          </a:p>
          <a:p>
            <a:endParaRPr lang="en-US" dirty="0" smtClean="0"/>
          </a:p>
          <a:p>
            <a:pPr marL="171450" indent="-171450">
              <a:buFont typeface="Arial" panose="020B0604020202020204" pitchFamily="34" charset="0"/>
              <a:buChar char="•"/>
            </a:pPr>
            <a:r>
              <a:rPr lang="en-US" dirty="0" smtClean="0"/>
              <a:t>Acknowledge and accept their reaction.</a:t>
            </a:r>
          </a:p>
          <a:p>
            <a:pPr marL="171450" indent="-171450">
              <a:buFont typeface="Arial" panose="020B0604020202020204" pitchFamily="34" charset="0"/>
              <a:buChar char="•"/>
            </a:pPr>
            <a:r>
              <a:rPr lang="en-US" dirty="0" smtClean="0"/>
              <a:t>Empathize with their reaction.</a:t>
            </a:r>
          </a:p>
          <a:p>
            <a:pPr marL="171450" indent="-171450">
              <a:buFont typeface="Arial" panose="020B0604020202020204" pitchFamily="34" charset="0"/>
              <a:buChar char="•"/>
            </a:pPr>
            <a:r>
              <a:rPr lang="en-US" dirty="0" smtClean="0"/>
              <a:t>If they cry, it is okay to cry with them.</a:t>
            </a:r>
          </a:p>
          <a:p>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8</a:t>
            </a:fld>
            <a:endParaRPr lang="en-US"/>
          </a:p>
        </p:txBody>
      </p:sp>
    </p:spTree>
    <p:extLst>
      <p:ext uri="{BB962C8B-B14F-4D97-AF65-F5344CB8AC3E}">
        <p14:creationId xmlns:p14="http://schemas.microsoft.com/office/powerpoint/2010/main" val="6859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3.  </a:t>
            </a:r>
            <a:r>
              <a:rPr lang="fr-FR" b="1" dirty="0" err="1" smtClean="0"/>
              <a:t>Listen</a:t>
            </a:r>
            <a:r>
              <a:rPr lang="fr-FR" b="1" dirty="0" smtClean="0"/>
              <a:t>. </a:t>
            </a:r>
            <a:r>
              <a:rPr lang="fr-FR" b="1" dirty="0" err="1" smtClean="0"/>
              <a:t>Ask</a:t>
            </a:r>
            <a:r>
              <a:rPr lang="fr-FR" b="1" dirty="0" smtClean="0"/>
              <a:t> questions. </a:t>
            </a:r>
            <a:r>
              <a:rPr lang="fr-FR" b="1" dirty="0" err="1" smtClean="0"/>
              <a:t>Listen</a:t>
            </a:r>
            <a:r>
              <a:rPr lang="fr-FR" b="1" dirty="0" smtClean="0"/>
              <a:t>. </a:t>
            </a:r>
            <a:r>
              <a:rPr lang="fr-FR" b="1" dirty="0" err="1" smtClean="0"/>
              <a:t>Ask</a:t>
            </a:r>
            <a:r>
              <a:rPr lang="fr-FR" b="1" dirty="0" smtClean="0"/>
              <a:t> questions</a:t>
            </a:r>
          </a:p>
          <a:p>
            <a:endParaRPr lang="fr-FR" dirty="0" smtClean="0"/>
          </a:p>
          <a:p>
            <a:pPr marL="171450" indent="-171450">
              <a:buFont typeface="Arial" panose="020B0604020202020204" pitchFamily="34" charset="0"/>
              <a:buChar char="•"/>
            </a:pPr>
            <a:r>
              <a:rPr lang="en-US" dirty="0" smtClean="0"/>
              <a:t>Allow children to express their feelings, concerns and fears. </a:t>
            </a:r>
          </a:p>
          <a:p>
            <a:pPr marL="171450" indent="-171450">
              <a:buFont typeface="Arial" panose="020B0604020202020204" pitchFamily="34" charset="0"/>
              <a:buChar char="•"/>
            </a:pPr>
            <a:r>
              <a:rPr lang="en-US" dirty="0" smtClean="0"/>
              <a:t>Listening will help them to prove it.</a:t>
            </a:r>
          </a:p>
          <a:p>
            <a:pPr marL="171450" indent="-171450">
              <a:buFont typeface="Arial" panose="020B0604020202020204" pitchFamily="34" charset="0"/>
              <a:buChar char="•"/>
            </a:pPr>
            <a:r>
              <a:rPr lang="en-US" dirty="0" smtClean="0"/>
              <a:t>Encourage them to write down or draw what they are feeling.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2C1B5E3-30A3-4596-B94C-1D72BCCD78A1}" type="slidenum">
              <a:rPr lang="en-US" smtClean="0"/>
              <a:t>9</a:t>
            </a:fld>
            <a:endParaRPr lang="en-US"/>
          </a:p>
        </p:txBody>
      </p:sp>
    </p:spTree>
    <p:extLst>
      <p:ext uri="{BB962C8B-B14F-4D97-AF65-F5344CB8AC3E}">
        <p14:creationId xmlns:p14="http://schemas.microsoft.com/office/powerpoint/2010/main" val="8118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1A865AE-265B-4030-ACCC-ABB892790553}" type="datetimeFigureOut">
              <a:rPr lang="en-US" smtClean="0"/>
              <a:t>10/7/15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4D14ADA-FD23-4CEE-94EE-9EFD56923BD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A865AE-265B-4030-ACCC-ABB892790553}" type="datetimeFigureOut">
              <a:rPr lang="en-US" smtClean="0"/>
              <a:t>10/7/15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14ADA-FD23-4CEE-94EE-9EFD56923B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A865AE-265B-4030-ACCC-ABB892790553}" type="datetimeFigureOut">
              <a:rPr lang="en-US" smtClean="0"/>
              <a:t>10/7/15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14ADA-FD23-4CEE-94EE-9EFD56923B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1A865AE-265B-4030-ACCC-ABB892790553}" type="datetimeFigureOut">
              <a:rPr lang="en-US" smtClean="0"/>
              <a:t>10/7/15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4D14ADA-FD23-4CEE-94EE-9EFD56923B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1A865AE-265B-4030-ACCC-ABB892790553}" type="datetimeFigureOut">
              <a:rPr lang="en-US" smtClean="0"/>
              <a:t>10/7/15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4D14ADA-FD23-4CEE-94EE-9EFD56923BDD}"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1A865AE-265B-4030-ACCC-ABB892790553}" type="datetimeFigureOut">
              <a:rPr lang="en-US" smtClean="0"/>
              <a:t>10/7/15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4D14ADA-FD23-4CEE-94EE-9EFD56923B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1A865AE-265B-4030-ACCC-ABB892790553}" type="datetimeFigureOut">
              <a:rPr lang="en-US" smtClean="0"/>
              <a:t>10/7/15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4D14ADA-FD23-4CEE-94EE-9EFD56923BDD}"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1A865AE-265B-4030-ACCC-ABB892790553}" type="datetimeFigureOut">
              <a:rPr lang="en-US" smtClean="0"/>
              <a:t>10/7/15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14ADA-FD23-4CEE-94EE-9EFD56923B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A865AE-265B-4030-ACCC-ABB892790553}" type="datetimeFigureOut">
              <a:rPr lang="en-US" smtClean="0"/>
              <a:t>10/7/15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14ADA-FD23-4CEE-94EE-9EFD56923B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1A865AE-265B-4030-ACCC-ABB892790553}" type="datetimeFigureOut">
              <a:rPr lang="en-US" smtClean="0"/>
              <a:t>10/7/15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14ADA-FD23-4CEE-94EE-9EFD56923B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1A865AE-265B-4030-ACCC-ABB892790553}" type="datetimeFigureOut">
              <a:rPr lang="en-US" smtClean="0"/>
              <a:t>10/7/15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4D14ADA-FD23-4CEE-94EE-9EFD56923BDD}"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1A865AE-265B-4030-ACCC-ABB892790553}" type="datetimeFigureOut">
              <a:rPr lang="en-US" smtClean="0"/>
              <a:t>10/7/15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4D14ADA-FD23-4CEE-94EE-9EFD56923BDD}"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jpeg"/><Relationship Id="rId6" Type="http://schemas.openxmlformats.org/officeDocument/2006/relationships/image" Target="../media/image6.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8200"/>
            <a:ext cx="8458200" cy="1222375"/>
          </a:xfrm>
        </p:spPr>
        <p:txBody>
          <a:bodyPr>
            <a:noAutofit/>
          </a:bodyPr>
          <a:lstStyle/>
          <a:p>
            <a:pPr algn="ctr">
              <a:lnSpc>
                <a:spcPct val="90000"/>
              </a:lnSpc>
            </a:pPr>
            <a:r>
              <a:rPr lang="en-US" sz="4800" dirty="0" smtClean="0">
                <a:solidFill>
                  <a:srgbClr val="3366FF"/>
                </a:solidFill>
                <a:effectLst/>
              </a:rPr>
              <a:t>Talking to Kids about disaster</a:t>
            </a:r>
            <a:endParaRPr lang="en-US" sz="4800" dirty="0">
              <a:solidFill>
                <a:srgbClr val="3366FF"/>
              </a:solidFill>
              <a:effectLst/>
            </a:endParaRPr>
          </a:p>
        </p:txBody>
      </p:sp>
      <p:pic>
        <p:nvPicPr>
          <p:cNvPr id="1026" name="Picture 2" descr="C:\Users\MugandaT\AppData\Local\Microsoft\Windows\Temporary Internet Files\Content.IE5\2DF46CBK\MC9002975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4016" y="1534237"/>
            <a:ext cx="2152943" cy="18947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ugandaT\AppData\Local\Microsoft\Windows\Temporary Internet Files\Content.IE5\1Q9PX3IW\MC9001536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2326" y="43214"/>
            <a:ext cx="2531915" cy="1785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ugandaT\AppData\Local\Microsoft\Windows\Temporary Internet Files\Content.IE5\YMH5PALO\MP90042261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393384"/>
            <a:ext cx="2548850" cy="2584180"/>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C:\Users\MugandaT\AppData\Local\Microsoft\Windows\Temporary Internet Files\Content.IE5\2DF46CBK\MC90028109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1" y="2057400"/>
            <a:ext cx="1996878" cy="2683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6096000"/>
            <a:ext cx="3093165" cy="651460"/>
          </a:xfrm>
          <a:prstGeom prst="rect">
            <a:avLst/>
          </a:prstGeom>
          <a:noFill/>
        </p:spPr>
        <p:txBody>
          <a:bodyPr wrap="none" rtlCol="0">
            <a:spAutoFit/>
          </a:bodyPr>
          <a:lstStyle/>
          <a:p>
            <a:pPr>
              <a:lnSpc>
                <a:spcPct val="90000"/>
              </a:lnSpc>
            </a:pPr>
            <a:r>
              <a:rPr lang="en-US" sz="2000" dirty="0" smtClean="0"/>
              <a:t>        Linda Mei Lin Koh</a:t>
            </a:r>
          </a:p>
          <a:p>
            <a:pPr>
              <a:lnSpc>
                <a:spcPct val="90000"/>
              </a:lnSpc>
            </a:pPr>
            <a:r>
              <a:rPr lang="en-US" sz="2000" dirty="0"/>
              <a:t> </a:t>
            </a:r>
            <a:r>
              <a:rPr lang="en-US" sz="2000" dirty="0" smtClean="0"/>
              <a:t>   GC Children’s Ministries</a:t>
            </a:r>
            <a:endParaRPr lang="en-US" sz="2000" dirty="0"/>
          </a:p>
        </p:txBody>
      </p:sp>
    </p:spTree>
    <p:extLst>
      <p:ext uri="{BB962C8B-B14F-4D97-AF65-F5344CB8AC3E}">
        <p14:creationId xmlns:p14="http://schemas.microsoft.com/office/powerpoint/2010/main" val="34712049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effectLst/>
              </a:rPr>
              <a:t>4</a:t>
            </a:r>
            <a:r>
              <a:rPr lang="en-US" sz="4000" dirty="0" smtClean="0">
                <a:effectLst/>
              </a:rPr>
              <a:t>.  </a:t>
            </a:r>
            <a:r>
              <a:rPr lang="en-US" sz="4000" dirty="0" smtClean="0">
                <a:effectLst/>
              </a:rPr>
              <a:t>Be prepared to answer their questions several times.</a:t>
            </a:r>
            <a:endParaRPr lang="en-US" sz="4000" dirty="0">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4946170" cy="3908425"/>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227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838200"/>
          </a:xfrm>
        </p:spPr>
        <p:txBody>
          <a:bodyPr>
            <a:noAutofit/>
          </a:bodyPr>
          <a:lstStyle/>
          <a:p>
            <a:pPr>
              <a:lnSpc>
                <a:spcPct val="90000"/>
              </a:lnSpc>
            </a:pPr>
            <a:r>
              <a:rPr lang="en-US" sz="4000" dirty="0">
                <a:effectLst/>
              </a:rPr>
              <a:t>5</a:t>
            </a:r>
            <a:r>
              <a:rPr lang="en-US" sz="4000" dirty="0" smtClean="0">
                <a:effectLst/>
              </a:rPr>
              <a:t>.  </a:t>
            </a:r>
            <a:r>
              <a:rPr lang="en-US" sz="4000" dirty="0" smtClean="0">
                <a:effectLst/>
              </a:rPr>
              <a:t>Share God’s promises with 			the child</a:t>
            </a:r>
            <a:endParaRPr lang="en-US" sz="4000" dirty="0">
              <a:effectLst/>
            </a:endParaRPr>
          </a:p>
        </p:txBody>
      </p:sp>
      <p:sp>
        <p:nvSpPr>
          <p:cNvPr id="3" name="Content Placeholder 2"/>
          <p:cNvSpPr>
            <a:spLocks noGrp="1"/>
          </p:cNvSpPr>
          <p:nvPr>
            <p:ph idx="1"/>
          </p:nvPr>
        </p:nvSpPr>
        <p:spPr>
          <a:xfrm>
            <a:off x="4419600" y="1554162"/>
            <a:ext cx="4572000" cy="4525963"/>
          </a:xfrm>
        </p:spPr>
        <p:txBody>
          <a:bodyPr>
            <a:noAutofit/>
          </a:bodyPr>
          <a:lstStyle/>
          <a:p>
            <a:r>
              <a:rPr lang="en-US" sz="4000" dirty="0" smtClean="0">
                <a:solidFill>
                  <a:srgbClr val="0000FF"/>
                </a:solidFill>
              </a:rPr>
              <a:t>Read appropriate Bible verses that deal with what the child is feeling. </a:t>
            </a:r>
            <a:endParaRPr lang="en-US" sz="4000" dirty="0">
              <a:solidFill>
                <a:srgbClr val="0000FF"/>
              </a:solidFill>
            </a:endParaRPr>
          </a:p>
          <a:p>
            <a:r>
              <a:rPr lang="en-US" sz="4000" dirty="0" smtClean="0">
                <a:solidFill>
                  <a:srgbClr val="0000FF"/>
                </a:solidFill>
              </a:rPr>
              <a:t>Have them read to you and share what it means to them. </a:t>
            </a:r>
            <a:endParaRPr lang="en-US" sz="4000" dirty="0">
              <a:solidFill>
                <a:srgbClr val="0000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3758106" cy="4267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38606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686800" cy="838200"/>
          </a:xfrm>
        </p:spPr>
        <p:txBody>
          <a:bodyPr>
            <a:noAutofit/>
          </a:bodyPr>
          <a:lstStyle/>
          <a:p>
            <a:r>
              <a:rPr lang="en-US" sz="4000" dirty="0" smtClean="0"/>
              <a:t/>
            </a:r>
            <a:br>
              <a:rPr lang="en-US" sz="4000" dirty="0" smtClean="0"/>
            </a:br>
            <a:r>
              <a:rPr lang="en-US" sz="4000" b="1" dirty="0" smtClean="0"/>
              <a:t>Bible Promises </a:t>
            </a:r>
            <a:endParaRPr lang="en-US" sz="4000" b="1" dirty="0"/>
          </a:p>
        </p:txBody>
      </p:sp>
      <p:sp>
        <p:nvSpPr>
          <p:cNvPr id="3" name="Content Placeholder 2"/>
          <p:cNvSpPr>
            <a:spLocks noGrp="1"/>
          </p:cNvSpPr>
          <p:nvPr>
            <p:ph idx="1"/>
          </p:nvPr>
        </p:nvSpPr>
        <p:spPr>
          <a:xfrm>
            <a:off x="304800" y="1447800"/>
            <a:ext cx="8686800" cy="5181600"/>
          </a:xfrm>
        </p:spPr>
        <p:txBody>
          <a:bodyPr>
            <a:normAutofit/>
          </a:bodyPr>
          <a:lstStyle/>
          <a:p>
            <a:r>
              <a:rPr lang="en-US" sz="3600" b="1" dirty="0">
                <a:solidFill>
                  <a:srgbClr val="3366FF"/>
                </a:solidFill>
                <a:latin typeface="Arial Narrow"/>
                <a:cs typeface="Arial Narrow"/>
              </a:rPr>
              <a:t>The Bible promises our loved ones who have died will live again</a:t>
            </a:r>
            <a:r>
              <a:rPr lang="en-US" sz="3600" dirty="0">
                <a:solidFill>
                  <a:srgbClr val="3366FF"/>
                </a:solidFill>
                <a:latin typeface="Arial Narrow"/>
                <a:cs typeface="Arial Narrow"/>
              </a:rPr>
              <a:t>.</a:t>
            </a:r>
            <a:r>
              <a:rPr lang="en-US" sz="3600" dirty="0">
                <a:solidFill>
                  <a:srgbClr val="3366FF"/>
                </a:solidFill>
              </a:rPr>
              <a:t> </a:t>
            </a:r>
            <a:r>
              <a:rPr lang="en-US" sz="3600" dirty="0" smtClean="0">
                <a:solidFill>
                  <a:srgbClr val="3366FF"/>
                </a:solidFill>
              </a:rPr>
              <a:t>"</a:t>
            </a:r>
            <a:r>
              <a:rPr lang="en-US" sz="3600" dirty="0">
                <a:solidFill>
                  <a:srgbClr val="3366FF"/>
                </a:solidFill>
              </a:rPr>
              <a:t>Do not be amazed at this, for a time is coming when all who are in their graves will hear His voice and come out--those who have done good will rise to live, and those who have done evil will rise to </a:t>
            </a:r>
            <a:r>
              <a:rPr lang="en-US" sz="3600" dirty="0" smtClean="0">
                <a:solidFill>
                  <a:srgbClr val="3366FF"/>
                </a:solidFill>
              </a:rPr>
              <a:t>be condemned”</a:t>
            </a:r>
          </a:p>
          <a:p>
            <a:pPr marL="0" indent="0">
              <a:buNone/>
            </a:pPr>
            <a:r>
              <a:rPr lang="en-US" sz="3600" dirty="0">
                <a:solidFill>
                  <a:srgbClr val="3366FF"/>
                </a:solidFill>
              </a:rPr>
              <a:t>	</a:t>
            </a:r>
            <a:r>
              <a:rPr lang="en-US" sz="3600" dirty="0" smtClean="0">
                <a:solidFill>
                  <a:srgbClr val="3366FF"/>
                </a:solidFill>
              </a:rPr>
              <a:t>(</a:t>
            </a:r>
            <a:r>
              <a:rPr lang="en-US" sz="3600" dirty="0">
                <a:solidFill>
                  <a:srgbClr val="3366FF"/>
                </a:solidFill>
              </a:rPr>
              <a:t>John 5:28-29, NIV).</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5943600" y="5105400"/>
            <a:ext cx="2855076" cy="1968500"/>
          </a:xfrm>
          <a:prstGeom prst="rect">
            <a:avLst/>
          </a:prstGeom>
        </p:spPr>
      </p:pic>
    </p:spTree>
    <p:extLst>
      <p:ext uri="{BB962C8B-B14F-4D97-AF65-F5344CB8AC3E}">
        <p14:creationId xmlns:p14="http://schemas.microsoft.com/office/powerpoint/2010/main" val="397785129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124200"/>
            <a:ext cx="8686800" cy="4525963"/>
          </a:xfrm>
        </p:spPr>
        <p:txBody>
          <a:bodyPr>
            <a:normAutofit/>
          </a:bodyPr>
          <a:lstStyle/>
          <a:p>
            <a:r>
              <a:rPr lang="en-US" sz="3600" b="1" dirty="0">
                <a:solidFill>
                  <a:srgbClr val="3366FF"/>
                </a:solidFill>
                <a:latin typeface="Arial Narrow"/>
                <a:cs typeface="Arial Narrow"/>
              </a:rPr>
              <a:t>He has promised an end to death, sorrow, and pain</a:t>
            </a:r>
            <a:r>
              <a:rPr lang="en-US" sz="3600" b="1" dirty="0">
                <a:solidFill>
                  <a:srgbClr val="3366FF"/>
                </a:solidFill>
              </a:rPr>
              <a:t>.</a:t>
            </a:r>
            <a:r>
              <a:rPr lang="en-US" sz="3600" dirty="0">
                <a:solidFill>
                  <a:srgbClr val="3366FF"/>
                </a:solidFill>
              </a:rPr>
              <a:t> </a:t>
            </a:r>
            <a:r>
              <a:rPr lang="en-US" sz="3600" dirty="0" smtClean="0">
                <a:solidFill>
                  <a:srgbClr val="3366FF"/>
                </a:solidFill>
              </a:rPr>
              <a:t>"</a:t>
            </a:r>
            <a:r>
              <a:rPr lang="en-US" sz="3600" dirty="0">
                <a:solidFill>
                  <a:srgbClr val="3366FF"/>
                </a:solidFill>
              </a:rPr>
              <a:t>He will wipe every tear from their eyes. There will be no more death or mourning or crying or pain, for the old order of things has passed away" (Revelation 21:4, NIV).</a:t>
            </a:r>
          </a:p>
        </p:txBody>
      </p:sp>
      <p:pic>
        <p:nvPicPr>
          <p:cNvPr id="4" name="Picture 3" descr="Jesus' Arms photo by Floatingaxe.pdf"/>
          <p:cNvPicPr>
            <a:picLocks noChangeAspect="1"/>
          </p:cNvPicPr>
          <p:nvPr/>
        </p:nvPicPr>
        <p:blipFill rotWithShape="1">
          <a:blip r:embed="rId3">
            <a:extLst>
              <a:ext uri="{28A0092B-C50C-407E-A947-70E740481C1C}">
                <a14:useLocalDpi xmlns:a14="http://schemas.microsoft.com/office/drawing/2010/main" val="0"/>
              </a:ext>
            </a:extLst>
          </a:blip>
          <a:srcRect l="12501" t="30530" r="44896" b="34754"/>
          <a:stretch/>
        </p:blipFill>
        <p:spPr>
          <a:xfrm>
            <a:off x="990600" y="304800"/>
            <a:ext cx="2438400" cy="2571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4">
            <a:clrChange>
              <a:clrFrom>
                <a:srgbClr val="FFFFFF"/>
              </a:clrFrom>
              <a:clrTo>
                <a:srgbClr val="FFFFFF">
                  <a:alpha val="0"/>
                </a:srgbClr>
              </a:clrTo>
            </a:clrChange>
          </a:blip>
          <a:srcRect l="18077" r="17112"/>
          <a:stretch/>
        </p:blipFill>
        <p:spPr>
          <a:xfrm>
            <a:off x="3276600" y="1295400"/>
            <a:ext cx="1785776" cy="1828800"/>
          </a:xfrm>
          <a:prstGeom prst="rect">
            <a:avLst/>
          </a:prstGeom>
        </p:spPr>
      </p:pic>
    </p:spTree>
    <p:extLst>
      <p:ext uri="{BB962C8B-B14F-4D97-AF65-F5344CB8AC3E}">
        <p14:creationId xmlns:p14="http://schemas.microsoft.com/office/powerpoint/2010/main" val="12366369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effectLst/>
              </a:rPr>
              <a:t>6</a:t>
            </a:r>
            <a:r>
              <a:rPr lang="en-US" sz="4400" dirty="0" smtClean="0">
                <a:effectLst/>
              </a:rPr>
              <a:t>.  </a:t>
            </a:r>
            <a:r>
              <a:rPr lang="en-US" sz="4400" dirty="0" smtClean="0">
                <a:effectLst/>
              </a:rPr>
              <a:t>Pray with the child about the tragedy</a:t>
            </a:r>
            <a:endParaRPr lang="en-US" sz="4400" dirty="0">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828800"/>
            <a:ext cx="4038600" cy="48078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192753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7086600" cy="838200"/>
          </a:xfrm>
        </p:spPr>
        <p:txBody>
          <a:bodyPr>
            <a:normAutofit/>
          </a:bodyPr>
          <a:lstStyle/>
          <a:p>
            <a:r>
              <a:rPr lang="en-US" sz="4000" dirty="0" smtClean="0"/>
              <a:t>Prayer time</a:t>
            </a:r>
            <a:endParaRPr lang="en-US" sz="4000" dirty="0"/>
          </a:p>
        </p:txBody>
      </p:sp>
      <p:sp>
        <p:nvSpPr>
          <p:cNvPr id="9" name="Content Placeholder 8"/>
          <p:cNvSpPr>
            <a:spLocks noGrp="1"/>
          </p:cNvSpPr>
          <p:nvPr>
            <p:ph idx="1"/>
          </p:nvPr>
        </p:nvSpPr>
        <p:spPr>
          <a:xfrm>
            <a:off x="1828800" y="1554162"/>
            <a:ext cx="7162800" cy="5075238"/>
          </a:xfrm>
        </p:spPr>
        <p:txBody>
          <a:bodyPr/>
          <a:lstStyle/>
          <a:p>
            <a:pPr>
              <a:spcBef>
                <a:spcPts val="0"/>
              </a:spcBef>
            </a:pPr>
            <a:r>
              <a:rPr lang="en-US" dirty="0" smtClean="0">
                <a:solidFill>
                  <a:srgbClr val="3366FF"/>
                </a:solidFill>
              </a:rPr>
              <a:t>Set aside time to pray with children during times of disasters and crises.  </a:t>
            </a:r>
          </a:p>
          <a:p>
            <a:pPr>
              <a:spcBef>
                <a:spcPts val="0"/>
              </a:spcBef>
            </a:pPr>
            <a:r>
              <a:rPr lang="en-US" dirty="0" smtClean="0">
                <a:solidFill>
                  <a:srgbClr val="3366FF"/>
                </a:solidFill>
              </a:rPr>
              <a:t>Give children the opportunity to make prayer requests and express their concerns, but don’t compel them.</a:t>
            </a:r>
          </a:p>
          <a:p>
            <a:pPr>
              <a:spcBef>
                <a:spcPts val="0"/>
              </a:spcBef>
            </a:pPr>
            <a:r>
              <a:rPr lang="en-US" dirty="0" smtClean="0">
                <a:solidFill>
                  <a:srgbClr val="3366FF"/>
                </a:solidFill>
              </a:rPr>
              <a:t>Children can offer to pray or parents can do the prayer.</a:t>
            </a:r>
          </a:p>
          <a:p>
            <a:pPr>
              <a:spcBef>
                <a:spcPts val="0"/>
              </a:spcBef>
            </a:pPr>
            <a:r>
              <a:rPr lang="en-US" dirty="0" smtClean="0">
                <a:solidFill>
                  <a:srgbClr val="3366FF"/>
                </a:solidFill>
              </a:rPr>
              <a:t>Close your prayer that acknowledges the situation and conveys a sense of hope for the future.</a:t>
            </a:r>
          </a:p>
          <a:p>
            <a:pPr>
              <a:spcBef>
                <a:spcPts val="0"/>
              </a:spcBef>
            </a:pPr>
            <a:endParaRPr lang="en-US" dirty="0">
              <a:solidFill>
                <a:srgbClr val="3366FF"/>
              </a:solidFill>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7328" r="13621" b="3012"/>
          <a:stretch/>
        </p:blipFill>
        <p:spPr>
          <a:xfrm>
            <a:off x="36326" y="0"/>
            <a:ext cx="1736134" cy="3200400"/>
          </a:xfrm>
          <a:prstGeom prst="rect">
            <a:avLst/>
          </a:prstGeom>
        </p:spPr>
      </p:pic>
    </p:spTree>
    <p:extLst>
      <p:ext uri="{BB962C8B-B14F-4D97-AF65-F5344CB8AC3E}">
        <p14:creationId xmlns:p14="http://schemas.microsoft.com/office/powerpoint/2010/main" val="404655677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7</a:t>
            </a:r>
            <a:r>
              <a:rPr lang="en-US" dirty="0" smtClean="0">
                <a:effectLst/>
              </a:rPr>
              <a:t>.  </a:t>
            </a:r>
            <a:r>
              <a:rPr lang="en-US" dirty="0" smtClean="0">
                <a:effectLst/>
              </a:rPr>
              <a:t>Let the child know that </a:t>
            </a:r>
            <a:r>
              <a:rPr lang="en-US" dirty="0" err="1" smtClean="0">
                <a:effectLst/>
              </a:rPr>
              <a:t>jesus</a:t>
            </a:r>
            <a:r>
              <a:rPr lang="en-US" dirty="0" smtClean="0">
                <a:effectLst/>
              </a:rPr>
              <a:t> is their best friend and will always be with them no matter what they go through</a:t>
            </a:r>
            <a:endParaRPr lang="en-US" dirty="0">
              <a:effectLst/>
            </a:endParaRPr>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503" r="100000">
                        <a14:foregroundMark x1="93467" y1="86486" x2="93467" y2="86486"/>
                        <a14:foregroundMark x1="91457" y1="87838" x2="91457" y2="87838"/>
                        <a14:foregroundMark x1="93970" y1="87838" x2="93970" y2="87838"/>
                        <a14:foregroundMark x1="91960" y1="86036" x2="91960" y2="86036"/>
                        <a14:foregroundMark x1="83920" y1="83784" x2="83920" y2="83784"/>
                        <a14:foregroundMark x1="96985" y1="85135" x2="96985" y2="85135"/>
                        <a14:foregroundMark x1="90955" y1="87387" x2="90955" y2="87387"/>
                        <a14:foregroundMark x1="93467" y1="86937" x2="93467" y2="86937"/>
                        <a14:foregroundMark x1="93970" y1="88288" x2="93970" y2="88288"/>
                        <a14:foregroundMark x1="81910" y1="83784" x2="81910" y2="83784"/>
                        <a14:foregroundMark x1="83920" y1="82883" x2="83920" y2="82883"/>
                        <a14:foregroundMark x1="43719" y1="18468" x2="43719" y2="18468"/>
                        <a14:foregroundMark x1="38693" y1="15315" x2="38693" y2="15315"/>
                      </a14:backgroundRemoval>
                    </a14:imgEffect>
                  </a14:imgLayer>
                </a14:imgProps>
              </a:ext>
              <a:ext uri="{28A0092B-C50C-407E-A947-70E740481C1C}">
                <a14:useLocalDpi xmlns:a14="http://schemas.microsoft.com/office/drawing/2010/main" val="0"/>
              </a:ext>
            </a:extLst>
          </a:blip>
          <a:srcRect/>
          <a:stretch>
            <a:fillRect/>
          </a:stretch>
        </p:blipFill>
        <p:spPr bwMode="auto">
          <a:xfrm>
            <a:off x="2514600" y="1752600"/>
            <a:ext cx="4343400" cy="484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3228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686800" cy="838200"/>
          </a:xfrm>
        </p:spPr>
        <p:txBody>
          <a:bodyPr/>
          <a:lstStyle/>
          <a:p>
            <a:r>
              <a:rPr lang="en-US" dirty="0" smtClean="0"/>
              <a:t>JESUS IS OUR FRIEND</a:t>
            </a:r>
            <a:endParaRPr lang="en-US" dirty="0"/>
          </a:p>
        </p:txBody>
      </p:sp>
      <p:pic>
        <p:nvPicPr>
          <p:cNvPr id="4" name="Picture 3"/>
          <p:cNvPicPr>
            <a:picLocks noChangeAspect="1"/>
          </p:cNvPicPr>
          <p:nvPr/>
        </p:nvPicPr>
        <p:blipFill rotWithShape="1">
          <a:blip r:embed="rId3"/>
          <a:srcRect l="21041" r="-2571"/>
          <a:stretch/>
        </p:blipFill>
        <p:spPr>
          <a:xfrm rot="307523">
            <a:off x="6079505" y="-7668"/>
            <a:ext cx="3383141" cy="3193999"/>
          </a:xfrm>
          <a:prstGeom prst="ellipse">
            <a:avLst/>
          </a:prstGeom>
          <a:ln>
            <a:noFill/>
          </a:ln>
          <a:effectLst>
            <a:softEdge rad="112500"/>
          </a:effectLst>
        </p:spPr>
      </p:pic>
      <p:sp>
        <p:nvSpPr>
          <p:cNvPr id="3" name="Content Placeholder 2"/>
          <p:cNvSpPr>
            <a:spLocks noGrp="1"/>
          </p:cNvSpPr>
          <p:nvPr>
            <p:ph idx="4294967295"/>
          </p:nvPr>
        </p:nvSpPr>
        <p:spPr>
          <a:xfrm>
            <a:off x="152400" y="1295400"/>
            <a:ext cx="6934200" cy="5105400"/>
          </a:xfrm>
        </p:spPr>
        <p:txBody>
          <a:bodyPr>
            <a:noAutofit/>
          </a:bodyPr>
          <a:lstStyle/>
          <a:p>
            <a:pPr>
              <a:lnSpc>
                <a:spcPct val="90000"/>
              </a:lnSpc>
              <a:spcBef>
                <a:spcPts val="0"/>
              </a:spcBef>
            </a:pPr>
            <a:r>
              <a:rPr lang="en-US" dirty="0" smtClean="0">
                <a:solidFill>
                  <a:srgbClr val="3366FF"/>
                </a:solidFill>
              </a:rPr>
              <a:t>We live in a world of troubles, storms, and stress.</a:t>
            </a:r>
          </a:p>
          <a:p>
            <a:pPr>
              <a:lnSpc>
                <a:spcPct val="90000"/>
              </a:lnSpc>
              <a:spcBef>
                <a:spcPts val="0"/>
              </a:spcBef>
            </a:pPr>
            <a:r>
              <a:rPr lang="en-US" dirty="0" smtClean="0">
                <a:solidFill>
                  <a:srgbClr val="3366FF"/>
                </a:solidFill>
              </a:rPr>
              <a:t>We can still trust Jesus in times of stress.</a:t>
            </a:r>
          </a:p>
          <a:p>
            <a:pPr>
              <a:lnSpc>
                <a:spcPct val="90000"/>
              </a:lnSpc>
              <a:spcBef>
                <a:spcPts val="0"/>
              </a:spcBef>
            </a:pPr>
            <a:r>
              <a:rPr lang="en-US" dirty="0" smtClean="0">
                <a:solidFill>
                  <a:srgbClr val="3366FF"/>
                </a:solidFill>
              </a:rPr>
              <a:t>Jesus invites us to cast our worries on Him because He cares. (1 Peter 5:7)</a:t>
            </a:r>
          </a:p>
          <a:p>
            <a:pPr>
              <a:lnSpc>
                <a:spcPct val="90000"/>
              </a:lnSpc>
              <a:spcBef>
                <a:spcPts val="0"/>
              </a:spcBef>
            </a:pPr>
            <a:r>
              <a:rPr lang="en-US" dirty="0" smtClean="0">
                <a:solidFill>
                  <a:srgbClr val="3366FF"/>
                </a:solidFill>
              </a:rPr>
              <a:t>Jesus will be our Comforter in sorrow when our heart is faint. (Jeremiah 8:18)</a:t>
            </a:r>
          </a:p>
          <a:p>
            <a:pPr>
              <a:lnSpc>
                <a:spcPct val="90000"/>
              </a:lnSpc>
              <a:spcBef>
                <a:spcPts val="0"/>
              </a:spcBef>
            </a:pPr>
            <a:r>
              <a:rPr lang="en-US" dirty="0" smtClean="0">
                <a:solidFill>
                  <a:srgbClr val="3366FF"/>
                </a:solidFill>
              </a:rPr>
              <a:t>He offers strength when we are weak. (Philippines 4:13)</a:t>
            </a:r>
            <a:endParaRPr lang="en-US" dirty="0">
              <a:solidFill>
                <a:srgbClr val="3366FF"/>
              </a:solidFill>
            </a:endParaRPr>
          </a:p>
        </p:txBody>
      </p:sp>
    </p:spTree>
    <p:extLst>
      <p:ext uri="{BB962C8B-B14F-4D97-AF65-F5344CB8AC3E}">
        <p14:creationId xmlns:p14="http://schemas.microsoft.com/office/powerpoint/2010/main" val="13499493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rPr>
              <a:t>8</a:t>
            </a:r>
            <a:r>
              <a:rPr lang="en-US" sz="4800" dirty="0" smtClean="0">
                <a:effectLst/>
              </a:rPr>
              <a:t>. </a:t>
            </a:r>
            <a:r>
              <a:rPr lang="en-US" sz="4800" dirty="0" smtClean="0">
                <a:effectLst/>
              </a:rPr>
              <a:t>Help meet their needs</a:t>
            </a:r>
            <a:endParaRPr lang="en-US" sz="4800" dirty="0">
              <a:effectLst/>
            </a:endParaRPr>
          </a:p>
        </p:txBody>
      </p:sp>
      <p:sp>
        <p:nvSpPr>
          <p:cNvPr id="3" name="Content Placeholder 2"/>
          <p:cNvSpPr>
            <a:spLocks noGrp="1"/>
          </p:cNvSpPr>
          <p:nvPr>
            <p:ph idx="1"/>
          </p:nvPr>
        </p:nvSpPr>
        <p:spPr>
          <a:xfrm>
            <a:off x="152400" y="1554162"/>
            <a:ext cx="8915400" cy="4525963"/>
          </a:xfrm>
        </p:spPr>
        <p:txBody>
          <a:bodyPr>
            <a:normAutofit/>
          </a:bodyPr>
          <a:lstStyle/>
          <a:p>
            <a:r>
              <a:rPr lang="en-US" sz="3600" dirty="0" smtClean="0">
                <a:solidFill>
                  <a:srgbClr val="0070C0"/>
                </a:solidFill>
              </a:rPr>
              <a:t>If the child and family need food or clothing, get members and others to help provide that.</a:t>
            </a:r>
            <a:endParaRPr lang="en-US" sz="3600" dirty="0">
              <a:solidFill>
                <a:srgbClr val="0070C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85233"/>
            <a:ext cx="4419600" cy="3408192"/>
          </a:xfrm>
          <a:prstGeom prst="rect">
            <a:avLst/>
          </a:prstGeom>
          <a:noFill/>
          <a:ln w="381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78922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838200"/>
          </a:xfrm>
        </p:spPr>
        <p:txBody>
          <a:bodyPr>
            <a:normAutofit/>
          </a:bodyPr>
          <a:lstStyle/>
          <a:p>
            <a:r>
              <a:rPr lang="en-US" sz="4000" dirty="0" smtClean="0"/>
              <a:t>Involve your </a:t>
            </a:r>
            <a:r>
              <a:rPr lang="en-US" sz="4000" dirty="0" err="1" smtClean="0"/>
              <a:t>childREN</a:t>
            </a:r>
            <a:r>
              <a:rPr lang="en-US" sz="4000" dirty="0" smtClean="0"/>
              <a:t>  </a:t>
            </a:r>
            <a:endParaRPr lang="en-US" sz="4000" dirty="0"/>
          </a:p>
        </p:txBody>
      </p:sp>
      <p:sp>
        <p:nvSpPr>
          <p:cNvPr id="7" name="Content Placeholder 6"/>
          <p:cNvSpPr>
            <a:spLocks noGrp="1"/>
          </p:cNvSpPr>
          <p:nvPr>
            <p:ph idx="1"/>
          </p:nvPr>
        </p:nvSpPr>
        <p:spPr>
          <a:xfrm>
            <a:off x="152400" y="1295400"/>
            <a:ext cx="6172200" cy="5410200"/>
          </a:xfrm>
        </p:spPr>
        <p:txBody>
          <a:bodyPr>
            <a:normAutofit/>
          </a:bodyPr>
          <a:lstStyle/>
          <a:p>
            <a:r>
              <a:rPr lang="en-US" sz="3600" dirty="0" smtClean="0">
                <a:solidFill>
                  <a:srgbClr val="3366FF"/>
                </a:solidFill>
              </a:rPr>
              <a:t>Organize outreach activities to involve children to help the victims affected by disasters.  </a:t>
            </a:r>
          </a:p>
          <a:p>
            <a:r>
              <a:rPr lang="en-US" sz="3600" dirty="0" smtClean="0">
                <a:solidFill>
                  <a:srgbClr val="3366FF"/>
                </a:solidFill>
              </a:rPr>
              <a:t>Children can help fill boxes with toiletries, food, blankets, and other needed items.</a:t>
            </a:r>
          </a:p>
          <a:p>
            <a:r>
              <a:rPr lang="en-US" sz="3600" dirty="0" smtClean="0">
                <a:solidFill>
                  <a:srgbClr val="3366FF"/>
                </a:solidFill>
              </a:rPr>
              <a:t>Take the children out to distribute food boxes for  disaster victims &amp; families.    </a:t>
            </a:r>
          </a:p>
          <a:p>
            <a:endParaRPr lang="en-US" sz="3600" dirty="0" smtClean="0">
              <a:solidFill>
                <a:srgbClr val="3366FF"/>
              </a:solidFill>
            </a:endParaRPr>
          </a:p>
          <a:p>
            <a:endParaRPr lang="en-US" sz="3600" dirty="0">
              <a:solidFill>
                <a:srgbClr val="3366FF"/>
              </a:solidFill>
            </a:endParaRPr>
          </a:p>
        </p:txBody>
      </p:sp>
      <p:pic>
        <p:nvPicPr>
          <p:cNvPr id="6" name="Picture 5"/>
          <p:cNvPicPr>
            <a:picLocks noChangeAspect="1"/>
          </p:cNvPicPr>
          <p:nvPr/>
        </p:nvPicPr>
        <p:blipFill>
          <a:blip r:embed="rId3"/>
          <a:stretch>
            <a:fillRect/>
          </a:stretch>
        </p:blipFill>
        <p:spPr>
          <a:xfrm flipH="1">
            <a:off x="6477000" y="304800"/>
            <a:ext cx="2465685" cy="3048000"/>
          </a:xfrm>
          <a:prstGeom prst="round2DiagRect">
            <a:avLst>
              <a:gd name="adj1" fmla="val 16667"/>
              <a:gd name="adj2" fmla="val 0"/>
            </a:avLst>
          </a:prstGeom>
          <a:ln w="88900" cap="sq">
            <a:solidFill>
              <a:srgbClr val="F0A22E"/>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363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US" dirty="0" smtClean="0">
                <a:effectLst/>
              </a:rPr>
              <a:t>1. Observe how the child is reacting</a:t>
            </a:r>
            <a:endParaRPr lang="en-US" dirty="0">
              <a:effectLst/>
            </a:endParaRPr>
          </a:p>
        </p:txBody>
      </p:sp>
      <p:sp>
        <p:nvSpPr>
          <p:cNvPr id="3" name="Content Placeholder 2"/>
          <p:cNvSpPr>
            <a:spLocks noGrp="1"/>
          </p:cNvSpPr>
          <p:nvPr>
            <p:ph idx="1"/>
          </p:nvPr>
        </p:nvSpPr>
        <p:spPr>
          <a:xfrm>
            <a:off x="2971800" y="2286000"/>
            <a:ext cx="6172200" cy="5151438"/>
          </a:xfrm>
        </p:spPr>
        <p:txBody>
          <a:bodyPr>
            <a:noAutofit/>
          </a:bodyPr>
          <a:lstStyle/>
          <a:p>
            <a:pPr marL="342900" lvl="1" indent="-342900">
              <a:buFont typeface="Wingdings 2"/>
              <a:buChar char=""/>
            </a:pPr>
            <a:r>
              <a:rPr lang="en-US" sz="3200" b="1" dirty="0" smtClean="0">
                <a:solidFill>
                  <a:srgbClr val="3366FF"/>
                </a:solidFill>
                <a:latin typeface="Arial"/>
                <a:cs typeface="Arial"/>
              </a:rPr>
              <a:t>thumb </a:t>
            </a:r>
            <a:r>
              <a:rPr lang="en-US" sz="3200" b="1" dirty="0">
                <a:solidFill>
                  <a:srgbClr val="3366FF"/>
                </a:solidFill>
                <a:latin typeface="Arial"/>
                <a:cs typeface="Arial"/>
              </a:rPr>
              <a:t>sucking, bed-wetting, clinging to parents, sleep disturbances, loss of appetite, fear of the dark, regression in behavior and withdrawal from friends and </a:t>
            </a:r>
            <a:r>
              <a:rPr lang="en-US" sz="3200" b="1" dirty="0" smtClean="0">
                <a:solidFill>
                  <a:srgbClr val="3366FF"/>
                </a:solidFill>
                <a:latin typeface="Arial"/>
                <a:cs typeface="Arial"/>
              </a:rPr>
              <a:t>routines</a:t>
            </a:r>
            <a:r>
              <a:rPr lang="en-US" sz="3200" b="1" dirty="0">
                <a:solidFill>
                  <a:srgbClr val="3366FF"/>
                </a:solidFill>
                <a:latin typeface="Arial"/>
                <a:cs typeface="Arial"/>
              </a:rPr>
              <a:t> </a:t>
            </a:r>
            <a:r>
              <a:rPr lang="en-US" sz="3200" b="1" dirty="0" smtClean="0">
                <a:solidFill>
                  <a:srgbClr val="3366FF"/>
                </a:solidFill>
                <a:latin typeface="Arial"/>
                <a:cs typeface="Arial"/>
              </a:rPr>
              <a:t>(National Assoc. of School Psychologists).</a:t>
            </a:r>
            <a:endParaRPr lang="en-US" sz="3200" b="1" dirty="0">
              <a:solidFill>
                <a:srgbClr val="3366FF"/>
              </a:solidFill>
              <a:latin typeface="Arial"/>
              <a:cs typeface="Arial"/>
            </a:endParaRPr>
          </a:p>
        </p:txBody>
      </p:sp>
      <p:pic>
        <p:nvPicPr>
          <p:cNvPr id="2050" name="Picture 2" descr="C:\Users\MugandaT\AppData\Local\Microsoft\Windows\Temporary Internet Files\Content.IE5\1Q9PX3IW\MP9004308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88340">
            <a:off x="430673" y="1319278"/>
            <a:ext cx="2118862" cy="2889100"/>
          </a:xfrm>
          <a:prstGeom prst="round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53" name="Picture 5" descr="C:\Users\MugandaT\AppData\Local\Microsoft\Windows\Temporary Internet Files\Content.IE5\YM5MSPZH\MP90044866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5902">
            <a:off x="1095360" y="3952409"/>
            <a:ext cx="1849947" cy="2783107"/>
          </a:xfrm>
          <a:prstGeom prst="round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3800" y="1524000"/>
            <a:ext cx="3627716" cy="584776"/>
          </a:xfrm>
          <a:prstGeom prst="rect">
            <a:avLst/>
          </a:prstGeom>
          <a:noFill/>
        </p:spPr>
        <p:txBody>
          <a:bodyPr wrap="none" rtlCol="0">
            <a:spAutoFit/>
          </a:bodyPr>
          <a:lstStyle/>
          <a:p>
            <a:r>
              <a:rPr lang="en-US" sz="3200" b="1" dirty="0">
                <a:latin typeface="Arial"/>
                <a:cs typeface="Arial"/>
              </a:rPr>
              <a:t>PRESCHOOLERS</a:t>
            </a:r>
            <a:r>
              <a:rPr lang="en-US" b="1" dirty="0">
                <a:solidFill>
                  <a:srgbClr val="3366FF"/>
                </a:solidFill>
                <a:latin typeface="Arial"/>
                <a:cs typeface="Arial"/>
              </a:rPr>
              <a:t> </a:t>
            </a:r>
            <a:r>
              <a:rPr lang="en-US" b="1" dirty="0" smtClean="0">
                <a:solidFill>
                  <a:srgbClr val="3366FF"/>
                </a:solidFill>
                <a:latin typeface="Arial"/>
                <a:cs typeface="Arial"/>
              </a:rPr>
              <a:t> </a:t>
            </a:r>
            <a:endParaRPr lang="en-US" dirty="0"/>
          </a:p>
        </p:txBody>
      </p:sp>
    </p:spTree>
    <p:extLst>
      <p:ext uri="{BB962C8B-B14F-4D97-AF65-F5344CB8AC3E}">
        <p14:creationId xmlns:p14="http://schemas.microsoft.com/office/powerpoint/2010/main" val="329637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ffectLst/>
              </a:rPr>
              <a:t>8. Help the children get back into a 	routine as soon as possible</a:t>
            </a:r>
            <a:endParaRPr lang="en-US" dirty="0">
              <a:effectLst/>
            </a:endParaRPr>
          </a:p>
        </p:txBody>
      </p:sp>
      <p:sp>
        <p:nvSpPr>
          <p:cNvPr id="3" name="Content Placeholder 2"/>
          <p:cNvSpPr>
            <a:spLocks noGrp="1"/>
          </p:cNvSpPr>
          <p:nvPr>
            <p:ph idx="1"/>
          </p:nvPr>
        </p:nvSpPr>
        <p:spPr>
          <a:xfrm>
            <a:off x="304800" y="1676400"/>
            <a:ext cx="8686800" cy="4525963"/>
          </a:xfrm>
        </p:spPr>
        <p:txBody>
          <a:bodyPr>
            <a:normAutofit/>
          </a:bodyPr>
          <a:lstStyle/>
          <a:p>
            <a:pPr algn="ctr"/>
            <a:r>
              <a:rPr lang="en-US" sz="3600" b="1" dirty="0" smtClean="0">
                <a:solidFill>
                  <a:srgbClr val="3366FF"/>
                </a:solidFill>
              </a:rPr>
              <a:t>Routine brings security and stability back into a child’s life. </a:t>
            </a:r>
            <a:endParaRPr lang="en-US" sz="3600" b="1" dirty="0">
              <a:solidFill>
                <a:srgbClr val="3366FF"/>
              </a:solidFill>
            </a:endParaRP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2941587"/>
            <a:ext cx="3962400" cy="36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1148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9. Be there</a:t>
            </a:r>
            <a:endParaRPr lang="en-US" sz="5400" dirty="0"/>
          </a:p>
        </p:txBody>
      </p:sp>
      <p:sp>
        <p:nvSpPr>
          <p:cNvPr id="3" name="Content Placeholder 2"/>
          <p:cNvSpPr>
            <a:spLocks noGrp="1"/>
          </p:cNvSpPr>
          <p:nvPr>
            <p:ph idx="1"/>
          </p:nvPr>
        </p:nvSpPr>
        <p:spPr/>
        <p:txBody>
          <a:bodyPr/>
          <a:lstStyle/>
          <a:p>
            <a:r>
              <a:rPr lang="en-US" dirty="0" smtClean="0">
                <a:solidFill>
                  <a:srgbClr val="0070C0"/>
                </a:solidFill>
              </a:rPr>
              <a:t>Even if you are at a loss for words, just being there for the child and his family will make a difference. </a:t>
            </a:r>
            <a:endParaRPr lang="en-US" dirty="0">
              <a:solidFill>
                <a:srgbClr val="0070C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3289850"/>
            <a:ext cx="5334001" cy="33395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73244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47" y="304800"/>
            <a:ext cx="8686800" cy="838200"/>
          </a:xfrm>
        </p:spPr>
        <p:txBody>
          <a:bodyPr/>
          <a:lstStyle/>
          <a:p>
            <a:r>
              <a:rPr lang="en-US" dirty="0" smtClean="0"/>
              <a:t>What can you do for preschoolers?</a:t>
            </a:r>
            <a:endParaRPr lang="en-US" dirty="0"/>
          </a:p>
        </p:txBody>
      </p:sp>
      <p:sp>
        <p:nvSpPr>
          <p:cNvPr id="3" name="Content Placeholder 2"/>
          <p:cNvSpPr>
            <a:spLocks noGrp="1"/>
          </p:cNvSpPr>
          <p:nvPr>
            <p:ph idx="1"/>
          </p:nvPr>
        </p:nvSpPr>
        <p:spPr>
          <a:xfrm>
            <a:off x="304800" y="1219200"/>
            <a:ext cx="8153400" cy="4465638"/>
          </a:xfrm>
        </p:spPr>
        <p:txBody>
          <a:bodyPr/>
          <a:lstStyle/>
          <a:p>
            <a:r>
              <a:rPr lang="en-US" b="1" dirty="0" smtClean="0">
                <a:solidFill>
                  <a:srgbClr val="3366FF"/>
                </a:solidFill>
              </a:rPr>
              <a:t>Reassure them that you are there by their side; that it’s okay to feel sad, scared</a:t>
            </a:r>
            <a:r>
              <a:rPr lang="en-US" b="1" dirty="0">
                <a:solidFill>
                  <a:srgbClr val="3366FF"/>
                </a:solidFill>
              </a:rPr>
              <a:t> </a:t>
            </a:r>
            <a:r>
              <a:rPr lang="en-US" b="1" dirty="0" smtClean="0">
                <a:solidFill>
                  <a:srgbClr val="3366FF"/>
                </a:solidFill>
              </a:rPr>
              <a:t>and angry.</a:t>
            </a:r>
          </a:p>
          <a:p>
            <a:r>
              <a:rPr lang="en-US" b="1" dirty="0" smtClean="0">
                <a:solidFill>
                  <a:srgbClr val="3366FF"/>
                </a:solidFill>
              </a:rPr>
              <a:t>Create an open and supportive environment where they can ask questions.  </a:t>
            </a:r>
          </a:p>
          <a:p>
            <a:r>
              <a:rPr lang="en-US" b="1" dirty="0" smtClean="0">
                <a:solidFill>
                  <a:srgbClr val="3366FF"/>
                </a:solidFill>
              </a:rPr>
              <a:t>It’s best not to force children to talk about things or their fears unless and until they’re ready.</a:t>
            </a:r>
          </a:p>
          <a:p>
            <a:endParaRPr lang="en-US" dirty="0">
              <a:solidFill>
                <a:srgbClr val="3366FF"/>
              </a:solidFill>
            </a:endParaRPr>
          </a:p>
        </p:txBody>
      </p:sp>
      <p:pic>
        <p:nvPicPr>
          <p:cNvPr id="4" name="Picture 3"/>
          <p:cNvPicPr>
            <a:picLocks noChangeAspect="1"/>
          </p:cNvPicPr>
          <p:nvPr/>
        </p:nvPicPr>
        <p:blipFill>
          <a:blip r:embed="rId3"/>
          <a:stretch>
            <a:fillRect/>
          </a:stretch>
        </p:blipFill>
        <p:spPr>
          <a:xfrm>
            <a:off x="6019800" y="4876800"/>
            <a:ext cx="2819400" cy="2114550"/>
          </a:xfrm>
          <a:prstGeom prst="rect">
            <a:avLst/>
          </a:prstGeom>
          <a:ln>
            <a:noFill/>
          </a:ln>
          <a:effectLst>
            <a:softEdge rad="112500"/>
          </a:effectLst>
        </p:spPr>
      </p:pic>
    </p:spTree>
    <p:extLst>
      <p:ext uri="{BB962C8B-B14F-4D97-AF65-F5344CB8AC3E}">
        <p14:creationId xmlns:p14="http://schemas.microsoft.com/office/powerpoint/2010/main" val="14354514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4400" dirty="0" smtClean="0"/>
              <a:t>Elementary school children</a:t>
            </a:r>
            <a:endParaRPr lang="en-US" sz="4400" dirty="0"/>
          </a:p>
        </p:txBody>
      </p:sp>
      <p:sp>
        <p:nvSpPr>
          <p:cNvPr id="3" name="Content Placeholder 2"/>
          <p:cNvSpPr>
            <a:spLocks noGrp="1"/>
          </p:cNvSpPr>
          <p:nvPr>
            <p:ph idx="1"/>
          </p:nvPr>
        </p:nvSpPr>
        <p:spPr>
          <a:xfrm>
            <a:off x="3810000" y="1371600"/>
            <a:ext cx="5181600" cy="4525963"/>
          </a:xfrm>
        </p:spPr>
        <p:txBody>
          <a:bodyPr>
            <a:noAutofit/>
          </a:bodyPr>
          <a:lstStyle/>
          <a:p>
            <a:r>
              <a:rPr lang="en-US" sz="4000" b="1" dirty="0" smtClean="0">
                <a:solidFill>
                  <a:srgbClr val="3366FF"/>
                </a:solidFill>
              </a:rPr>
              <a:t>Irritability, aggressiveness, clinginess, nightmares, school avoidance, poor concentration and withdrawal from activities and friends</a:t>
            </a:r>
            <a:r>
              <a:rPr lang="en-US" sz="4000" dirty="0" smtClean="0">
                <a:solidFill>
                  <a:srgbClr val="0070C0"/>
                </a:solidFill>
              </a:rPr>
              <a:t>. </a:t>
            </a:r>
            <a:endParaRPr lang="en-US" sz="4000"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757083" cy="2971800"/>
          </a:xfrm>
          <a:prstGeom prst="ellipse">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9429">
            <a:off x="1048833" y="4030685"/>
            <a:ext cx="2752087" cy="2752087"/>
          </a:xfrm>
          <a:prstGeom prst="ellipse">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73193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543800" cy="841248"/>
          </a:xfrm>
        </p:spPr>
        <p:txBody>
          <a:bodyPr>
            <a:normAutofit/>
          </a:bodyPr>
          <a:lstStyle/>
          <a:p>
            <a:r>
              <a:rPr lang="en-US" sz="4400" dirty="0" smtClean="0"/>
              <a:t>What Can you do?</a:t>
            </a:r>
            <a:endParaRPr lang="en-US" sz="4400" dirty="0"/>
          </a:p>
        </p:txBody>
      </p:sp>
      <p:sp>
        <p:nvSpPr>
          <p:cNvPr id="5" name="Content Placeholder 4"/>
          <p:cNvSpPr>
            <a:spLocks noGrp="1"/>
          </p:cNvSpPr>
          <p:nvPr>
            <p:ph sz="half" idx="2"/>
          </p:nvPr>
        </p:nvSpPr>
        <p:spPr>
          <a:xfrm>
            <a:off x="4038600" y="1295400"/>
            <a:ext cx="4953000" cy="7086600"/>
          </a:xfrm>
        </p:spPr>
        <p:txBody>
          <a:bodyPr>
            <a:normAutofit fontScale="55000" lnSpcReduction="20000"/>
          </a:bodyPr>
          <a:lstStyle/>
          <a:p>
            <a:r>
              <a:rPr lang="en-US" sz="5100" b="1" dirty="0">
                <a:solidFill>
                  <a:srgbClr val="3366FF"/>
                </a:solidFill>
                <a:latin typeface="Arial Narrow"/>
                <a:cs typeface="Arial Narrow"/>
              </a:rPr>
              <a:t>Children can cope </a:t>
            </a:r>
            <a:r>
              <a:rPr lang="en-US" sz="5100" b="1" dirty="0" smtClean="0">
                <a:solidFill>
                  <a:srgbClr val="3366FF"/>
                </a:solidFill>
                <a:latin typeface="Arial Narrow"/>
                <a:cs typeface="Arial Narrow"/>
              </a:rPr>
              <a:t>better when </a:t>
            </a:r>
            <a:r>
              <a:rPr lang="en-US" sz="5100" b="1" dirty="0">
                <a:solidFill>
                  <a:srgbClr val="3366FF"/>
                </a:solidFill>
                <a:latin typeface="Arial Narrow"/>
                <a:cs typeface="Arial Narrow"/>
              </a:rPr>
              <a:t>they </a:t>
            </a:r>
            <a:r>
              <a:rPr lang="en-US" sz="5100" b="1" dirty="0" smtClean="0">
                <a:solidFill>
                  <a:srgbClr val="3366FF"/>
                </a:solidFill>
                <a:latin typeface="Arial Narrow"/>
                <a:cs typeface="Arial Narrow"/>
              </a:rPr>
              <a:t>understand </a:t>
            </a:r>
            <a:r>
              <a:rPr lang="en-US" sz="5100" b="1" dirty="0">
                <a:solidFill>
                  <a:srgbClr val="3366FF"/>
                </a:solidFill>
                <a:latin typeface="Arial Narrow"/>
                <a:cs typeface="Arial Narrow"/>
              </a:rPr>
              <a:t>what is </a:t>
            </a:r>
            <a:r>
              <a:rPr lang="en-US" sz="5100" b="1" dirty="0" smtClean="0">
                <a:solidFill>
                  <a:srgbClr val="3366FF"/>
                </a:solidFill>
                <a:latin typeface="Arial Narrow"/>
                <a:cs typeface="Arial Narrow"/>
              </a:rPr>
              <a:t>happening &amp; </a:t>
            </a:r>
            <a:r>
              <a:rPr lang="en-US" sz="5100" b="1" dirty="0">
                <a:solidFill>
                  <a:srgbClr val="3366FF"/>
                </a:solidFill>
                <a:latin typeface="Arial Narrow"/>
                <a:cs typeface="Arial Narrow"/>
              </a:rPr>
              <a:t>what they can do to help protect themselves, family, and friends. </a:t>
            </a:r>
          </a:p>
          <a:p>
            <a:r>
              <a:rPr lang="en-US" sz="5100" b="1" dirty="0">
                <a:solidFill>
                  <a:srgbClr val="3366FF"/>
                </a:solidFill>
                <a:latin typeface="Arial Narrow"/>
                <a:cs typeface="Arial Narrow"/>
              </a:rPr>
              <a:t>Provide basic information to help them understand, without providing unnecessary details that may only alarm them.</a:t>
            </a:r>
          </a:p>
          <a:p>
            <a:r>
              <a:rPr lang="en-US" sz="5100" b="1" dirty="0">
                <a:solidFill>
                  <a:srgbClr val="3366FF"/>
                </a:solidFill>
                <a:latin typeface="Arial Narrow"/>
                <a:cs typeface="Arial Narrow"/>
              </a:rPr>
              <a:t>Limit media coverage of the disaster—they don't benefit from graphic details or exposure to disturbing images or sounds. Instead sit down together and talk as a family. </a:t>
            </a:r>
          </a:p>
          <a:p>
            <a:endParaRPr lang="en-US" sz="4500" b="1" dirty="0">
              <a:solidFill>
                <a:srgbClr val="3366FF"/>
              </a:solidFill>
              <a:latin typeface="Arial Narrow"/>
              <a:cs typeface="Arial Narrow"/>
            </a:endParaRPr>
          </a:p>
          <a:p>
            <a:endParaRPr lang="en-US" sz="3800" b="1" dirty="0">
              <a:solidFill>
                <a:srgbClr val="3366FF"/>
              </a:solidFill>
              <a:latin typeface="Arial Narrow"/>
              <a:cs typeface="Arial Narrow"/>
            </a:endParaRPr>
          </a:p>
          <a:p>
            <a:endParaRPr lang="en-US" b="1" dirty="0">
              <a:latin typeface="Arial Narrow"/>
              <a:cs typeface="Arial Narrow"/>
            </a:endParaRPr>
          </a:p>
        </p:txBody>
      </p:sp>
      <p:pic>
        <p:nvPicPr>
          <p:cNvPr id="4" name="Picture 3"/>
          <p:cNvPicPr>
            <a:picLocks noChangeAspect="1"/>
          </p:cNvPicPr>
          <p:nvPr/>
        </p:nvPicPr>
        <p:blipFill rotWithShape="1">
          <a:blip r:embed="rId3"/>
          <a:srcRect l="13768" r="7375"/>
          <a:stretch/>
        </p:blipFill>
        <p:spPr>
          <a:xfrm>
            <a:off x="-4661" y="1676400"/>
            <a:ext cx="3810000" cy="32210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48281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r>
              <a:rPr lang="en-US" sz="5400" dirty="0" smtClean="0"/>
              <a:t>Adolescents</a:t>
            </a:r>
            <a:endParaRPr lang="en-US" sz="5400" dirty="0"/>
          </a:p>
        </p:txBody>
      </p:sp>
      <p:sp>
        <p:nvSpPr>
          <p:cNvPr id="3" name="Content Placeholder 2"/>
          <p:cNvSpPr>
            <a:spLocks noGrp="1"/>
          </p:cNvSpPr>
          <p:nvPr>
            <p:ph idx="1"/>
          </p:nvPr>
        </p:nvSpPr>
        <p:spPr>
          <a:xfrm>
            <a:off x="3317083" y="1371600"/>
            <a:ext cx="5638800" cy="4525963"/>
          </a:xfrm>
        </p:spPr>
        <p:txBody>
          <a:bodyPr>
            <a:noAutofit/>
          </a:bodyPr>
          <a:lstStyle/>
          <a:p>
            <a:pPr>
              <a:lnSpc>
                <a:spcPct val="90000"/>
              </a:lnSpc>
              <a:spcBef>
                <a:spcPts val="0"/>
              </a:spcBef>
            </a:pPr>
            <a:r>
              <a:rPr lang="en-US" sz="4400" b="1" dirty="0" smtClean="0">
                <a:solidFill>
                  <a:srgbClr val="0070C0"/>
                </a:solidFill>
              </a:rPr>
              <a:t>Sleeping and eating disturbances, agitation, increase in conflicts, physical complaints, delinquent behavior and poor concentration. </a:t>
            </a:r>
            <a:endParaRPr lang="en-US" sz="4400" b="1" dirty="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24908">
            <a:off x="264699" y="1416301"/>
            <a:ext cx="3074319" cy="3074319"/>
          </a:xfrm>
          <a:prstGeom prst="round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197" y="4058920"/>
            <a:ext cx="2969486"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730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4000" dirty="0" smtClean="0"/>
              <a:t>What Can You do?</a:t>
            </a:r>
            <a:endParaRPr lang="en-US" sz="4000" dirty="0"/>
          </a:p>
        </p:txBody>
      </p:sp>
      <p:sp>
        <p:nvSpPr>
          <p:cNvPr id="3" name="Content Placeholder 2"/>
          <p:cNvSpPr>
            <a:spLocks noGrp="1"/>
          </p:cNvSpPr>
          <p:nvPr>
            <p:ph idx="1"/>
          </p:nvPr>
        </p:nvSpPr>
        <p:spPr>
          <a:xfrm>
            <a:off x="304800" y="1676400"/>
            <a:ext cx="8610600" cy="5334000"/>
          </a:xfrm>
        </p:spPr>
        <p:txBody>
          <a:bodyPr>
            <a:noAutofit/>
          </a:bodyPr>
          <a:lstStyle/>
          <a:p>
            <a:pPr>
              <a:lnSpc>
                <a:spcPct val="90000"/>
              </a:lnSpc>
              <a:spcBef>
                <a:spcPts val="0"/>
              </a:spcBef>
            </a:pPr>
            <a:r>
              <a:rPr lang="en-US" dirty="0">
                <a:solidFill>
                  <a:srgbClr val="3366FF"/>
                </a:solidFill>
                <a:latin typeface="Arial Narrow"/>
                <a:cs typeface="Arial Narrow"/>
              </a:rPr>
              <a:t>Older children will likely want, and benefit from, additional information about the disaster and recovery efforts. </a:t>
            </a:r>
            <a:endParaRPr lang="en-US" dirty="0" smtClean="0">
              <a:solidFill>
                <a:srgbClr val="3366FF"/>
              </a:solidFill>
              <a:latin typeface="Arial Narrow"/>
              <a:cs typeface="Arial Narrow"/>
            </a:endParaRPr>
          </a:p>
          <a:p>
            <a:pPr>
              <a:lnSpc>
                <a:spcPct val="90000"/>
              </a:lnSpc>
              <a:spcBef>
                <a:spcPts val="0"/>
              </a:spcBef>
            </a:pPr>
            <a:r>
              <a:rPr lang="en-US" dirty="0">
                <a:solidFill>
                  <a:srgbClr val="3366FF"/>
                </a:solidFill>
                <a:latin typeface="Arial Narrow"/>
                <a:cs typeface="Arial Narrow"/>
              </a:rPr>
              <a:t>S</a:t>
            </a:r>
            <a:r>
              <a:rPr lang="en-US" dirty="0" smtClean="0">
                <a:solidFill>
                  <a:srgbClr val="3366FF"/>
                </a:solidFill>
                <a:latin typeface="Arial Narrow"/>
                <a:cs typeface="Arial Narrow"/>
              </a:rPr>
              <a:t>tart </a:t>
            </a:r>
            <a:r>
              <a:rPr lang="en-US" dirty="0">
                <a:solidFill>
                  <a:srgbClr val="3366FF"/>
                </a:solidFill>
                <a:latin typeface="Arial Narrow"/>
                <a:cs typeface="Arial Narrow"/>
              </a:rPr>
              <a:t>by asking children what they already know and what questions they </a:t>
            </a:r>
            <a:r>
              <a:rPr lang="en-US" dirty="0" smtClean="0">
                <a:solidFill>
                  <a:srgbClr val="3366FF"/>
                </a:solidFill>
                <a:latin typeface="Arial Narrow"/>
                <a:cs typeface="Arial Narrow"/>
              </a:rPr>
              <a:t>have.  </a:t>
            </a:r>
            <a:r>
              <a:rPr lang="en-US" dirty="0">
                <a:solidFill>
                  <a:srgbClr val="3366FF"/>
                </a:solidFill>
                <a:latin typeface="Arial Narrow"/>
                <a:cs typeface="Arial Narrow"/>
              </a:rPr>
              <a:t>U</a:t>
            </a:r>
            <a:r>
              <a:rPr lang="en-US" dirty="0" smtClean="0">
                <a:solidFill>
                  <a:srgbClr val="3366FF"/>
                </a:solidFill>
                <a:latin typeface="Arial Narrow"/>
                <a:cs typeface="Arial Narrow"/>
              </a:rPr>
              <a:t>se </a:t>
            </a:r>
            <a:r>
              <a:rPr lang="en-US" dirty="0">
                <a:solidFill>
                  <a:srgbClr val="3366FF"/>
                </a:solidFill>
                <a:latin typeface="Arial Narrow"/>
                <a:cs typeface="Arial Narrow"/>
              </a:rPr>
              <a:t>that as a guide for </a:t>
            </a:r>
            <a:r>
              <a:rPr lang="en-US" dirty="0" smtClean="0">
                <a:solidFill>
                  <a:srgbClr val="3366FF"/>
                </a:solidFill>
                <a:latin typeface="Arial Narrow"/>
                <a:cs typeface="Arial Narrow"/>
              </a:rPr>
              <a:t> </a:t>
            </a:r>
            <a:r>
              <a:rPr lang="en-US" dirty="0">
                <a:solidFill>
                  <a:srgbClr val="3366FF"/>
                </a:solidFill>
                <a:latin typeface="Arial Narrow"/>
                <a:cs typeface="Arial Narrow"/>
              </a:rPr>
              <a:t>conversation</a:t>
            </a:r>
            <a:r>
              <a:rPr lang="en-US" dirty="0" smtClean="0">
                <a:solidFill>
                  <a:srgbClr val="3366FF"/>
                </a:solidFill>
                <a:latin typeface="Arial Narrow"/>
                <a:cs typeface="Arial Narrow"/>
              </a:rPr>
              <a:t>.</a:t>
            </a:r>
          </a:p>
          <a:p>
            <a:pPr>
              <a:lnSpc>
                <a:spcPct val="90000"/>
              </a:lnSpc>
              <a:spcBef>
                <a:spcPts val="0"/>
              </a:spcBef>
            </a:pPr>
            <a:r>
              <a:rPr lang="en-US" dirty="0">
                <a:solidFill>
                  <a:srgbClr val="3366FF"/>
                </a:solidFill>
                <a:latin typeface="Arial Narrow"/>
                <a:cs typeface="Arial Narrow"/>
              </a:rPr>
              <a:t>Be reassuring, but don't make unrealistic promises. It's fine to let children know that they are safe in their house or in their school. But you can't promise that there won't be another earthquake or other natural disaster. </a:t>
            </a:r>
          </a:p>
          <a:p>
            <a:pPr>
              <a:lnSpc>
                <a:spcPct val="90000"/>
              </a:lnSpc>
              <a:spcBef>
                <a:spcPts val="0"/>
              </a:spcBef>
            </a:pPr>
            <a:endParaRPr lang="en-US" dirty="0" smtClean="0">
              <a:solidFill>
                <a:srgbClr val="3366FF"/>
              </a:solidFill>
              <a:latin typeface="Arial Narrow"/>
              <a:cs typeface="Arial Narrow"/>
            </a:endParaRPr>
          </a:p>
          <a:p>
            <a:pPr>
              <a:lnSpc>
                <a:spcPct val="90000"/>
              </a:lnSpc>
              <a:spcBef>
                <a:spcPts val="0"/>
              </a:spcBef>
            </a:pPr>
            <a:endParaRPr lang="en-US" dirty="0" smtClean="0">
              <a:solidFill>
                <a:srgbClr val="3366FF"/>
              </a:solidFill>
              <a:latin typeface="Arial Narrow"/>
              <a:cs typeface="Arial Narrow"/>
            </a:endParaRPr>
          </a:p>
        </p:txBody>
      </p:sp>
      <p:pic>
        <p:nvPicPr>
          <p:cNvPr id="4" name="Picture 3"/>
          <p:cNvPicPr>
            <a:picLocks noChangeAspect="1"/>
          </p:cNvPicPr>
          <p:nvPr/>
        </p:nvPicPr>
        <p:blipFill>
          <a:blip r:embed="rId3"/>
          <a:stretch>
            <a:fillRect/>
          </a:stretch>
        </p:blipFill>
        <p:spPr>
          <a:xfrm>
            <a:off x="6324600" y="0"/>
            <a:ext cx="2667000" cy="1778000"/>
          </a:xfrm>
          <a:prstGeom prst="rect">
            <a:avLst/>
          </a:prstGeom>
          <a:ln>
            <a:noFill/>
          </a:ln>
          <a:effectLst>
            <a:softEdge rad="112500"/>
          </a:effectLst>
        </p:spPr>
      </p:pic>
    </p:spTree>
    <p:extLst>
      <p:ext uri="{BB962C8B-B14F-4D97-AF65-F5344CB8AC3E}">
        <p14:creationId xmlns:p14="http://schemas.microsoft.com/office/powerpoint/2010/main" val="167928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73" y="304800"/>
            <a:ext cx="8686800" cy="838200"/>
          </a:xfrm>
        </p:spPr>
        <p:txBody>
          <a:bodyPr/>
          <a:lstStyle/>
          <a:p>
            <a:r>
              <a:rPr lang="en-US" dirty="0" smtClean="0">
                <a:effectLst/>
              </a:rPr>
              <a:t>2.  Respond </a:t>
            </a:r>
            <a:r>
              <a:rPr lang="en-US" dirty="0" smtClean="0">
                <a:effectLst/>
              </a:rPr>
              <a:t>to the child’s reaction</a:t>
            </a:r>
            <a:endParaRPr lang="en-US" dirty="0">
              <a:effectLst/>
            </a:endParaRPr>
          </a:p>
        </p:txBody>
      </p:sp>
      <p:sp>
        <p:nvSpPr>
          <p:cNvPr id="3" name="Content Placeholder 2"/>
          <p:cNvSpPr>
            <a:spLocks noGrp="1"/>
          </p:cNvSpPr>
          <p:nvPr>
            <p:ph idx="1"/>
          </p:nvPr>
        </p:nvSpPr>
        <p:spPr>
          <a:xfrm>
            <a:off x="3429000" y="1554162"/>
            <a:ext cx="5562600" cy="4999038"/>
          </a:xfrm>
        </p:spPr>
        <p:txBody>
          <a:bodyPr>
            <a:normAutofit/>
          </a:bodyPr>
          <a:lstStyle/>
          <a:p>
            <a:r>
              <a:rPr lang="en-US" sz="4400" dirty="0" smtClean="0">
                <a:solidFill>
                  <a:srgbClr val="0070C0"/>
                </a:solidFill>
              </a:rPr>
              <a:t>Acknowledge and accept their reaction.</a:t>
            </a:r>
          </a:p>
          <a:p>
            <a:r>
              <a:rPr lang="en-US" sz="4400" dirty="0" smtClean="0">
                <a:solidFill>
                  <a:srgbClr val="0070C0"/>
                </a:solidFill>
              </a:rPr>
              <a:t>Empathize with their reaction.</a:t>
            </a:r>
          </a:p>
          <a:p>
            <a:r>
              <a:rPr lang="en-US" sz="4400" dirty="0" smtClean="0">
                <a:solidFill>
                  <a:srgbClr val="0070C0"/>
                </a:solidFill>
              </a:rPr>
              <a:t>If they cry, it is okay to cry with them.</a:t>
            </a:r>
            <a:endParaRPr lang="en-US" sz="4400" dirty="0">
              <a:solidFill>
                <a:srgbClr val="0070C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2374">
            <a:off x="228626" y="1706111"/>
            <a:ext cx="3081523" cy="2050614"/>
          </a:xfrm>
          <a:prstGeom prst="round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671" y="4038600"/>
            <a:ext cx="2973674" cy="227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672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97" y="381000"/>
            <a:ext cx="8686800" cy="838200"/>
          </a:xfrm>
        </p:spPr>
        <p:txBody>
          <a:bodyPr>
            <a:noAutofit/>
          </a:bodyPr>
          <a:lstStyle/>
          <a:p>
            <a:r>
              <a:rPr lang="en-US" dirty="0">
                <a:effectLst/>
              </a:rPr>
              <a:t>3</a:t>
            </a:r>
            <a:r>
              <a:rPr lang="en-US" dirty="0" smtClean="0">
                <a:effectLst/>
              </a:rPr>
              <a:t>.  </a:t>
            </a:r>
            <a:r>
              <a:rPr lang="en-US" dirty="0" smtClean="0">
                <a:effectLst/>
              </a:rPr>
              <a:t>Listen. Ask questions. Listen. Ask 	questions</a:t>
            </a:r>
            <a:endParaRPr lang="en-US" dirty="0">
              <a:effectLst/>
            </a:endParaRPr>
          </a:p>
        </p:txBody>
      </p:sp>
      <p:sp>
        <p:nvSpPr>
          <p:cNvPr id="3" name="Content Placeholder 2"/>
          <p:cNvSpPr>
            <a:spLocks noGrp="1"/>
          </p:cNvSpPr>
          <p:nvPr>
            <p:ph idx="1"/>
          </p:nvPr>
        </p:nvSpPr>
        <p:spPr>
          <a:xfrm>
            <a:off x="4191000" y="1447800"/>
            <a:ext cx="4724400" cy="4525963"/>
          </a:xfrm>
        </p:spPr>
        <p:txBody>
          <a:bodyPr>
            <a:noAutofit/>
          </a:bodyPr>
          <a:lstStyle/>
          <a:p>
            <a:r>
              <a:rPr lang="en-US" sz="3600" dirty="0" smtClean="0">
                <a:solidFill>
                  <a:srgbClr val="0000FF"/>
                </a:solidFill>
              </a:rPr>
              <a:t>Allow children to express their feelings, concerns and fears. </a:t>
            </a:r>
            <a:endParaRPr lang="en-US" sz="3600" dirty="0">
              <a:solidFill>
                <a:srgbClr val="0000FF"/>
              </a:solidFill>
            </a:endParaRPr>
          </a:p>
          <a:p>
            <a:r>
              <a:rPr lang="en-US" sz="3600" dirty="0" smtClean="0">
                <a:solidFill>
                  <a:srgbClr val="0000FF"/>
                </a:solidFill>
              </a:rPr>
              <a:t>Listening will help them to prove it.</a:t>
            </a:r>
          </a:p>
          <a:p>
            <a:r>
              <a:rPr lang="en-US" sz="3600" dirty="0" smtClean="0">
                <a:solidFill>
                  <a:srgbClr val="0000FF"/>
                </a:solidFill>
              </a:rPr>
              <a:t>Encourage them to write down or draw what they are feeling. </a:t>
            </a:r>
            <a:endParaRPr lang="en-US" sz="3600" dirty="0">
              <a:solidFill>
                <a:srgbClr val="0000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20" y="1676400"/>
            <a:ext cx="3276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420" y="385064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3233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2403</TotalTime>
  <Words>1840</Words>
  <Application>Microsoft Macintosh PowerPoint</Application>
  <PresentationFormat>On-screen Show (4:3)</PresentationFormat>
  <Paragraphs>165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Talking to Kids about disaster</vt:lpstr>
      <vt:lpstr>1. Observe how the child is reacting</vt:lpstr>
      <vt:lpstr>What can you do for preschoolers?</vt:lpstr>
      <vt:lpstr>Elementary school children</vt:lpstr>
      <vt:lpstr>What Can you do?</vt:lpstr>
      <vt:lpstr>Adolescents</vt:lpstr>
      <vt:lpstr>What Can You do?</vt:lpstr>
      <vt:lpstr>2.  Respond to the child’s reaction</vt:lpstr>
      <vt:lpstr>3.  Listen. Ask questions. Listen. Ask  questions</vt:lpstr>
      <vt:lpstr>4.  Be prepared to answer their questions several times.</vt:lpstr>
      <vt:lpstr>5.  Share God’s promises with    the child</vt:lpstr>
      <vt:lpstr> Bible Promises </vt:lpstr>
      <vt:lpstr>PowerPoint Presentation</vt:lpstr>
      <vt:lpstr>6.  Pray with the child about the tragedy</vt:lpstr>
      <vt:lpstr>Prayer time</vt:lpstr>
      <vt:lpstr>7.  Let the child know that jesus is their best friend and will always be with them no matter what they go through</vt:lpstr>
      <vt:lpstr>JESUS IS OUR FRIEND</vt:lpstr>
      <vt:lpstr>8. Help meet their needs</vt:lpstr>
      <vt:lpstr>Involve your childREN  </vt:lpstr>
      <vt:lpstr>8. Help the children get back into a  routine as soon as possible</vt:lpstr>
      <vt:lpstr>9. Be there</vt:lpstr>
    </vt:vector>
  </TitlesOfParts>
  <Company>S.D.A. Church World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Muganda, Tanya</dc:creator>
  <cp:lastModifiedBy>Linda Koh</cp:lastModifiedBy>
  <cp:revision>55</cp:revision>
  <dcterms:created xsi:type="dcterms:W3CDTF">2014-12-09T14:47:13Z</dcterms:created>
  <dcterms:modified xsi:type="dcterms:W3CDTF">2015-10-07T20:52:36Z</dcterms:modified>
</cp:coreProperties>
</file>