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32"/>
  </p:handoutMasterIdLst>
  <p:sldIdLst>
    <p:sldId id="273" r:id="rId2"/>
    <p:sldId id="269" r:id="rId3"/>
    <p:sldId id="304" r:id="rId4"/>
    <p:sldId id="305" r:id="rId5"/>
    <p:sldId id="307" r:id="rId6"/>
    <p:sldId id="266" r:id="rId7"/>
    <p:sldId id="282" r:id="rId8"/>
    <p:sldId id="288" r:id="rId9"/>
    <p:sldId id="283" r:id="rId10"/>
    <p:sldId id="285" r:id="rId11"/>
    <p:sldId id="284" r:id="rId12"/>
    <p:sldId id="286" r:id="rId13"/>
    <p:sldId id="287" r:id="rId14"/>
    <p:sldId id="272" r:id="rId15"/>
    <p:sldId id="289" r:id="rId16"/>
    <p:sldId id="274" r:id="rId17"/>
    <p:sldId id="291" r:id="rId18"/>
    <p:sldId id="301" r:id="rId19"/>
    <p:sldId id="292" r:id="rId20"/>
    <p:sldId id="293" r:id="rId21"/>
    <p:sldId id="296" r:id="rId22"/>
    <p:sldId id="295" r:id="rId23"/>
    <p:sldId id="290" r:id="rId24"/>
    <p:sldId id="278" r:id="rId25"/>
    <p:sldId id="297" r:id="rId26"/>
    <p:sldId id="298" r:id="rId27"/>
    <p:sldId id="299" r:id="rId28"/>
    <p:sldId id="300" r:id="rId29"/>
    <p:sldId id="276" r:id="rId30"/>
    <p:sldId id="308"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00"/>
    <a:srgbClr val="5E1D10"/>
    <a:srgbClr val="4D4D4D"/>
    <a:srgbClr val="B0AC00"/>
    <a:srgbClr val="D5E1E7"/>
    <a:srgbClr val="FFCC6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54" autoAdjust="0"/>
    <p:restoredTop sz="76570" autoAdjust="0"/>
  </p:normalViewPr>
  <p:slideViewPr>
    <p:cSldViewPr>
      <p:cViewPr>
        <p:scale>
          <a:sx n="81" d="100"/>
          <a:sy n="81" d="100"/>
        </p:scale>
        <p:origin x="-768" y="-25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1912"/>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9CCA1F0-B127-467B-AEC8-6533B2688F11}" type="slidenum">
              <a:rPr lang="en-US"/>
              <a:pPr/>
              <a:t>‹#›</a:t>
            </a:fld>
            <a:endParaRPr lang="en-US"/>
          </a:p>
        </p:txBody>
      </p:sp>
    </p:spTree>
    <p:extLst>
      <p:ext uri="{BB962C8B-B14F-4D97-AF65-F5344CB8AC3E}">
        <p14:creationId xmlns:p14="http://schemas.microsoft.com/office/powerpoint/2010/main" val="8113710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066800" y="3429000"/>
            <a:ext cx="4419600" cy="1524000"/>
          </a:xfrm>
        </p:spPr>
        <p:txBody>
          <a:bodyPr vert="horz"/>
          <a:lstStyle>
            <a:lvl1pPr>
              <a:defRPr sz="4800">
                <a:solidFill>
                  <a:schemeClr val="accent2">
                    <a:lumMod val="75000"/>
                  </a:schemeClr>
                </a:solidFill>
              </a:defRPr>
            </a:lvl1pPr>
          </a:lstStyle>
          <a:p>
            <a:r>
              <a:rPr lang="en-US" smtClean="0"/>
              <a:t>Click to edit Master title style</a:t>
            </a:r>
            <a:endParaRPr lang="en-US" dirty="0"/>
          </a:p>
        </p:txBody>
      </p:sp>
      <p:sp>
        <p:nvSpPr>
          <p:cNvPr id="16387" name="Rectangle 3"/>
          <p:cNvSpPr>
            <a:spLocks noGrp="1" noChangeArrowheads="1"/>
          </p:cNvSpPr>
          <p:nvPr>
            <p:ph type="subTitle" idx="1"/>
          </p:nvPr>
        </p:nvSpPr>
        <p:spPr>
          <a:xfrm>
            <a:off x="1905000" y="5334000"/>
            <a:ext cx="4114800" cy="533400"/>
          </a:xfrm>
        </p:spPr>
        <p:txBody>
          <a:bodyPr/>
          <a:lstStyle>
            <a:lvl1pPr marL="0" indent="0">
              <a:buFontTx/>
              <a:buNone/>
              <a:defRPr>
                <a:solidFill>
                  <a:schemeClr val="accent3">
                    <a:lumMod val="75000"/>
                  </a:schemeClr>
                </a:solidFill>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vert="horz"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28600"/>
            <a:ext cx="1828800" cy="65532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5334000" cy="65532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 cy="6553200"/>
          </a:xfrm>
        </p:spPr>
        <p:txBody>
          <a:bodyPr/>
          <a:lstStyle>
            <a:lvl1pPr>
              <a:defRPr sz="48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lang="en-US" sz="2800" dirty="0" smtClean="0">
                <a:solidFill>
                  <a:schemeClr val="accent3">
                    <a:lumMod val="20000"/>
                    <a:lumOff val="80000"/>
                  </a:schemeClr>
                </a:solidFill>
                <a:latin typeface="Arial" charset="0"/>
              </a:defRPr>
            </a:lvl1pPr>
            <a:lvl2pPr>
              <a:defRPr sz="2400">
                <a:solidFill>
                  <a:schemeClr val="accent3">
                    <a:lumMod val="20000"/>
                    <a:lumOff val="80000"/>
                  </a:schemeClr>
                </a:solidFill>
              </a:defRPr>
            </a:lvl2pPr>
            <a:lvl3pPr>
              <a:defRPr sz="2000">
                <a:solidFill>
                  <a:schemeClr val="accent3">
                    <a:lumMod val="20000"/>
                    <a:lumOff val="80000"/>
                  </a:schemeClr>
                </a:solidFill>
              </a:defRPr>
            </a:lvl3pPr>
            <a:lvl4pPr>
              <a:defRPr sz="1800">
                <a:solidFill>
                  <a:schemeClr val="accent3">
                    <a:lumMod val="20000"/>
                    <a:lumOff val="80000"/>
                  </a:schemeClr>
                </a:solidFill>
              </a:defRPr>
            </a:lvl4pPr>
            <a:lvl5pPr>
              <a:defRPr sz="1800">
                <a:solidFill>
                  <a:schemeClr val="accent3">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 cy="6553200"/>
          </a:xfrm>
        </p:spPr>
        <p:txBody>
          <a:bodyPr/>
          <a:lstStyle>
            <a:lvl1pPr>
              <a:defRPr sz="48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lang="en-US" sz="2800" dirty="0" smtClean="0">
                <a:solidFill>
                  <a:schemeClr val="tx1"/>
                </a:solidFill>
                <a:latin typeface="Arial" charset="0"/>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209800"/>
            <a:ext cx="7772400" cy="1362075"/>
          </a:xfrm>
        </p:spPr>
        <p:txBody>
          <a:bodyPr vert="horz"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685800"/>
            <a:ext cx="7772400" cy="1500187"/>
          </a:xfrm>
        </p:spPr>
        <p:txBody>
          <a:bodyPr anchor="b"/>
          <a:lstStyle>
            <a:lvl1pPr marL="0" indent="0">
              <a:buNone/>
              <a:defRPr sz="2000">
                <a:solidFill>
                  <a:schemeClr val="accent2">
                    <a:lumMod val="7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2000" cy="6553200"/>
          </a:xfrm>
        </p:spPr>
        <p:txBody>
          <a:bodyPr/>
          <a:lstStyle>
            <a:lvl1pPr>
              <a:defRPr sz="4800"/>
            </a:lvl1pPr>
          </a:lstStyle>
          <a:p>
            <a:r>
              <a:rPr lang="en-US" smtClean="0"/>
              <a:t>Click to edit Master title style</a:t>
            </a:r>
            <a:endParaRPr lang="en-US" dirty="0"/>
          </a:p>
        </p:txBody>
      </p:sp>
      <p:sp>
        <p:nvSpPr>
          <p:cNvPr id="3" name="Content Placeholder 2"/>
          <p:cNvSpPr>
            <a:spLocks noGrp="1"/>
          </p:cNvSpPr>
          <p:nvPr>
            <p:ph sz="half" idx="1"/>
          </p:nvPr>
        </p:nvSpPr>
        <p:spPr>
          <a:xfrm>
            <a:off x="1524000" y="304800"/>
            <a:ext cx="2933700" cy="6248400"/>
          </a:xfrm>
        </p:spPr>
        <p:txBody>
          <a:bodyPr/>
          <a:lstStyle>
            <a:lvl1pPr>
              <a:defRPr sz="2800">
                <a:solidFill>
                  <a:schemeClr val="accent3">
                    <a:lumMod val="20000"/>
                    <a:lumOff val="80000"/>
                  </a:schemeClr>
                </a:solidFill>
              </a:defRPr>
            </a:lvl1pPr>
            <a:lvl2pPr>
              <a:defRPr sz="2400">
                <a:solidFill>
                  <a:schemeClr val="accent3">
                    <a:lumMod val="20000"/>
                    <a:lumOff val="80000"/>
                  </a:schemeClr>
                </a:solidFill>
              </a:defRPr>
            </a:lvl2pPr>
            <a:lvl3pPr>
              <a:defRPr sz="2000">
                <a:solidFill>
                  <a:schemeClr val="accent3">
                    <a:lumMod val="20000"/>
                    <a:lumOff val="80000"/>
                  </a:schemeClr>
                </a:solidFill>
              </a:defRPr>
            </a:lvl3pPr>
            <a:lvl4pPr>
              <a:defRPr sz="1800">
                <a:solidFill>
                  <a:schemeClr val="accent3">
                    <a:lumMod val="20000"/>
                    <a:lumOff val="80000"/>
                  </a:schemeClr>
                </a:solidFill>
              </a:defRPr>
            </a:lvl4pPr>
            <a:lvl5pPr>
              <a:defRPr sz="1800">
                <a:solidFill>
                  <a:schemeClr val="accent3">
                    <a:lumMod val="20000"/>
                    <a:lumOff val="8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10100" y="304800"/>
            <a:ext cx="2933700" cy="6248400"/>
          </a:xfrm>
        </p:spPr>
        <p:txBody>
          <a:bodyPr/>
          <a:lstStyle>
            <a:lvl1pPr>
              <a:defRPr sz="2800">
                <a:solidFill>
                  <a:schemeClr val="accent3">
                    <a:lumMod val="20000"/>
                    <a:lumOff val="80000"/>
                  </a:schemeClr>
                </a:solidFill>
              </a:defRPr>
            </a:lvl1pPr>
            <a:lvl2pPr>
              <a:defRPr sz="2400">
                <a:solidFill>
                  <a:schemeClr val="accent3">
                    <a:lumMod val="20000"/>
                    <a:lumOff val="80000"/>
                  </a:schemeClr>
                </a:solidFill>
              </a:defRPr>
            </a:lvl2pPr>
            <a:lvl3pPr>
              <a:defRPr sz="2000">
                <a:solidFill>
                  <a:schemeClr val="accent3">
                    <a:lumMod val="20000"/>
                    <a:lumOff val="80000"/>
                  </a:schemeClr>
                </a:solidFill>
              </a:defRPr>
            </a:lvl3pPr>
            <a:lvl4pPr>
              <a:defRPr sz="1800">
                <a:solidFill>
                  <a:schemeClr val="accent3">
                    <a:lumMod val="20000"/>
                    <a:lumOff val="80000"/>
                  </a:schemeClr>
                </a:solidFill>
              </a:defRPr>
            </a:lvl4pPr>
            <a:lvl5pPr>
              <a:defRPr sz="1800">
                <a:solidFill>
                  <a:schemeClr val="accent3">
                    <a:lumMod val="20000"/>
                    <a:lumOff val="8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05600" cy="1143000"/>
          </a:xfrm>
        </p:spPr>
        <p:txBody>
          <a:bodyPr vert="horz"/>
          <a:lstStyle>
            <a:lvl1pPr algn="ctr">
              <a:defRPr sz="4800"/>
            </a:lvl1pPr>
          </a:lstStyle>
          <a:p>
            <a:r>
              <a:rPr lang="en-US" smtClean="0"/>
              <a:t>Click to edit Master title style</a:t>
            </a:r>
            <a:endParaRPr lang="en-US" dirty="0"/>
          </a:p>
        </p:txBody>
      </p:sp>
      <p:sp>
        <p:nvSpPr>
          <p:cNvPr id="3" name="Text Placeholder 2"/>
          <p:cNvSpPr>
            <a:spLocks noGrp="1"/>
          </p:cNvSpPr>
          <p:nvPr>
            <p:ph type="body" idx="1"/>
          </p:nvPr>
        </p:nvSpPr>
        <p:spPr>
          <a:xfrm>
            <a:off x="1143000" y="1535113"/>
            <a:ext cx="3354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174875"/>
            <a:ext cx="3354388" cy="3951288"/>
          </a:xfrm>
        </p:spPr>
        <p:txBody>
          <a:bodyPr/>
          <a:lstStyle>
            <a:lvl1pPr>
              <a:defRPr sz="2400">
                <a:solidFill>
                  <a:schemeClr val="accent3">
                    <a:lumMod val="20000"/>
                    <a:lumOff val="80000"/>
                  </a:schemeClr>
                </a:solidFill>
              </a:defRPr>
            </a:lvl1pPr>
            <a:lvl2pPr>
              <a:defRPr sz="2000">
                <a:solidFill>
                  <a:schemeClr val="accent3">
                    <a:lumMod val="20000"/>
                    <a:lumOff val="80000"/>
                  </a:schemeClr>
                </a:solidFill>
              </a:defRPr>
            </a:lvl2pPr>
            <a:lvl3pPr>
              <a:defRPr sz="1800">
                <a:solidFill>
                  <a:schemeClr val="accent3">
                    <a:lumMod val="20000"/>
                    <a:lumOff val="80000"/>
                  </a:schemeClr>
                </a:solidFill>
              </a:defRPr>
            </a:lvl3pPr>
            <a:lvl4pPr>
              <a:defRPr sz="1600">
                <a:solidFill>
                  <a:schemeClr val="accent3">
                    <a:lumMod val="20000"/>
                    <a:lumOff val="80000"/>
                  </a:schemeClr>
                </a:solidFill>
              </a:defRPr>
            </a:lvl4pPr>
            <a:lvl5pPr>
              <a:defRPr sz="1600">
                <a:solidFill>
                  <a:schemeClr val="accent3">
                    <a:lumMod val="20000"/>
                    <a:lumOff val="8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1" y="1535113"/>
            <a:ext cx="327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0" y="2133600"/>
            <a:ext cx="3203575" cy="3951288"/>
          </a:xfrm>
        </p:spPr>
        <p:txBody>
          <a:bodyPr/>
          <a:lstStyle>
            <a:lvl1pPr>
              <a:defRPr sz="2400">
                <a:solidFill>
                  <a:schemeClr val="accent3">
                    <a:lumMod val="20000"/>
                    <a:lumOff val="80000"/>
                  </a:schemeClr>
                </a:solidFill>
              </a:defRPr>
            </a:lvl1pPr>
            <a:lvl2pPr>
              <a:defRPr sz="2000">
                <a:solidFill>
                  <a:schemeClr val="accent3">
                    <a:lumMod val="20000"/>
                    <a:lumOff val="80000"/>
                  </a:schemeClr>
                </a:solidFill>
              </a:defRPr>
            </a:lvl2pPr>
            <a:lvl3pPr>
              <a:defRPr sz="1800">
                <a:solidFill>
                  <a:schemeClr val="accent3">
                    <a:lumMod val="20000"/>
                    <a:lumOff val="80000"/>
                  </a:schemeClr>
                </a:solidFill>
              </a:defRPr>
            </a:lvl3pPr>
            <a:lvl4pPr>
              <a:defRPr sz="1600">
                <a:solidFill>
                  <a:schemeClr val="accent3">
                    <a:lumMod val="20000"/>
                    <a:lumOff val="80000"/>
                  </a:schemeClr>
                </a:solidFill>
              </a:defRPr>
            </a:lvl4pPr>
            <a:lvl5pPr>
              <a:defRPr sz="1600">
                <a:solidFill>
                  <a:schemeClr val="accent3">
                    <a:lumMod val="20000"/>
                    <a:lumOff val="8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273050"/>
            <a:ext cx="2322513" cy="1162050"/>
          </a:xfrm>
        </p:spPr>
        <p:txBody>
          <a:bodyPr vert="horz"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4197350" cy="5853113"/>
          </a:xfrm>
        </p:spPr>
        <p:txBody>
          <a:bodyPr/>
          <a:lstStyle>
            <a:lvl1pPr>
              <a:defRPr sz="3200">
                <a:solidFill>
                  <a:schemeClr val="accent3">
                    <a:lumMod val="20000"/>
                    <a:lumOff val="80000"/>
                  </a:schemeClr>
                </a:solidFill>
              </a:defRPr>
            </a:lvl1pPr>
            <a:lvl2pPr>
              <a:defRPr sz="2800">
                <a:solidFill>
                  <a:schemeClr val="accent3">
                    <a:lumMod val="20000"/>
                    <a:lumOff val="80000"/>
                  </a:schemeClr>
                </a:solidFill>
              </a:defRPr>
            </a:lvl2pPr>
            <a:lvl3pPr>
              <a:defRPr sz="2400">
                <a:solidFill>
                  <a:schemeClr val="accent3">
                    <a:lumMod val="20000"/>
                    <a:lumOff val="80000"/>
                  </a:schemeClr>
                </a:solidFill>
              </a:defRPr>
            </a:lvl3pPr>
            <a:lvl4pPr>
              <a:defRPr sz="2000">
                <a:solidFill>
                  <a:schemeClr val="accent3">
                    <a:lumMod val="20000"/>
                    <a:lumOff val="80000"/>
                  </a:schemeClr>
                </a:solidFill>
              </a:defRPr>
            </a:lvl4pPr>
            <a:lvl5pPr>
              <a:defRPr sz="2000">
                <a:solidFill>
                  <a:schemeClr val="accent3">
                    <a:lumMod val="20000"/>
                    <a:lumOff val="8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1435100"/>
            <a:ext cx="23225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28600" y="228600"/>
            <a:ext cx="990600" cy="6553200"/>
          </a:xfrm>
          <a:prstGeom prst="rect">
            <a:avLst/>
          </a:prstGeom>
          <a:noFill/>
          <a:ln w="9525">
            <a:noFill/>
            <a:miter lim="800000"/>
            <a:headEnd/>
            <a:tailEnd/>
          </a:ln>
          <a:effectLst/>
        </p:spPr>
        <p:txBody>
          <a:bodyPr vert="eaVert" wrap="square" lIns="91440" tIns="45720" rIns="91440" bIns="45720" numCol="1" anchor="ctr" anchorCtr="0" compatLnSpc="1">
            <a:prstTxWarp prst="textNoShape">
              <a:avLst/>
            </a:prstTxWarp>
          </a:bodyPr>
          <a:lstStyle/>
          <a:p>
            <a:pPr lvl="0"/>
            <a:r>
              <a:rPr lang="en-US" dirty="0" smtClean="0"/>
              <a:t>Your Topic Goes Here</a:t>
            </a:r>
          </a:p>
        </p:txBody>
      </p:sp>
      <p:sp>
        <p:nvSpPr>
          <p:cNvPr id="10243" name="Rectangle 3"/>
          <p:cNvSpPr>
            <a:spLocks noGrp="1" noChangeArrowheads="1"/>
          </p:cNvSpPr>
          <p:nvPr>
            <p:ph type="body" idx="1"/>
          </p:nvPr>
        </p:nvSpPr>
        <p:spPr bwMode="auto">
          <a:xfrm>
            <a:off x="1524000" y="304800"/>
            <a:ext cx="6019800" cy="6248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Your Subtopics Go Here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6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5400">
          <a:solidFill>
            <a:schemeClr val="accent2">
              <a:lumMod val="75000"/>
            </a:schemeClr>
          </a:solidFill>
          <a:latin typeface="+mj-lt"/>
          <a:ea typeface="+mj-ea"/>
          <a:cs typeface="+mj-cs"/>
        </a:defRPr>
      </a:lvl1pPr>
      <a:lvl2pPr algn="l" rtl="0" eaLnBrk="1" fontAlgn="base" hangingPunct="1">
        <a:spcBef>
          <a:spcPct val="0"/>
        </a:spcBef>
        <a:spcAft>
          <a:spcPct val="0"/>
        </a:spcAft>
        <a:defRPr sz="5400">
          <a:solidFill>
            <a:srgbClr val="5E1D10"/>
          </a:solidFill>
          <a:latin typeface="Impact" pitchFamily="34" charset="0"/>
        </a:defRPr>
      </a:lvl2pPr>
      <a:lvl3pPr algn="l" rtl="0" eaLnBrk="1" fontAlgn="base" hangingPunct="1">
        <a:spcBef>
          <a:spcPct val="0"/>
        </a:spcBef>
        <a:spcAft>
          <a:spcPct val="0"/>
        </a:spcAft>
        <a:defRPr sz="5400">
          <a:solidFill>
            <a:srgbClr val="5E1D10"/>
          </a:solidFill>
          <a:latin typeface="Impact" pitchFamily="34" charset="0"/>
        </a:defRPr>
      </a:lvl3pPr>
      <a:lvl4pPr algn="l" rtl="0" eaLnBrk="1" fontAlgn="base" hangingPunct="1">
        <a:spcBef>
          <a:spcPct val="0"/>
        </a:spcBef>
        <a:spcAft>
          <a:spcPct val="0"/>
        </a:spcAft>
        <a:defRPr sz="5400">
          <a:solidFill>
            <a:srgbClr val="5E1D10"/>
          </a:solidFill>
          <a:latin typeface="Impact" pitchFamily="34" charset="0"/>
        </a:defRPr>
      </a:lvl4pPr>
      <a:lvl5pPr algn="l" rtl="0" eaLnBrk="1" fontAlgn="base" hangingPunct="1">
        <a:spcBef>
          <a:spcPct val="0"/>
        </a:spcBef>
        <a:spcAft>
          <a:spcPct val="0"/>
        </a:spcAft>
        <a:defRPr sz="5400">
          <a:solidFill>
            <a:srgbClr val="5E1D10"/>
          </a:solidFill>
          <a:latin typeface="Impact" pitchFamily="34" charset="0"/>
        </a:defRPr>
      </a:lvl5pPr>
      <a:lvl6pPr marL="457200" algn="l" rtl="0" eaLnBrk="1" fontAlgn="base" hangingPunct="1">
        <a:spcBef>
          <a:spcPct val="0"/>
        </a:spcBef>
        <a:spcAft>
          <a:spcPct val="0"/>
        </a:spcAft>
        <a:defRPr sz="5400">
          <a:solidFill>
            <a:srgbClr val="5E1D10"/>
          </a:solidFill>
          <a:latin typeface="Impact" pitchFamily="34" charset="0"/>
        </a:defRPr>
      </a:lvl6pPr>
      <a:lvl7pPr marL="914400" algn="l" rtl="0" eaLnBrk="1" fontAlgn="base" hangingPunct="1">
        <a:spcBef>
          <a:spcPct val="0"/>
        </a:spcBef>
        <a:spcAft>
          <a:spcPct val="0"/>
        </a:spcAft>
        <a:defRPr sz="5400">
          <a:solidFill>
            <a:srgbClr val="5E1D10"/>
          </a:solidFill>
          <a:latin typeface="Impact" pitchFamily="34" charset="0"/>
        </a:defRPr>
      </a:lvl7pPr>
      <a:lvl8pPr marL="1371600" algn="l" rtl="0" eaLnBrk="1" fontAlgn="base" hangingPunct="1">
        <a:spcBef>
          <a:spcPct val="0"/>
        </a:spcBef>
        <a:spcAft>
          <a:spcPct val="0"/>
        </a:spcAft>
        <a:defRPr sz="5400">
          <a:solidFill>
            <a:srgbClr val="5E1D10"/>
          </a:solidFill>
          <a:latin typeface="Impact" pitchFamily="34" charset="0"/>
        </a:defRPr>
      </a:lvl8pPr>
      <a:lvl9pPr marL="1828800" algn="l" rtl="0" eaLnBrk="1" fontAlgn="base" hangingPunct="1">
        <a:spcBef>
          <a:spcPct val="0"/>
        </a:spcBef>
        <a:spcAft>
          <a:spcPct val="0"/>
        </a:spcAft>
        <a:defRPr sz="5400">
          <a:solidFill>
            <a:srgbClr val="5E1D10"/>
          </a:solidFill>
          <a:latin typeface="Impact" pitchFamily="34" charset="0"/>
        </a:defRPr>
      </a:lvl9pPr>
    </p:titleStyle>
    <p:bodyStyle>
      <a:lvl1pPr marL="342900" indent="-342900" algn="l" rtl="0" eaLnBrk="1" fontAlgn="base" hangingPunct="1">
        <a:spcBef>
          <a:spcPct val="20000"/>
        </a:spcBef>
        <a:spcAft>
          <a:spcPct val="0"/>
        </a:spcAft>
        <a:buChar char="•"/>
        <a:defRPr sz="2000">
          <a:solidFill>
            <a:schemeClr val="accent3">
              <a:lumMod val="20000"/>
              <a:lumOff val="80000"/>
            </a:schemeClr>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27584" y="836712"/>
            <a:ext cx="7772400" cy="1362075"/>
          </a:xfrm>
        </p:spPr>
        <p:txBody>
          <a:bodyPr/>
          <a:lstStyle/>
          <a:p>
            <a:pPr algn="ctr"/>
            <a:r>
              <a:rPr lang="en-US" sz="6000" dirty="0" smtClean="0">
                <a:effectLst>
                  <a:outerShdw blurRad="50800" dist="38100" dir="8100000" algn="tr" rotWithShape="0">
                    <a:prstClr val="black">
                      <a:alpha val="40000"/>
                    </a:prstClr>
                  </a:outerShdw>
                </a:effectLst>
              </a:rPr>
              <a:t>Hold On to Your </a:t>
            </a:r>
            <a:r>
              <a:rPr lang="en-US" sz="6000" dirty="0" smtClean="0">
                <a:effectLst>
                  <a:outerShdw blurRad="50800" dist="38100" dir="8100000" algn="tr" rotWithShape="0">
                    <a:prstClr val="black">
                      <a:alpha val="40000"/>
                    </a:prstClr>
                  </a:outerShdw>
                </a:effectLst>
              </a:rPr>
              <a:t>Kids;</a:t>
            </a:r>
            <a:r>
              <a:rPr lang="en-US" sz="6000" dirty="0" smtClean="0">
                <a:effectLst>
                  <a:outerShdw blurRad="50800" dist="38100" dir="8100000" algn="tr" rotWithShape="0">
                    <a:prstClr val="black">
                      <a:alpha val="40000"/>
                    </a:prstClr>
                  </a:outerShdw>
                </a:effectLst>
              </a:rPr>
              <a:t/>
            </a:r>
            <a:br>
              <a:rPr lang="en-US" sz="6000" dirty="0" smtClean="0">
                <a:effectLst>
                  <a:outerShdw blurRad="50800" dist="38100" dir="8100000" algn="tr" rotWithShape="0">
                    <a:prstClr val="black">
                      <a:alpha val="40000"/>
                    </a:prstClr>
                  </a:outerShdw>
                </a:effectLst>
              </a:rPr>
            </a:br>
            <a:r>
              <a:rPr lang="en-US" sz="3600" cap="none" dirty="0" smtClean="0">
                <a:effectLst>
                  <a:outerShdw blurRad="50800" dist="38100" dir="8100000" algn="tr" rotWithShape="0">
                    <a:prstClr val="black">
                      <a:alpha val="40000"/>
                    </a:prstClr>
                  </a:outerShdw>
                </a:effectLst>
              </a:rPr>
              <a:t>Why Parents Need To Matter More Than Peers</a:t>
            </a:r>
            <a:br>
              <a:rPr lang="en-US" sz="3600" cap="none" dirty="0" smtClean="0">
                <a:effectLst>
                  <a:outerShdw blurRad="50800" dist="38100" dir="8100000" algn="tr" rotWithShape="0">
                    <a:prstClr val="black">
                      <a:alpha val="40000"/>
                    </a:prstClr>
                  </a:outerShdw>
                </a:effectLst>
              </a:rPr>
            </a:br>
            <a:r>
              <a:rPr lang="en-US" sz="3600" cap="none" dirty="0" smtClean="0">
                <a:effectLst>
                  <a:outerShdw blurRad="50800" dist="38100" dir="8100000" algn="tr" rotWithShape="0">
                    <a:prstClr val="black">
                      <a:alpha val="40000"/>
                    </a:prstClr>
                  </a:outerShdw>
                </a:effectLst>
              </a:rPr>
              <a:t/>
            </a:r>
            <a:br>
              <a:rPr lang="en-US" sz="3600" cap="none" dirty="0" smtClean="0">
                <a:effectLst>
                  <a:outerShdw blurRad="50800" dist="38100" dir="8100000" algn="tr" rotWithShape="0">
                    <a:prstClr val="black">
                      <a:alpha val="40000"/>
                    </a:prstClr>
                  </a:outerShdw>
                </a:effectLst>
              </a:rPr>
            </a:br>
            <a:r>
              <a:rPr lang="en-US" sz="3600" cap="none" dirty="0" smtClean="0"/>
              <a:t/>
            </a:r>
            <a:br>
              <a:rPr lang="en-US" sz="3600" cap="none" dirty="0" smtClean="0"/>
            </a:br>
            <a:r>
              <a:rPr lang="en-US" sz="2400" b="0" dirty="0" err="1" smtClean="0"/>
              <a:t>gordon</a:t>
            </a:r>
            <a:r>
              <a:rPr lang="en-US" sz="2400" b="0" dirty="0" smtClean="0"/>
              <a:t> Neufeld                Gabor Mate</a:t>
            </a:r>
            <a:endParaRPr lang="en-US" sz="2400" b="0" dirty="0"/>
          </a:p>
        </p:txBody>
      </p:sp>
      <p:sp>
        <p:nvSpPr>
          <p:cNvPr id="3" name="Text Placeholder 2"/>
          <p:cNvSpPr>
            <a:spLocks noGrp="1"/>
          </p:cNvSpPr>
          <p:nvPr>
            <p:ph type="body" idx="1"/>
          </p:nvPr>
        </p:nvSpPr>
        <p:spPr>
          <a:xfrm>
            <a:off x="2771800" y="5013176"/>
            <a:ext cx="7772400" cy="1500187"/>
          </a:xfrm>
        </p:spPr>
        <p:txBody>
          <a:bodyPr/>
          <a:lstStyle/>
          <a:p>
            <a:r>
              <a:rPr lang="en-US" dirty="0" smtClean="0"/>
              <a:t>Adapted by Julie </a:t>
            </a:r>
            <a:r>
              <a:rPr lang="en-US" dirty="0" err="1" smtClean="0"/>
              <a:t>Weslake</a:t>
            </a:r>
            <a:endParaRPr lang="en-US" dirty="0" smtClean="0"/>
          </a:p>
          <a:p>
            <a:r>
              <a:rPr lang="en-US" dirty="0" smtClean="0"/>
              <a:t>Director of Children’s Ministries </a:t>
            </a:r>
          </a:p>
          <a:p>
            <a:r>
              <a:rPr lang="en-US" dirty="0" smtClean="0"/>
              <a:t>South Pacific Division</a:t>
            </a:r>
            <a:endParaRPr lang="en-US" dirty="0"/>
          </a:p>
        </p:txBody>
      </p:sp>
    </p:spTree>
    <p:extLst>
      <p:ext uri="{BB962C8B-B14F-4D97-AF65-F5344CB8AC3E}">
        <p14:creationId xmlns:p14="http://schemas.microsoft.com/office/powerpoint/2010/main" val="27914859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a:r>
              <a:rPr lang="en-US" dirty="0" smtClean="0">
                <a:solidFill>
                  <a:schemeClr val="tx1"/>
                </a:solidFill>
              </a:rPr>
              <a:t>Attachment</a:t>
            </a:r>
            <a:endParaRPr lang="en-US" dirty="0">
              <a:solidFill>
                <a:schemeClr val="tx1"/>
              </a:solidFill>
            </a:endParaRPr>
          </a:p>
        </p:txBody>
      </p:sp>
      <p:sp>
        <p:nvSpPr>
          <p:cNvPr id="21507" name="Rectangle 3"/>
          <p:cNvSpPr>
            <a:spLocks noGrp="1" noChangeArrowheads="1"/>
          </p:cNvSpPr>
          <p:nvPr>
            <p:ph idx="1"/>
          </p:nvPr>
        </p:nvSpPr>
        <p:spPr>
          <a:xfrm>
            <a:off x="1331640" y="260648"/>
            <a:ext cx="6408712" cy="5544616"/>
          </a:xfrm>
        </p:spPr>
        <p:txBody>
          <a:bodyPr/>
          <a:lstStyle/>
          <a:p>
            <a:pPr>
              <a:spcBef>
                <a:spcPts val="0"/>
              </a:spcBef>
            </a:pPr>
            <a:r>
              <a:rPr lang="en-US" dirty="0" smtClean="0">
                <a:latin typeface="+mn-lt"/>
              </a:rPr>
              <a:t>Attachment formed through senses – sight, smell, sound, touch.</a:t>
            </a:r>
          </a:p>
          <a:p>
            <a:pPr>
              <a:spcBef>
                <a:spcPts val="0"/>
              </a:spcBef>
            </a:pPr>
            <a:endParaRPr lang="en-US" dirty="0">
              <a:solidFill>
                <a:schemeClr val="tx1"/>
              </a:solidFill>
              <a:latin typeface="+mn-lt"/>
            </a:endParaRPr>
          </a:p>
          <a:p>
            <a:pPr>
              <a:spcBef>
                <a:spcPts val="0"/>
              </a:spcBef>
            </a:pPr>
            <a:r>
              <a:rPr lang="en-US" dirty="0" smtClean="0">
                <a:latin typeface="+mn-lt"/>
              </a:rPr>
              <a:t>Identifying with someone and feeling close to them.</a:t>
            </a:r>
          </a:p>
          <a:p>
            <a:pPr>
              <a:spcBef>
                <a:spcPts val="0"/>
              </a:spcBef>
            </a:pPr>
            <a:endParaRPr lang="en-US" dirty="0">
              <a:latin typeface="+mn-lt"/>
            </a:endParaRPr>
          </a:p>
          <a:p>
            <a:pPr>
              <a:spcBef>
                <a:spcPts val="0"/>
              </a:spcBef>
            </a:pPr>
            <a:r>
              <a:rPr lang="en-US" dirty="0" smtClean="0">
                <a:latin typeface="+mn-lt"/>
              </a:rPr>
              <a:t>Having warm and affectionate feelings.</a:t>
            </a:r>
          </a:p>
          <a:p>
            <a:pPr>
              <a:spcBef>
                <a:spcPts val="0"/>
              </a:spcBef>
            </a:pPr>
            <a:endParaRPr lang="en-US" dirty="0">
              <a:latin typeface="+mn-lt"/>
            </a:endParaRPr>
          </a:p>
          <a:p>
            <a:pPr>
              <a:spcBef>
                <a:spcPts val="0"/>
              </a:spcBef>
            </a:pPr>
            <a:r>
              <a:rPr lang="en-US" dirty="0" smtClean="0">
                <a:latin typeface="+mn-lt"/>
              </a:rPr>
              <a:t>When they feel that they belong and matter to somebody.</a:t>
            </a:r>
          </a:p>
          <a:p>
            <a:pPr>
              <a:spcBef>
                <a:spcPts val="0"/>
              </a:spcBef>
            </a:pPr>
            <a:endParaRPr lang="en-US" dirty="0">
              <a:latin typeface="+mn-lt"/>
            </a:endParaRPr>
          </a:p>
          <a:p>
            <a:pPr>
              <a:spcBef>
                <a:spcPts val="0"/>
              </a:spcBef>
            </a:pPr>
            <a:r>
              <a:rPr lang="en-US" dirty="0" smtClean="0">
                <a:latin typeface="+mn-lt"/>
              </a:rPr>
              <a:t>When they feel it is safe to share deeply</a:t>
            </a:r>
            <a:r>
              <a:rPr lang="en-US" dirty="0" smtClean="0"/>
              <a:t>.</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04574044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down)">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wipe(down)">
                                      <p:cBhvr>
                                        <p:cTn id="12" dur="500"/>
                                        <p:tgtEl>
                                          <p:spTgt spid="215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507">
                                            <p:txEl>
                                              <p:pRg st="4" end="4"/>
                                            </p:txEl>
                                          </p:spTgt>
                                        </p:tgtEl>
                                        <p:attrNameLst>
                                          <p:attrName>style.visibility</p:attrName>
                                        </p:attrNameLst>
                                      </p:cBhvr>
                                      <p:to>
                                        <p:strVal val="visible"/>
                                      </p:to>
                                    </p:set>
                                    <p:animEffect transition="in" filter="wipe(down)">
                                      <p:cBhvr>
                                        <p:cTn id="17" dur="500"/>
                                        <p:tgtEl>
                                          <p:spTgt spid="2150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507">
                                            <p:txEl>
                                              <p:pRg st="6" end="6"/>
                                            </p:txEl>
                                          </p:spTgt>
                                        </p:tgtEl>
                                        <p:attrNameLst>
                                          <p:attrName>style.visibility</p:attrName>
                                        </p:attrNameLst>
                                      </p:cBhvr>
                                      <p:to>
                                        <p:strVal val="visible"/>
                                      </p:to>
                                    </p:set>
                                    <p:animEffect transition="in" filter="wipe(down)">
                                      <p:cBhvr>
                                        <p:cTn id="22" dur="500"/>
                                        <p:tgtEl>
                                          <p:spTgt spid="2150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507">
                                            <p:txEl>
                                              <p:pRg st="8" end="8"/>
                                            </p:txEl>
                                          </p:spTgt>
                                        </p:tgtEl>
                                        <p:attrNameLst>
                                          <p:attrName>style.visibility</p:attrName>
                                        </p:attrNameLst>
                                      </p:cBhvr>
                                      <p:to>
                                        <p:strVal val="visible"/>
                                      </p:to>
                                    </p:set>
                                    <p:animEffect transition="in" filter="wipe(down)">
                                      <p:cBhvr>
                                        <p:cTn id="27" dur="500"/>
                                        <p:tgtEl>
                                          <p:spTgt spid="215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a:r>
              <a:rPr lang="en-US" dirty="0" smtClean="0">
                <a:solidFill>
                  <a:schemeClr val="tx1"/>
                </a:solidFill>
              </a:rPr>
              <a:t>Attachmen</a:t>
            </a:r>
            <a:r>
              <a:rPr lang="en-US" dirty="0" smtClean="0">
                <a:solidFill>
                  <a:srgbClr val="000000"/>
                </a:solidFill>
              </a:rPr>
              <a:t>t</a:t>
            </a:r>
            <a:endParaRPr lang="en-US" dirty="0">
              <a:solidFill>
                <a:srgbClr val="000000"/>
              </a:solidFill>
            </a:endParaRPr>
          </a:p>
        </p:txBody>
      </p:sp>
      <p:sp>
        <p:nvSpPr>
          <p:cNvPr id="2" name="Rectangle 1"/>
          <p:cNvSpPr/>
          <p:nvPr/>
        </p:nvSpPr>
        <p:spPr>
          <a:xfrm>
            <a:off x="1187624" y="332656"/>
            <a:ext cx="6480720" cy="6863416"/>
          </a:xfrm>
          <a:prstGeom prst="rect">
            <a:avLst/>
          </a:prstGeom>
        </p:spPr>
        <p:txBody>
          <a:bodyPr wrap="square">
            <a:spAutoFit/>
          </a:bodyPr>
          <a:lstStyle/>
          <a:p>
            <a:pPr marL="457200" indent="-457200">
              <a:buFont typeface="Arial" pitchFamily="34" charset="0"/>
              <a:buChar char="•"/>
            </a:pPr>
            <a:r>
              <a:rPr lang="en-US" sz="3200" dirty="0" smtClean="0">
                <a:latin typeface="+mn-lt"/>
              </a:rPr>
              <a:t>Children need to be attached to someone who is responsible, mature and who truly cares for them.</a:t>
            </a:r>
          </a:p>
          <a:p>
            <a:pPr marL="457200" indent="-457200">
              <a:buFont typeface="Arial" pitchFamily="34" charset="0"/>
              <a:buChar char="•"/>
            </a:pPr>
            <a:endParaRPr lang="en-US" sz="3200" dirty="0">
              <a:latin typeface="+mn-lt"/>
            </a:endParaRPr>
          </a:p>
          <a:p>
            <a:pPr marL="457200" indent="-457200">
              <a:buFont typeface="Arial" pitchFamily="34" charset="0"/>
              <a:buChar char="•"/>
            </a:pPr>
            <a:r>
              <a:rPr lang="en-US" sz="3200" dirty="0" smtClean="0">
                <a:latin typeface="+mn-lt"/>
              </a:rPr>
              <a:t>Parenting </a:t>
            </a:r>
            <a:r>
              <a:rPr lang="en-US" sz="3200" dirty="0">
                <a:latin typeface="+mn-lt"/>
              </a:rPr>
              <a:t>is a relationship not a set of skills to be acquired.</a:t>
            </a:r>
          </a:p>
          <a:p>
            <a:pPr marL="457200" indent="-457200">
              <a:buFont typeface="Arial" pitchFamily="34" charset="0"/>
              <a:buChar char="•"/>
            </a:pPr>
            <a:endParaRPr lang="en-US" sz="3200" dirty="0">
              <a:latin typeface="+mn-lt"/>
            </a:endParaRPr>
          </a:p>
          <a:p>
            <a:pPr marL="457200" indent="-457200">
              <a:buFont typeface="Arial" pitchFamily="34" charset="0"/>
              <a:buChar char="•"/>
            </a:pPr>
            <a:r>
              <a:rPr lang="en-US" sz="3200" dirty="0">
                <a:latin typeface="+mn-lt"/>
              </a:rPr>
              <a:t>When attachment is strong, parents are able to provide direction, guidance and nurture.</a:t>
            </a:r>
          </a:p>
          <a:p>
            <a:pPr lvl="1"/>
            <a:r>
              <a:rPr lang="en-US" sz="2400" dirty="0"/>
              <a:t> </a:t>
            </a:r>
          </a:p>
        </p:txBody>
      </p:sp>
    </p:spTree>
    <p:extLst>
      <p:ext uri="{BB962C8B-B14F-4D97-AF65-F5344CB8AC3E}">
        <p14:creationId xmlns:p14="http://schemas.microsoft.com/office/powerpoint/2010/main" val="20457404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p:cTn id="19" dur="500" decel="50000" fill="hold">
                                          <p:stCondLst>
                                            <p:cond delay="0"/>
                                          </p:stCondLst>
                                        </p:cTn>
                                        <p:tgtEl>
                                          <p:spTgt spid="2">
                                            <p:txEl>
                                              <p:pRg st="4" end="4"/>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
                                            <p:txEl>
                                              <p:pRg st="4" end="4"/>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
                                            <p:txEl>
                                              <p:pRg st="4" end="4"/>
                                            </p:txEl>
                                          </p:spTgt>
                                        </p:tgtEl>
                                        <p:attrNameLst>
                                          <p:attrName>ppt_w</p:attrName>
                                        </p:attrNameLst>
                                      </p:cBhvr>
                                      <p:tavLst>
                                        <p:tav tm="0">
                                          <p:val>
                                            <p:strVal val="#ppt_w*.05"/>
                                          </p:val>
                                        </p:tav>
                                        <p:tav tm="100000">
                                          <p:val>
                                            <p:strVal val="#ppt_w"/>
                                          </p:val>
                                        </p:tav>
                                      </p:tavLst>
                                    </p:anim>
                                    <p:anim calcmode="lin" valueType="num">
                                      <p:cBhvr>
                                        <p:cTn id="22" dur="1000" fill="hold"/>
                                        <p:tgtEl>
                                          <p:spTgt spid="2">
                                            <p:txEl>
                                              <p:pRg st="4" end="4"/>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
                                            <p:txEl>
                                              <p:pRg st="4" end="4"/>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
                                            <p:txEl>
                                              <p:pRg st="4" end="4"/>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
                                            <p:txEl>
                                              <p:pRg st="4" end="4"/>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a:r>
              <a:rPr lang="en-US" dirty="0" smtClean="0">
                <a:solidFill>
                  <a:schemeClr val="tx1"/>
                </a:solidFill>
              </a:rPr>
              <a:t>Attachment</a:t>
            </a:r>
            <a:endParaRPr lang="en-US" dirty="0">
              <a:solidFill>
                <a:schemeClr val="tx1"/>
              </a:solidFill>
            </a:endParaRPr>
          </a:p>
        </p:txBody>
      </p:sp>
      <p:sp>
        <p:nvSpPr>
          <p:cNvPr id="21507" name="Rectangle 3"/>
          <p:cNvSpPr>
            <a:spLocks noGrp="1" noChangeArrowheads="1"/>
          </p:cNvSpPr>
          <p:nvPr>
            <p:ph idx="1"/>
          </p:nvPr>
        </p:nvSpPr>
        <p:spPr>
          <a:xfrm>
            <a:off x="1331640" y="476672"/>
            <a:ext cx="6336704" cy="5544616"/>
          </a:xfrm>
        </p:spPr>
        <p:txBody>
          <a:bodyPr/>
          <a:lstStyle/>
          <a:p>
            <a:pPr>
              <a:spcBef>
                <a:spcPts val="0"/>
              </a:spcBef>
            </a:pPr>
            <a:r>
              <a:rPr lang="en-US" sz="3600" dirty="0" smtClean="0">
                <a:solidFill>
                  <a:srgbClr val="FF0000"/>
                </a:solidFill>
              </a:rPr>
              <a:t>Strong parental attachment</a:t>
            </a:r>
          </a:p>
          <a:p>
            <a:pPr lvl="1">
              <a:spcBef>
                <a:spcPts val="0"/>
              </a:spcBef>
            </a:pPr>
            <a:r>
              <a:rPr lang="en-US" sz="3200" dirty="0" smtClean="0"/>
              <a:t>Aids healthy development</a:t>
            </a:r>
          </a:p>
          <a:p>
            <a:pPr lvl="1">
              <a:spcBef>
                <a:spcPts val="0"/>
              </a:spcBef>
            </a:pPr>
            <a:r>
              <a:rPr lang="en-US" sz="3200" dirty="0" smtClean="0">
                <a:solidFill>
                  <a:schemeClr val="tx1"/>
                </a:solidFill>
              </a:rPr>
              <a:t>Buffers children from tragedy</a:t>
            </a:r>
          </a:p>
          <a:p>
            <a:pPr lvl="1">
              <a:spcBef>
                <a:spcPts val="0"/>
              </a:spcBef>
            </a:pPr>
            <a:r>
              <a:rPr lang="en-US" sz="3200" dirty="0" smtClean="0"/>
              <a:t>Less drug and alcohol problems</a:t>
            </a:r>
          </a:p>
          <a:p>
            <a:pPr lvl="1">
              <a:spcBef>
                <a:spcPts val="0"/>
              </a:spcBef>
            </a:pPr>
            <a:r>
              <a:rPr lang="en-US" sz="3200" dirty="0" smtClean="0">
                <a:solidFill>
                  <a:schemeClr val="tx1"/>
                </a:solidFill>
              </a:rPr>
              <a:t>Less suicide</a:t>
            </a:r>
          </a:p>
          <a:p>
            <a:pPr lvl="1">
              <a:spcBef>
                <a:spcPts val="0"/>
              </a:spcBef>
            </a:pPr>
            <a:r>
              <a:rPr lang="en-US" sz="3200" dirty="0" smtClean="0"/>
              <a:t>Less violent behavior</a:t>
            </a:r>
          </a:p>
          <a:p>
            <a:pPr lvl="1">
              <a:spcBef>
                <a:spcPts val="0"/>
              </a:spcBef>
            </a:pPr>
            <a:r>
              <a:rPr lang="en-US" sz="3200" dirty="0" smtClean="0">
                <a:solidFill>
                  <a:schemeClr val="tx1"/>
                </a:solidFill>
              </a:rPr>
              <a:t>Less early sexual activity</a:t>
            </a:r>
          </a:p>
          <a:p>
            <a:pPr lvl="1">
              <a:spcBef>
                <a:spcPts val="0"/>
              </a:spcBef>
            </a:pPr>
            <a:r>
              <a:rPr lang="en-US" sz="3200" dirty="0" smtClean="0"/>
              <a:t>Less “tough” attitudes brought on by peer betrayals, shunning mocking and bullying.</a:t>
            </a:r>
            <a:endParaRPr lang="en-US" sz="3200" dirty="0">
              <a:solidFill>
                <a:schemeClr val="tx1"/>
              </a:solidFill>
            </a:endParaRPr>
          </a:p>
        </p:txBody>
      </p:sp>
    </p:spTree>
    <p:extLst>
      <p:ext uri="{BB962C8B-B14F-4D97-AF65-F5344CB8AC3E}">
        <p14:creationId xmlns:p14="http://schemas.microsoft.com/office/powerpoint/2010/main" val="412271455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Scale>
                                      <p:cBhvr>
                                        <p:cTn id="7" dur="1000" decel="50000" fill="hold">
                                          <p:stCondLst>
                                            <p:cond delay="0"/>
                                          </p:stCondLst>
                                        </p:cTn>
                                        <p:tgtEl>
                                          <p:spTgt spid="2150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1507">
                                            <p:txEl>
                                              <p:pRg st="1" end="1"/>
                                            </p:txEl>
                                          </p:spTgt>
                                        </p:tgtEl>
                                        <p:attrNameLst>
                                          <p:attrName>ppt_x</p:attrName>
                                          <p:attrName>ppt_y</p:attrName>
                                        </p:attrNameLst>
                                      </p:cBhvr>
                                    </p:animMotion>
                                    <p:animEffect transition="in" filter="fade">
                                      <p:cBhvr>
                                        <p:cTn id="9" dur="1000"/>
                                        <p:tgtEl>
                                          <p:spTgt spid="2150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21507">
                                            <p:txEl>
                                              <p:pRg st="2" end="2"/>
                                            </p:txEl>
                                          </p:spTgt>
                                        </p:tgtEl>
                                        <p:attrNameLst>
                                          <p:attrName>style.visibility</p:attrName>
                                        </p:attrNameLst>
                                      </p:cBhvr>
                                      <p:to>
                                        <p:strVal val="visible"/>
                                      </p:to>
                                    </p:set>
                                    <p:animEffect transition="in" filter="wipe(down)">
                                      <p:cBhvr>
                                        <p:cTn id="14" dur="580">
                                          <p:stCondLst>
                                            <p:cond delay="0"/>
                                          </p:stCondLst>
                                        </p:cTn>
                                        <p:tgtEl>
                                          <p:spTgt spid="21507">
                                            <p:txEl>
                                              <p:pRg st="2" end="2"/>
                                            </p:txEl>
                                          </p:spTgt>
                                        </p:tgtEl>
                                      </p:cBhvr>
                                    </p:animEffect>
                                    <p:anim calcmode="lin" valueType="num">
                                      <p:cBhvr>
                                        <p:cTn id="15" dur="1822" tmFilter="0,0; 0.14,0.36; 0.43,0.73; 0.71,0.91; 1.0,1.0">
                                          <p:stCondLst>
                                            <p:cond delay="0"/>
                                          </p:stCondLst>
                                        </p:cTn>
                                        <p:tgtEl>
                                          <p:spTgt spid="21507">
                                            <p:txEl>
                                              <p:pRg st="2" end="2"/>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1507">
                                            <p:txEl>
                                              <p:pRg st="2" end="2"/>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1507">
                                            <p:txEl>
                                              <p:pRg st="2" end="2"/>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1507">
                                            <p:txEl>
                                              <p:pRg st="2" end="2"/>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1507">
                                            <p:txEl>
                                              <p:pRg st="2" end="2"/>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21507">
                                            <p:txEl>
                                              <p:pRg st="2" end="2"/>
                                            </p:txEl>
                                          </p:spTgt>
                                        </p:tgtEl>
                                      </p:cBhvr>
                                      <p:to x="100000" y="60000"/>
                                    </p:animScale>
                                    <p:animScale>
                                      <p:cBhvr>
                                        <p:cTn id="21" dur="166" decel="50000">
                                          <p:stCondLst>
                                            <p:cond delay="676"/>
                                          </p:stCondLst>
                                        </p:cTn>
                                        <p:tgtEl>
                                          <p:spTgt spid="21507">
                                            <p:txEl>
                                              <p:pRg st="2" end="2"/>
                                            </p:txEl>
                                          </p:spTgt>
                                        </p:tgtEl>
                                      </p:cBhvr>
                                      <p:to x="100000" y="100000"/>
                                    </p:animScale>
                                    <p:animScale>
                                      <p:cBhvr>
                                        <p:cTn id="22" dur="26">
                                          <p:stCondLst>
                                            <p:cond delay="1312"/>
                                          </p:stCondLst>
                                        </p:cTn>
                                        <p:tgtEl>
                                          <p:spTgt spid="21507">
                                            <p:txEl>
                                              <p:pRg st="2" end="2"/>
                                            </p:txEl>
                                          </p:spTgt>
                                        </p:tgtEl>
                                      </p:cBhvr>
                                      <p:to x="100000" y="80000"/>
                                    </p:animScale>
                                    <p:animScale>
                                      <p:cBhvr>
                                        <p:cTn id="23" dur="166" decel="50000">
                                          <p:stCondLst>
                                            <p:cond delay="1338"/>
                                          </p:stCondLst>
                                        </p:cTn>
                                        <p:tgtEl>
                                          <p:spTgt spid="21507">
                                            <p:txEl>
                                              <p:pRg st="2" end="2"/>
                                            </p:txEl>
                                          </p:spTgt>
                                        </p:tgtEl>
                                      </p:cBhvr>
                                      <p:to x="100000" y="100000"/>
                                    </p:animScale>
                                    <p:animScale>
                                      <p:cBhvr>
                                        <p:cTn id="24" dur="26">
                                          <p:stCondLst>
                                            <p:cond delay="1642"/>
                                          </p:stCondLst>
                                        </p:cTn>
                                        <p:tgtEl>
                                          <p:spTgt spid="21507">
                                            <p:txEl>
                                              <p:pRg st="2" end="2"/>
                                            </p:txEl>
                                          </p:spTgt>
                                        </p:tgtEl>
                                      </p:cBhvr>
                                      <p:to x="100000" y="90000"/>
                                    </p:animScale>
                                    <p:animScale>
                                      <p:cBhvr>
                                        <p:cTn id="25" dur="166" decel="50000">
                                          <p:stCondLst>
                                            <p:cond delay="1668"/>
                                          </p:stCondLst>
                                        </p:cTn>
                                        <p:tgtEl>
                                          <p:spTgt spid="21507">
                                            <p:txEl>
                                              <p:pRg st="2" end="2"/>
                                            </p:txEl>
                                          </p:spTgt>
                                        </p:tgtEl>
                                      </p:cBhvr>
                                      <p:to x="100000" y="100000"/>
                                    </p:animScale>
                                    <p:animScale>
                                      <p:cBhvr>
                                        <p:cTn id="26" dur="26">
                                          <p:stCondLst>
                                            <p:cond delay="1808"/>
                                          </p:stCondLst>
                                        </p:cTn>
                                        <p:tgtEl>
                                          <p:spTgt spid="21507">
                                            <p:txEl>
                                              <p:pRg st="2" end="2"/>
                                            </p:txEl>
                                          </p:spTgt>
                                        </p:tgtEl>
                                      </p:cBhvr>
                                      <p:to x="100000" y="95000"/>
                                    </p:animScale>
                                    <p:animScale>
                                      <p:cBhvr>
                                        <p:cTn id="27" dur="166" decel="50000">
                                          <p:stCondLst>
                                            <p:cond delay="1834"/>
                                          </p:stCondLst>
                                        </p:cTn>
                                        <p:tgtEl>
                                          <p:spTgt spid="21507">
                                            <p:txEl>
                                              <p:pRg st="2" end="2"/>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21507">
                                            <p:txEl>
                                              <p:pRg st="3" end="3"/>
                                            </p:txEl>
                                          </p:spTgt>
                                        </p:tgtEl>
                                        <p:attrNameLst>
                                          <p:attrName>style.visibility</p:attrName>
                                        </p:attrNameLst>
                                      </p:cBhvr>
                                      <p:to>
                                        <p:strVal val="visible"/>
                                      </p:to>
                                    </p:set>
                                    <p:anim calcmode="lin" valueType="num">
                                      <p:cBhvr>
                                        <p:cTn id="32" dur="500" fill="hold"/>
                                        <p:tgtEl>
                                          <p:spTgt spid="21507">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2150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21507">
                                            <p:txEl>
                                              <p:pRg st="4" end="4"/>
                                            </p:txEl>
                                          </p:spTgt>
                                        </p:tgtEl>
                                        <p:attrNameLst>
                                          <p:attrName>style.visibility</p:attrName>
                                        </p:attrNameLst>
                                      </p:cBhvr>
                                      <p:to>
                                        <p:strVal val="visible"/>
                                      </p:to>
                                    </p:set>
                                    <p:animEffect transition="in" filter="fade">
                                      <p:cBhvr>
                                        <p:cTn id="38" dur="1000"/>
                                        <p:tgtEl>
                                          <p:spTgt spid="21507">
                                            <p:txEl>
                                              <p:pRg st="4" end="4"/>
                                            </p:txEl>
                                          </p:spTgt>
                                        </p:tgtEl>
                                      </p:cBhvr>
                                    </p:animEffect>
                                    <p:anim calcmode="lin" valueType="num">
                                      <p:cBhvr>
                                        <p:cTn id="39" dur="10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21507">
                                            <p:txEl>
                                              <p:pRg st="4" end="4"/>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50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21507">
                                            <p:txEl>
                                              <p:pRg st="5" end="5"/>
                                            </p:txEl>
                                          </p:spTgt>
                                        </p:tgtEl>
                                        <p:attrNameLst>
                                          <p:attrName>style.visibility</p:attrName>
                                        </p:attrNameLst>
                                      </p:cBhvr>
                                      <p:to>
                                        <p:strVal val="visible"/>
                                      </p:to>
                                    </p:set>
                                    <p:anim calcmode="lin" valueType="num">
                                      <p:cBhvr>
                                        <p:cTn id="46" dur="500" fill="hold"/>
                                        <p:tgtEl>
                                          <p:spTgt spid="21507">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21507">
                                            <p:txEl>
                                              <p:pRg st="5" end="5"/>
                                            </p:txEl>
                                          </p:spTgt>
                                        </p:tgtEl>
                                        <p:attrNameLst>
                                          <p:attrName>ppt_h</p:attrName>
                                        </p:attrNameLst>
                                      </p:cBhvr>
                                      <p:tavLst>
                                        <p:tav tm="0">
                                          <p:val>
                                            <p:fltVal val="0"/>
                                          </p:val>
                                        </p:tav>
                                        <p:tav tm="100000">
                                          <p:val>
                                            <p:strVal val="#ppt_h"/>
                                          </p:val>
                                        </p:tav>
                                      </p:tavLst>
                                    </p:anim>
                                    <p:anim calcmode="lin" valueType="num">
                                      <p:cBhvr>
                                        <p:cTn id="48" dur="500" fill="hold"/>
                                        <p:tgtEl>
                                          <p:spTgt spid="21507">
                                            <p:txEl>
                                              <p:pRg st="5" end="5"/>
                                            </p:txEl>
                                          </p:spTgt>
                                        </p:tgtEl>
                                        <p:attrNameLst>
                                          <p:attrName>style.rotation</p:attrName>
                                        </p:attrNameLst>
                                      </p:cBhvr>
                                      <p:tavLst>
                                        <p:tav tm="0">
                                          <p:val>
                                            <p:fltVal val="360"/>
                                          </p:val>
                                        </p:tav>
                                        <p:tav tm="100000">
                                          <p:val>
                                            <p:fltVal val="0"/>
                                          </p:val>
                                        </p:tav>
                                      </p:tavLst>
                                    </p:anim>
                                    <p:animEffect transition="in" filter="fade">
                                      <p:cBhvr>
                                        <p:cTn id="49" dur="500"/>
                                        <p:tgtEl>
                                          <p:spTgt spid="21507">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3" presetClass="entr" presetSubtype="0" fill="hold" nodeType="clickEffect">
                                  <p:stCondLst>
                                    <p:cond delay="0"/>
                                  </p:stCondLst>
                                  <p:childTnLst>
                                    <p:set>
                                      <p:cBhvr>
                                        <p:cTn id="53" dur="1" fill="hold">
                                          <p:stCondLst>
                                            <p:cond delay="0"/>
                                          </p:stCondLst>
                                        </p:cTn>
                                        <p:tgtEl>
                                          <p:spTgt spid="21507">
                                            <p:txEl>
                                              <p:pRg st="6" end="6"/>
                                            </p:txEl>
                                          </p:spTgt>
                                        </p:tgtEl>
                                        <p:attrNameLst>
                                          <p:attrName>style.visibility</p:attrName>
                                        </p:attrNameLst>
                                      </p:cBhvr>
                                      <p:to>
                                        <p:strVal val="visible"/>
                                      </p:to>
                                    </p:set>
                                    <p:animEffect transition="in" filter="fade">
                                      <p:cBhvr>
                                        <p:cTn id="54" dur="100"/>
                                        <p:tgtEl>
                                          <p:spTgt spid="21507">
                                            <p:txEl>
                                              <p:pRg st="6" end="6"/>
                                            </p:txEl>
                                          </p:spTgt>
                                        </p:tgtEl>
                                      </p:cBhvr>
                                    </p:animEffect>
                                    <p:anim calcmode="lin" valueType="num">
                                      <p:cBhvr>
                                        <p:cTn id="55" dur="4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p:cTn id="56" dur="400" fill="hold"/>
                                        <p:tgtEl>
                                          <p:spTgt spid="21507">
                                            <p:txEl>
                                              <p:pRg st="6" end="6"/>
                                            </p:txEl>
                                          </p:spTgt>
                                        </p:tgtEl>
                                        <p:attrNameLst>
                                          <p:attrName>ppt_y</p:attrName>
                                        </p:attrNameLst>
                                      </p:cBhvr>
                                      <p:tavLst>
                                        <p:tav tm="0">
                                          <p:val>
                                            <p:strVal val="#ppt_y+0.31"/>
                                          </p:val>
                                        </p:tav>
                                        <p:tav tm="100000">
                                          <p:val>
                                            <p:strVal val="#ppt_y+0.31"/>
                                          </p:val>
                                        </p:tav>
                                      </p:tavLst>
                                    </p:anim>
                                    <p:anim calcmode="lin" valueType="num">
                                      <p:cBhvr>
                                        <p:cTn id="57" dur="600" decel="50000" fill="hold">
                                          <p:stCondLst>
                                            <p:cond delay="400"/>
                                          </p:stCondLst>
                                        </p:cTn>
                                        <p:tgtEl>
                                          <p:spTgt spid="21507">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8" dur="600" decel="50000" fill="hold">
                                          <p:stCondLst>
                                            <p:cond delay="400"/>
                                          </p:stCondLst>
                                        </p:cTn>
                                        <p:tgtEl>
                                          <p:spTgt spid="21507">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1507">
                                            <p:txEl>
                                              <p:pRg st="7" end="7"/>
                                            </p:txEl>
                                          </p:spTgt>
                                        </p:tgtEl>
                                        <p:attrNameLst>
                                          <p:attrName>style.visibility</p:attrName>
                                        </p:attrNameLst>
                                      </p:cBhvr>
                                      <p:to>
                                        <p:strVal val="visible"/>
                                      </p:to>
                                    </p:set>
                                    <p:animEffect transition="in" filter="wipe(down)">
                                      <p:cBhvr>
                                        <p:cTn id="63" dur="500"/>
                                        <p:tgtEl>
                                          <p:spTgt spid="215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a:r>
              <a:rPr lang="en-US" dirty="0" smtClean="0">
                <a:solidFill>
                  <a:schemeClr val="tx1"/>
                </a:solidFill>
              </a:rPr>
              <a:t>Attachment</a:t>
            </a:r>
            <a:endParaRPr lang="en-US" dirty="0">
              <a:solidFill>
                <a:schemeClr val="tx1"/>
              </a:solidFill>
            </a:endParaRPr>
          </a:p>
        </p:txBody>
      </p:sp>
      <p:sp>
        <p:nvSpPr>
          <p:cNvPr id="21507" name="Rectangle 3"/>
          <p:cNvSpPr>
            <a:spLocks noGrp="1" noChangeArrowheads="1"/>
          </p:cNvSpPr>
          <p:nvPr>
            <p:ph idx="1"/>
          </p:nvPr>
        </p:nvSpPr>
        <p:spPr>
          <a:xfrm>
            <a:off x="1475656" y="692696"/>
            <a:ext cx="6019800" cy="5544616"/>
          </a:xfrm>
        </p:spPr>
        <p:txBody>
          <a:bodyPr/>
          <a:lstStyle/>
          <a:p>
            <a:pPr marL="0" indent="0">
              <a:buNone/>
            </a:pPr>
            <a:endParaRPr lang="en-US" dirty="0" smtClean="0">
              <a:solidFill>
                <a:schemeClr val="tx1"/>
              </a:solidFill>
            </a:endParaRPr>
          </a:p>
          <a:p>
            <a:pPr marL="0" indent="0">
              <a:buNone/>
            </a:pPr>
            <a:r>
              <a:rPr lang="en-US" dirty="0" smtClean="0">
                <a:latin typeface="+mn-lt"/>
              </a:rPr>
              <a:t>“The love, attention and security that only adults can offer, liberates children from the need to make themselves invulnerable.”</a:t>
            </a:r>
          </a:p>
          <a:p>
            <a:pPr marL="0" indent="0">
              <a:buNone/>
            </a:pPr>
            <a:endParaRPr lang="en-US" dirty="0">
              <a:solidFill>
                <a:schemeClr val="tx1"/>
              </a:solidFill>
              <a:latin typeface="+mn-lt"/>
            </a:endParaRPr>
          </a:p>
          <a:p>
            <a:pPr marL="0" indent="0">
              <a:buNone/>
            </a:pPr>
            <a:r>
              <a:rPr lang="en-US" dirty="0" smtClean="0">
                <a:latin typeface="+mn-lt"/>
              </a:rPr>
              <a:t>“Restores them to that potential for life and adventure that can never come from risky activities.”</a:t>
            </a:r>
          </a:p>
          <a:p>
            <a:pPr marL="0" indent="0" algn="r">
              <a:buNone/>
            </a:pPr>
            <a:r>
              <a:rPr lang="en-US" dirty="0" smtClean="0">
                <a:solidFill>
                  <a:schemeClr val="tx1"/>
                </a:solidFill>
                <a:latin typeface="+mn-lt"/>
              </a:rPr>
              <a:t>p109</a:t>
            </a:r>
            <a:endParaRPr lang="en-US" dirty="0">
              <a:solidFill>
                <a:schemeClr val="tx1"/>
              </a:solidFill>
              <a:latin typeface="+mn-lt"/>
            </a:endParaRPr>
          </a:p>
        </p:txBody>
      </p:sp>
    </p:spTree>
    <p:extLst>
      <p:ext uri="{BB962C8B-B14F-4D97-AF65-F5344CB8AC3E}">
        <p14:creationId xmlns:p14="http://schemas.microsoft.com/office/powerpoint/2010/main" val="2782633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3568" y="2276872"/>
            <a:ext cx="7772400" cy="1362075"/>
          </a:xfrm>
        </p:spPr>
        <p:txBody>
          <a:bodyPr/>
          <a:lstStyle/>
          <a:p>
            <a:r>
              <a:rPr lang="en-US" sz="4400" dirty="0" smtClean="0"/>
              <a:t>How To hold On</a:t>
            </a:r>
            <a:endParaRPr lang="en-US" sz="4400" dirty="0"/>
          </a:p>
        </p:txBody>
      </p:sp>
    </p:spTree>
    <p:extLst>
      <p:ext uri="{BB962C8B-B14F-4D97-AF65-F5344CB8AC3E}">
        <p14:creationId xmlns:p14="http://schemas.microsoft.com/office/powerpoint/2010/main" val="279148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a:r>
              <a:rPr lang="en-US" dirty="0" smtClean="0">
                <a:solidFill>
                  <a:schemeClr val="tx1"/>
                </a:solidFill>
              </a:rPr>
              <a:t>Attachment</a:t>
            </a:r>
            <a:endParaRPr lang="en-US" dirty="0">
              <a:solidFill>
                <a:schemeClr val="tx1"/>
              </a:solidFill>
            </a:endParaRPr>
          </a:p>
        </p:txBody>
      </p:sp>
      <p:sp>
        <p:nvSpPr>
          <p:cNvPr id="21507" name="Rectangle 3"/>
          <p:cNvSpPr>
            <a:spLocks noGrp="1" noChangeArrowheads="1"/>
          </p:cNvSpPr>
          <p:nvPr>
            <p:ph idx="1"/>
          </p:nvPr>
        </p:nvSpPr>
        <p:spPr>
          <a:xfrm>
            <a:off x="1547664" y="764704"/>
            <a:ext cx="6019800" cy="5544616"/>
          </a:xfrm>
        </p:spPr>
        <p:txBody>
          <a:bodyPr/>
          <a:lstStyle/>
          <a:p>
            <a:r>
              <a:rPr lang="en-US" dirty="0" smtClean="0">
                <a:solidFill>
                  <a:schemeClr val="tx1"/>
                </a:solidFill>
                <a:latin typeface="+mn-lt"/>
              </a:rPr>
              <a:t>The attachment we make with our babies, needs to continue.</a:t>
            </a:r>
          </a:p>
          <a:p>
            <a:r>
              <a:rPr lang="en-US" dirty="0" smtClean="0">
                <a:latin typeface="+mn-lt"/>
              </a:rPr>
              <a:t>Make it a habit to draw our kids close, daily and repeatedly, until they are old enough to function in late adolescence as independent beings.</a:t>
            </a:r>
          </a:p>
          <a:p>
            <a:r>
              <a:rPr lang="en-US" dirty="0" smtClean="0">
                <a:solidFill>
                  <a:schemeClr val="tx1"/>
                </a:solidFill>
                <a:latin typeface="+mn-lt"/>
              </a:rPr>
              <a:t>Get in their face or space – in a friendly way.</a:t>
            </a:r>
          </a:p>
          <a:p>
            <a:r>
              <a:rPr lang="en-US" dirty="0" smtClean="0">
                <a:latin typeface="+mn-lt"/>
              </a:rPr>
              <a:t>Entice them to stay in a relationship with us – enjoy being together.</a:t>
            </a:r>
            <a:endParaRPr lang="en-US" dirty="0">
              <a:solidFill>
                <a:schemeClr val="tx1"/>
              </a:solidFill>
              <a:latin typeface="+mn-lt"/>
            </a:endParaRPr>
          </a:p>
        </p:txBody>
      </p:sp>
    </p:spTree>
    <p:extLst>
      <p:ext uri="{BB962C8B-B14F-4D97-AF65-F5344CB8AC3E}">
        <p14:creationId xmlns:p14="http://schemas.microsoft.com/office/powerpoint/2010/main" val="2782633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1520" y="1556792"/>
            <a:ext cx="838200" cy="6553200"/>
          </a:xfrm>
        </p:spPr>
        <p:txBody>
          <a:bodyPr/>
          <a:lstStyle/>
          <a:p>
            <a:r>
              <a:rPr lang="en-US" dirty="0" smtClean="0">
                <a:solidFill>
                  <a:schemeClr val="tx1"/>
                </a:solidFill>
              </a:rPr>
              <a:t>Attachment</a:t>
            </a:r>
            <a:endParaRPr lang="en-US" dirty="0">
              <a:solidFill>
                <a:schemeClr val="tx1"/>
              </a:solidFill>
            </a:endParaRPr>
          </a:p>
        </p:txBody>
      </p:sp>
      <p:sp>
        <p:nvSpPr>
          <p:cNvPr id="21507" name="Rectangle 3"/>
          <p:cNvSpPr>
            <a:spLocks noGrp="1" noChangeArrowheads="1"/>
          </p:cNvSpPr>
          <p:nvPr>
            <p:ph idx="1"/>
          </p:nvPr>
        </p:nvSpPr>
        <p:spPr>
          <a:xfrm>
            <a:off x="1475656" y="692696"/>
            <a:ext cx="6019800" cy="5428456"/>
          </a:xfrm>
        </p:spPr>
        <p:txBody>
          <a:bodyPr/>
          <a:lstStyle/>
          <a:p>
            <a:r>
              <a:rPr lang="en-US" dirty="0" smtClean="0">
                <a:latin typeface="+mn-lt"/>
              </a:rPr>
              <a:t>Renew closeness after any time of separation.</a:t>
            </a:r>
          </a:p>
          <a:p>
            <a:pPr lvl="1"/>
            <a:r>
              <a:rPr lang="en-US" dirty="0" smtClean="0">
                <a:solidFill>
                  <a:schemeClr val="tx1"/>
                </a:solidFill>
                <a:latin typeface="+mn-lt"/>
              </a:rPr>
              <a:t>School</a:t>
            </a:r>
          </a:p>
          <a:p>
            <a:pPr lvl="1"/>
            <a:r>
              <a:rPr lang="en-US" dirty="0" smtClean="0">
                <a:latin typeface="+mn-lt"/>
              </a:rPr>
              <a:t>Your work</a:t>
            </a:r>
          </a:p>
          <a:p>
            <a:pPr lvl="1"/>
            <a:r>
              <a:rPr lang="en-US" dirty="0" smtClean="0">
                <a:solidFill>
                  <a:schemeClr val="tx1"/>
                </a:solidFill>
                <a:latin typeface="+mn-lt"/>
              </a:rPr>
              <a:t>Television time</a:t>
            </a:r>
          </a:p>
          <a:p>
            <a:pPr lvl="1"/>
            <a:r>
              <a:rPr lang="en-US" dirty="0" smtClean="0">
                <a:latin typeface="+mn-lt"/>
              </a:rPr>
              <a:t>Homework</a:t>
            </a:r>
          </a:p>
          <a:p>
            <a:pPr lvl="1"/>
            <a:r>
              <a:rPr lang="en-US" dirty="0" smtClean="0">
                <a:solidFill>
                  <a:schemeClr val="tx1"/>
                </a:solidFill>
                <a:latin typeface="+mn-lt"/>
              </a:rPr>
              <a:t>Emotional separation</a:t>
            </a:r>
          </a:p>
          <a:p>
            <a:pPr marL="457200" lvl="1" indent="0">
              <a:buNone/>
            </a:pPr>
            <a:r>
              <a:rPr lang="en-US" sz="2800" dirty="0">
                <a:latin typeface="+mn-lt"/>
              </a:rPr>
              <a:t>e</a:t>
            </a:r>
            <a:r>
              <a:rPr lang="en-US" sz="2800" dirty="0" smtClean="0">
                <a:latin typeface="+mn-lt"/>
              </a:rPr>
              <a:t>.g.</a:t>
            </a:r>
          </a:p>
          <a:p>
            <a:pPr marL="457200" lvl="1" indent="0">
              <a:buNone/>
            </a:pPr>
            <a:r>
              <a:rPr lang="en-US" sz="2800" dirty="0" smtClean="0">
                <a:solidFill>
                  <a:schemeClr val="tx1"/>
                </a:solidFill>
                <a:latin typeface="+mn-lt"/>
              </a:rPr>
              <a:t>After a night’s sleep, regularly start the day with talk, cuddles or stories.</a:t>
            </a:r>
            <a:endParaRPr lang="en-US" sz="2800" dirty="0">
              <a:solidFill>
                <a:schemeClr val="tx1"/>
              </a:solidFill>
              <a:latin typeface="+mn-lt"/>
            </a:endParaRPr>
          </a:p>
        </p:txBody>
      </p:sp>
    </p:spTree>
    <p:extLst>
      <p:ext uri="{BB962C8B-B14F-4D97-AF65-F5344CB8AC3E}">
        <p14:creationId xmlns:p14="http://schemas.microsoft.com/office/powerpoint/2010/main" val="2129352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1520" y="1556792"/>
            <a:ext cx="838200" cy="6553200"/>
          </a:xfrm>
        </p:spPr>
        <p:txBody>
          <a:bodyPr/>
          <a:lstStyle/>
          <a:p>
            <a:r>
              <a:rPr lang="en-US" dirty="0" smtClean="0">
                <a:solidFill>
                  <a:schemeClr val="tx1"/>
                </a:solidFill>
              </a:rPr>
              <a:t>Attachment</a:t>
            </a:r>
            <a:endParaRPr lang="en-US" dirty="0">
              <a:solidFill>
                <a:schemeClr val="tx1"/>
              </a:solidFill>
            </a:endParaRPr>
          </a:p>
        </p:txBody>
      </p:sp>
      <p:sp>
        <p:nvSpPr>
          <p:cNvPr id="21507" name="Rectangle 3"/>
          <p:cNvSpPr>
            <a:spLocks noGrp="1" noChangeArrowheads="1"/>
          </p:cNvSpPr>
          <p:nvPr>
            <p:ph idx="1"/>
          </p:nvPr>
        </p:nvSpPr>
        <p:spPr>
          <a:xfrm>
            <a:off x="1475656" y="692696"/>
            <a:ext cx="6019800" cy="5428456"/>
          </a:xfrm>
        </p:spPr>
        <p:txBody>
          <a:bodyPr/>
          <a:lstStyle/>
          <a:p>
            <a:r>
              <a:rPr lang="en-US" sz="2800" dirty="0" smtClean="0">
                <a:solidFill>
                  <a:schemeClr val="tx1"/>
                </a:solidFill>
                <a:latin typeface="+mn-lt"/>
              </a:rPr>
              <a:t>Make sure the child knows that they are special, wanted, significant, missed, and enjoyed.</a:t>
            </a:r>
          </a:p>
          <a:p>
            <a:pPr marL="457200" lvl="1" indent="0">
              <a:buNone/>
            </a:pPr>
            <a:r>
              <a:rPr lang="en-US" dirty="0">
                <a:latin typeface="+mn-lt"/>
              </a:rPr>
              <a:t>e</a:t>
            </a:r>
            <a:r>
              <a:rPr lang="en-US" sz="2400" dirty="0" smtClean="0">
                <a:latin typeface="+mn-lt"/>
              </a:rPr>
              <a:t>.g.</a:t>
            </a:r>
          </a:p>
          <a:p>
            <a:pPr marL="457200" lvl="1" indent="0">
              <a:buNone/>
            </a:pPr>
            <a:r>
              <a:rPr lang="en-US" dirty="0" smtClean="0">
                <a:solidFill>
                  <a:schemeClr val="tx1"/>
                </a:solidFill>
                <a:latin typeface="+mn-lt"/>
              </a:rPr>
              <a:t>The warm greeting when you pick them up from school</a:t>
            </a:r>
          </a:p>
          <a:p>
            <a:pPr marL="457200" lvl="1" indent="0">
              <a:buNone/>
            </a:pPr>
            <a:r>
              <a:rPr lang="en-US" sz="2400" dirty="0" smtClean="0">
                <a:latin typeface="+mn-lt"/>
              </a:rPr>
              <a:t>The twinkle in your eye and warmth in your voice</a:t>
            </a:r>
          </a:p>
          <a:p>
            <a:pPr marL="457200" lvl="1" indent="0">
              <a:buNone/>
            </a:pPr>
            <a:endParaRPr lang="en-US" dirty="0">
              <a:solidFill>
                <a:schemeClr val="tx1"/>
              </a:solidFill>
              <a:latin typeface="+mn-lt"/>
            </a:endParaRPr>
          </a:p>
          <a:p>
            <a:pPr marL="457200" lvl="1" indent="0">
              <a:buNone/>
            </a:pPr>
            <a:r>
              <a:rPr lang="en-US" sz="2800" dirty="0" smtClean="0">
                <a:latin typeface="+mn-lt"/>
              </a:rPr>
              <a:t>Many adults in counseling still grieve the lack of warmth in their childhood. </a:t>
            </a:r>
            <a:endParaRPr lang="en-US" sz="2800" dirty="0">
              <a:solidFill>
                <a:schemeClr val="tx1"/>
              </a:solidFill>
              <a:latin typeface="+mn-lt"/>
            </a:endParaRPr>
          </a:p>
        </p:txBody>
      </p:sp>
    </p:spTree>
    <p:extLst>
      <p:ext uri="{BB962C8B-B14F-4D97-AF65-F5344CB8AC3E}">
        <p14:creationId xmlns:p14="http://schemas.microsoft.com/office/powerpoint/2010/main" val="768761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1520" y="1556792"/>
            <a:ext cx="838200" cy="6553200"/>
          </a:xfrm>
        </p:spPr>
        <p:txBody>
          <a:bodyPr/>
          <a:lstStyle/>
          <a:p>
            <a:r>
              <a:rPr lang="en-US" dirty="0" smtClean="0">
                <a:solidFill>
                  <a:schemeClr val="tx1"/>
                </a:solidFill>
              </a:rPr>
              <a:t>Attachment</a:t>
            </a:r>
            <a:endParaRPr lang="en-US" dirty="0">
              <a:solidFill>
                <a:schemeClr val="tx1"/>
              </a:solidFill>
            </a:endParaRPr>
          </a:p>
        </p:txBody>
      </p:sp>
      <p:sp>
        <p:nvSpPr>
          <p:cNvPr id="21507" name="Rectangle 3"/>
          <p:cNvSpPr>
            <a:spLocks noGrp="1" noChangeArrowheads="1"/>
          </p:cNvSpPr>
          <p:nvPr>
            <p:ph idx="1"/>
          </p:nvPr>
        </p:nvSpPr>
        <p:spPr>
          <a:xfrm>
            <a:off x="1475656" y="332656"/>
            <a:ext cx="6019800" cy="5428456"/>
          </a:xfrm>
        </p:spPr>
        <p:txBody>
          <a:bodyPr/>
          <a:lstStyle/>
          <a:p>
            <a:r>
              <a:rPr lang="en-US" sz="2800" dirty="0" smtClean="0">
                <a:solidFill>
                  <a:schemeClr val="tx1"/>
                </a:solidFill>
                <a:latin typeface="+mn-lt"/>
              </a:rPr>
              <a:t>Spend time helping your children build friendships with children who share your values.</a:t>
            </a:r>
          </a:p>
          <a:p>
            <a:endParaRPr lang="en-US" sz="2800" dirty="0" smtClean="0">
              <a:solidFill>
                <a:schemeClr val="tx1"/>
              </a:solidFill>
              <a:latin typeface="+mn-lt"/>
            </a:endParaRPr>
          </a:p>
          <a:p>
            <a:r>
              <a:rPr lang="en-US" dirty="0" smtClean="0">
                <a:latin typeface="+mn-lt"/>
              </a:rPr>
              <a:t>With children who recognize the importance of adult attachments.</a:t>
            </a:r>
          </a:p>
          <a:p>
            <a:endParaRPr lang="en-US" sz="2800" dirty="0">
              <a:solidFill>
                <a:schemeClr val="tx1"/>
              </a:solidFill>
              <a:latin typeface="+mn-lt"/>
            </a:endParaRPr>
          </a:p>
          <a:p>
            <a:r>
              <a:rPr lang="en-US" dirty="0" smtClean="0">
                <a:latin typeface="+mn-lt"/>
              </a:rPr>
              <a:t>Many parents think that their child’s self esteem is based on their popularity and fear them being ostracized from the “Cool” group. </a:t>
            </a:r>
          </a:p>
          <a:p>
            <a:endParaRPr lang="en-US" sz="2800" dirty="0">
              <a:solidFill>
                <a:schemeClr val="tx1"/>
              </a:solidFill>
            </a:endParaRPr>
          </a:p>
        </p:txBody>
      </p:sp>
    </p:spTree>
    <p:extLst>
      <p:ext uri="{BB962C8B-B14F-4D97-AF65-F5344CB8AC3E}">
        <p14:creationId xmlns:p14="http://schemas.microsoft.com/office/powerpoint/2010/main" val="3315894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1520" y="1556792"/>
            <a:ext cx="838200" cy="6553200"/>
          </a:xfrm>
        </p:spPr>
        <p:txBody>
          <a:bodyPr/>
          <a:lstStyle/>
          <a:p>
            <a:r>
              <a:rPr lang="en-US" dirty="0" smtClean="0">
                <a:solidFill>
                  <a:schemeClr val="tx1"/>
                </a:solidFill>
              </a:rPr>
              <a:t>Attachment</a:t>
            </a:r>
            <a:endParaRPr lang="en-US" dirty="0">
              <a:solidFill>
                <a:schemeClr val="tx1"/>
              </a:solidFill>
            </a:endParaRPr>
          </a:p>
        </p:txBody>
      </p:sp>
      <p:sp>
        <p:nvSpPr>
          <p:cNvPr id="21507" name="Rectangle 3"/>
          <p:cNvSpPr>
            <a:spLocks noGrp="1" noChangeArrowheads="1"/>
          </p:cNvSpPr>
          <p:nvPr>
            <p:ph idx="1"/>
          </p:nvPr>
        </p:nvSpPr>
        <p:spPr>
          <a:xfrm>
            <a:off x="1475656" y="692696"/>
            <a:ext cx="6019800" cy="5428456"/>
          </a:xfrm>
        </p:spPr>
        <p:txBody>
          <a:bodyPr/>
          <a:lstStyle/>
          <a:p>
            <a:r>
              <a:rPr lang="en-US" sz="2800" dirty="0" smtClean="0">
                <a:solidFill>
                  <a:schemeClr val="tx1"/>
                </a:solidFill>
                <a:latin typeface="+mn-lt"/>
              </a:rPr>
              <a:t>Children need to know that you will keep them safe.</a:t>
            </a:r>
          </a:p>
          <a:p>
            <a:r>
              <a:rPr lang="en-US" dirty="0" smtClean="0">
                <a:latin typeface="+mn-lt"/>
              </a:rPr>
              <a:t>That you are reliable</a:t>
            </a:r>
          </a:p>
          <a:p>
            <a:r>
              <a:rPr lang="en-US" dirty="0" smtClean="0">
                <a:latin typeface="+mn-lt"/>
              </a:rPr>
              <a:t>Be the key person in your child’s life. Inform them of what is happening.</a:t>
            </a:r>
          </a:p>
          <a:p>
            <a:r>
              <a:rPr lang="en-US" dirty="0" smtClean="0">
                <a:latin typeface="+mn-lt"/>
              </a:rPr>
              <a:t>Be the person that builds identity – “You have a special way of . . .</a:t>
            </a:r>
            <a:endParaRPr lang="en-US" sz="2800" dirty="0">
              <a:solidFill>
                <a:schemeClr val="tx1"/>
              </a:solidFill>
              <a:latin typeface="+mn-lt"/>
            </a:endParaRPr>
          </a:p>
        </p:txBody>
      </p:sp>
    </p:spTree>
    <p:extLst>
      <p:ext uri="{BB962C8B-B14F-4D97-AF65-F5344CB8AC3E}">
        <p14:creationId xmlns:p14="http://schemas.microsoft.com/office/powerpoint/2010/main" val="565956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ctrTitle"/>
          </p:nvPr>
        </p:nvSpPr>
        <p:spPr/>
        <p:txBody>
          <a:bodyPr/>
          <a:lstStyle/>
          <a:p>
            <a:pPr algn="ctr"/>
            <a:r>
              <a:rPr lang="en-US" dirty="0" smtClean="0"/>
              <a:t>Attachment and Peer Pressure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1520" y="304800"/>
            <a:ext cx="838200" cy="6553200"/>
          </a:xfrm>
        </p:spPr>
        <p:txBody>
          <a:bodyPr/>
          <a:lstStyle/>
          <a:p>
            <a:r>
              <a:rPr lang="en-US" dirty="0" smtClean="0">
                <a:solidFill>
                  <a:schemeClr val="tx1"/>
                </a:solidFill>
              </a:rPr>
              <a:t>Preventative Structures</a:t>
            </a:r>
            <a:endParaRPr lang="en-US" dirty="0">
              <a:solidFill>
                <a:schemeClr val="tx1"/>
              </a:solidFill>
            </a:endParaRPr>
          </a:p>
        </p:txBody>
      </p:sp>
      <p:sp>
        <p:nvSpPr>
          <p:cNvPr id="21507" name="Rectangle 3"/>
          <p:cNvSpPr>
            <a:spLocks noGrp="1" noChangeArrowheads="1"/>
          </p:cNvSpPr>
          <p:nvPr>
            <p:ph idx="1"/>
          </p:nvPr>
        </p:nvSpPr>
        <p:spPr>
          <a:xfrm>
            <a:off x="1475656" y="476672"/>
            <a:ext cx="6019800" cy="5500464"/>
          </a:xfrm>
        </p:spPr>
        <p:txBody>
          <a:bodyPr/>
          <a:lstStyle/>
          <a:p>
            <a:r>
              <a:rPr lang="en-US" sz="3200" dirty="0" smtClean="0">
                <a:solidFill>
                  <a:srgbClr val="FF0000"/>
                </a:solidFill>
                <a:latin typeface="+mn-lt"/>
              </a:rPr>
              <a:t>Put some restrictions on things that take your child away from you</a:t>
            </a:r>
          </a:p>
          <a:p>
            <a:pPr marL="0" indent="0">
              <a:buNone/>
            </a:pPr>
            <a:endParaRPr lang="en-US" dirty="0" smtClean="0">
              <a:latin typeface="+mn-lt"/>
            </a:endParaRPr>
          </a:p>
          <a:p>
            <a:pPr lvl="1"/>
            <a:r>
              <a:rPr lang="en-US" sz="2800" dirty="0" smtClean="0">
                <a:solidFill>
                  <a:schemeClr val="tx1"/>
                </a:solidFill>
                <a:latin typeface="+mn-lt"/>
              </a:rPr>
              <a:t>Television</a:t>
            </a:r>
          </a:p>
          <a:p>
            <a:pPr lvl="1"/>
            <a:r>
              <a:rPr lang="en-US" sz="2800" dirty="0" smtClean="0">
                <a:latin typeface="+mn-lt"/>
              </a:rPr>
              <a:t>Computer</a:t>
            </a:r>
          </a:p>
          <a:p>
            <a:pPr lvl="1"/>
            <a:r>
              <a:rPr lang="en-US" sz="2800" dirty="0" smtClean="0">
                <a:solidFill>
                  <a:schemeClr val="tx1"/>
                </a:solidFill>
                <a:latin typeface="+mn-lt"/>
              </a:rPr>
              <a:t>Internet</a:t>
            </a:r>
          </a:p>
          <a:p>
            <a:pPr lvl="1"/>
            <a:r>
              <a:rPr lang="en-US" sz="2800" dirty="0" smtClean="0">
                <a:latin typeface="+mn-lt"/>
              </a:rPr>
              <a:t>Telephone</a:t>
            </a:r>
          </a:p>
          <a:p>
            <a:pPr lvl="1"/>
            <a:r>
              <a:rPr lang="en-US" sz="2800" dirty="0" smtClean="0">
                <a:solidFill>
                  <a:schemeClr val="tx1"/>
                </a:solidFill>
                <a:latin typeface="+mn-lt"/>
              </a:rPr>
              <a:t>Electronic games</a:t>
            </a:r>
          </a:p>
          <a:p>
            <a:pPr lvl="1"/>
            <a:r>
              <a:rPr lang="en-US" sz="2800" dirty="0" smtClean="0">
                <a:latin typeface="+mn-lt"/>
              </a:rPr>
              <a:t>Extracurricular activities</a:t>
            </a:r>
          </a:p>
          <a:p>
            <a:pPr lvl="1"/>
            <a:r>
              <a:rPr lang="en-US" sz="2800" dirty="0" smtClean="0">
                <a:latin typeface="+mn-lt"/>
              </a:rPr>
              <a:t>Sleep overs</a:t>
            </a:r>
          </a:p>
          <a:p>
            <a:pPr lvl="1"/>
            <a:r>
              <a:rPr lang="en-US" sz="2800" dirty="0" smtClean="0">
                <a:latin typeface="+mn-lt"/>
              </a:rPr>
              <a:t>Text messaging</a:t>
            </a:r>
          </a:p>
          <a:p>
            <a:pPr marL="457200" lvl="1" indent="0">
              <a:buNone/>
            </a:pPr>
            <a:endParaRPr lang="en-US" dirty="0" smtClean="0"/>
          </a:p>
          <a:p>
            <a:pPr lvl="1"/>
            <a:endParaRPr lang="en-US" sz="2400" dirty="0" smtClean="0">
              <a:solidFill>
                <a:schemeClr val="tx1"/>
              </a:solidFill>
            </a:endParaRPr>
          </a:p>
          <a:p>
            <a:pPr lvl="1"/>
            <a:endParaRPr lang="en-US" sz="2400" dirty="0">
              <a:solidFill>
                <a:schemeClr val="tx1"/>
              </a:solidFill>
            </a:endParaRPr>
          </a:p>
        </p:txBody>
      </p:sp>
    </p:spTree>
    <p:extLst>
      <p:ext uri="{BB962C8B-B14F-4D97-AF65-F5344CB8AC3E}">
        <p14:creationId xmlns:p14="http://schemas.microsoft.com/office/powerpoint/2010/main" val="565956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1520" y="304800"/>
            <a:ext cx="838200" cy="6553200"/>
          </a:xfrm>
        </p:spPr>
        <p:txBody>
          <a:bodyPr/>
          <a:lstStyle/>
          <a:p>
            <a:r>
              <a:rPr lang="en-US" dirty="0" smtClean="0">
                <a:solidFill>
                  <a:schemeClr val="tx1"/>
                </a:solidFill>
              </a:rPr>
              <a:t>Preventative Structures</a:t>
            </a:r>
            <a:endParaRPr lang="en-US" dirty="0">
              <a:solidFill>
                <a:schemeClr val="tx1"/>
              </a:solidFill>
            </a:endParaRPr>
          </a:p>
        </p:txBody>
      </p:sp>
      <p:sp>
        <p:nvSpPr>
          <p:cNvPr id="21507" name="Rectangle 3"/>
          <p:cNvSpPr>
            <a:spLocks noGrp="1" noChangeArrowheads="1"/>
          </p:cNvSpPr>
          <p:nvPr>
            <p:ph idx="1"/>
          </p:nvPr>
        </p:nvSpPr>
        <p:spPr>
          <a:xfrm>
            <a:off x="1115616" y="476672"/>
            <a:ext cx="6624736" cy="5644480"/>
          </a:xfrm>
        </p:spPr>
        <p:txBody>
          <a:bodyPr/>
          <a:lstStyle/>
          <a:p>
            <a:pPr lvl="1">
              <a:buFont typeface="Arial" pitchFamily="34" charset="0"/>
              <a:buChar char="•"/>
            </a:pPr>
            <a:r>
              <a:rPr lang="en-US" sz="3200" dirty="0" smtClean="0">
                <a:solidFill>
                  <a:srgbClr val="FF0000"/>
                </a:solidFill>
                <a:latin typeface="+mn-lt"/>
              </a:rPr>
              <a:t>Create Structures And Routines That Help Build Connections.</a:t>
            </a:r>
          </a:p>
          <a:p>
            <a:pPr marL="457200" lvl="1" indent="0">
              <a:buNone/>
            </a:pPr>
            <a:endParaRPr lang="en-US" sz="2800" dirty="0" smtClean="0">
              <a:latin typeface="+mn-lt"/>
            </a:endParaRPr>
          </a:p>
          <a:p>
            <a:pPr lvl="2">
              <a:spcBef>
                <a:spcPts val="0"/>
              </a:spcBef>
              <a:buFont typeface="Wingdings" pitchFamily="2" charset="2"/>
              <a:buChar char="ü"/>
            </a:pPr>
            <a:r>
              <a:rPr lang="en-US" sz="3200" dirty="0" smtClean="0">
                <a:latin typeface="+mn-lt"/>
              </a:rPr>
              <a:t>The family sit down meal</a:t>
            </a:r>
          </a:p>
          <a:p>
            <a:pPr lvl="2">
              <a:spcBef>
                <a:spcPts val="0"/>
              </a:spcBef>
              <a:buFont typeface="Wingdings" pitchFamily="2" charset="2"/>
              <a:buChar char="ü"/>
            </a:pPr>
            <a:r>
              <a:rPr lang="en-US" sz="3200" dirty="0" smtClean="0">
                <a:latin typeface="+mn-lt"/>
              </a:rPr>
              <a:t>The greeting at the school gate</a:t>
            </a:r>
          </a:p>
          <a:p>
            <a:pPr lvl="2">
              <a:spcBef>
                <a:spcPts val="0"/>
              </a:spcBef>
              <a:buFont typeface="Wingdings" pitchFamily="2" charset="2"/>
              <a:buChar char="ü"/>
            </a:pPr>
            <a:r>
              <a:rPr lang="en-US" sz="3200" dirty="0" smtClean="0">
                <a:latin typeface="+mn-lt"/>
              </a:rPr>
              <a:t>The family walks</a:t>
            </a:r>
          </a:p>
          <a:p>
            <a:pPr lvl="2">
              <a:spcBef>
                <a:spcPts val="0"/>
              </a:spcBef>
              <a:buFont typeface="Wingdings" pitchFamily="2" charset="2"/>
              <a:buChar char="ü"/>
            </a:pPr>
            <a:r>
              <a:rPr lang="en-US" sz="3200" dirty="0" smtClean="0">
                <a:latin typeface="+mn-lt"/>
              </a:rPr>
              <a:t>Playing a game</a:t>
            </a:r>
          </a:p>
          <a:p>
            <a:pPr lvl="2">
              <a:spcBef>
                <a:spcPts val="0"/>
              </a:spcBef>
              <a:buFont typeface="Wingdings" pitchFamily="2" charset="2"/>
              <a:buChar char="ü"/>
            </a:pPr>
            <a:r>
              <a:rPr lang="en-US" sz="3200" dirty="0" smtClean="0">
                <a:latin typeface="+mn-lt"/>
              </a:rPr>
              <a:t>Cooking a meal</a:t>
            </a:r>
          </a:p>
          <a:p>
            <a:pPr lvl="2">
              <a:spcBef>
                <a:spcPts val="0"/>
              </a:spcBef>
              <a:buFont typeface="Wingdings" pitchFamily="2" charset="2"/>
              <a:buChar char="ü"/>
            </a:pPr>
            <a:r>
              <a:rPr lang="en-US" sz="3200" dirty="0" smtClean="0">
                <a:latin typeface="+mn-lt"/>
              </a:rPr>
              <a:t>Family holidays</a:t>
            </a:r>
          </a:p>
          <a:p>
            <a:pPr lvl="2">
              <a:spcBef>
                <a:spcPts val="0"/>
              </a:spcBef>
              <a:buFont typeface="Wingdings" pitchFamily="2" charset="2"/>
              <a:buChar char="ü"/>
            </a:pPr>
            <a:r>
              <a:rPr lang="en-US" sz="3200" dirty="0" smtClean="0">
                <a:latin typeface="+mn-lt"/>
              </a:rPr>
              <a:t>Bedtimes rituals </a:t>
            </a:r>
          </a:p>
          <a:p>
            <a:pPr lvl="2">
              <a:buFont typeface="Wingdings" pitchFamily="2" charset="2"/>
              <a:buChar char="ü"/>
            </a:pPr>
            <a:endParaRPr lang="en-US" sz="2400" dirty="0" smtClean="0"/>
          </a:p>
          <a:p>
            <a:pPr lvl="2">
              <a:buFont typeface="Arial" pitchFamily="34" charset="0"/>
              <a:buChar char="•"/>
            </a:pPr>
            <a:endParaRPr lang="en-US" sz="2400" dirty="0" smtClean="0"/>
          </a:p>
          <a:p>
            <a:pPr lvl="1"/>
            <a:endParaRPr lang="en-US" sz="2400" dirty="0" smtClean="0">
              <a:solidFill>
                <a:schemeClr val="tx1"/>
              </a:solidFill>
            </a:endParaRPr>
          </a:p>
          <a:p>
            <a:pPr lvl="1"/>
            <a:endParaRPr lang="en-US" sz="2400" dirty="0">
              <a:solidFill>
                <a:schemeClr val="tx1"/>
              </a:solidFill>
            </a:endParaRPr>
          </a:p>
        </p:txBody>
      </p:sp>
    </p:spTree>
    <p:extLst>
      <p:ext uri="{BB962C8B-B14F-4D97-AF65-F5344CB8AC3E}">
        <p14:creationId xmlns:p14="http://schemas.microsoft.com/office/powerpoint/2010/main" val="1842070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1520" y="304800"/>
            <a:ext cx="838200" cy="6553200"/>
          </a:xfrm>
        </p:spPr>
        <p:txBody>
          <a:bodyPr/>
          <a:lstStyle/>
          <a:p>
            <a:r>
              <a:rPr lang="en-US" dirty="0" smtClean="0">
                <a:solidFill>
                  <a:schemeClr val="tx1"/>
                </a:solidFill>
              </a:rPr>
              <a:t>Preventative Structures</a:t>
            </a:r>
            <a:endParaRPr lang="en-US" dirty="0">
              <a:solidFill>
                <a:schemeClr val="tx1"/>
              </a:solidFill>
            </a:endParaRPr>
          </a:p>
        </p:txBody>
      </p:sp>
      <p:sp>
        <p:nvSpPr>
          <p:cNvPr id="21507" name="Rectangle 3"/>
          <p:cNvSpPr>
            <a:spLocks noGrp="1" noChangeArrowheads="1"/>
          </p:cNvSpPr>
          <p:nvPr>
            <p:ph idx="1"/>
          </p:nvPr>
        </p:nvSpPr>
        <p:spPr>
          <a:xfrm>
            <a:off x="1403648" y="476672"/>
            <a:ext cx="6019800" cy="5428456"/>
          </a:xfrm>
        </p:spPr>
        <p:txBody>
          <a:bodyPr/>
          <a:lstStyle/>
          <a:p>
            <a:pPr lvl="1">
              <a:buFont typeface="Arial" pitchFamily="34" charset="0"/>
              <a:buChar char="•"/>
            </a:pPr>
            <a:r>
              <a:rPr lang="en-US" sz="3200" dirty="0" smtClean="0">
                <a:latin typeface="+mn-lt"/>
              </a:rPr>
              <a:t>Put energy into creating customs and traditions that connect our children to extended family.</a:t>
            </a:r>
          </a:p>
          <a:p>
            <a:pPr lvl="1">
              <a:buFont typeface="Arial" pitchFamily="34" charset="0"/>
              <a:buChar char="•"/>
            </a:pPr>
            <a:endParaRPr lang="en-US" sz="3200" dirty="0">
              <a:latin typeface="+mn-lt"/>
            </a:endParaRPr>
          </a:p>
          <a:p>
            <a:pPr lvl="1">
              <a:buFont typeface="Arial" pitchFamily="34" charset="0"/>
              <a:buChar char="•"/>
            </a:pPr>
            <a:r>
              <a:rPr lang="en-US" sz="3200" dirty="0" smtClean="0">
                <a:latin typeface="+mn-lt"/>
              </a:rPr>
              <a:t>Put energy into helping your children build relationships with significant adults – different age groups – different generations</a:t>
            </a:r>
            <a:r>
              <a:rPr lang="en-US" sz="3200" dirty="0" smtClean="0"/>
              <a:t>.</a:t>
            </a:r>
            <a:endParaRPr lang="en-US" sz="2800" dirty="0" smtClean="0">
              <a:solidFill>
                <a:schemeClr val="tx1"/>
              </a:solidFill>
            </a:endParaRPr>
          </a:p>
          <a:p>
            <a:pPr lvl="1"/>
            <a:endParaRPr lang="en-US" sz="2800" dirty="0">
              <a:solidFill>
                <a:schemeClr val="tx1"/>
              </a:solidFill>
            </a:endParaRPr>
          </a:p>
        </p:txBody>
      </p:sp>
    </p:spTree>
    <p:extLst>
      <p:ext uri="{BB962C8B-B14F-4D97-AF65-F5344CB8AC3E}">
        <p14:creationId xmlns:p14="http://schemas.microsoft.com/office/powerpoint/2010/main" val="1794144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3568" y="2276872"/>
            <a:ext cx="7772400" cy="1362075"/>
          </a:xfrm>
        </p:spPr>
        <p:txBody>
          <a:bodyPr/>
          <a:lstStyle/>
          <a:p>
            <a:r>
              <a:rPr lang="en-US" dirty="0" smtClean="0"/>
              <a:t>What if my kids are already gone?</a:t>
            </a:r>
            <a:endParaRPr lang="en-US" dirty="0"/>
          </a:p>
        </p:txBody>
      </p:sp>
    </p:spTree>
    <p:extLst>
      <p:ext uri="{BB962C8B-B14F-4D97-AF65-F5344CB8AC3E}">
        <p14:creationId xmlns:p14="http://schemas.microsoft.com/office/powerpoint/2010/main" val="3723114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1520" y="1196752"/>
            <a:ext cx="838200" cy="6553200"/>
          </a:xfrm>
        </p:spPr>
        <p:txBody>
          <a:bodyPr/>
          <a:lstStyle/>
          <a:p>
            <a:r>
              <a:rPr lang="en-US" dirty="0" smtClean="0">
                <a:solidFill>
                  <a:schemeClr val="tx1"/>
                </a:solidFill>
              </a:rPr>
              <a:t>Win Them Back</a:t>
            </a:r>
            <a:endParaRPr lang="en-US" dirty="0">
              <a:solidFill>
                <a:schemeClr val="tx1"/>
              </a:solidFill>
            </a:endParaRPr>
          </a:p>
        </p:txBody>
      </p:sp>
      <p:sp>
        <p:nvSpPr>
          <p:cNvPr id="21507" name="Rectangle 3"/>
          <p:cNvSpPr>
            <a:spLocks noGrp="1" noChangeArrowheads="1"/>
          </p:cNvSpPr>
          <p:nvPr>
            <p:ph idx="1"/>
          </p:nvPr>
        </p:nvSpPr>
        <p:spPr/>
        <p:txBody>
          <a:bodyPr/>
          <a:lstStyle/>
          <a:p>
            <a:pPr>
              <a:spcBef>
                <a:spcPts val="0"/>
              </a:spcBef>
            </a:pPr>
            <a:r>
              <a:rPr lang="en-US" dirty="0" smtClean="0">
                <a:latin typeface="+mn-lt"/>
              </a:rPr>
              <a:t>Make it as easy as possible to return.</a:t>
            </a:r>
          </a:p>
          <a:p>
            <a:pPr marL="0" indent="0">
              <a:spcBef>
                <a:spcPts val="0"/>
              </a:spcBef>
              <a:buNone/>
            </a:pPr>
            <a:endParaRPr lang="en-US" dirty="0" smtClean="0">
              <a:latin typeface="+mn-lt"/>
            </a:endParaRPr>
          </a:p>
          <a:p>
            <a:pPr>
              <a:spcBef>
                <a:spcPts val="0"/>
              </a:spcBef>
            </a:pPr>
            <a:r>
              <a:rPr lang="en-US" dirty="0" smtClean="0">
                <a:solidFill>
                  <a:schemeClr val="tx1"/>
                </a:solidFill>
                <a:latin typeface="+mn-lt"/>
              </a:rPr>
              <a:t>Make it as difficult as possible for the peer group to hold them.</a:t>
            </a:r>
          </a:p>
          <a:p>
            <a:pPr marL="0" indent="0">
              <a:spcBef>
                <a:spcPts val="0"/>
              </a:spcBef>
              <a:buNone/>
            </a:pPr>
            <a:endParaRPr lang="en-US" dirty="0" smtClean="0">
              <a:solidFill>
                <a:schemeClr val="tx1"/>
              </a:solidFill>
              <a:latin typeface="+mn-lt"/>
            </a:endParaRPr>
          </a:p>
          <a:p>
            <a:pPr>
              <a:spcBef>
                <a:spcPts val="0"/>
              </a:spcBef>
            </a:pPr>
            <a:r>
              <a:rPr lang="en-US" dirty="0" smtClean="0">
                <a:latin typeface="+mn-lt"/>
              </a:rPr>
              <a:t>Win back their hearts and minds, not just their bodies.</a:t>
            </a:r>
          </a:p>
          <a:p>
            <a:pPr marL="0" indent="0">
              <a:spcBef>
                <a:spcPts val="0"/>
              </a:spcBef>
              <a:buNone/>
            </a:pPr>
            <a:endParaRPr lang="en-US" dirty="0" smtClean="0">
              <a:latin typeface="+mn-lt"/>
            </a:endParaRPr>
          </a:p>
          <a:p>
            <a:pPr>
              <a:spcBef>
                <a:spcPts val="0"/>
              </a:spcBef>
            </a:pPr>
            <a:r>
              <a:rPr lang="en-US" dirty="0" smtClean="0">
                <a:solidFill>
                  <a:schemeClr val="tx1"/>
                </a:solidFill>
                <a:latin typeface="+mn-lt"/>
              </a:rPr>
              <a:t>Remember that they need us, even though they may not know it. Give them powerful affirmation</a:t>
            </a:r>
            <a:r>
              <a:rPr lang="en-US" dirty="0" smtClean="0">
                <a:solidFill>
                  <a:schemeClr val="tx1"/>
                </a:solidFill>
              </a:rPr>
              <a:t>.</a:t>
            </a:r>
          </a:p>
          <a:p>
            <a:pPr>
              <a:spcBef>
                <a:spcPts val="0"/>
              </a:spcBef>
            </a:pPr>
            <a:endParaRPr lang="en-US" dirty="0">
              <a:solidFill>
                <a:schemeClr val="tx1"/>
              </a:solidFill>
            </a:endParaRPr>
          </a:p>
        </p:txBody>
      </p:sp>
    </p:spTree>
    <p:extLst>
      <p:ext uri="{BB962C8B-B14F-4D97-AF65-F5344CB8AC3E}">
        <p14:creationId xmlns:p14="http://schemas.microsoft.com/office/powerpoint/2010/main" val="2129352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1520" y="1196752"/>
            <a:ext cx="838200" cy="6553200"/>
          </a:xfrm>
        </p:spPr>
        <p:txBody>
          <a:bodyPr/>
          <a:lstStyle/>
          <a:p>
            <a:r>
              <a:rPr lang="en-US" dirty="0" smtClean="0">
                <a:solidFill>
                  <a:schemeClr val="tx1"/>
                </a:solidFill>
              </a:rPr>
              <a:t>Win Them Back</a:t>
            </a:r>
            <a:endParaRPr lang="en-US" dirty="0">
              <a:solidFill>
                <a:schemeClr val="tx1"/>
              </a:solidFill>
            </a:endParaRPr>
          </a:p>
        </p:txBody>
      </p:sp>
      <p:sp>
        <p:nvSpPr>
          <p:cNvPr id="21507" name="Rectangle 3"/>
          <p:cNvSpPr>
            <a:spLocks noGrp="1" noChangeArrowheads="1"/>
          </p:cNvSpPr>
          <p:nvPr>
            <p:ph idx="1"/>
          </p:nvPr>
        </p:nvSpPr>
        <p:spPr>
          <a:xfrm>
            <a:off x="1547664" y="609600"/>
            <a:ext cx="6019800" cy="6248400"/>
          </a:xfrm>
        </p:spPr>
        <p:txBody>
          <a:bodyPr/>
          <a:lstStyle/>
          <a:p>
            <a:r>
              <a:rPr lang="en-US" dirty="0" smtClean="0">
                <a:solidFill>
                  <a:schemeClr val="tx1"/>
                </a:solidFill>
              </a:rPr>
              <a:t>Sometimes we need to create an attachment void</a:t>
            </a:r>
          </a:p>
          <a:p>
            <a:pPr lvl="1"/>
            <a:r>
              <a:rPr lang="en-US" dirty="0" smtClean="0"/>
              <a:t>Separate them from their peers and put yourself in the void.</a:t>
            </a:r>
          </a:p>
          <a:p>
            <a:pPr lvl="1"/>
            <a:endParaRPr lang="en-US" dirty="0">
              <a:solidFill>
                <a:schemeClr val="tx1"/>
              </a:solidFill>
            </a:endParaRPr>
          </a:p>
          <a:p>
            <a:pPr lvl="1"/>
            <a:r>
              <a:rPr lang="en-US" dirty="0" smtClean="0"/>
              <a:t>Grounding works if it is seen as an opportunity to build parental connections.</a:t>
            </a:r>
          </a:p>
          <a:p>
            <a:pPr lvl="1"/>
            <a:endParaRPr lang="en-US" dirty="0">
              <a:solidFill>
                <a:schemeClr val="tx1"/>
              </a:solidFill>
            </a:endParaRPr>
          </a:p>
          <a:p>
            <a:pPr lvl="1"/>
            <a:r>
              <a:rPr lang="en-US" dirty="0" smtClean="0"/>
              <a:t>Serious peer–attachments may need serious strategies such as weekends away or holidays or even moving. </a:t>
            </a:r>
            <a:endParaRPr lang="en-US" dirty="0">
              <a:solidFill>
                <a:schemeClr val="tx1"/>
              </a:solidFill>
            </a:endParaRPr>
          </a:p>
        </p:txBody>
      </p:sp>
    </p:spTree>
    <p:extLst>
      <p:ext uri="{BB962C8B-B14F-4D97-AF65-F5344CB8AC3E}">
        <p14:creationId xmlns:p14="http://schemas.microsoft.com/office/powerpoint/2010/main" val="1021251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1520" y="1196752"/>
            <a:ext cx="838200" cy="6553200"/>
          </a:xfrm>
        </p:spPr>
        <p:txBody>
          <a:bodyPr/>
          <a:lstStyle/>
          <a:p>
            <a:r>
              <a:rPr lang="en-US" dirty="0" smtClean="0">
                <a:solidFill>
                  <a:schemeClr val="tx1"/>
                </a:solidFill>
              </a:rPr>
              <a:t>Win Them Back</a:t>
            </a:r>
            <a:endParaRPr lang="en-US" dirty="0">
              <a:solidFill>
                <a:schemeClr val="tx1"/>
              </a:solidFill>
            </a:endParaRPr>
          </a:p>
        </p:txBody>
      </p:sp>
      <p:sp>
        <p:nvSpPr>
          <p:cNvPr id="21507" name="Rectangle 3"/>
          <p:cNvSpPr>
            <a:spLocks noGrp="1" noChangeArrowheads="1"/>
          </p:cNvSpPr>
          <p:nvPr>
            <p:ph idx="1"/>
          </p:nvPr>
        </p:nvSpPr>
        <p:spPr>
          <a:xfrm>
            <a:off x="1547664" y="404664"/>
            <a:ext cx="6019800" cy="6248400"/>
          </a:xfrm>
        </p:spPr>
        <p:txBody>
          <a:bodyPr/>
          <a:lstStyle/>
          <a:p>
            <a:r>
              <a:rPr lang="en-US" sz="3200" dirty="0" smtClean="0">
                <a:solidFill>
                  <a:schemeClr val="tx1"/>
                </a:solidFill>
              </a:rPr>
              <a:t>Remember your relationship with your child </a:t>
            </a:r>
            <a:r>
              <a:rPr lang="en-US" sz="3200" dirty="0" smtClean="0"/>
              <a:t>should be </a:t>
            </a:r>
            <a:r>
              <a:rPr lang="en-US" sz="3200" dirty="0" smtClean="0">
                <a:solidFill>
                  <a:schemeClr val="tx1"/>
                </a:solidFill>
              </a:rPr>
              <a:t>the highest priority.</a:t>
            </a:r>
          </a:p>
          <a:p>
            <a:pPr marL="0" indent="0">
              <a:buNone/>
            </a:pPr>
            <a:endParaRPr lang="en-US" sz="3200" dirty="0" smtClean="0">
              <a:solidFill>
                <a:schemeClr val="tx1"/>
              </a:solidFill>
            </a:endParaRPr>
          </a:p>
          <a:p>
            <a:r>
              <a:rPr lang="en-US" sz="3200" dirty="0" smtClean="0"/>
              <a:t>Communicate to the child that they are more important than what they have done.</a:t>
            </a:r>
          </a:p>
          <a:p>
            <a:pPr marL="0" indent="0">
              <a:buNone/>
            </a:pPr>
            <a:endParaRPr lang="en-US" sz="3200" dirty="0" smtClean="0"/>
          </a:p>
          <a:p>
            <a:r>
              <a:rPr lang="en-US" sz="3200" dirty="0" smtClean="0">
                <a:solidFill>
                  <a:schemeClr val="tx1"/>
                </a:solidFill>
              </a:rPr>
              <a:t>Keep your patience</a:t>
            </a:r>
          </a:p>
          <a:p>
            <a:pPr marL="0" indent="0">
              <a:buNone/>
            </a:pPr>
            <a:endParaRPr lang="en-US" sz="3200" dirty="0" smtClean="0">
              <a:solidFill>
                <a:schemeClr val="tx1"/>
              </a:solidFill>
            </a:endParaRPr>
          </a:p>
          <a:p>
            <a:r>
              <a:rPr lang="en-US" sz="3200" dirty="0" smtClean="0"/>
              <a:t>Hold back critical words</a:t>
            </a:r>
            <a:endParaRPr lang="en-US" sz="3200" dirty="0">
              <a:solidFill>
                <a:schemeClr val="tx1"/>
              </a:solidFill>
            </a:endParaRPr>
          </a:p>
        </p:txBody>
      </p:sp>
    </p:spTree>
    <p:extLst>
      <p:ext uri="{BB962C8B-B14F-4D97-AF65-F5344CB8AC3E}">
        <p14:creationId xmlns:p14="http://schemas.microsoft.com/office/powerpoint/2010/main" val="427172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1520" y="1196752"/>
            <a:ext cx="838200" cy="6553200"/>
          </a:xfrm>
        </p:spPr>
        <p:txBody>
          <a:bodyPr/>
          <a:lstStyle/>
          <a:p>
            <a:r>
              <a:rPr lang="en-US" dirty="0" smtClean="0">
                <a:solidFill>
                  <a:schemeClr val="tx1"/>
                </a:solidFill>
              </a:rPr>
              <a:t>Win Them Back</a:t>
            </a:r>
            <a:endParaRPr lang="en-US" dirty="0">
              <a:solidFill>
                <a:schemeClr val="tx1"/>
              </a:solidFill>
            </a:endParaRPr>
          </a:p>
        </p:txBody>
      </p:sp>
      <p:sp>
        <p:nvSpPr>
          <p:cNvPr id="21507" name="Rectangle 3"/>
          <p:cNvSpPr>
            <a:spLocks noGrp="1" noChangeArrowheads="1"/>
          </p:cNvSpPr>
          <p:nvPr>
            <p:ph idx="1"/>
          </p:nvPr>
        </p:nvSpPr>
        <p:spPr>
          <a:xfrm>
            <a:off x="1547664" y="836712"/>
            <a:ext cx="6019800" cy="4996408"/>
          </a:xfrm>
        </p:spPr>
        <p:txBody>
          <a:bodyPr/>
          <a:lstStyle/>
          <a:p>
            <a:r>
              <a:rPr lang="en-US" sz="3200" dirty="0" smtClean="0">
                <a:solidFill>
                  <a:schemeClr val="tx1"/>
                </a:solidFill>
                <a:latin typeface="+mn-lt"/>
              </a:rPr>
              <a:t>When you as a parent gets hurt – don’t withdraw and allow yourself to be pushed away.</a:t>
            </a:r>
          </a:p>
          <a:p>
            <a:endParaRPr lang="en-US" sz="3200" dirty="0">
              <a:latin typeface="+mn-lt"/>
            </a:endParaRPr>
          </a:p>
          <a:p>
            <a:r>
              <a:rPr lang="en-US" sz="3200" dirty="0" smtClean="0">
                <a:solidFill>
                  <a:schemeClr val="tx1"/>
                </a:solidFill>
                <a:latin typeface="+mn-lt"/>
              </a:rPr>
              <a:t>Temporary breaks in th</a:t>
            </a:r>
            <a:r>
              <a:rPr lang="en-US" sz="3200" dirty="0" smtClean="0">
                <a:latin typeface="+mn-lt"/>
              </a:rPr>
              <a:t>e relationship will always happen, but these need not cause major problems if you are the ones to make an effort to rebuild.</a:t>
            </a:r>
            <a:endParaRPr lang="en-US" sz="3200" dirty="0">
              <a:solidFill>
                <a:schemeClr val="tx1"/>
              </a:solidFill>
              <a:latin typeface="+mn-lt"/>
            </a:endParaRPr>
          </a:p>
        </p:txBody>
      </p:sp>
    </p:spTree>
    <p:extLst>
      <p:ext uri="{BB962C8B-B14F-4D97-AF65-F5344CB8AC3E}">
        <p14:creationId xmlns:p14="http://schemas.microsoft.com/office/powerpoint/2010/main" val="2106620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1520" y="1196752"/>
            <a:ext cx="838200" cy="6553200"/>
          </a:xfrm>
        </p:spPr>
        <p:txBody>
          <a:bodyPr/>
          <a:lstStyle/>
          <a:p>
            <a:r>
              <a:rPr lang="en-US" dirty="0" smtClean="0">
                <a:solidFill>
                  <a:schemeClr val="tx1"/>
                </a:solidFill>
              </a:rPr>
              <a:t>Win Them Back</a:t>
            </a:r>
            <a:endParaRPr lang="en-US" dirty="0">
              <a:solidFill>
                <a:schemeClr val="tx1"/>
              </a:solidFill>
            </a:endParaRPr>
          </a:p>
        </p:txBody>
      </p:sp>
      <p:sp>
        <p:nvSpPr>
          <p:cNvPr id="21507" name="Rectangle 3"/>
          <p:cNvSpPr>
            <a:spLocks noGrp="1" noChangeArrowheads="1"/>
          </p:cNvSpPr>
          <p:nvPr>
            <p:ph idx="1"/>
          </p:nvPr>
        </p:nvSpPr>
        <p:spPr>
          <a:xfrm>
            <a:off x="1547664" y="548680"/>
            <a:ext cx="6019800" cy="4996408"/>
          </a:xfrm>
        </p:spPr>
        <p:txBody>
          <a:bodyPr/>
          <a:lstStyle/>
          <a:p>
            <a:pPr marL="0" indent="0">
              <a:buNone/>
            </a:pPr>
            <a:endParaRPr lang="en-US" dirty="0" smtClean="0">
              <a:solidFill>
                <a:schemeClr val="tx1"/>
              </a:solidFill>
            </a:endParaRPr>
          </a:p>
          <a:p>
            <a:r>
              <a:rPr lang="en-US" dirty="0" smtClean="0">
                <a:latin typeface="+mn-lt"/>
              </a:rPr>
              <a:t>No matter how close the peer relationships are, parents should still be able to have a deeper intimacy.</a:t>
            </a:r>
          </a:p>
          <a:p>
            <a:pPr marL="0" indent="0">
              <a:buNone/>
            </a:pPr>
            <a:endParaRPr lang="en-US" dirty="0" smtClean="0">
              <a:latin typeface="+mn-lt"/>
            </a:endParaRPr>
          </a:p>
          <a:p>
            <a:r>
              <a:rPr lang="en-US" dirty="0" smtClean="0">
                <a:solidFill>
                  <a:schemeClr val="tx1"/>
                </a:solidFill>
                <a:latin typeface="+mn-lt"/>
              </a:rPr>
              <a:t>Create an intimacy that enables sharing at an emotional level.</a:t>
            </a:r>
          </a:p>
          <a:p>
            <a:pPr lvl="1"/>
            <a:r>
              <a:rPr lang="en-US" dirty="0" smtClean="0">
                <a:latin typeface="+mn-lt"/>
              </a:rPr>
              <a:t>One-on-one special times</a:t>
            </a:r>
          </a:p>
          <a:p>
            <a:pPr lvl="1"/>
            <a:r>
              <a:rPr lang="en-US" dirty="0" smtClean="0">
                <a:latin typeface="+mn-lt"/>
              </a:rPr>
              <a:t>Regular outings</a:t>
            </a:r>
          </a:p>
          <a:p>
            <a:pPr lvl="1"/>
            <a:r>
              <a:rPr lang="en-US" dirty="0" smtClean="0">
                <a:latin typeface="+mn-lt"/>
              </a:rPr>
              <a:t>Walking the dog</a:t>
            </a:r>
          </a:p>
          <a:p>
            <a:pPr lvl="1"/>
            <a:endParaRPr lang="en-US" dirty="0">
              <a:solidFill>
                <a:schemeClr val="tx1"/>
              </a:solidFill>
            </a:endParaRPr>
          </a:p>
        </p:txBody>
      </p:sp>
    </p:spTree>
    <p:extLst>
      <p:ext uri="{BB962C8B-B14F-4D97-AF65-F5344CB8AC3E}">
        <p14:creationId xmlns:p14="http://schemas.microsoft.com/office/powerpoint/2010/main" val="1008759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9512" y="1772816"/>
            <a:ext cx="838200" cy="2520280"/>
          </a:xfrm>
        </p:spPr>
        <p:txBody>
          <a:bodyPr/>
          <a:lstStyle/>
          <a:p>
            <a:r>
              <a:rPr lang="en-US" dirty="0" smtClean="0">
                <a:solidFill>
                  <a:schemeClr val="tx1"/>
                </a:solidFill>
              </a:rPr>
              <a:t>Hold On</a:t>
            </a:r>
            <a:endParaRPr lang="en-US" dirty="0">
              <a:solidFill>
                <a:schemeClr val="tx1"/>
              </a:solidFill>
            </a:endParaRPr>
          </a:p>
        </p:txBody>
      </p:sp>
      <p:sp>
        <p:nvSpPr>
          <p:cNvPr id="21507" name="Rectangle 3"/>
          <p:cNvSpPr>
            <a:spLocks noGrp="1" noChangeArrowheads="1"/>
          </p:cNvSpPr>
          <p:nvPr>
            <p:ph idx="1"/>
          </p:nvPr>
        </p:nvSpPr>
        <p:spPr/>
        <p:txBody>
          <a:bodyPr/>
          <a:lstStyle/>
          <a:p>
            <a:pPr marL="0" indent="0">
              <a:buNone/>
            </a:pPr>
            <a:endParaRPr lang="en-US" dirty="0"/>
          </a:p>
          <a:p>
            <a:pPr marL="0" indent="0">
              <a:buNone/>
            </a:pPr>
            <a:endParaRPr lang="en-US" dirty="0" smtClean="0">
              <a:solidFill>
                <a:schemeClr val="tx1"/>
              </a:solidFill>
            </a:endParaRPr>
          </a:p>
          <a:p>
            <a:pPr marL="0" indent="0" algn="ctr">
              <a:buNone/>
            </a:pPr>
            <a:r>
              <a:rPr lang="en-US" dirty="0" smtClean="0">
                <a:latin typeface="+mn-lt"/>
              </a:rPr>
              <a:t>“The relationship between child and parent is sacred. Faced with the challenge of the peer culture, we need to keep our children’s attachments to us strong and to make these attachments last for as long as our children need to be parented.” p196</a:t>
            </a:r>
            <a:endParaRPr lang="en-US" dirty="0">
              <a:solidFill>
                <a:schemeClr val="tx1"/>
              </a:solidFill>
              <a:latin typeface="+mn-lt"/>
            </a:endParaRPr>
          </a:p>
        </p:txBody>
      </p:sp>
    </p:spTree>
    <p:extLst>
      <p:ext uri="{BB962C8B-B14F-4D97-AF65-F5344CB8AC3E}">
        <p14:creationId xmlns:p14="http://schemas.microsoft.com/office/powerpoint/2010/main" val="2129352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404664"/>
            <a:ext cx="6336704" cy="4204320"/>
          </a:xfrm>
        </p:spPr>
        <p:txBody>
          <a:bodyPr/>
          <a:lstStyle/>
          <a:p>
            <a:pPr marL="0" indent="0">
              <a:buNone/>
            </a:pPr>
            <a:r>
              <a:rPr lang="en-AU" sz="3600" b="1" dirty="0" smtClean="0">
                <a:solidFill>
                  <a:srgbClr val="FF0000"/>
                </a:solidFill>
              </a:rPr>
              <a:t>What Motivates Children To Come To Church?</a:t>
            </a:r>
          </a:p>
          <a:p>
            <a:endParaRPr lang="en-AU" sz="3200" b="1" dirty="0"/>
          </a:p>
          <a:p>
            <a:pPr>
              <a:buFont typeface="Arial" pitchFamily="34" charset="0"/>
              <a:buChar char="•"/>
            </a:pPr>
            <a:r>
              <a:rPr lang="en-AU" sz="3600" b="1" dirty="0"/>
              <a:t>Parents</a:t>
            </a:r>
            <a:r>
              <a:rPr lang="en-AU" sz="3600" dirty="0"/>
              <a:t> – values and habits</a:t>
            </a:r>
          </a:p>
          <a:p>
            <a:pPr>
              <a:buFont typeface="Arial" pitchFamily="34" charset="0"/>
              <a:buChar char="•"/>
            </a:pPr>
            <a:r>
              <a:rPr lang="en-AU" sz="3600" b="1" dirty="0"/>
              <a:t>Recognition </a:t>
            </a:r>
            <a:r>
              <a:rPr lang="en-AU" sz="3600" dirty="0"/>
              <a:t>– feeling valued by </a:t>
            </a:r>
            <a:r>
              <a:rPr lang="en-AU" sz="3600" dirty="0" smtClean="0"/>
              <a:t>opportunities </a:t>
            </a:r>
            <a:r>
              <a:rPr lang="en-AU" sz="3600" dirty="0"/>
              <a:t>to serve</a:t>
            </a:r>
          </a:p>
          <a:p>
            <a:pPr>
              <a:buFont typeface="Arial" pitchFamily="34" charset="0"/>
              <a:buChar char="•"/>
            </a:pPr>
            <a:r>
              <a:rPr lang="en-AU" sz="3600" b="1" dirty="0"/>
              <a:t>Beliefs </a:t>
            </a:r>
            <a:r>
              <a:rPr lang="en-AU" sz="3600" dirty="0"/>
              <a:t>– my relationship with God/Jesus is important</a:t>
            </a:r>
          </a:p>
          <a:p>
            <a:pPr>
              <a:buFont typeface="Arial" pitchFamily="34" charset="0"/>
              <a:buChar char="•"/>
            </a:pPr>
            <a:r>
              <a:rPr lang="en-AU" sz="3600" b="1" dirty="0"/>
              <a:t>Peers</a:t>
            </a:r>
            <a:r>
              <a:rPr lang="en-AU" sz="3600" dirty="0"/>
              <a:t> -  huge influence</a:t>
            </a:r>
          </a:p>
          <a:p>
            <a:pPr>
              <a:buFont typeface="Arial" pitchFamily="34" charset="0"/>
              <a:buChar char="•"/>
            </a:pPr>
            <a:endParaRPr lang="en-AU" dirty="0"/>
          </a:p>
          <a:p>
            <a:pPr marL="0" indent="0">
              <a:buNone/>
            </a:pPr>
            <a:endParaRPr lang="en-AU" sz="2400" dirty="0"/>
          </a:p>
          <a:p>
            <a:endParaRPr lang="en-AU" sz="2400" dirty="0"/>
          </a:p>
        </p:txBody>
      </p:sp>
    </p:spTree>
    <p:extLst>
      <p:ext uri="{BB962C8B-B14F-4D97-AF65-F5344CB8AC3E}">
        <p14:creationId xmlns:p14="http://schemas.microsoft.com/office/powerpoint/2010/main" val="17926381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685800"/>
            <a:ext cx="7772400" cy="45719"/>
          </a:xfrm>
        </p:spPr>
        <p:txBody>
          <a:bodyPr/>
          <a:lstStyle/>
          <a:p>
            <a:endParaRPr lang="en-US" dirty="0"/>
          </a:p>
        </p:txBody>
      </p:sp>
      <p:sp>
        <p:nvSpPr>
          <p:cNvPr id="2" name="TextBox 1"/>
          <p:cNvSpPr txBox="1"/>
          <p:nvPr/>
        </p:nvSpPr>
        <p:spPr>
          <a:xfrm>
            <a:off x="1403648" y="980728"/>
            <a:ext cx="6552728" cy="2308324"/>
          </a:xfrm>
          <a:prstGeom prst="rect">
            <a:avLst/>
          </a:prstGeom>
          <a:noFill/>
        </p:spPr>
        <p:txBody>
          <a:bodyPr wrap="square" rtlCol="0">
            <a:spAutoFit/>
          </a:bodyPr>
          <a:lstStyle/>
          <a:p>
            <a:pPr marL="342900" indent="-342900">
              <a:buAutoNum type="arabicPeriod"/>
            </a:pPr>
            <a:r>
              <a:rPr lang="en-AU" sz="3600" dirty="0" smtClean="0">
                <a:latin typeface="Calibri" pitchFamily="34" charset="0"/>
                <a:cs typeface="Calibri" pitchFamily="34" charset="0"/>
              </a:rPr>
              <a:t>Why is it important for parents to be attached to their children?</a:t>
            </a:r>
          </a:p>
          <a:p>
            <a:endParaRPr lang="en-AU" sz="3600" dirty="0" smtClean="0">
              <a:latin typeface="Calibri" pitchFamily="34" charset="0"/>
              <a:cs typeface="Calibri" pitchFamily="34" charset="0"/>
            </a:endParaRPr>
          </a:p>
          <a:p>
            <a:pPr marL="342900" indent="-342900">
              <a:buAutoNum type="arabicPeriod"/>
            </a:pPr>
            <a:r>
              <a:rPr lang="en-AU" sz="3600" dirty="0" smtClean="0">
                <a:latin typeface="Calibri" pitchFamily="34" charset="0"/>
                <a:cs typeface="Calibri" pitchFamily="34" charset="0"/>
              </a:rPr>
              <a:t>How can your parents do this?</a:t>
            </a:r>
            <a:endParaRPr lang="en-AU" sz="3600" dirty="0">
              <a:latin typeface="Calibri" pitchFamily="34" charset="0"/>
              <a:cs typeface="Calibri" pitchFamily="34" charset="0"/>
            </a:endParaRPr>
          </a:p>
        </p:txBody>
      </p:sp>
    </p:spTree>
    <p:extLst>
      <p:ext uri="{BB962C8B-B14F-4D97-AF65-F5344CB8AC3E}">
        <p14:creationId xmlns:p14="http://schemas.microsoft.com/office/powerpoint/2010/main" val="1991032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88640"/>
            <a:ext cx="6912768" cy="5284440"/>
          </a:xfrm>
        </p:spPr>
        <p:txBody>
          <a:bodyPr/>
          <a:lstStyle/>
          <a:p>
            <a:pPr marL="0" indent="0">
              <a:buNone/>
              <a:defRPr/>
            </a:pPr>
            <a:r>
              <a:rPr lang="en-AU" sz="3200" b="1" dirty="0" smtClean="0">
                <a:solidFill>
                  <a:srgbClr val="FF0000"/>
                </a:solidFill>
              </a:rPr>
              <a:t>Why Do They Stop Coming?</a:t>
            </a:r>
            <a:endParaRPr lang="en-AU" sz="2400" b="1" dirty="0" smtClean="0">
              <a:solidFill>
                <a:srgbClr val="FF0000"/>
              </a:solidFill>
            </a:endParaRPr>
          </a:p>
          <a:p>
            <a:pPr marL="0" indent="0">
              <a:buNone/>
              <a:defRPr/>
            </a:pPr>
            <a:endParaRPr lang="en-AU" sz="2000" b="1" dirty="0"/>
          </a:p>
          <a:p>
            <a:pPr>
              <a:lnSpc>
                <a:spcPct val="90000"/>
              </a:lnSpc>
              <a:spcBef>
                <a:spcPts val="0"/>
              </a:spcBef>
              <a:buFont typeface="+mj-lt"/>
              <a:buAutoNum type="arabicPeriod"/>
              <a:defRPr/>
            </a:pPr>
            <a:r>
              <a:rPr lang="en-AU" sz="3200" dirty="0">
                <a:latin typeface="Cambria"/>
                <a:cs typeface="Cambria"/>
              </a:rPr>
              <a:t>Church is </a:t>
            </a:r>
            <a:r>
              <a:rPr lang="en-AU" sz="3200" dirty="0" smtClean="0">
                <a:latin typeface="Cambria"/>
                <a:cs typeface="Cambria"/>
              </a:rPr>
              <a:t>boring.</a:t>
            </a:r>
            <a:endParaRPr lang="en-AU" sz="3200" dirty="0">
              <a:latin typeface="Cambria"/>
              <a:cs typeface="Cambria"/>
            </a:endParaRPr>
          </a:p>
          <a:p>
            <a:pPr>
              <a:lnSpc>
                <a:spcPct val="90000"/>
              </a:lnSpc>
              <a:spcBef>
                <a:spcPts val="0"/>
              </a:spcBef>
              <a:buFont typeface="+mj-lt"/>
              <a:buAutoNum type="arabicPeriod"/>
              <a:defRPr/>
            </a:pPr>
            <a:r>
              <a:rPr lang="en-AU" sz="3200" dirty="0">
                <a:latin typeface="Cambria"/>
                <a:cs typeface="Cambria"/>
              </a:rPr>
              <a:t>Children’s programs have wrong priorities – </a:t>
            </a:r>
            <a:r>
              <a:rPr lang="en-AU" sz="3200" dirty="0" smtClean="0">
                <a:latin typeface="Cambria"/>
                <a:cs typeface="Cambria"/>
              </a:rPr>
              <a:t>entertainment.</a:t>
            </a:r>
            <a:endParaRPr lang="en-AU" sz="3200" dirty="0">
              <a:latin typeface="Cambria"/>
              <a:cs typeface="Cambria"/>
            </a:endParaRPr>
          </a:p>
          <a:p>
            <a:pPr>
              <a:lnSpc>
                <a:spcPct val="90000"/>
              </a:lnSpc>
              <a:spcBef>
                <a:spcPts val="0"/>
              </a:spcBef>
              <a:buFont typeface="+mj-lt"/>
              <a:buAutoNum type="arabicPeriod"/>
              <a:defRPr/>
            </a:pPr>
            <a:r>
              <a:rPr lang="en-AU" sz="3200" dirty="0">
                <a:latin typeface="Cambria"/>
                <a:cs typeface="Cambria"/>
              </a:rPr>
              <a:t>Parents </a:t>
            </a:r>
            <a:r>
              <a:rPr lang="en-AU" sz="3200" dirty="0" smtClean="0">
                <a:latin typeface="Cambria"/>
                <a:cs typeface="Cambria"/>
              </a:rPr>
              <a:t>lack conviction.</a:t>
            </a:r>
            <a:endParaRPr lang="en-AU" sz="3200" dirty="0">
              <a:latin typeface="Cambria"/>
              <a:cs typeface="Cambria"/>
            </a:endParaRPr>
          </a:p>
          <a:p>
            <a:pPr>
              <a:lnSpc>
                <a:spcPct val="90000"/>
              </a:lnSpc>
              <a:spcBef>
                <a:spcPts val="0"/>
              </a:spcBef>
              <a:buFont typeface="+mj-lt"/>
              <a:buAutoNum type="arabicPeriod"/>
              <a:defRPr/>
            </a:pPr>
            <a:r>
              <a:rPr lang="en-AU" sz="3200" dirty="0">
                <a:latin typeface="Cambria"/>
                <a:cs typeface="Cambria"/>
              </a:rPr>
              <a:t>Attitudes of church members are </a:t>
            </a:r>
            <a:r>
              <a:rPr lang="en-AU" sz="3200" dirty="0" smtClean="0">
                <a:latin typeface="Cambria"/>
                <a:cs typeface="Cambria"/>
              </a:rPr>
              <a:t>negative. In </a:t>
            </a:r>
            <a:r>
              <a:rPr lang="en-AU" sz="3200" dirty="0">
                <a:latin typeface="Cambria"/>
                <a:cs typeface="Cambria"/>
              </a:rPr>
              <a:t>Scotland 10-14 year olds leaving church. – All rated the attitudes of other people </a:t>
            </a:r>
            <a:r>
              <a:rPr lang="en-AU" sz="3200" dirty="0" smtClean="0">
                <a:latin typeface="Cambria"/>
                <a:cs typeface="Cambria"/>
              </a:rPr>
              <a:t>as </a:t>
            </a:r>
            <a:r>
              <a:rPr lang="en-AU" sz="3200" dirty="0">
                <a:latin typeface="Cambria"/>
                <a:cs typeface="Cambria"/>
              </a:rPr>
              <a:t>most </a:t>
            </a:r>
            <a:r>
              <a:rPr lang="en-AU" sz="3200" dirty="0" smtClean="0">
                <a:latin typeface="Cambria"/>
                <a:cs typeface="Cambria"/>
              </a:rPr>
              <a:t>significant.</a:t>
            </a:r>
          </a:p>
          <a:p>
            <a:pPr>
              <a:lnSpc>
                <a:spcPct val="90000"/>
              </a:lnSpc>
              <a:spcBef>
                <a:spcPts val="0"/>
              </a:spcBef>
              <a:buFont typeface="+mj-lt"/>
              <a:buAutoNum type="arabicPeriod"/>
              <a:defRPr/>
            </a:pPr>
            <a:r>
              <a:rPr lang="en-AU" sz="3200" dirty="0" smtClean="0">
                <a:latin typeface="Cambria"/>
                <a:cs typeface="Cambria"/>
              </a:rPr>
              <a:t>Peer </a:t>
            </a:r>
            <a:r>
              <a:rPr lang="en-AU" sz="3200" dirty="0">
                <a:latin typeface="Cambria"/>
                <a:cs typeface="Cambria"/>
              </a:rPr>
              <a:t>pressure increases with </a:t>
            </a:r>
            <a:r>
              <a:rPr lang="en-AU" sz="3200" dirty="0" smtClean="0">
                <a:latin typeface="Cambria"/>
                <a:cs typeface="Cambria"/>
              </a:rPr>
              <a:t>age.</a:t>
            </a:r>
          </a:p>
          <a:p>
            <a:pPr>
              <a:lnSpc>
                <a:spcPct val="90000"/>
              </a:lnSpc>
              <a:spcBef>
                <a:spcPts val="0"/>
              </a:spcBef>
              <a:buFont typeface="+mj-lt"/>
              <a:buAutoNum type="arabicPeriod"/>
              <a:defRPr/>
            </a:pPr>
            <a:r>
              <a:rPr lang="en-AU" sz="3200" dirty="0" smtClean="0">
                <a:latin typeface="Cambria"/>
                <a:cs typeface="Cambria"/>
              </a:rPr>
              <a:t>Teaching </a:t>
            </a:r>
            <a:r>
              <a:rPr lang="en-AU" sz="3200" dirty="0">
                <a:latin typeface="Cambria"/>
                <a:cs typeface="Cambria"/>
              </a:rPr>
              <a:t>methods may not encourage spiritual </a:t>
            </a:r>
            <a:r>
              <a:rPr lang="en-AU" sz="3200" dirty="0" smtClean="0">
                <a:latin typeface="Cambria"/>
                <a:cs typeface="Cambria"/>
              </a:rPr>
              <a:t>development.</a:t>
            </a:r>
          </a:p>
          <a:p>
            <a:pPr>
              <a:lnSpc>
                <a:spcPct val="90000"/>
              </a:lnSpc>
              <a:spcBef>
                <a:spcPts val="0"/>
              </a:spcBef>
              <a:buFont typeface="+mj-lt"/>
              <a:buAutoNum type="arabicPeriod"/>
              <a:defRPr/>
            </a:pPr>
            <a:r>
              <a:rPr lang="en-AU" sz="3200" dirty="0" smtClean="0">
                <a:latin typeface="Cambria"/>
                <a:cs typeface="Cambria"/>
              </a:rPr>
              <a:t>There </a:t>
            </a:r>
            <a:r>
              <a:rPr lang="en-AU" sz="3200" dirty="0">
                <a:latin typeface="Cambria"/>
                <a:cs typeface="Cambria"/>
              </a:rPr>
              <a:t>are not enough good </a:t>
            </a:r>
            <a:r>
              <a:rPr lang="en-AU" sz="3200" dirty="0" smtClean="0">
                <a:latin typeface="Cambria"/>
                <a:cs typeface="Cambria"/>
              </a:rPr>
              <a:t>teachers.</a:t>
            </a:r>
          </a:p>
          <a:p>
            <a:pPr marL="0" indent="0">
              <a:lnSpc>
                <a:spcPct val="90000"/>
              </a:lnSpc>
              <a:spcBef>
                <a:spcPts val="0"/>
              </a:spcBef>
              <a:buNone/>
            </a:pPr>
            <a:endParaRPr lang="en-AU" sz="3200" dirty="0">
              <a:latin typeface="Cambria"/>
              <a:cs typeface="Cambria"/>
            </a:endParaRPr>
          </a:p>
        </p:txBody>
      </p:sp>
    </p:spTree>
    <p:extLst>
      <p:ext uri="{BB962C8B-B14F-4D97-AF65-F5344CB8AC3E}">
        <p14:creationId xmlns:p14="http://schemas.microsoft.com/office/powerpoint/2010/main" val="35416109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640" y="304800"/>
            <a:ext cx="6212160" cy="6248400"/>
          </a:xfrm>
        </p:spPr>
        <p:txBody>
          <a:bodyPr/>
          <a:lstStyle/>
          <a:p>
            <a:pPr marL="0" indent="0">
              <a:buNone/>
            </a:pPr>
            <a:r>
              <a:rPr lang="en-AU" sz="3200" b="1" dirty="0" smtClean="0">
                <a:solidFill>
                  <a:srgbClr val="FF0000"/>
                </a:solidFill>
              </a:rPr>
              <a:t>What Do Kids Need?</a:t>
            </a:r>
          </a:p>
          <a:p>
            <a:pPr marL="0" indent="0">
              <a:buNone/>
            </a:pPr>
            <a:endParaRPr lang="en-AU" b="1" dirty="0" smtClean="0"/>
          </a:p>
          <a:p>
            <a:pPr>
              <a:spcBef>
                <a:spcPts val="0"/>
              </a:spcBef>
            </a:pPr>
            <a:r>
              <a:rPr lang="en-AU" dirty="0" smtClean="0"/>
              <a:t>Well-trained </a:t>
            </a:r>
            <a:r>
              <a:rPr lang="en-AU" dirty="0" smtClean="0"/>
              <a:t>children’s leaders and teachers – quality teaching.</a:t>
            </a:r>
          </a:p>
          <a:p>
            <a:pPr>
              <a:spcBef>
                <a:spcPts val="0"/>
              </a:spcBef>
            </a:pPr>
            <a:r>
              <a:rPr lang="en-AU" dirty="0" smtClean="0"/>
              <a:t>Opportunities to serve and have meaningful genuine involvement at church.</a:t>
            </a:r>
          </a:p>
          <a:p>
            <a:pPr>
              <a:spcBef>
                <a:spcPts val="0"/>
              </a:spcBef>
            </a:pPr>
            <a:r>
              <a:rPr lang="en-AU" dirty="0" smtClean="0"/>
              <a:t>Church as a safe place where children feel supported in a loving and welcoming community.</a:t>
            </a:r>
          </a:p>
          <a:p>
            <a:pPr>
              <a:spcBef>
                <a:spcPts val="0"/>
              </a:spcBef>
            </a:pPr>
            <a:r>
              <a:rPr lang="en-AU" dirty="0" smtClean="0"/>
              <a:t>Faith mentors.</a:t>
            </a:r>
          </a:p>
          <a:p>
            <a:pPr>
              <a:spcBef>
                <a:spcPts val="0"/>
              </a:spcBef>
            </a:pPr>
            <a:r>
              <a:rPr lang="en-AU" dirty="0" smtClean="0"/>
              <a:t>Loving families who nurture and care and are equipped as disciple-makers</a:t>
            </a:r>
          </a:p>
          <a:p>
            <a:pPr>
              <a:spcBef>
                <a:spcPts val="0"/>
              </a:spcBef>
            </a:pPr>
            <a:endParaRPr lang="en-AU" sz="3200" b="1" dirty="0"/>
          </a:p>
        </p:txBody>
      </p:sp>
    </p:spTree>
    <p:extLst>
      <p:ext uri="{BB962C8B-B14F-4D97-AF65-F5344CB8AC3E}">
        <p14:creationId xmlns:p14="http://schemas.microsoft.com/office/powerpoint/2010/main" val="303987020"/>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a:r>
              <a:rPr lang="en-US" dirty="0" smtClean="0">
                <a:solidFill>
                  <a:schemeClr val="tx1"/>
                </a:solidFill>
              </a:rPr>
              <a:t>Peer-orientation</a:t>
            </a:r>
            <a:endParaRPr lang="en-US" dirty="0">
              <a:solidFill>
                <a:schemeClr val="tx1"/>
              </a:solidFill>
            </a:endParaRPr>
          </a:p>
        </p:txBody>
      </p:sp>
      <p:sp>
        <p:nvSpPr>
          <p:cNvPr id="21507" name="Rectangle 3"/>
          <p:cNvSpPr>
            <a:spLocks noGrp="1" noChangeArrowheads="1"/>
          </p:cNvSpPr>
          <p:nvPr>
            <p:ph idx="1"/>
          </p:nvPr>
        </p:nvSpPr>
        <p:spPr>
          <a:xfrm>
            <a:off x="1403648" y="188640"/>
            <a:ext cx="6048672" cy="5456312"/>
          </a:xfrm>
        </p:spPr>
        <p:txBody>
          <a:bodyPr/>
          <a:lstStyle/>
          <a:p>
            <a:pPr marL="0" indent="0">
              <a:buNone/>
            </a:pPr>
            <a:endParaRPr lang="en-US" dirty="0" smtClean="0"/>
          </a:p>
          <a:p>
            <a:r>
              <a:rPr lang="en-US" sz="3200" dirty="0" smtClean="0">
                <a:solidFill>
                  <a:srgbClr val="FF0000"/>
                </a:solidFill>
                <a:latin typeface="+mn-lt"/>
              </a:rPr>
              <a:t>Gordon Neufeld, Ph. D and Gabor Mate, M.D address a disturbing trend: </a:t>
            </a:r>
          </a:p>
          <a:p>
            <a:pPr marL="0" indent="0">
              <a:buNone/>
            </a:pPr>
            <a:endParaRPr lang="en-US" dirty="0" smtClean="0">
              <a:latin typeface="+mn-lt"/>
            </a:endParaRPr>
          </a:p>
          <a:p>
            <a:pPr marL="0" indent="0">
              <a:spcBef>
                <a:spcPts val="0"/>
              </a:spcBef>
              <a:buNone/>
            </a:pPr>
            <a:r>
              <a:rPr lang="en-US" sz="3600" dirty="0" smtClean="0">
                <a:latin typeface="+mn-lt"/>
              </a:rPr>
              <a:t>Children today increasingly look to their peers for direction. </a:t>
            </a:r>
          </a:p>
          <a:p>
            <a:pPr lvl="1">
              <a:spcBef>
                <a:spcPts val="0"/>
              </a:spcBef>
            </a:pPr>
            <a:r>
              <a:rPr lang="en-US" sz="3200" dirty="0" smtClean="0">
                <a:solidFill>
                  <a:schemeClr val="tx1"/>
                </a:solidFill>
                <a:latin typeface="+mn-lt"/>
              </a:rPr>
              <a:t>Values</a:t>
            </a:r>
          </a:p>
          <a:p>
            <a:pPr lvl="1">
              <a:spcBef>
                <a:spcPts val="0"/>
              </a:spcBef>
            </a:pPr>
            <a:r>
              <a:rPr lang="en-US" sz="3200" dirty="0" smtClean="0">
                <a:latin typeface="+mn-lt"/>
              </a:rPr>
              <a:t>Identity</a:t>
            </a:r>
          </a:p>
          <a:p>
            <a:pPr lvl="1">
              <a:spcBef>
                <a:spcPts val="0"/>
              </a:spcBef>
            </a:pPr>
            <a:r>
              <a:rPr lang="en-US" sz="3200" dirty="0" smtClean="0">
                <a:solidFill>
                  <a:schemeClr val="tx1"/>
                </a:solidFill>
                <a:latin typeface="+mn-lt"/>
              </a:rPr>
              <a:t>Codes of behavior</a:t>
            </a:r>
            <a:endParaRPr lang="en-US" sz="3200" dirty="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a:r>
              <a:rPr lang="en-US" dirty="0" smtClean="0">
                <a:solidFill>
                  <a:schemeClr val="tx1"/>
                </a:solidFill>
              </a:rPr>
              <a:t>Peer-orientation</a:t>
            </a:r>
            <a:endParaRPr lang="en-US" dirty="0">
              <a:solidFill>
                <a:schemeClr val="tx1"/>
              </a:solidFill>
            </a:endParaRPr>
          </a:p>
        </p:txBody>
      </p:sp>
      <p:sp>
        <p:nvSpPr>
          <p:cNvPr id="21507" name="Rectangle 3"/>
          <p:cNvSpPr>
            <a:spLocks noGrp="1" noChangeArrowheads="1"/>
          </p:cNvSpPr>
          <p:nvPr>
            <p:ph idx="1"/>
          </p:nvPr>
        </p:nvSpPr>
        <p:spPr>
          <a:xfrm>
            <a:off x="1259632" y="260648"/>
            <a:ext cx="6408712" cy="5472608"/>
          </a:xfrm>
        </p:spPr>
        <p:txBody>
          <a:bodyPr/>
          <a:lstStyle/>
          <a:p>
            <a:pPr marL="0" indent="0">
              <a:buNone/>
            </a:pPr>
            <a:r>
              <a:rPr lang="en-US" sz="3200" b="1" dirty="0" smtClean="0">
                <a:solidFill>
                  <a:srgbClr val="FF0000"/>
                </a:solidFill>
                <a:latin typeface="+mn-lt"/>
              </a:rPr>
              <a:t>Results</a:t>
            </a:r>
          </a:p>
          <a:p>
            <a:pPr lvl="1">
              <a:spcBef>
                <a:spcPts val="0"/>
              </a:spcBef>
            </a:pPr>
            <a:r>
              <a:rPr lang="en-US" sz="2800" dirty="0">
                <a:latin typeface="+mn-lt"/>
              </a:rPr>
              <a:t>Family cohesion </a:t>
            </a:r>
            <a:r>
              <a:rPr lang="en-US" sz="2800" dirty="0" smtClean="0">
                <a:latin typeface="+mn-lt"/>
              </a:rPr>
              <a:t>undermined.</a:t>
            </a:r>
          </a:p>
          <a:p>
            <a:pPr lvl="1">
              <a:spcBef>
                <a:spcPts val="0"/>
              </a:spcBef>
            </a:pPr>
            <a:r>
              <a:rPr lang="en-US" sz="2800" dirty="0">
                <a:latin typeface="+mn-lt"/>
              </a:rPr>
              <a:t>healthy development </a:t>
            </a:r>
            <a:r>
              <a:rPr lang="en-US" sz="2800" dirty="0" smtClean="0">
                <a:latin typeface="+mn-lt"/>
              </a:rPr>
              <a:t>disrupted.</a:t>
            </a:r>
          </a:p>
          <a:p>
            <a:pPr lvl="1">
              <a:spcBef>
                <a:spcPts val="0"/>
              </a:spcBef>
            </a:pPr>
            <a:r>
              <a:rPr lang="en-US" sz="2800" dirty="0" smtClean="0">
                <a:latin typeface="+mn-lt"/>
              </a:rPr>
              <a:t>Fosters  present youth culture: hostility, aggression and over </a:t>
            </a:r>
            <a:r>
              <a:rPr lang="en-US" sz="2800" dirty="0" err="1" smtClean="0">
                <a:latin typeface="+mn-lt"/>
              </a:rPr>
              <a:t>sexualization</a:t>
            </a:r>
            <a:r>
              <a:rPr lang="en-US" sz="2800" dirty="0" smtClean="0">
                <a:latin typeface="+mn-lt"/>
              </a:rPr>
              <a:t>.</a:t>
            </a:r>
          </a:p>
          <a:p>
            <a:pPr marL="457200" lvl="1" indent="0">
              <a:buNone/>
            </a:pPr>
            <a:endParaRPr lang="en-US" dirty="0" smtClean="0">
              <a:latin typeface="+mn-lt"/>
            </a:endParaRPr>
          </a:p>
          <a:p>
            <a:pPr marL="457200" lvl="1" indent="0">
              <a:buNone/>
            </a:pPr>
            <a:r>
              <a:rPr lang="en-US" sz="2800" dirty="0" smtClean="0">
                <a:latin typeface="+mn-lt"/>
              </a:rPr>
              <a:t>Children</a:t>
            </a:r>
          </a:p>
          <a:p>
            <a:pPr lvl="1">
              <a:spcBef>
                <a:spcPts val="0"/>
              </a:spcBef>
            </a:pPr>
            <a:r>
              <a:rPr lang="en-US" sz="2800" dirty="0" smtClean="0">
                <a:latin typeface="+mn-lt"/>
              </a:rPr>
              <a:t>Overly conformist; language, actions, attitudes.</a:t>
            </a:r>
          </a:p>
          <a:p>
            <a:pPr lvl="1">
              <a:spcBef>
                <a:spcPts val="0"/>
              </a:spcBef>
            </a:pPr>
            <a:r>
              <a:rPr lang="en-US" sz="2800" dirty="0" smtClean="0">
                <a:latin typeface="+mn-lt"/>
              </a:rPr>
              <a:t>Desensitized.</a:t>
            </a:r>
          </a:p>
          <a:p>
            <a:pPr lvl="1">
              <a:spcBef>
                <a:spcPts val="0"/>
              </a:spcBef>
            </a:pPr>
            <a:r>
              <a:rPr lang="en-US" sz="2800" dirty="0" smtClean="0">
                <a:latin typeface="+mn-lt"/>
              </a:rPr>
              <a:t>Being ‘cool’ matters more than everything else.</a:t>
            </a:r>
          </a:p>
          <a:p>
            <a:pPr lvl="1"/>
            <a:endParaRPr lang="en-US" dirty="0" smtClean="0"/>
          </a:p>
          <a:p>
            <a:pPr lvl="1"/>
            <a:endParaRPr lang="en-US" dirty="0" smtClean="0"/>
          </a:p>
          <a:p>
            <a:pPr marL="0" indent="0">
              <a:buNone/>
            </a:pPr>
            <a:r>
              <a:rPr lang="en-US" dirty="0">
                <a:solidFill>
                  <a:schemeClr val="tx1"/>
                </a:solidFill>
              </a:rPr>
              <a:t>	</a:t>
            </a:r>
            <a:endParaRPr lang="en-US" dirty="0" smtClean="0"/>
          </a:p>
          <a:p>
            <a:pPr marL="0" indent="0">
              <a:buNone/>
            </a:pPr>
            <a:r>
              <a:rPr lang="en-US" dirty="0">
                <a:solidFill>
                  <a:schemeClr val="tx1"/>
                </a:solidFill>
              </a:rPr>
              <a:t>	</a:t>
            </a:r>
            <a:endParaRPr lang="en-US" dirty="0" smtClean="0"/>
          </a:p>
          <a:p>
            <a:pPr marL="0" indent="0">
              <a:buNone/>
            </a:pPr>
            <a:r>
              <a:rPr lang="en-US" dirty="0"/>
              <a:t>	</a:t>
            </a:r>
            <a:endParaRPr lang="en-US" dirty="0" smtClean="0"/>
          </a:p>
          <a:p>
            <a:pPr marL="0" indent="0">
              <a:buNone/>
            </a:pPr>
            <a:endParaRPr lang="en-US" dirty="0">
              <a:solidFill>
                <a:schemeClr val="tx1"/>
              </a:solidFill>
            </a:endParaRPr>
          </a:p>
        </p:txBody>
      </p:sp>
    </p:spTree>
    <p:extLst>
      <p:ext uri="{BB962C8B-B14F-4D97-AF65-F5344CB8AC3E}">
        <p14:creationId xmlns:p14="http://schemas.microsoft.com/office/powerpoint/2010/main" val="20457404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strips(downLeft)">
                                      <p:cBhvr>
                                        <p:cTn id="7" dur="500"/>
                                        <p:tgtEl>
                                          <p:spTgt spid="21507">
                                            <p:txEl>
                                              <p:pRg st="1" end="1"/>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21507">
                                            <p:txEl>
                                              <p:pRg st="2" end="2"/>
                                            </p:txEl>
                                          </p:spTgt>
                                        </p:tgtEl>
                                        <p:attrNameLst>
                                          <p:attrName>style.visibility</p:attrName>
                                        </p:attrNameLst>
                                      </p:cBhvr>
                                      <p:to>
                                        <p:strVal val="visible"/>
                                      </p:to>
                                    </p:set>
                                    <p:animEffect transition="in" filter="strips(downLeft)">
                                      <p:cBhvr>
                                        <p:cTn id="10" dur="500"/>
                                        <p:tgtEl>
                                          <p:spTgt spid="21507">
                                            <p:txEl>
                                              <p:pRg st="2" end="2"/>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21507">
                                            <p:txEl>
                                              <p:pRg st="3" end="3"/>
                                            </p:txEl>
                                          </p:spTgt>
                                        </p:tgtEl>
                                        <p:attrNameLst>
                                          <p:attrName>style.visibility</p:attrName>
                                        </p:attrNameLst>
                                      </p:cBhvr>
                                      <p:to>
                                        <p:strVal val="visible"/>
                                      </p:to>
                                    </p:set>
                                    <p:animEffect transition="in" filter="strips(downLeft)">
                                      <p:cBhvr>
                                        <p:cTn id="13" dur="500"/>
                                        <p:tgtEl>
                                          <p:spTgt spid="21507">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1507">
                                            <p:txEl>
                                              <p:pRg st="5" end="5"/>
                                            </p:txEl>
                                          </p:spTgt>
                                        </p:tgtEl>
                                        <p:attrNameLst>
                                          <p:attrName>style.visibility</p:attrName>
                                        </p:attrNameLst>
                                      </p:cBhvr>
                                      <p:to>
                                        <p:strVal val="visible"/>
                                      </p:to>
                                    </p:set>
                                    <p:animEffect transition="in" filter="wipe(down)">
                                      <p:cBhvr>
                                        <p:cTn id="18" dur="500"/>
                                        <p:tgtEl>
                                          <p:spTgt spid="21507">
                                            <p:txEl>
                                              <p:pRg st="5" end="5"/>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1507">
                                            <p:txEl>
                                              <p:pRg st="6" end="6"/>
                                            </p:txEl>
                                          </p:spTgt>
                                        </p:tgtEl>
                                        <p:attrNameLst>
                                          <p:attrName>style.visibility</p:attrName>
                                        </p:attrNameLst>
                                      </p:cBhvr>
                                      <p:to>
                                        <p:strVal val="visible"/>
                                      </p:to>
                                    </p:set>
                                    <p:animEffect transition="in" filter="wipe(down)">
                                      <p:cBhvr>
                                        <p:cTn id="21" dur="500"/>
                                        <p:tgtEl>
                                          <p:spTgt spid="21507">
                                            <p:txEl>
                                              <p:pRg st="6" end="6"/>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1507">
                                            <p:txEl>
                                              <p:pRg st="7" end="7"/>
                                            </p:txEl>
                                          </p:spTgt>
                                        </p:tgtEl>
                                        <p:attrNameLst>
                                          <p:attrName>style.visibility</p:attrName>
                                        </p:attrNameLst>
                                      </p:cBhvr>
                                      <p:to>
                                        <p:strVal val="visible"/>
                                      </p:to>
                                    </p:set>
                                    <p:animEffect transition="in" filter="wipe(down)">
                                      <p:cBhvr>
                                        <p:cTn id="24" dur="500"/>
                                        <p:tgtEl>
                                          <p:spTgt spid="21507">
                                            <p:txEl>
                                              <p:pRg st="7" end="7"/>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1507">
                                            <p:txEl>
                                              <p:pRg st="8" end="8"/>
                                            </p:txEl>
                                          </p:spTgt>
                                        </p:tgtEl>
                                        <p:attrNameLst>
                                          <p:attrName>style.visibility</p:attrName>
                                        </p:attrNameLst>
                                      </p:cBhvr>
                                      <p:to>
                                        <p:strVal val="visible"/>
                                      </p:to>
                                    </p:set>
                                    <p:animEffect transition="in" filter="wipe(down)">
                                      <p:cBhvr>
                                        <p:cTn id="27" dur="500"/>
                                        <p:tgtEl>
                                          <p:spTgt spid="215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a:r>
              <a:rPr lang="en-US" dirty="0" smtClean="0">
                <a:solidFill>
                  <a:schemeClr val="tx1"/>
                </a:solidFill>
              </a:rPr>
              <a:t>Peer- </a:t>
            </a:r>
            <a:r>
              <a:rPr lang="en-US" dirty="0" err="1" smtClean="0">
                <a:solidFill>
                  <a:schemeClr val="tx1"/>
                </a:solidFill>
              </a:rPr>
              <a:t>orientaion</a:t>
            </a:r>
            <a:endParaRPr lang="en-US" dirty="0">
              <a:solidFill>
                <a:schemeClr val="tx1"/>
              </a:solidFill>
            </a:endParaRPr>
          </a:p>
        </p:txBody>
      </p:sp>
      <p:sp>
        <p:nvSpPr>
          <p:cNvPr id="21507" name="Rectangle 3"/>
          <p:cNvSpPr>
            <a:spLocks noGrp="1" noChangeArrowheads="1"/>
          </p:cNvSpPr>
          <p:nvPr>
            <p:ph idx="1"/>
          </p:nvPr>
        </p:nvSpPr>
        <p:spPr>
          <a:xfrm>
            <a:off x="1331640" y="404664"/>
            <a:ext cx="6336704" cy="4752528"/>
          </a:xfrm>
        </p:spPr>
        <p:txBody>
          <a:bodyPr/>
          <a:lstStyle/>
          <a:p>
            <a:pPr marL="0" indent="0">
              <a:spcBef>
                <a:spcPts val="0"/>
              </a:spcBef>
              <a:buNone/>
            </a:pPr>
            <a:r>
              <a:rPr lang="en-AU" b="1" dirty="0">
                <a:solidFill>
                  <a:srgbClr val="FF0000"/>
                </a:solidFill>
                <a:latin typeface="+mn-lt"/>
              </a:rPr>
              <a:t>Stunts growth in significant </a:t>
            </a:r>
            <a:r>
              <a:rPr lang="en-AU" b="1" dirty="0" smtClean="0">
                <a:solidFill>
                  <a:srgbClr val="FF0000"/>
                </a:solidFill>
                <a:latin typeface="+mn-lt"/>
              </a:rPr>
              <a:t>ways</a:t>
            </a:r>
            <a:r>
              <a:rPr lang="en-AU" dirty="0" smtClean="0">
                <a:solidFill>
                  <a:srgbClr val="FF0000"/>
                </a:solidFill>
                <a:latin typeface="+mn-lt"/>
              </a:rPr>
              <a:t>.</a:t>
            </a:r>
          </a:p>
          <a:p>
            <a:pPr marL="0" indent="0">
              <a:spcBef>
                <a:spcPts val="0"/>
              </a:spcBef>
              <a:buNone/>
            </a:pPr>
            <a:endParaRPr lang="en-AU" dirty="0">
              <a:latin typeface="+mn-lt"/>
            </a:endParaRPr>
          </a:p>
          <a:p>
            <a:pPr>
              <a:lnSpc>
                <a:spcPct val="90000"/>
              </a:lnSpc>
              <a:spcBef>
                <a:spcPts val="0"/>
              </a:spcBef>
              <a:buFont typeface="Arial" pitchFamily="34" charset="0"/>
              <a:buChar char="•"/>
            </a:pPr>
            <a:r>
              <a:rPr lang="en-AU" dirty="0">
                <a:latin typeface="+mn-lt"/>
              </a:rPr>
              <a:t>The love and nurturance we have for our children cannot get </a:t>
            </a:r>
            <a:r>
              <a:rPr lang="en-AU" dirty="0" smtClean="0">
                <a:latin typeface="+mn-lt"/>
              </a:rPr>
              <a:t>through.</a:t>
            </a:r>
          </a:p>
          <a:p>
            <a:pPr marL="0" indent="0">
              <a:lnSpc>
                <a:spcPct val="90000"/>
              </a:lnSpc>
              <a:spcBef>
                <a:spcPts val="0"/>
              </a:spcBef>
              <a:buNone/>
            </a:pPr>
            <a:endParaRPr lang="en-AU" dirty="0">
              <a:latin typeface="+mn-lt"/>
            </a:endParaRPr>
          </a:p>
          <a:p>
            <a:pPr>
              <a:lnSpc>
                <a:spcPct val="90000"/>
              </a:lnSpc>
              <a:spcBef>
                <a:spcPts val="0"/>
              </a:spcBef>
              <a:buFont typeface="Arial" pitchFamily="34" charset="0"/>
              <a:buChar char="•"/>
            </a:pPr>
            <a:r>
              <a:rPr lang="en-AU" dirty="0">
                <a:latin typeface="+mn-lt"/>
              </a:rPr>
              <a:t>Children feel more insecure and </a:t>
            </a:r>
            <a:r>
              <a:rPr lang="en-AU" dirty="0" smtClean="0">
                <a:latin typeface="+mn-lt"/>
              </a:rPr>
              <a:t>have high </a:t>
            </a:r>
            <a:r>
              <a:rPr lang="en-AU" dirty="0">
                <a:latin typeface="+mn-lt"/>
              </a:rPr>
              <a:t>needs of approval and </a:t>
            </a:r>
            <a:r>
              <a:rPr lang="en-AU" dirty="0" smtClean="0">
                <a:latin typeface="+mn-lt"/>
              </a:rPr>
              <a:t>significance – insatiable.</a:t>
            </a:r>
          </a:p>
          <a:p>
            <a:pPr marL="0" indent="0">
              <a:lnSpc>
                <a:spcPct val="90000"/>
              </a:lnSpc>
              <a:spcBef>
                <a:spcPts val="0"/>
              </a:spcBef>
              <a:buNone/>
            </a:pPr>
            <a:endParaRPr lang="en-AU" dirty="0" smtClean="0">
              <a:latin typeface="+mn-lt"/>
            </a:endParaRPr>
          </a:p>
          <a:p>
            <a:pPr>
              <a:lnSpc>
                <a:spcPct val="90000"/>
              </a:lnSpc>
              <a:spcBef>
                <a:spcPts val="0"/>
              </a:spcBef>
              <a:buFont typeface="Arial" pitchFamily="34" charset="0"/>
              <a:buChar char="•"/>
            </a:pPr>
            <a:r>
              <a:rPr lang="en-AU" dirty="0" smtClean="0">
                <a:latin typeface="+mn-lt"/>
              </a:rPr>
              <a:t>They cannot </a:t>
            </a:r>
            <a:r>
              <a:rPr lang="en-AU" dirty="0">
                <a:latin typeface="+mn-lt"/>
              </a:rPr>
              <a:t>let </a:t>
            </a:r>
            <a:r>
              <a:rPr lang="en-AU" dirty="0" smtClean="0">
                <a:latin typeface="+mn-lt"/>
              </a:rPr>
              <a:t>go.</a:t>
            </a:r>
          </a:p>
          <a:p>
            <a:pPr marL="0" indent="0">
              <a:lnSpc>
                <a:spcPct val="90000"/>
              </a:lnSpc>
              <a:spcBef>
                <a:spcPts val="0"/>
              </a:spcBef>
              <a:buNone/>
            </a:pPr>
            <a:endParaRPr lang="en-AU" dirty="0">
              <a:latin typeface="+mn-lt"/>
            </a:endParaRPr>
          </a:p>
          <a:p>
            <a:pPr>
              <a:lnSpc>
                <a:spcPct val="90000"/>
              </a:lnSpc>
              <a:spcBef>
                <a:spcPts val="0"/>
              </a:spcBef>
              <a:buFont typeface="Arial" pitchFamily="34" charset="0"/>
              <a:buChar char="•"/>
            </a:pPr>
            <a:r>
              <a:rPr lang="en-AU" dirty="0">
                <a:latin typeface="+mn-lt"/>
              </a:rPr>
              <a:t>Lack true sense of who they are and what they </a:t>
            </a:r>
            <a:r>
              <a:rPr lang="en-AU" dirty="0" smtClean="0">
                <a:latin typeface="+mn-lt"/>
              </a:rPr>
              <a:t>believe.</a:t>
            </a:r>
          </a:p>
          <a:p>
            <a:pPr marL="0" indent="0">
              <a:spcBef>
                <a:spcPts val="0"/>
              </a:spcBef>
              <a:buNone/>
            </a:pPr>
            <a:endParaRPr lang="en-AU" sz="3200" dirty="0"/>
          </a:p>
          <a:p>
            <a:endParaRPr lang="en-AU" dirty="0"/>
          </a:p>
          <a:p>
            <a:endParaRPr lang="en-US" dirty="0">
              <a:solidFill>
                <a:schemeClr val="tx1"/>
              </a:solidFill>
            </a:endParaRPr>
          </a:p>
        </p:txBody>
      </p:sp>
    </p:spTree>
    <p:extLst>
      <p:ext uri="{BB962C8B-B14F-4D97-AF65-F5344CB8AC3E}">
        <p14:creationId xmlns:p14="http://schemas.microsoft.com/office/powerpoint/2010/main" val="27826330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1000" fill="hold"/>
                                        <p:tgtEl>
                                          <p:spTgt spid="2150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150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150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1507">
                                            <p:txEl>
                                              <p:pRg st="2" end="2"/>
                                            </p:txEl>
                                          </p:spTgt>
                                        </p:tgtEl>
                                        <p:attrNameLst>
                                          <p:attrName>style.visibility</p:attrName>
                                        </p:attrNameLst>
                                      </p:cBhvr>
                                      <p:to>
                                        <p:strVal val="visible"/>
                                      </p:to>
                                    </p:set>
                                    <p:anim calcmode="lin" valueType="num">
                                      <p:cBhvr>
                                        <p:cTn id="14" dur="1000" fill="hold"/>
                                        <p:tgtEl>
                                          <p:spTgt spid="21507">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21507">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150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1507">
                                            <p:txEl>
                                              <p:pRg st="4" end="4"/>
                                            </p:txEl>
                                          </p:spTgt>
                                        </p:tgtEl>
                                        <p:attrNameLst>
                                          <p:attrName>style.visibility</p:attrName>
                                        </p:attrNameLst>
                                      </p:cBhvr>
                                      <p:to>
                                        <p:strVal val="visible"/>
                                      </p:to>
                                    </p:set>
                                    <p:anim calcmode="lin" valueType="num">
                                      <p:cBhvr>
                                        <p:cTn id="21" dur="1000" fill="hold"/>
                                        <p:tgtEl>
                                          <p:spTgt spid="21507">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21507">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2150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1507">
                                            <p:txEl>
                                              <p:pRg st="6" end="6"/>
                                            </p:txEl>
                                          </p:spTgt>
                                        </p:tgtEl>
                                        <p:attrNameLst>
                                          <p:attrName>style.visibility</p:attrName>
                                        </p:attrNameLst>
                                      </p:cBhvr>
                                      <p:to>
                                        <p:strVal val="visible"/>
                                      </p:to>
                                    </p:set>
                                    <p:anim calcmode="lin" valueType="num">
                                      <p:cBhvr>
                                        <p:cTn id="28" dur="1000" fill="hold"/>
                                        <p:tgtEl>
                                          <p:spTgt spid="21507">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21507">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21507">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anim calcmode="lin" valueType="num">
                                      <p:cBhvr>
                                        <p:cTn id="35" dur="1000" fill="hold"/>
                                        <p:tgtEl>
                                          <p:spTgt spid="21507">
                                            <p:txEl>
                                              <p:pRg st="8" end="8"/>
                                            </p:txEl>
                                          </p:spTgt>
                                        </p:tgtEl>
                                        <p:attrNameLst>
                                          <p:attrName>ppt_w</p:attrName>
                                        </p:attrNameLst>
                                      </p:cBhvr>
                                      <p:tavLst>
                                        <p:tav tm="0">
                                          <p:val>
                                            <p:strVal val="#ppt_w*0.70"/>
                                          </p:val>
                                        </p:tav>
                                        <p:tav tm="100000">
                                          <p:val>
                                            <p:strVal val="#ppt_w"/>
                                          </p:val>
                                        </p:tav>
                                      </p:tavLst>
                                    </p:anim>
                                    <p:anim calcmode="lin" valueType="num">
                                      <p:cBhvr>
                                        <p:cTn id="36" dur="1000" fill="hold"/>
                                        <p:tgtEl>
                                          <p:spTgt spid="21507">
                                            <p:txEl>
                                              <p:pRg st="8" end="8"/>
                                            </p:txEl>
                                          </p:spTgt>
                                        </p:tgtEl>
                                        <p:attrNameLst>
                                          <p:attrName>ppt_h</p:attrName>
                                        </p:attrNameLst>
                                      </p:cBhvr>
                                      <p:tavLst>
                                        <p:tav tm="0">
                                          <p:val>
                                            <p:strVal val="#ppt_h"/>
                                          </p:val>
                                        </p:tav>
                                        <p:tav tm="100000">
                                          <p:val>
                                            <p:strVal val="#ppt_h"/>
                                          </p:val>
                                        </p:tav>
                                      </p:tavLst>
                                    </p:anim>
                                    <p:animEffect transition="in" filter="fade">
                                      <p:cBhvr>
                                        <p:cTn id="37" dur="1000"/>
                                        <p:tgtEl>
                                          <p:spTgt spid="215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a:r>
              <a:rPr lang="en-US" dirty="0" smtClean="0">
                <a:solidFill>
                  <a:schemeClr val="tx1"/>
                </a:solidFill>
              </a:rPr>
              <a:t>Attachment</a:t>
            </a:r>
            <a:endParaRPr lang="en-US" dirty="0">
              <a:solidFill>
                <a:schemeClr val="tx1"/>
              </a:solidFill>
            </a:endParaRPr>
          </a:p>
        </p:txBody>
      </p:sp>
      <p:sp>
        <p:nvSpPr>
          <p:cNvPr id="21507" name="Rectangle 3"/>
          <p:cNvSpPr>
            <a:spLocks noGrp="1" noChangeArrowheads="1"/>
          </p:cNvSpPr>
          <p:nvPr>
            <p:ph idx="1"/>
          </p:nvPr>
        </p:nvSpPr>
        <p:spPr>
          <a:xfrm>
            <a:off x="1475656" y="404664"/>
            <a:ext cx="6019800" cy="4896544"/>
          </a:xfrm>
        </p:spPr>
        <p:txBody>
          <a:bodyPr/>
          <a:lstStyle/>
          <a:p>
            <a:pPr>
              <a:spcBef>
                <a:spcPts val="0"/>
              </a:spcBef>
            </a:pPr>
            <a:r>
              <a:rPr lang="en-US" sz="3600" dirty="0" smtClean="0">
                <a:latin typeface="Arial"/>
                <a:cs typeface="Arial"/>
              </a:rPr>
              <a:t>Neufeld and Mate state the need for attachment.</a:t>
            </a:r>
          </a:p>
          <a:p>
            <a:pPr marL="0" indent="0">
              <a:spcBef>
                <a:spcPts val="0"/>
              </a:spcBef>
              <a:buNone/>
            </a:pPr>
            <a:endParaRPr lang="en-US" sz="3600" dirty="0" smtClean="0">
              <a:latin typeface="Arial"/>
              <a:cs typeface="Arial"/>
            </a:endParaRPr>
          </a:p>
          <a:p>
            <a:pPr>
              <a:spcBef>
                <a:spcPts val="0"/>
              </a:spcBef>
            </a:pPr>
            <a:r>
              <a:rPr lang="en-US" sz="3600" dirty="0" smtClean="0">
                <a:latin typeface="Arial"/>
                <a:cs typeface="Arial"/>
              </a:rPr>
              <a:t>The drive or relationship characterized by the pursuit and preservation of proximity.</a:t>
            </a:r>
          </a:p>
          <a:p>
            <a:pPr marL="0" indent="0">
              <a:spcBef>
                <a:spcPts val="0"/>
              </a:spcBef>
              <a:buNone/>
            </a:pPr>
            <a:endParaRPr lang="en-US" sz="3600" dirty="0" smtClean="0">
              <a:latin typeface="Arial"/>
              <a:cs typeface="Arial"/>
            </a:endParaRPr>
          </a:p>
          <a:p>
            <a:pPr>
              <a:spcBef>
                <a:spcPts val="0"/>
              </a:spcBef>
            </a:pPr>
            <a:r>
              <a:rPr lang="en-US" sz="3600" dirty="0" smtClean="0">
                <a:latin typeface="Arial"/>
                <a:cs typeface="Arial"/>
              </a:rPr>
              <a:t>The movement towards being close to another person.</a:t>
            </a:r>
            <a:endParaRPr lang="en-US" sz="3600" dirty="0">
              <a:latin typeface="Arial"/>
              <a:cs typeface="Arial"/>
            </a:endParaRPr>
          </a:p>
        </p:txBody>
      </p:sp>
    </p:spTree>
    <p:extLst>
      <p:ext uri="{BB962C8B-B14F-4D97-AF65-F5344CB8AC3E}">
        <p14:creationId xmlns:p14="http://schemas.microsoft.com/office/powerpoint/2010/main" val="20457404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10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150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150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150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 calcmode="lin" valueType="num">
                                      <p:cBhvr>
                                        <p:cTn id="15" dur="1000" fill="hold"/>
                                        <p:tgtEl>
                                          <p:spTgt spid="21507">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21507">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21507">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2150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anim calcmode="lin" valueType="num">
                                      <p:cBhvr>
                                        <p:cTn id="23" dur="1000" fill="hold"/>
                                        <p:tgtEl>
                                          <p:spTgt spid="21507">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21507">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21507">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theme/theme1.xml><?xml version="1.0" encoding="utf-8"?>
<a:theme xmlns:a="http://schemas.openxmlformats.org/drawingml/2006/main" name="Hand-in-hand design templa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Design">
      <a:majorFont>
        <a:latin typeface="Impact"/>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Hand-in-hand design template</Template>
  <TotalTime>693</TotalTime>
  <Words>1219</Words>
  <Application>Microsoft Macintosh PowerPoint</Application>
  <PresentationFormat>On-screen Show (4:3)</PresentationFormat>
  <Paragraphs>204</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Hand-in-hand design template</vt:lpstr>
      <vt:lpstr>Hold On to Your Kids; Why Parents Need To Matter More Than Peers   gordon Neufeld                Gabor Mate</vt:lpstr>
      <vt:lpstr>Attachment and Peer Pressure</vt:lpstr>
      <vt:lpstr>PowerPoint Presentation</vt:lpstr>
      <vt:lpstr>PowerPoint Presentation</vt:lpstr>
      <vt:lpstr>PowerPoint Presentation</vt:lpstr>
      <vt:lpstr>Peer-orientation</vt:lpstr>
      <vt:lpstr>Peer-orientation</vt:lpstr>
      <vt:lpstr>Peer- orientaion</vt:lpstr>
      <vt:lpstr>Attachment</vt:lpstr>
      <vt:lpstr>Attachment</vt:lpstr>
      <vt:lpstr>Attachment</vt:lpstr>
      <vt:lpstr>Attachment</vt:lpstr>
      <vt:lpstr>Attachment</vt:lpstr>
      <vt:lpstr>How To hold On</vt:lpstr>
      <vt:lpstr>Attachment</vt:lpstr>
      <vt:lpstr>Attachment</vt:lpstr>
      <vt:lpstr>Attachment</vt:lpstr>
      <vt:lpstr>Attachment</vt:lpstr>
      <vt:lpstr>Attachment</vt:lpstr>
      <vt:lpstr>Preventative Structures</vt:lpstr>
      <vt:lpstr>Preventative Structures</vt:lpstr>
      <vt:lpstr>Preventative Structures</vt:lpstr>
      <vt:lpstr>What if my kids are already gone?</vt:lpstr>
      <vt:lpstr>Win Them Back</vt:lpstr>
      <vt:lpstr>Win Them Back</vt:lpstr>
      <vt:lpstr>Win Them Back</vt:lpstr>
      <vt:lpstr>Win Them Back</vt:lpstr>
      <vt:lpstr>Win Them Back</vt:lpstr>
      <vt:lpstr>Hold On</vt:lpstr>
      <vt:lpstr>PowerPoint Presentation</vt:lpstr>
    </vt:vector>
  </TitlesOfParts>
  <Company>SPD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in hand in</dc:title>
  <dc:creator>Julie Weslake</dc:creator>
  <cp:lastModifiedBy>Linda Koh</cp:lastModifiedBy>
  <cp:revision>51</cp:revision>
  <dcterms:created xsi:type="dcterms:W3CDTF">2012-02-14T06:52:00Z</dcterms:created>
  <dcterms:modified xsi:type="dcterms:W3CDTF">2015-10-01T01:37:21Z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TC103367951033</vt:lpwstr>
  </property>
</Properties>
</file>