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6"/>
  </p:notesMasterIdLst>
  <p:sldIdLst>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667" autoAdjust="0"/>
  </p:normalViewPr>
  <p:slideViewPr>
    <p:cSldViewPr>
      <p:cViewPr>
        <p:scale>
          <a:sx n="59" d="100"/>
          <a:sy n="59" d="100"/>
        </p:scale>
        <p:origin x="-1520"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E145F-C6F0-452B-9CF7-C100BE1F2A06}" type="datetimeFigureOut">
              <a:rPr lang="en-US" smtClean="0"/>
              <a:t>9/30/15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E01FD-62BB-4B2C-AFCF-21ACFDA91745}" type="slidenum">
              <a:rPr lang="en-US" smtClean="0"/>
              <a:t>‹#›</a:t>
            </a:fld>
            <a:endParaRPr lang="en-US"/>
          </a:p>
        </p:txBody>
      </p:sp>
    </p:spTree>
    <p:extLst>
      <p:ext uri="{BB962C8B-B14F-4D97-AF65-F5344CB8AC3E}">
        <p14:creationId xmlns:p14="http://schemas.microsoft.com/office/powerpoint/2010/main" val="78407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 and Outs of Adolescent Brain Development</a:t>
            </a:r>
          </a:p>
          <a:p>
            <a:endParaRPr lang="en-US" dirty="0" smtClean="0"/>
          </a:p>
          <a:p>
            <a:r>
              <a:rPr lang="en-US" dirty="0" smtClean="0"/>
              <a:t>… You Can Make a Difference!</a:t>
            </a:r>
          </a:p>
          <a:p>
            <a:endParaRPr lang="en-US" dirty="0" smtClean="0"/>
          </a:p>
          <a:p>
            <a:endParaRPr lang="en-US" dirty="0" smtClean="0"/>
          </a:p>
          <a:p>
            <a:r>
              <a:rPr lang="en-US" dirty="0" smtClean="0"/>
              <a:t>By</a:t>
            </a:r>
            <a:r>
              <a:rPr lang="en-US" baseline="0" dirty="0" smtClean="0"/>
              <a:t> </a:t>
            </a:r>
            <a:r>
              <a:rPr lang="en-US" dirty="0" smtClean="0"/>
              <a:t>Child and Family Learning 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814858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Changes in the Adolescent Brain</a:t>
            </a:r>
          </a:p>
          <a:p>
            <a:endParaRPr lang="en-US" baseline="0" dirty="0" smtClean="0"/>
          </a:p>
          <a:p>
            <a:pPr marL="628650" lvl="1" indent="-171450">
              <a:buFont typeface="Arial" panose="020B0604020202020204" pitchFamily="34" charset="0"/>
              <a:buChar char="•"/>
            </a:pPr>
            <a:r>
              <a:rPr lang="en-US" baseline="0" dirty="0" smtClean="0"/>
              <a:t>Increase in gray matter</a:t>
            </a:r>
          </a:p>
          <a:p>
            <a:pPr marL="628650" lvl="1" indent="-171450">
              <a:buFont typeface="Arial" panose="020B0604020202020204" pitchFamily="34" charset="0"/>
              <a:buChar char="•"/>
            </a:pPr>
            <a:r>
              <a:rPr lang="en-US" baseline="0" dirty="0" smtClean="0"/>
              <a:t>Quicker reaction time</a:t>
            </a:r>
          </a:p>
          <a:p>
            <a:pPr marL="628650" lvl="1" indent="-171450">
              <a:buFont typeface="Arial" panose="020B0604020202020204" pitchFamily="34" charset="0"/>
              <a:buChar char="•"/>
            </a:pPr>
            <a:r>
              <a:rPr lang="en-US" baseline="0" dirty="0" smtClean="0"/>
              <a:t>Better reasoning abilities</a:t>
            </a:r>
          </a:p>
          <a:p>
            <a:pPr marL="628650" lvl="1" indent="-171450">
              <a:buFont typeface="Arial" panose="020B0604020202020204" pitchFamily="34" charset="0"/>
              <a:buChar char="•"/>
            </a:pPr>
            <a:r>
              <a:rPr lang="en-US" baseline="0" dirty="0" smtClean="0"/>
              <a:t>Hormone changes affect social behavior and responses to stress</a:t>
            </a:r>
          </a:p>
          <a:p>
            <a:pPr marL="628650" lvl="1" indent="-171450">
              <a:buFont typeface="Arial" panose="020B0604020202020204" pitchFamily="34" charset="0"/>
              <a:buChar char="•"/>
            </a:pPr>
            <a:r>
              <a:rPr lang="en-US" baseline="0" dirty="0" smtClean="0"/>
              <a:t>Continued improvements in impulse control</a:t>
            </a:r>
          </a:p>
          <a:p>
            <a:pPr marL="628650" lvl="1" indent="-171450">
              <a:buFont typeface="Arial" panose="020B0604020202020204" pitchFamily="34" charset="0"/>
              <a:buChar char="•"/>
            </a:pPr>
            <a:r>
              <a:rPr lang="en-US" baseline="0" dirty="0" smtClean="0"/>
              <a:t>Parts of the brain responsible for emotional responses are better-developed than parts responsible for self-control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Tree>
    <p:extLst>
      <p:ext uri="{BB962C8B-B14F-4D97-AF65-F5344CB8AC3E}">
        <p14:creationId xmlns:p14="http://schemas.microsoft.com/office/powerpoint/2010/main" val="365197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Issues Related to Teen Brains</a:t>
            </a:r>
          </a:p>
          <a:p>
            <a:endParaRPr lang="en-US" dirty="0" smtClean="0"/>
          </a:p>
          <a:p>
            <a:pPr marL="171450" indent="-171450">
              <a:buFont typeface="Arial" panose="020B0604020202020204" pitchFamily="34" charset="0"/>
              <a:buChar char="•"/>
            </a:pPr>
            <a:r>
              <a:rPr lang="en-US" dirty="0" smtClean="0"/>
              <a:t>Continuing challenges with impulse control</a:t>
            </a:r>
          </a:p>
          <a:p>
            <a:pPr marL="171450" indent="-171450">
              <a:buFont typeface="Arial" panose="020B0604020202020204" pitchFamily="34" charset="0"/>
              <a:buChar char="•"/>
            </a:pPr>
            <a:r>
              <a:rPr lang="en-US" dirty="0" smtClean="0"/>
              <a:t>Changes in sleep patterns</a:t>
            </a:r>
          </a:p>
          <a:p>
            <a:pPr marL="171450" indent="-171450">
              <a:buFont typeface="Arial" panose="020B0604020202020204" pitchFamily="34" charset="0"/>
              <a:buChar char="•"/>
            </a:pPr>
            <a:r>
              <a:rPr lang="en-US" dirty="0" smtClean="0"/>
              <a:t>Increase in risk-taking behaviors</a:t>
            </a:r>
          </a:p>
          <a:p>
            <a:pPr marL="171450" indent="-171450">
              <a:buFont typeface="Arial" panose="020B0604020202020204" pitchFamily="34" charset="0"/>
              <a:buChar char="•"/>
            </a:pPr>
            <a:r>
              <a:rPr lang="en-US" dirty="0" smtClean="0"/>
              <a:t>Drinking alcohol</a:t>
            </a:r>
          </a:p>
          <a:p>
            <a:pPr marL="171450" indent="-171450">
              <a:buFont typeface="Arial" panose="020B0604020202020204" pitchFamily="34" charset="0"/>
              <a:buChar char="•"/>
            </a:pPr>
            <a:r>
              <a:rPr lang="en-US" dirty="0" smtClean="0"/>
              <a:t>Smoking</a:t>
            </a:r>
          </a:p>
          <a:p>
            <a:pPr marL="171450" indent="-171450">
              <a:buFont typeface="Arial" panose="020B0604020202020204" pitchFamily="34" charset="0"/>
              <a:buChar char="•"/>
            </a:pPr>
            <a:r>
              <a:rPr lang="en-US" dirty="0" smtClean="0"/>
              <a:t>Using drugs</a:t>
            </a:r>
          </a:p>
          <a:p>
            <a:pPr marL="171450" indent="-171450">
              <a:buFont typeface="Arial" panose="020B0604020202020204" pitchFamily="34" charset="0"/>
              <a:buChar char="•"/>
            </a:pPr>
            <a:r>
              <a:rPr lang="en-US" dirty="0" smtClean="0"/>
              <a:t>Sexual experimentation</a:t>
            </a:r>
          </a:p>
          <a:p>
            <a:pPr marL="171450" indent="-171450">
              <a:buFont typeface="Arial" panose="020B0604020202020204" pitchFamily="34" charset="0"/>
              <a:buChar char="•"/>
            </a:pPr>
            <a:r>
              <a:rPr lang="en-US" dirty="0" smtClean="0"/>
              <a:t>Driving a car</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154884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 and the Adolescent Brain</a:t>
            </a:r>
          </a:p>
          <a:p>
            <a:endParaRPr lang="en-US" dirty="0" smtClean="0"/>
          </a:p>
          <a:p>
            <a:pPr marL="171450" indent="-171450">
              <a:buFont typeface="Arial" panose="020B0604020202020204" pitchFamily="34" charset="0"/>
              <a:buChar char="•"/>
            </a:pPr>
            <a:r>
              <a:rPr lang="en-US" dirty="0" smtClean="0"/>
              <a:t>Adolescents require as much sleep time as younger children, but don’t always get it</a:t>
            </a:r>
          </a:p>
          <a:p>
            <a:pPr marL="171450" indent="-171450">
              <a:buFont typeface="Arial" panose="020B0604020202020204" pitchFamily="34" charset="0"/>
              <a:buChar char="•"/>
            </a:pPr>
            <a:r>
              <a:rPr lang="en-US" dirty="0" smtClean="0"/>
              <a:t>Sleep patterns change with puberty</a:t>
            </a:r>
          </a:p>
          <a:p>
            <a:pPr marL="171450" indent="-171450">
              <a:buFont typeface="Arial" panose="020B0604020202020204" pitchFamily="34" charset="0"/>
              <a:buChar char="•"/>
            </a:pPr>
            <a:r>
              <a:rPr lang="en-US" dirty="0" smtClean="0"/>
              <a:t>Differences in weekday and weekend sleep-wake patterns</a:t>
            </a:r>
          </a:p>
          <a:p>
            <a:pPr marL="171450" indent="-171450">
              <a:buFont typeface="Arial" panose="020B0604020202020204" pitchFamily="34" charset="0"/>
              <a:buChar char="•"/>
            </a:pPr>
            <a:r>
              <a:rPr lang="en-US" dirty="0" smtClean="0"/>
              <a:t>Common adolescent sleep problems include too little sleep, trouble falling asleep or awakening, and poor quality sleep</a:t>
            </a:r>
          </a:p>
          <a:p>
            <a:pPr marL="171450" indent="-171450">
              <a:buFont typeface="Arial" panose="020B0604020202020204" pitchFamily="34" charset="0"/>
              <a:buChar char="•"/>
            </a:pPr>
            <a:r>
              <a:rPr lang="en-US" dirty="0" smtClean="0"/>
              <a:t>Consequences may include increased risk of injury, poor school performance, negative mood, and increased stimulant use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12</a:t>
            </a:fld>
            <a:endParaRPr lang="en-US"/>
          </a:p>
        </p:txBody>
      </p:sp>
    </p:spTree>
    <p:extLst>
      <p:ext uri="{BB962C8B-B14F-4D97-AF65-F5344CB8AC3E}">
        <p14:creationId xmlns:p14="http://schemas.microsoft.com/office/powerpoint/2010/main" val="194280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 and Teens: What Adults Can Do</a:t>
            </a:r>
          </a:p>
          <a:p>
            <a:endParaRPr lang="en-US" dirty="0" smtClean="0"/>
          </a:p>
          <a:p>
            <a:pPr marL="171450" indent="-171450">
              <a:buFont typeface="Arial" panose="020B0604020202020204" pitchFamily="34" charset="0"/>
              <a:buChar char="•"/>
            </a:pPr>
            <a:r>
              <a:rPr lang="en-US" dirty="0" smtClean="0"/>
              <a:t>Structure and encourage regular sleep schedules</a:t>
            </a:r>
          </a:p>
          <a:p>
            <a:pPr marL="171450" indent="-171450">
              <a:buFont typeface="Arial" panose="020B0604020202020204" pitchFamily="34" charset="0"/>
              <a:buChar char="•"/>
            </a:pPr>
            <a:r>
              <a:rPr lang="en-US" dirty="0" smtClean="0"/>
              <a:t>Create effective sleep environments</a:t>
            </a:r>
          </a:p>
          <a:p>
            <a:pPr marL="171450" indent="-171450">
              <a:buFont typeface="Arial" panose="020B0604020202020204" pitchFamily="34" charset="0"/>
              <a:buChar char="•"/>
            </a:pPr>
            <a:r>
              <a:rPr lang="en-US" dirty="0" smtClean="0"/>
              <a:t>Adjust high school start times to accommodate adolescents’ sleep patterns</a:t>
            </a:r>
          </a:p>
          <a:p>
            <a:pPr marL="171450" indent="-171450">
              <a:buFont typeface="Arial" panose="020B0604020202020204" pitchFamily="34" charset="0"/>
              <a:buChar char="•"/>
            </a:pPr>
            <a:r>
              <a:rPr lang="en-US" dirty="0" smtClean="0"/>
              <a:t>Limit the hours and times of day adolescents are allowed to work for pay</a:t>
            </a:r>
          </a:p>
          <a:p>
            <a:pPr marL="171450" indent="-171450">
              <a:buFont typeface="Arial" panose="020B0604020202020204" pitchFamily="34" charset="0"/>
              <a:buChar char="•"/>
            </a:pPr>
            <a:r>
              <a:rPr lang="en-US" dirty="0" smtClean="0"/>
              <a:t>Teach about the dangers of drowsy driving</a:t>
            </a:r>
          </a:p>
          <a:p>
            <a:pPr marL="171450" indent="-171450">
              <a:buFont typeface="Arial" panose="020B0604020202020204" pitchFamily="34" charset="0"/>
              <a:buChar char="•"/>
            </a:pPr>
            <a:r>
              <a:rPr lang="en-US" dirty="0" smtClean="0"/>
              <a:t>Encourage balance in teens’ schedules</a:t>
            </a:r>
          </a:p>
          <a:p>
            <a:pPr marL="171450" indent="-171450">
              <a:buFont typeface="Arial" panose="020B0604020202020204" pitchFamily="34" charset="0"/>
              <a:buChar char="•"/>
            </a:pPr>
            <a:r>
              <a:rPr lang="en-US" dirty="0" smtClean="0"/>
              <a:t>Be alert to signs of sleep deprivation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13</a:t>
            </a:fld>
            <a:endParaRPr lang="en-US"/>
          </a:p>
        </p:txBody>
      </p:sp>
    </p:spTree>
    <p:extLst>
      <p:ext uri="{BB962C8B-B14F-4D97-AF65-F5344CB8AC3E}">
        <p14:creationId xmlns:p14="http://schemas.microsoft.com/office/powerpoint/2010/main" val="111614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Alcohol and the Adolescent Brain</a:t>
            </a:r>
          </a:p>
          <a:p>
            <a:endParaRPr lang="en-US" dirty="0" smtClean="0"/>
          </a:p>
          <a:p>
            <a:pPr marL="171450" indent="-171450">
              <a:buFont typeface="Arial" panose="020B0604020202020204" pitchFamily="34" charset="0"/>
              <a:buChar char="•"/>
            </a:pPr>
            <a:r>
              <a:rPr lang="en-US" dirty="0" smtClean="0"/>
              <a:t>The teen brain processes alcohol differently than the adult brain</a:t>
            </a:r>
          </a:p>
          <a:p>
            <a:pPr marL="628650" lvl="1" indent="-171450">
              <a:buFont typeface="Arial" panose="020B0604020202020204" pitchFamily="34" charset="0"/>
              <a:buChar char="•"/>
            </a:pPr>
            <a:r>
              <a:rPr lang="en-US" dirty="0" smtClean="0"/>
              <a:t>Adults tend to drink more overall</a:t>
            </a:r>
          </a:p>
          <a:p>
            <a:pPr marL="628650" lvl="1" indent="-171450">
              <a:buFont typeface="Arial" panose="020B0604020202020204" pitchFamily="34" charset="0"/>
              <a:buChar char="•"/>
            </a:pPr>
            <a:r>
              <a:rPr lang="en-US" dirty="0" smtClean="0"/>
              <a:t>When teens drink, they are more likely to binge</a:t>
            </a:r>
          </a:p>
          <a:p>
            <a:pPr marL="171450" indent="-171450">
              <a:buFont typeface="Arial" panose="020B0604020202020204" pitchFamily="34" charset="0"/>
              <a:buChar char="•"/>
            </a:pPr>
            <a:r>
              <a:rPr lang="en-US" dirty="0" smtClean="0"/>
              <a:t>Regular alcohol use can cause long-term impairments in brain functioning</a:t>
            </a:r>
          </a:p>
          <a:p>
            <a:pPr marL="171450" indent="-171450">
              <a:buFont typeface="Arial" panose="020B0604020202020204" pitchFamily="34" charset="0"/>
              <a:buChar char="•"/>
            </a:pPr>
            <a:r>
              <a:rPr lang="en-US" dirty="0" smtClean="0"/>
              <a:t>Risk of alcohol dependence is higher in</a:t>
            </a:r>
          </a:p>
          <a:p>
            <a:pPr marL="628650" lvl="1" indent="-171450">
              <a:buFont typeface="Arial" panose="020B0604020202020204" pitchFamily="34" charset="0"/>
              <a:buChar char="•"/>
            </a:pPr>
            <a:r>
              <a:rPr lang="en-US" dirty="0" smtClean="0"/>
              <a:t>Younger drinkers</a:t>
            </a:r>
          </a:p>
          <a:p>
            <a:pPr marL="628650" lvl="1" indent="-171450">
              <a:buFont typeface="Arial" panose="020B0604020202020204" pitchFamily="34" charset="0"/>
              <a:buChar char="•"/>
            </a:pPr>
            <a:r>
              <a:rPr lang="en-US" dirty="0" smtClean="0"/>
              <a:t>Binge drinkers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14</a:t>
            </a:fld>
            <a:endParaRPr lang="en-US"/>
          </a:p>
        </p:txBody>
      </p:sp>
    </p:spTree>
    <p:extLst>
      <p:ext uri="{BB962C8B-B14F-4D97-AF65-F5344CB8AC3E}">
        <p14:creationId xmlns:p14="http://schemas.microsoft.com/office/powerpoint/2010/main" val="187336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 and the Adolescent</a:t>
            </a:r>
            <a:r>
              <a:rPr lang="en-US" baseline="0" dirty="0" smtClean="0"/>
              <a:t> Brain</a:t>
            </a:r>
          </a:p>
          <a:p>
            <a:endParaRPr lang="en-US" baseline="0" dirty="0" smtClean="0"/>
          </a:p>
          <a:p>
            <a:r>
              <a:rPr lang="en-US" baseline="0" dirty="0" smtClean="0"/>
              <a:t>Why do most 16-year-olds drive like they’re missing a part of their brain?</a:t>
            </a: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15</a:t>
            </a:fld>
            <a:endParaRPr lang="en-US"/>
          </a:p>
        </p:txBody>
      </p:sp>
    </p:spTree>
    <p:extLst>
      <p:ext uri="{BB962C8B-B14F-4D97-AF65-F5344CB8AC3E}">
        <p14:creationId xmlns:p14="http://schemas.microsoft.com/office/powerpoint/2010/main" val="238027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 and the Adolescent Brain</a:t>
            </a:r>
          </a:p>
          <a:p>
            <a:endParaRPr lang="en-US" dirty="0" smtClean="0"/>
          </a:p>
          <a:p>
            <a:pPr>
              <a:lnSpc>
                <a:spcPct val="100000"/>
              </a:lnSpc>
              <a:buClr>
                <a:srgbClr val="FFFF00"/>
              </a:buClr>
              <a:buFont typeface="Arial" panose="020B0604020202020204" pitchFamily="34" charset="0"/>
              <a:buChar char="•"/>
            </a:pPr>
            <a:r>
              <a:rPr lang="en-US" sz="1200" dirty="0" smtClean="0">
                <a:solidFill>
                  <a:srgbClr val="FFFF00"/>
                </a:solidFill>
                <a:latin typeface="Arial Narrow" panose="020B0606020202030204" pitchFamily="34" charset="0"/>
              </a:rPr>
              <a:t>Motor Vehicle crashes are the leading cause of death for 15 – 20 year olds</a:t>
            </a:r>
          </a:p>
          <a:p>
            <a:pPr>
              <a:lnSpc>
                <a:spcPct val="100000"/>
              </a:lnSpc>
              <a:buClr>
                <a:srgbClr val="FFFF00"/>
              </a:buClr>
              <a:buFont typeface="Arial" panose="020B0604020202020204" pitchFamily="34" charset="0"/>
              <a:buChar char="•"/>
            </a:pPr>
            <a:r>
              <a:rPr lang="en-US" sz="1200" dirty="0" smtClean="0">
                <a:solidFill>
                  <a:srgbClr val="FFFF00"/>
                </a:solidFill>
                <a:latin typeface="Arial Narrow" panose="020B0606020202030204" pitchFamily="34" charset="0"/>
              </a:rPr>
              <a:t>Teens tend to take more risks when driving</a:t>
            </a:r>
          </a:p>
          <a:p>
            <a:pPr>
              <a:lnSpc>
                <a:spcPct val="100000"/>
              </a:lnSpc>
              <a:buClr>
                <a:srgbClr val="FFFF00"/>
              </a:buClr>
              <a:buFont typeface="Arial" panose="020B0604020202020204" pitchFamily="34" charset="0"/>
              <a:buChar char="•"/>
            </a:pPr>
            <a:r>
              <a:rPr lang="en-US" sz="1200" dirty="0" smtClean="0">
                <a:solidFill>
                  <a:srgbClr val="FFFF00"/>
                </a:solidFill>
                <a:latin typeface="Arial Narrow" panose="020B0606020202030204" pitchFamily="34" charset="0"/>
              </a:rPr>
              <a:t>Risk-taking is higher when other teens are in the car</a:t>
            </a:r>
          </a:p>
          <a:p>
            <a:pPr>
              <a:lnSpc>
                <a:spcPct val="100000"/>
              </a:lnSpc>
              <a:buClr>
                <a:srgbClr val="FFFF00"/>
              </a:buClr>
              <a:buFont typeface="Arial" panose="020B0604020202020204" pitchFamily="34" charset="0"/>
              <a:buChar char="•"/>
            </a:pPr>
            <a:r>
              <a:rPr lang="en-US" sz="1200" dirty="0" smtClean="0">
                <a:solidFill>
                  <a:srgbClr val="FFFF00"/>
                </a:solidFill>
                <a:latin typeface="Arial Narrow" panose="020B0606020202030204" pitchFamily="34" charset="0"/>
              </a:rPr>
              <a:t>Time and experience needed to build complex skills required for safe driving</a:t>
            </a:r>
          </a:p>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16</a:t>
            </a:fld>
            <a:endParaRPr lang="en-US"/>
          </a:p>
        </p:txBody>
      </p:sp>
    </p:spTree>
    <p:extLst>
      <p:ext uri="{BB962C8B-B14F-4D97-AF65-F5344CB8AC3E}">
        <p14:creationId xmlns:p14="http://schemas.microsoft.com/office/powerpoint/2010/main" val="2591384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Georgia’s Graduated Driver Licenses</a:t>
            </a:r>
          </a:p>
          <a:p>
            <a:endParaRPr lang="en-US" dirty="0" smtClean="0"/>
          </a:p>
          <a:p>
            <a:r>
              <a:rPr lang="en-US" dirty="0" smtClean="0">
                <a:solidFill>
                  <a:srgbClr val="FFFF00"/>
                </a:solidFill>
              </a:rPr>
              <a:t>Step 1: Instructional Permit (age 15)</a:t>
            </a:r>
          </a:p>
          <a:p>
            <a:r>
              <a:rPr lang="en-US" dirty="0" smtClean="0">
                <a:solidFill>
                  <a:srgbClr val="FFFF00"/>
                </a:solidFill>
              </a:rPr>
              <a:t>Step 2: Intermediate License (ages 16-17)</a:t>
            </a:r>
          </a:p>
          <a:p>
            <a:pPr lvl="1"/>
            <a:r>
              <a:rPr lang="en-US" dirty="0" smtClean="0">
                <a:solidFill>
                  <a:srgbClr val="FFFF00"/>
                </a:solidFill>
              </a:rPr>
              <a:t>Driver Education and road experience requirements</a:t>
            </a:r>
          </a:p>
          <a:p>
            <a:pPr lvl="1"/>
            <a:r>
              <a:rPr lang="en-US" dirty="0" smtClean="0">
                <a:solidFill>
                  <a:srgbClr val="FFFF00"/>
                </a:solidFill>
              </a:rPr>
              <a:t>Stricter limits on cell phone use while driving</a:t>
            </a:r>
          </a:p>
          <a:p>
            <a:pPr lvl="1"/>
            <a:r>
              <a:rPr lang="en-US" dirty="0" smtClean="0">
                <a:solidFill>
                  <a:srgbClr val="FFFF00"/>
                </a:solidFill>
              </a:rPr>
              <a:t>Restrictions on passengers</a:t>
            </a:r>
          </a:p>
          <a:p>
            <a:pPr lvl="2"/>
            <a:r>
              <a:rPr lang="en-US" dirty="0" smtClean="0">
                <a:solidFill>
                  <a:srgbClr val="00B0F0"/>
                </a:solidFill>
              </a:rPr>
              <a:t>First 6 months: Immediate family only</a:t>
            </a:r>
          </a:p>
          <a:p>
            <a:pPr lvl="2"/>
            <a:r>
              <a:rPr lang="en-US" dirty="0" smtClean="0">
                <a:solidFill>
                  <a:srgbClr val="00B0F0"/>
                </a:solidFill>
              </a:rPr>
              <a:t>Next 6 months: No more than one non-related passenger under 21</a:t>
            </a:r>
          </a:p>
          <a:p>
            <a:pPr lvl="2"/>
            <a:r>
              <a:rPr lang="en-US" dirty="0" smtClean="0">
                <a:solidFill>
                  <a:srgbClr val="00B0F0"/>
                </a:solidFill>
              </a:rPr>
              <a:t>After first 12 months: No more than three non-related passengers under 21</a:t>
            </a:r>
          </a:p>
          <a:p>
            <a:pPr lvl="1"/>
            <a:r>
              <a:rPr lang="en-US" dirty="0" smtClean="0">
                <a:solidFill>
                  <a:srgbClr val="FFFF00"/>
                </a:solidFill>
              </a:rPr>
              <a:t>Limits on driving hours</a:t>
            </a:r>
          </a:p>
          <a:p>
            <a:r>
              <a:rPr lang="en-US" dirty="0" smtClean="0">
                <a:solidFill>
                  <a:srgbClr val="FFFF00"/>
                </a:solidFill>
              </a:rPr>
              <a:t>Step 3: Full License (age 18)</a:t>
            </a:r>
          </a:p>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17</a:t>
            </a:fld>
            <a:endParaRPr lang="en-US"/>
          </a:p>
        </p:txBody>
      </p:sp>
    </p:spTree>
    <p:extLst>
      <p:ext uri="{BB962C8B-B14F-4D97-AF65-F5344CB8AC3E}">
        <p14:creationId xmlns:p14="http://schemas.microsoft.com/office/powerpoint/2010/main" val="226239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Risk-Taking in Adolescents:</a:t>
            </a:r>
            <a:r>
              <a:rPr lang="en-US" baseline="0" dirty="0" smtClean="0"/>
              <a:t>  </a:t>
            </a:r>
            <a:r>
              <a:rPr lang="en-US" dirty="0" smtClean="0"/>
              <a:t>What Adults Can Do</a:t>
            </a:r>
          </a:p>
          <a:p>
            <a:endParaRPr lang="en-US" dirty="0" smtClean="0"/>
          </a:p>
          <a:p>
            <a:pPr marL="171450" indent="-171450">
              <a:buFont typeface="Arial" panose="020B0604020202020204" pitchFamily="34" charset="0"/>
              <a:buChar char="•"/>
            </a:pPr>
            <a:r>
              <a:rPr lang="en-US" u="sng" dirty="0" smtClean="0">
                <a:solidFill>
                  <a:srgbClr val="FFFF00"/>
                </a:solidFill>
              </a:rPr>
              <a:t>Set the stage for adolescent decision making</a:t>
            </a:r>
          </a:p>
          <a:p>
            <a:pPr marL="628650" lvl="1" indent="-171450">
              <a:buFont typeface="Arial" panose="020B0604020202020204" pitchFamily="34" charset="0"/>
              <a:buChar char="•"/>
            </a:pPr>
            <a:r>
              <a:rPr lang="en-US" dirty="0" smtClean="0">
                <a:solidFill>
                  <a:srgbClr val="FFFF00"/>
                </a:solidFill>
              </a:rPr>
              <a:t>Build solid relationships with children</a:t>
            </a:r>
          </a:p>
          <a:p>
            <a:pPr marL="628650" lvl="1" indent="-171450">
              <a:buFont typeface="Arial" panose="020B0604020202020204" pitchFamily="34" charset="0"/>
              <a:buChar char="•"/>
            </a:pPr>
            <a:r>
              <a:rPr lang="en-US" dirty="0" smtClean="0">
                <a:solidFill>
                  <a:srgbClr val="FFFF00"/>
                </a:solidFill>
              </a:rPr>
              <a:t>Provide opportunities for independence and decision making </a:t>
            </a:r>
            <a:r>
              <a:rPr lang="en-US" dirty="0" smtClean="0">
                <a:solidFill>
                  <a:srgbClr val="00B0F0"/>
                </a:solidFill>
              </a:rPr>
              <a:t>(</a:t>
            </a:r>
            <a:r>
              <a:rPr lang="en-US" i="1" dirty="0" smtClean="0">
                <a:solidFill>
                  <a:srgbClr val="00B0F0"/>
                </a:solidFill>
              </a:rPr>
              <a:t>beginning before adolescence</a:t>
            </a:r>
            <a:r>
              <a:rPr lang="en-US" dirty="0" smtClean="0">
                <a:solidFill>
                  <a:srgbClr val="00B0F0"/>
                </a:solidFill>
              </a:rPr>
              <a:t>)</a:t>
            </a:r>
          </a:p>
          <a:p>
            <a:pPr marL="628650" lvl="1" indent="-171450">
              <a:buFont typeface="Arial" panose="020B0604020202020204" pitchFamily="34" charset="0"/>
              <a:buChar char="•"/>
            </a:pPr>
            <a:r>
              <a:rPr lang="en-US" dirty="0" smtClean="0">
                <a:solidFill>
                  <a:srgbClr val="FFFF00"/>
                </a:solidFill>
              </a:rPr>
              <a:t>Maintain open communication; and </a:t>
            </a:r>
            <a:r>
              <a:rPr lang="en-US" dirty="0" smtClean="0">
                <a:solidFill>
                  <a:srgbClr val="00B0F0"/>
                </a:solidFill>
              </a:rPr>
              <a:t>LISTEN</a:t>
            </a:r>
          </a:p>
          <a:p>
            <a:pPr marL="628650" lvl="1" indent="-171450">
              <a:buFont typeface="Arial" panose="020B0604020202020204" pitchFamily="34" charset="0"/>
              <a:buChar char="•"/>
            </a:pPr>
            <a:r>
              <a:rPr lang="en-US" dirty="0" smtClean="0">
                <a:solidFill>
                  <a:srgbClr val="FFFF00"/>
                </a:solidFill>
              </a:rPr>
              <a:t>Be an “</a:t>
            </a:r>
            <a:r>
              <a:rPr lang="en-US" dirty="0" err="1" smtClean="0">
                <a:solidFill>
                  <a:srgbClr val="FFFF00"/>
                </a:solidFill>
              </a:rPr>
              <a:t>askable</a:t>
            </a:r>
            <a:r>
              <a:rPr lang="en-US" dirty="0" smtClean="0">
                <a:solidFill>
                  <a:srgbClr val="FFFF00"/>
                </a:solidFill>
              </a:rPr>
              <a:t>” adult</a:t>
            </a:r>
          </a:p>
          <a:p>
            <a:pPr marL="171450" indent="-171450">
              <a:buFont typeface="Arial" panose="020B0604020202020204" pitchFamily="34" charset="0"/>
              <a:buChar char="•"/>
            </a:pPr>
            <a:r>
              <a:rPr lang="en-US" u="sng" dirty="0" smtClean="0">
                <a:solidFill>
                  <a:srgbClr val="FFFF00"/>
                </a:solidFill>
              </a:rPr>
              <a:t>Have appropriate expectations</a:t>
            </a:r>
          </a:p>
          <a:p>
            <a:pPr marL="628650" lvl="1" indent="-171450">
              <a:buFont typeface="Arial" panose="020B0604020202020204" pitchFamily="34" charset="0"/>
              <a:buChar char="•"/>
            </a:pPr>
            <a:r>
              <a:rPr lang="en-US" dirty="0" smtClean="0">
                <a:solidFill>
                  <a:srgbClr val="FFFF00"/>
                </a:solidFill>
              </a:rPr>
              <a:t>Set limits, and explain them</a:t>
            </a:r>
          </a:p>
          <a:p>
            <a:pPr marL="628650" lvl="1" indent="-171450">
              <a:buFont typeface="Arial" panose="020B0604020202020204" pitchFamily="34" charset="0"/>
              <a:buChar char="•"/>
            </a:pPr>
            <a:r>
              <a:rPr lang="en-US" dirty="0" smtClean="0">
                <a:solidFill>
                  <a:srgbClr val="FFFF00"/>
                </a:solidFill>
              </a:rPr>
              <a:t>Be specific about appropriate behavior</a:t>
            </a:r>
          </a:p>
          <a:p>
            <a:pPr marL="628650" lvl="1" indent="-171450">
              <a:buFont typeface="Arial" panose="020B0604020202020204" pitchFamily="34" charset="0"/>
              <a:buChar char="•"/>
            </a:pPr>
            <a:r>
              <a:rPr lang="en-US" dirty="0" smtClean="0">
                <a:solidFill>
                  <a:srgbClr val="FFFF00"/>
                </a:solidFill>
              </a:rPr>
              <a:t>Create safety plans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18</a:t>
            </a:fld>
            <a:endParaRPr lang="en-US"/>
          </a:p>
        </p:txBody>
      </p:sp>
    </p:spTree>
    <p:extLst>
      <p:ext uri="{BB962C8B-B14F-4D97-AF65-F5344CB8AC3E}">
        <p14:creationId xmlns:p14="http://schemas.microsoft.com/office/powerpoint/2010/main" val="3745146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Risk-Taking in Adolescents: What Adults Can Do</a:t>
            </a:r>
          </a:p>
          <a:p>
            <a:endParaRPr lang="en-US" dirty="0" smtClean="0"/>
          </a:p>
          <a:p>
            <a:pPr marL="0" indent="0">
              <a:buNone/>
            </a:pPr>
            <a:r>
              <a:rPr lang="en-US" u="sng" dirty="0" smtClean="0">
                <a:solidFill>
                  <a:srgbClr val="FFFF00"/>
                </a:solidFill>
              </a:rPr>
              <a:t>Respond appropriately to risk-taking</a:t>
            </a:r>
          </a:p>
          <a:p>
            <a:pPr lvl="1">
              <a:buFont typeface="Arial" panose="020B0604020202020204" pitchFamily="34" charset="0"/>
              <a:buChar char="•"/>
            </a:pPr>
            <a:r>
              <a:rPr lang="en-US" dirty="0" smtClean="0">
                <a:solidFill>
                  <a:srgbClr val="FFFF00"/>
                </a:solidFill>
              </a:rPr>
              <a:t>Follow through on safety plans</a:t>
            </a:r>
          </a:p>
          <a:p>
            <a:pPr lvl="1">
              <a:buFont typeface="Arial" panose="020B0604020202020204" pitchFamily="34" charset="0"/>
              <a:buChar char="•"/>
            </a:pPr>
            <a:r>
              <a:rPr lang="en-US" dirty="0" smtClean="0">
                <a:solidFill>
                  <a:srgbClr val="FFFF00"/>
                </a:solidFill>
              </a:rPr>
              <a:t>Use consequences of decision-making as teaching opportunities</a:t>
            </a:r>
          </a:p>
          <a:p>
            <a:pPr lvl="1">
              <a:buFont typeface="Arial" panose="020B0604020202020204" pitchFamily="34" charset="0"/>
              <a:buChar char="•"/>
            </a:pPr>
            <a:r>
              <a:rPr lang="en-US" dirty="0" smtClean="0">
                <a:solidFill>
                  <a:srgbClr val="FFFF00"/>
                </a:solidFill>
              </a:rPr>
              <a:t>Don’t “rescue” teens from every case of bad judgment</a:t>
            </a:r>
          </a:p>
          <a:p>
            <a:pPr lvl="1">
              <a:buFont typeface="Arial" panose="020B0604020202020204" pitchFamily="34" charset="0"/>
              <a:buChar char="•"/>
            </a:pPr>
            <a:r>
              <a:rPr lang="en-US" dirty="0" smtClean="0">
                <a:solidFill>
                  <a:srgbClr val="FFFF00"/>
                </a:solidFill>
              </a:rPr>
              <a:t>Continue to provide support</a:t>
            </a:r>
          </a:p>
          <a:p>
            <a:pPr lvl="1">
              <a:buFont typeface="Arial" panose="020B0604020202020204" pitchFamily="34" charset="0"/>
              <a:buChar char="•"/>
            </a:pPr>
            <a:r>
              <a:rPr lang="en-US" dirty="0" smtClean="0">
                <a:solidFill>
                  <a:srgbClr val="FFFF00"/>
                </a:solidFill>
              </a:rPr>
              <a:t>Be patient – recognize that the brain is still developing!</a:t>
            </a:r>
          </a:p>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19</a:t>
            </a:fld>
            <a:endParaRPr lang="en-US"/>
          </a:p>
        </p:txBody>
      </p:sp>
    </p:spTree>
    <p:extLst>
      <p:ext uri="{BB962C8B-B14F-4D97-AF65-F5344CB8AC3E}">
        <p14:creationId xmlns:p14="http://schemas.microsoft.com/office/powerpoint/2010/main" val="310964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Adolescent Brain: An Example</a:t>
            </a:r>
          </a:p>
          <a:p>
            <a:endParaRPr lang="en-US" dirty="0" smtClean="0"/>
          </a:p>
          <a:p>
            <a:pPr algn="ctr"/>
            <a:r>
              <a:rPr lang="en-US" dirty="0" smtClean="0"/>
              <a:t>Last weekend, Jacob celebrated his birthday with a sleepover party</a:t>
            </a:r>
          </a:p>
          <a:p>
            <a:pPr algn="ctr"/>
            <a:r>
              <a:rPr lang="en-US" dirty="0" smtClean="0"/>
              <a:t>that included four male friends. The five boys were in the basement</a:t>
            </a:r>
          </a:p>
          <a:p>
            <a:pPr algn="ctr"/>
            <a:r>
              <a:rPr lang="en-US" dirty="0" smtClean="0"/>
              <a:t>playing video games. Jacob’s mom received a call about 9:30 pm from</a:t>
            </a:r>
          </a:p>
          <a:p>
            <a:pPr algn="ctr"/>
            <a:r>
              <a:rPr lang="en-US" dirty="0" smtClean="0"/>
              <a:t>the police, asking her to come down to the local laundromat. When</a:t>
            </a:r>
          </a:p>
          <a:p>
            <a:pPr algn="ctr"/>
            <a:r>
              <a:rPr lang="en-US" dirty="0" smtClean="0"/>
              <a:t>Jacob’s mom arrived, she learned from the officer that the five boys</a:t>
            </a:r>
          </a:p>
          <a:p>
            <a:pPr algn="ctr"/>
            <a:r>
              <a:rPr lang="en-US" dirty="0" smtClean="0"/>
              <a:t>had slipped out of the basement, gone down to the laundromat, and</a:t>
            </a:r>
          </a:p>
          <a:p>
            <a:pPr algn="ctr"/>
            <a:r>
              <a:rPr lang="en-US" dirty="0" smtClean="0"/>
              <a:t>were taking turns drying each other in the large industrial clothes</a:t>
            </a:r>
          </a:p>
          <a:p>
            <a:pPr algn="ctr"/>
            <a:r>
              <a:rPr lang="en-US" dirty="0" smtClean="0"/>
              <a:t>dryers. A customer at the laundromat flagged down the officer, who</a:t>
            </a:r>
          </a:p>
          <a:p>
            <a:pPr algn="ctr"/>
            <a:r>
              <a:rPr lang="en-US" dirty="0" smtClean="0"/>
              <a:t>asked the boys why they were playing in the dryers.</a:t>
            </a:r>
          </a:p>
          <a:p>
            <a:pPr algn="ctr"/>
            <a:endParaRPr lang="en-US" dirty="0" smtClean="0"/>
          </a:p>
          <a:p>
            <a:pPr algn="ctr"/>
            <a:r>
              <a:rPr lang="en-US" dirty="0" smtClean="0"/>
              <a:t>Why did Jacob and his friends do this?</a:t>
            </a:r>
          </a:p>
          <a:p>
            <a:pPr algn="ctr"/>
            <a:endParaRPr lang="en-US" dirty="0" smtClean="0"/>
          </a:p>
          <a:p>
            <a:pPr algn="ctr"/>
            <a:r>
              <a:rPr lang="en-US" dirty="0" smtClean="0"/>
              <a:t>About how old do you think Jacob is?</a:t>
            </a:r>
          </a:p>
          <a:p>
            <a:pPr algn="ctr"/>
            <a:endParaRPr lang="en-US" dirty="0" smtClean="0"/>
          </a:p>
          <a:p>
            <a:pPr algn="ct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255547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Resources on the Adolescent Brain</a:t>
            </a:r>
          </a:p>
          <a:p>
            <a:endParaRPr lang="en-US" dirty="0" smtClean="0"/>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Key Concepts: Executive Function</a:t>
            </a:r>
            <a:r>
              <a:rPr lang="en-US" sz="1200" dirty="0" smtClean="0">
                <a:solidFill>
                  <a:srgbClr val="DBD600"/>
                </a:solidFill>
                <a:latin typeface="GillSans"/>
              </a:rPr>
              <a:t>: Harvard Center on the Developing Child - </a:t>
            </a:r>
            <a:r>
              <a:rPr lang="en-US" sz="1200" dirty="0" smtClean="0">
                <a:solidFill>
                  <a:srgbClr val="009A9A"/>
                </a:solidFill>
                <a:latin typeface="GillSans"/>
              </a:rPr>
              <a:t>http://bit.ly/execfunction</a:t>
            </a:r>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Building the Brain’s “Air Traffic Control” System: How</a:t>
            </a:r>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Early Experiences Shape the Development of Executive</a:t>
            </a:r>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Function</a:t>
            </a:r>
            <a:r>
              <a:rPr lang="en-US" sz="1200" dirty="0" smtClean="0">
                <a:solidFill>
                  <a:srgbClr val="DBD600"/>
                </a:solidFill>
                <a:latin typeface="GillSans"/>
              </a:rPr>
              <a:t>: Harvard Center on the Developing Child-</a:t>
            </a:r>
            <a:r>
              <a:rPr lang="en-US" sz="1200" dirty="0" smtClean="0">
                <a:solidFill>
                  <a:srgbClr val="009A9A"/>
                </a:solidFill>
                <a:latin typeface="GillSans"/>
              </a:rPr>
              <a:t>http://bit.ly/VG7Q3T</a:t>
            </a:r>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Adolescent Brain Development: Unlocking the Potential of</a:t>
            </a:r>
          </a:p>
          <a:p>
            <a:pPr marL="171450" indent="-171450">
              <a:lnSpc>
                <a:spcPct val="150000"/>
              </a:lnSpc>
              <a:buFont typeface="Arial" panose="020B0604020202020204" pitchFamily="34" charset="0"/>
              <a:buChar char="•"/>
            </a:pPr>
            <a:r>
              <a:rPr lang="en-US" sz="1200" i="1" dirty="0" smtClean="0">
                <a:solidFill>
                  <a:srgbClr val="DBD600"/>
                </a:solidFill>
                <a:latin typeface="GillSans-Italic"/>
              </a:rPr>
              <a:t>Georgia’s Youth </a:t>
            </a:r>
            <a:r>
              <a:rPr lang="en-US" sz="1200" dirty="0" smtClean="0">
                <a:solidFill>
                  <a:srgbClr val="DBD600"/>
                </a:solidFill>
                <a:latin typeface="GillSans"/>
              </a:rPr>
              <a:t>- </a:t>
            </a:r>
            <a:r>
              <a:rPr lang="en-US" sz="1200" dirty="0" smtClean="0">
                <a:solidFill>
                  <a:srgbClr val="009A9A"/>
                </a:solidFill>
                <a:latin typeface="GillSans"/>
              </a:rPr>
              <a:t>http://bit.ly/BBBadolbrainbrief</a:t>
            </a:r>
            <a:endParaRPr lang="en-US" sz="120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20</a:t>
            </a:fld>
            <a:endParaRPr lang="en-US"/>
          </a:p>
        </p:txBody>
      </p:sp>
    </p:spTree>
    <p:extLst>
      <p:ext uri="{BB962C8B-B14F-4D97-AF65-F5344CB8AC3E}">
        <p14:creationId xmlns:p14="http://schemas.microsoft.com/office/powerpoint/2010/main" val="3891269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Resources on the Adolescent Brain</a:t>
            </a:r>
          </a:p>
          <a:p>
            <a:endParaRPr lang="en-US" dirty="0" smtClean="0"/>
          </a:p>
          <a:p>
            <a:pPr marL="171450" indent="-171450">
              <a:buFont typeface="Arial"/>
              <a:buChar char="•"/>
            </a:pPr>
            <a:r>
              <a:rPr lang="en-US" dirty="0" smtClean="0"/>
              <a:t>The Teen Brain: Still Under Construction: National</a:t>
            </a:r>
            <a:r>
              <a:rPr lang="en-US" baseline="0" dirty="0" smtClean="0"/>
              <a:t> </a:t>
            </a:r>
            <a:r>
              <a:rPr lang="en-US" dirty="0" smtClean="0"/>
              <a:t>Institute of Mental Health -</a:t>
            </a:r>
            <a:r>
              <a:rPr lang="en-US" baseline="0" dirty="0" smtClean="0"/>
              <a:t> </a:t>
            </a:r>
            <a:r>
              <a:rPr lang="en-US" dirty="0" smtClean="0"/>
              <a:t>http://bit.ly/NIMHteenbrain</a:t>
            </a:r>
          </a:p>
          <a:p>
            <a:pPr marL="171450" indent="-171450">
              <a:buFont typeface="Arial"/>
              <a:buChar char="•"/>
            </a:pPr>
            <a:r>
              <a:rPr lang="en-US" dirty="0" smtClean="0"/>
              <a:t>Adolescent Sleep Needs and Patterns: Research Report</a:t>
            </a:r>
            <a:r>
              <a:rPr lang="en-US" baseline="0" dirty="0" smtClean="0"/>
              <a:t> </a:t>
            </a:r>
            <a:r>
              <a:rPr lang="en-US" dirty="0" smtClean="0"/>
              <a:t>and Resource Guide: The National Sleep Foundation -</a:t>
            </a:r>
            <a:r>
              <a:rPr lang="en-US" baseline="0" dirty="0" smtClean="0"/>
              <a:t> </a:t>
            </a:r>
            <a:r>
              <a:rPr lang="en-US" dirty="0" smtClean="0"/>
              <a:t>http://bit.ly/1ojVGVl</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The Teen Brain: Harvard Magazine </a:t>
            </a:r>
            <a:r>
              <a:rPr lang="en-US" sz="1200" dirty="0" smtClean="0">
                <a:solidFill>
                  <a:srgbClr val="00FF00"/>
                </a:solidFill>
              </a:rPr>
              <a:t>– http://</a:t>
            </a:r>
            <a:r>
              <a:rPr lang="en-US" sz="1200" dirty="0" err="1" smtClean="0">
                <a:solidFill>
                  <a:srgbClr val="00FF00"/>
                </a:solidFill>
              </a:rPr>
              <a:t>bit.ly</a:t>
            </a:r>
            <a:r>
              <a:rPr lang="en-US" sz="1200" dirty="0" smtClean="0">
                <a:solidFill>
                  <a:srgbClr val="00FF00"/>
                </a:solidFill>
              </a:rPr>
              <a:t>/</a:t>
            </a:r>
            <a:r>
              <a:rPr lang="en-US" sz="1200" dirty="0" err="1" smtClean="0">
                <a:solidFill>
                  <a:srgbClr val="00FF00"/>
                </a:solidFill>
              </a:rPr>
              <a:t>lojXpdp</a:t>
            </a:r>
            <a:endParaRPr lang="en-US" sz="1200" dirty="0" smtClean="0">
              <a:solidFill>
                <a:srgbClr val="00FF00"/>
              </a:solidFill>
            </a:endParaRP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21</a:t>
            </a:fld>
            <a:endParaRPr lang="en-US"/>
          </a:p>
        </p:txBody>
      </p:sp>
    </p:spTree>
    <p:extLst>
      <p:ext uri="{BB962C8B-B14F-4D97-AF65-F5344CB8AC3E}">
        <p14:creationId xmlns:p14="http://schemas.microsoft.com/office/powerpoint/2010/main" val="122902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 Development</a:t>
            </a:r>
          </a:p>
          <a:p>
            <a:endParaRPr lang="en-US" dirty="0" smtClean="0"/>
          </a:p>
          <a:p>
            <a:r>
              <a:rPr lang="en-US" dirty="0" smtClean="0"/>
              <a:t>Society cannot continue to ignore the laws of biology . The more we learn about early brain development, the more responsibility we have to act on that knowledge.</a:t>
            </a:r>
          </a:p>
          <a:p>
            <a:r>
              <a:rPr lang="en-US" dirty="0" smtClean="0"/>
              <a:t>Bruce D. Perry, M.D., Ph.D.</a:t>
            </a:r>
          </a:p>
          <a:p>
            <a:endParaRPr lang="en-US" dirty="0" smtClean="0"/>
          </a:p>
          <a:p>
            <a:r>
              <a:rPr lang="en-US" dirty="0" smtClean="0"/>
              <a:t>… you can make a difference!</a:t>
            </a:r>
          </a:p>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22</a:t>
            </a:fld>
            <a:endParaRPr lang="en-US"/>
          </a:p>
        </p:txBody>
      </p:sp>
    </p:spTree>
    <p:extLst>
      <p:ext uri="{BB962C8B-B14F-4D97-AF65-F5344CB8AC3E}">
        <p14:creationId xmlns:p14="http://schemas.microsoft.com/office/powerpoint/2010/main" val="341851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it so important to study the brain?</a:t>
            </a:r>
          </a:p>
          <a:p>
            <a:endParaRPr lang="en-US" dirty="0" smtClean="0"/>
          </a:p>
          <a:p>
            <a:r>
              <a:rPr lang="en-US" dirty="0" smtClean="0"/>
              <a:t>Recent brain research tells us…</a:t>
            </a:r>
          </a:p>
          <a:p>
            <a:pPr marL="171450" indent="-171450">
              <a:buFont typeface="Arial" panose="020B0604020202020204" pitchFamily="34" charset="0"/>
              <a:buChar char="•"/>
            </a:pPr>
            <a:r>
              <a:rPr lang="en-US" dirty="0" smtClean="0"/>
              <a:t>The brain is not fully developed at birth</a:t>
            </a:r>
          </a:p>
          <a:p>
            <a:pPr marL="171450" indent="-171450">
              <a:buFont typeface="Arial" panose="020B0604020202020204" pitchFamily="34" charset="0"/>
              <a:buChar char="•"/>
            </a:pPr>
            <a:r>
              <a:rPr lang="en-US" dirty="0" smtClean="0"/>
              <a:t>Important foundations are formed before age 3</a:t>
            </a:r>
          </a:p>
          <a:p>
            <a:pPr marL="171450" indent="-171450">
              <a:buFont typeface="Arial" panose="020B0604020202020204" pitchFamily="34" charset="0"/>
              <a:buChar char="•"/>
            </a:pPr>
            <a:r>
              <a:rPr lang="en-US" dirty="0" smtClean="0"/>
              <a:t>Early, positive interactions with nurturing adults are vital to healthy brain development</a:t>
            </a:r>
          </a:p>
          <a:p>
            <a:pPr marL="171450" indent="-171450">
              <a:buFont typeface="Arial" panose="020B0604020202020204" pitchFamily="34" charset="0"/>
              <a:buChar char="•"/>
            </a:pPr>
            <a:r>
              <a:rPr lang="en-US" dirty="0" smtClean="0"/>
              <a:t>Sensory experiences affect early brain development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364552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Parts of the Brain</a:t>
            </a:r>
          </a:p>
          <a:p>
            <a:endParaRPr lang="en-US" dirty="0" smtClean="0"/>
          </a:p>
          <a:p>
            <a:r>
              <a:rPr lang="en-US" dirty="0" smtClean="0"/>
              <a:t>Cerebral cortex:  The outer layer of the brain often referred to as gray matter.</a:t>
            </a:r>
            <a:r>
              <a:rPr lang="en-US" baseline="0" dirty="0" smtClean="0"/>
              <a:t>  It plays </a:t>
            </a:r>
            <a:r>
              <a:rPr lang="en-US" sz="1200" kern="1200" dirty="0" smtClean="0">
                <a:solidFill>
                  <a:schemeClr val="tx1"/>
                </a:solidFill>
                <a:latin typeface="+mn-lt"/>
                <a:ea typeface="+mn-ea"/>
                <a:cs typeface="+mn-cs"/>
              </a:rPr>
              <a:t>a key role in memory, attention, perception, awareness, thought,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language,</a:t>
            </a:r>
            <a:r>
              <a:rPr lang="en-US" sz="1200" kern="1200" baseline="0" dirty="0" smtClean="0">
                <a:solidFill>
                  <a:schemeClr val="tx1"/>
                </a:solidFill>
                <a:latin typeface="+mn-lt"/>
                <a:ea typeface="+mn-ea"/>
                <a:cs typeface="+mn-cs"/>
              </a:rPr>
              <a:t> and consciousness.  </a:t>
            </a:r>
            <a:endParaRPr lang="en-US" dirty="0" smtClean="0"/>
          </a:p>
          <a:p>
            <a:r>
              <a:rPr lang="en-US" dirty="0" smtClean="0"/>
              <a:t>Limbic system:</a:t>
            </a:r>
            <a:r>
              <a:rPr lang="en-US" baseline="0" dirty="0" smtClean="0"/>
              <a:t>    </a:t>
            </a:r>
            <a:r>
              <a:rPr lang="en-US" sz="1200" kern="1200" dirty="0" smtClean="0">
                <a:solidFill>
                  <a:schemeClr val="tx1"/>
                </a:solidFill>
                <a:effectLst/>
                <a:latin typeface="+mn-lt"/>
                <a:ea typeface="+mn-ea"/>
                <a:cs typeface="+mn-cs"/>
              </a:rPr>
              <a:t>A complex system of nerves and networks in the brain, involving several areas near the edge of the cortex concerned with instinct and </a:t>
            </a:r>
            <a:r>
              <a:rPr lang="en-US" sz="1050" kern="1200" dirty="0" smtClean="0">
                <a:solidFill>
                  <a:schemeClr val="tx1"/>
                </a:solidFill>
                <a:effectLst/>
                <a:latin typeface="+mn-lt"/>
                <a:ea typeface="+mn-ea"/>
                <a:cs typeface="+mn-cs"/>
              </a:rPr>
              <a:t>(</a:t>
            </a:r>
            <a:r>
              <a:rPr lang="en-US" sz="900" kern="1200" dirty="0" smtClean="0">
                <a:solidFill>
                  <a:schemeClr val="tx1"/>
                </a:solidFill>
                <a:effectLst/>
                <a:latin typeface="+mn-lt"/>
                <a:ea typeface="+mn-ea"/>
                <a:cs typeface="+mn-cs"/>
              </a:rPr>
              <a:t>inside</a:t>
            </a:r>
            <a:r>
              <a:rPr lang="en-US" sz="900" kern="1200" baseline="0" dirty="0" smtClean="0">
                <a:solidFill>
                  <a:schemeClr val="tx1"/>
                </a:solidFill>
                <a:effectLst/>
                <a:latin typeface="+mn-lt"/>
                <a:ea typeface="+mn-ea"/>
                <a:cs typeface="+mn-cs"/>
              </a:rPr>
              <a:t> of brain)   </a:t>
            </a:r>
            <a:r>
              <a:rPr lang="en-US" sz="1200" kern="1200" dirty="0" smtClean="0">
                <a:solidFill>
                  <a:schemeClr val="tx1"/>
                </a:solidFill>
                <a:effectLst/>
                <a:latin typeface="+mn-lt"/>
                <a:ea typeface="+mn-ea"/>
                <a:cs typeface="+mn-cs"/>
              </a:rPr>
              <a:t>areas near the edge of the cortex concerned with instinct and mood. It controls the basic emotions (fear, pleasure, anger) and drives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(hunger, sex, dominance, care of offspring).</a:t>
            </a:r>
          </a:p>
          <a:p>
            <a:r>
              <a:rPr lang="en-US" sz="1200" kern="1200" dirty="0" smtClean="0">
                <a:solidFill>
                  <a:schemeClr val="tx1"/>
                </a:solidFill>
                <a:effectLst/>
                <a:latin typeface="+mn-lt"/>
                <a:ea typeface="+mn-ea"/>
                <a:cs typeface="+mn-cs"/>
              </a:rPr>
              <a:t> </a:t>
            </a:r>
            <a:endParaRPr lang="en-US" dirty="0" smtClean="0"/>
          </a:p>
          <a:p>
            <a:pPr lvl="0"/>
            <a:r>
              <a:rPr lang="en-US" dirty="0" smtClean="0"/>
              <a:t>-Amygdala;	 </a:t>
            </a:r>
            <a:r>
              <a:rPr lang="en-US" baseline="0" dirty="0" smtClean="0"/>
              <a:t>    </a:t>
            </a:r>
            <a:r>
              <a:rPr lang="en-US" sz="1200" kern="1200" dirty="0" smtClean="0">
                <a:solidFill>
                  <a:schemeClr val="tx1"/>
                </a:solidFill>
                <a:effectLst/>
                <a:latin typeface="+mn-lt"/>
                <a:ea typeface="+mn-ea"/>
                <a:cs typeface="+mn-cs"/>
              </a:rPr>
              <a:t>The integrative center for emotions, emotional behavior, and motivation.  </a:t>
            </a:r>
          </a:p>
          <a:p>
            <a:r>
              <a:rPr lang="en-US" sz="1200" kern="1200" dirty="0" smtClean="0">
                <a:solidFill>
                  <a:schemeClr val="tx1"/>
                </a:solidFill>
                <a:effectLst/>
                <a:latin typeface="+mn-lt"/>
                <a:ea typeface="+mn-ea"/>
                <a:cs typeface="+mn-cs"/>
              </a:rPr>
              <a:t> </a:t>
            </a:r>
            <a:endParaRPr lang="en-US" dirty="0" smtClean="0"/>
          </a:p>
          <a:p>
            <a:pPr lvl="0"/>
            <a:r>
              <a:rPr lang="en-US" dirty="0" smtClean="0"/>
              <a:t>-Hippocampus; </a:t>
            </a:r>
            <a:r>
              <a:rPr lang="en-US" sz="1200" kern="1200" dirty="0" smtClean="0">
                <a:solidFill>
                  <a:schemeClr val="tx1"/>
                </a:solidFill>
                <a:effectLst/>
                <a:latin typeface="+mn-lt"/>
                <a:ea typeface="+mn-ea"/>
                <a:cs typeface="+mn-cs"/>
              </a:rPr>
              <a:t>The hippocampus is a small region of the brain that forms part of the limbic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system and is primarily associated with memory and spatial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navigation.</a:t>
            </a:r>
          </a:p>
          <a:p>
            <a:endParaRPr lang="en-US" dirty="0" smtClean="0"/>
          </a:p>
          <a:p>
            <a:r>
              <a:rPr lang="en-US" dirty="0" smtClean="0"/>
              <a:t>Brain stem:	    </a:t>
            </a:r>
            <a:r>
              <a:rPr lang="en-US" sz="1200" kern="1200" dirty="0" smtClean="0">
                <a:solidFill>
                  <a:schemeClr val="tx1"/>
                </a:solidFill>
                <a:effectLst/>
                <a:latin typeface="+mn-lt"/>
                <a:ea typeface="+mn-ea"/>
                <a:cs typeface="+mn-cs"/>
              </a:rPr>
              <a:t>It is the region that connects the cerebrum with the spinal cord.  It coordinates motor control signals from from the brain to the body.  	</a:t>
            </a:r>
          </a:p>
          <a:p>
            <a:r>
              <a:rPr lang="en-US" sz="1200" kern="1200" dirty="0" smtClean="0">
                <a:solidFill>
                  <a:schemeClr val="tx1"/>
                </a:solidFill>
                <a:effectLst/>
                <a:latin typeface="+mn-lt"/>
                <a:ea typeface="+mn-ea"/>
                <a:cs typeface="+mn-cs"/>
              </a:rPr>
              <a:t> </a:t>
            </a:r>
            <a:endParaRPr lang="en-US" dirty="0" smtClean="0"/>
          </a:p>
          <a:p>
            <a:r>
              <a:rPr lang="en-US" dirty="0" smtClean="0"/>
              <a:t>Cerebellum:	   </a:t>
            </a:r>
            <a:r>
              <a:rPr lang="en-US" sz="1200" kern="1200" dirty="0" smtClean="0">
                <a:solidFill>
                  <a:schemeClr val="tx1"/>
                </a:solidFill>
                <a:effectLst/>
                <a:latin typeface="+mn-lt"/>
                <a:ea typeface="+mn-ea"/>
                <a:cs typeface="+mn-cs"/>
              </a:rPr>
              <a:t>The part of the brain at the back of the skull in vertebrates. Its function is to coordinate and regulate muscular activity.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t>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2979248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Lobes</a:t>
            </a:r>
            <a:r>
              <a:rPr lang="en-US" b="1" baseline="0" dirty="0" smtClean="0"/>
              <a:t> of the Brain</a:t>
            </a:r>
          </a:p>
          <a:p>
            <a:endParaRPr lang="en-US" baseline="0" dirty="0" smtClean="0"/>
          </a:p>
          <a:p>
            <a:r>
              <a:rPr lang="en-US" baseline="0" dirty="0" smtClean="0"/>
              <a:t>Four lobes in each hemisphere</a:t>
            </a:r>
          </a:p>
          <a:p>
            <a:endParaRPr lang="en-US" baseline="0" dirty="0" smtClean="0"/>
          </a:p>
          <a:p>
            <a:r>
              <a:rPr lang="en-US" baseline="0" dirty="0" smtClean="0"/>
              <a:t>Frontal – Executive Function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197224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Executive</a:t>
            </a:r>
            <a:r>
              <a:rPr lang="en-US" baseline="0" dirty="0" smtClean="0"/>
              <a:t> Function?</a:t>
            </a:r>
          </a:p>
          <a:p>
            <a:endParaRPr lang="en-US" baseline="0" dirty="0" smtClean="0"/>
          </a:p>
          <a:p>
            <a:pPr marL="171450" indent="-171450">
              <a:buFont typeface="Arial" panose="020B0604020202020204" pitchFamily="34" charset="0"/>
              <a:buChar char="•"/>
            </a:pPr>
            <a:r>
              <a:rPr lang="en-US" dirty="0" smtClean="0"/>
              <a:t>Higher-order thinking skills that enable complex problem solving and goal-directed behavior</a:t>
            </a:r>
          </a:p>
          <a:p>
            <a:pPr marL="628650" lvl="1" indent="-171450">
              <a:buFont typeface="Arial" panose="020B0604020202020204" pitchFamily="34" charset="0"/>
              <a:buChar char="•"/>
            </a:pPr>
            <a:r>
              <a:rPr lang="en-US" dirty="0" smtClean="0"/>
              <a:t>Planning</a:t>
            </a:r>
          </a:p>
          <a:p>
            <a:pPr marL="628650" lvl="1" indent="-171450">
              <a:buFont typeface="Arial" panose="020B0604020202020204" pitchFamily="34" charset="0"/>
              <a:buChar char="•"/>
            </a:pPr>
            <a:r>
              <a:rPr lang="en-US" dirty="0" smtClean="0"/>
              <a:t>Focused attention and filtering distractions</a:t>
            </a:r>
          </a:p>
          <a:p>
            <a:pPr marL="628650" lvl="1" indent="-171450">
              <a:buFont typeface="Arial" panose="020B0604020202020204" pitchFamily="34" charset="0"/>
              <a:buChar char="•"/>
            </a:pPr>
            <a:r>
              <a:rPr lang="en-US" dirty="0" smtClean="0"/>
              <a:t>Remembering instructions even when</a:t>
            </a:r>
          </a:p>
          <a:p>
            <a:pPr marL="628650" lvl="1" indent="-171450">
              <a:buFont typeface="Arial" panose="020B0604020202020204" pitchFamily="34" charset="0"/>
              <a:buChar char="•"/>
            </a:pPr>
            <a:r>
              <a:rPr lang="en-US" dirty="0" smtClean="0"/>
              <a:t>interrupted</a:t>
            </a:r>
          </a:p>
          <a:p>
            <a:pPr marL="628650" lvl="1" indent="-171450">
              <a:buFont typeface="Arial" panose="020B0604020202020204" pitchFamily="34" charset="0"/>
              <a:buChar char="•"/>
            </a:pPr>
            <a:r>
              <a:rPr lang="en-US" dirty="0" smtClean="0"/>
              <a:t>Appropriate multi-tasking</a:t>
            </a:r>
          </a:p>
          <a:p>
            <a:pPr marL="628650" lvl="1" indent="-171450">
              <a:buFont typeface="Arial" panose="020B0604020202020204" pitchFamily="34" charset="0"/>
              <a:buChar char="•"/>
            </a:pPr>
            <a:r>
              <a:rPr lang="en-US" dirty="0" smtClean="0"/>
              <a:t>Prioritizing tasks and setting goals</a:t>
            </a:r>
          </a:p>
          <a:p>
            <a:pPr marL="628650" lvl="1" indent="-171450">
              <a:buFont typeface="Arial" panose="020B0604020202020204" pitchFamily="34" charset="0"/>
              <a:buChar char="•"/>
            </a:pPr>
            <a:r>
              <a:rPr lang="en-US" dirty="0" smtClean="0"/>
              <a:t>Evaluating progress toward goals</a:t>
            </a:r>
          </a:p>
          <a:p>
            <a:pPr marL="628650" lvl="1" indent="-171450">
              <a:buFont typeface="Arial" panose="020B0604020202020204" pitchFamily="34" charset="0"/>
              <a:buChar char="•"/>
            </a:pPr>
            <a:r>
              <a:rPr lang="en-US" dirty="0" smtClean="0"/>
              <a:t>Controlling impulses and self-regulation</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87211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Executive</a:t>
            </a:r>
            <a:r>
              <a:rPr lang="en-US" baseline="0" dirty="0" smtClean="0"/>
              <a:t> Function and the Brain</a:t>
            </a:r>
          </a:p>
          <a:p>
            <a:endParaRPr lang="en-US" baseline="0" dirty="0" smtClean="0"/>
          </a:p>
          <a:p>
            <a:pPr marL="171450" indent="-171450">
              <a:buFont typeface="Arial" panose="020B0604020202020204" pitchFamily="34" charset="0"/>
              <a:buChar char="•"/>
            </a:pPr>
            <a:r>
              <a:rPr lang="en-US" dirty="0" smtClean="0"/>
              <a:t>Largely controlled in the prefrontal cortex</a:t>
            </a:r>
          </a:p>
          <a:p>
            <a:pPr marL="171450" indent="-171450">
              <a:buFont typeface="Arial" panose="020B0604020202020204" pitchFamily="34" charset="0"/>
              <a:buChar char="•"/>
            </a:pPr>
            <a:r>
              <a:rPr lang="en-US" dirty="0" smtClean="0"/>
              <a:t>Last part of the brain to finish developing</a:t>
            </a:r>
          </a:p>
          <a:p>
            <a:pPr marL="171450" indent="-171450">
              <a:buFont typeface="Arial" panose="020B0604020202020204" pitchFamily="34" charset="0"/>
              <a:buChar char="•"/>
            </a:pPr>
            <a:r>
              <a:rPr lang="en-US" dirty="0" smtClean="0"/>
              <a:t>Depends on three types of brain function</a:t>
            </a:r>
          </a:p>
          <a:p>
            <a:pPr marL="457200" lvl="1" indent="0">
              <a:buFont typeface="Arial" panose="020B0604020202020204" pitchFamily="34" charset="0"/>
              <a:buNone/>
            </a:pPr>
            <a:r>
              <a:rPr lang="en-US" dirty="0" smtClean="0"/>
              <a:t>* Working memory</a:t>
            </a:r>
          </a:p>
          <a:p>
            <a:pPr marL="457200" lvl="1" indent="0">
              <a:buFont typeface="Arial" panose="020B0604020202020204" pitchFamily="34" charset="0"/>
              <a:buNone/>
            </a:pPr>
            <a:r>
              <a:rPr lang="en-US" dirty="0" smtClean="0"/>
              <a:t>* Cognitive flexibility</a:t>
            </a:r>
          </a:p>
          <a:p>
            <a:pPr marL="457200" lvl="1" indent="0">
              <a:buFont typeface="Arial" panose="020B0604020202020204" pitchFamily="34" charset="0"/>
              <a:buNone/>
            </a:pPr>
            <a:r>
              <a:rPr lang="en-US" dirty="0" smtClean="0"/>
              <a:t>* Inhibitory self-control</a:t>
            </a:r>
          </a:p>
          <a:p>
            <a:pPr marL="171450" indent="-171450">
              <a:buFont typeface="Arial" panose="020B0604020202020204" pitchFamily="34" charset="0"/>
              <a:buChar char="•"/>
            </a:pPr>
            <a:r>
              <a:rPr lang="en-US" dirty="0" smtClean="0"/>
              <a:t>Foundations begin developing early</a:t>
            </a:r>
          </a:p>
          <a:p>
            <a:pPr marL="171450" indent="-171450">
              <a:buFont typeface="Arial" panose="020B0604020202020204" pitchFamily="34" charset="0"/>
              <a:buChar char="•"/>
            </a:pPr>
            <a:r>
              <a:rPr lang="en-US" dirty="0" smtClean="0"/>
              <a:t>Development depends on practice in supportive environments that scaffold progress</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228104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the Brain Develops</a:t>
            </a:r>
          </a:p>
          <a:p>
            <a:endParaRPr lang="en-US" dirty="0" smtClean="0"/>
          </a:p>
          <a:p>
            <a:pPr marL="228600" indent="-228600">
              <a:buAutoNum type="arabicPeriod"/>
            </a:pPr>
            <a:r>
              <a:rPr lang="en-US" dirty="0" smtClean="0"/>
              <a:t>Neurons are formed</a:t>
            </a:r>
          </a:p>
          <a:p>
            <a:pPr marL="228600" indent="-228600">
              <a:buAutoNum type="arabicPeriod"/>
            </a:pPr>
            <a:r>
              <a:rPr lang="en-US" dirty="0" smtClean="0"/>
              <a:t>Neurons migrate into positions</a:t>
            </a:r>
          </a:p>
          <a:p>
            <a:pPr marL="228600" indent="-228600">
              <a:buAutoNum type="arabicPeriod"/>
            </a:pPr>
            <a:r>
              <a:rPr lang="en-US" dirty="0" smtClean="0"/>
              <a:t>Neurons</a:t>
            </a:r>
            <a:r>
              <a:rPr lang="en-US" baseline="0" dirty="0" smtClean="0"/>
              <a:t> are covered with myelin</a:t>
            </a:r>
          </a:p>
          <a:p>
            <a:pPr marL="228600" indent="-228600">
              <a:buAutoNum type="arabicPeriod"/>
            </a:pPr>
            <a:r>
              <a:rPr lang="en-US" baseline="0" dirty="0" smtClean="0"/>
              <a:t>Synapses are formed</a:t>
            </a:r>
          </a:p>
          <a:p>
            <a:pPr marL="228600" indent="-228600">
              <a:buAutoNum type="arabicPeriod"/>
            </a:pPr>
            <a:r>
              <a:rPr lang="en-US" baseline="0" dirty="0" smtClean="0"/>
              <a:t>Synapses are pruned</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349790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Adolescent Development</a:t>
            </a:r>
          </a:p>
          <a:p>
            <a:endParaRPr lang="en-US" dirty="0" smtClean="0"/>
          </a:p>
          <a:p>
            <a:pPr marL="171450" indent="-171450">
              <a:buFont typeface="Arial" panose="020B0604020202020204" pitchFamily="34" charset="0"/>
              <a:buChar char="•"/>
            </a:pPr>
            <a:r>
              <a:rPr lang="en-US" dirty="0" smtClean="0"/>
              <a:t>Myelination</a:t>
            </a:r>
            <a:r>
              <a:rPr lang="en-US" baseline="0" dirty="0"/>
              <a:t> </a:t>
            </a:r>
            <a:r>
              <a:rPr lang="en-US" baseline="0" dirty="0" smtClean="0"/>
              <a:t>continues in frontal lobes</a:t>
            </a:r>
          </a:p>
          <a:p>
            <a:pPr marL="171450" indent="-171450">
              <a:buFont typeface="Arial" panose="020B0604020202020204" pitchFamily="34" charset="0"/>
              <a:buChar char="•"/>
            </a:pPr>
            <a:r>
              <a:rPr lang="en-US" baseline="0" dirty="0" smtClean="0"/>
              <a:t>Pruning and some synapse formation continue</a:t>
            </a:r>
          </a:p>
          <a:p>
            <a:pPr marL="171450" indent="-171450">
              <a:buFont typeface="Arial" panose="020B0604020202020204" pitchFamily="34" charset="0"/>
              <a:buChar char="•"/>
            </a:pPr>
            <a:r>
              <a:rPr lang="en-US" baseline="0" dirty="0" smtClean="0"/>
              <a:t>Areas for planning and judgment finish developing last</a:t>
            </a: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9/30/15 15:50</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376091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880351" cy="1160824"/>
          </a:xfrm>
        </p:spPr>
        <p:txBody>
          <a:bodyPr/>
          <a:lstStyle/>
          <a:p>
            <a:r>
              <a:rPr lang="en-US" sz="4400" b="1" dirty="0" smtClean="0">
                <a:solidFill>
                  <a:srgbClr val="FFFF00"/>
                </a:solidFill>
                <a:latin typeface="Arial"/>
                <a:cs typeface="Arial"/>
              </a:rPr>
              <a:t>The Ins and Outs of Adolescent 	    Brain Development</a:t>
            </a:r>
            <a:endParaRPr lang="en-US" sz="4400" b="1" dirty="0">
              <a:solidFill>
                <a:srgbClr val="FFFF00"/>
              </a:solidFill>
              <a:latin typeface="Arial"/>
              <a:cs typeface="Arial"/>
            </a:endParaRPr>
          </a:p>
        </p:txBody>
      </p:sp>
      <p:sp>
        <p:nvSpPr>
          <p:cNvPr id="3" name="Subtitle 2"/>
          <p:cNvSpPr>
            <a:spLocks noGrp="1"/>
          </p:cNvSpPr>
          <p:nvPr>
            <p:ph type="subTitle" idx="1"/>
          </p:nvPr>
        </p:nvSpPr>
        <p:spPr>
          <a:xfrm>
            <a:off x="695080" y="6172200"/>
            <a:ext cx="7681913" cy="533400"/>
          </a:xfrm>
        </p:spPr>
        <p:txBody>
          <a:bodyPr>
            <a:normAutofit/>
          </a:bodyPr>
          <a:lstStyle/>
          <a:p>
            <a:r>
              <a:rPr lang="en-US" dirty="0" smtClean="0">
                <a:solidFill>
                  <a:srgbClr val="FFFF00"/>
                </a:solidFill>
              </a:rPr>
              <a:t>…You Can Make  a Difference!</a:t>
            </a:r>
            <a:endParaRPr lang="en-US" dirty="0">
              <a:solidFill>
                <a:srgbClr val="FFFF00"/>
              </a:solidFill>
            </a:endParaRPr>
          </a:p>
        </p:txBody>
      </p:sp>
      <p:pic>
        <p:nvPicPr>
          <p:cNvPr id="4" name="Picture 3"/>
          <p:cNvPicPr>
            <a:picLocks noChangeAspect="1"/>
          </p:cNvPicPr>
          <p:nvPr/>
        </p:nvPicPr>
        <p:blipFill>
          <a:blip r:embed="rId3"/>
          <a:stretch>
            <a:fillRect/>
          </a:stretch>
        </p:blipFill>
        <p:spPr>
          <a:xfrm>
            <a:off x="724387" y="1747099"/>
            <a:ext cx="7719955" cy="4383951"/>
          </a:xfrm>
          <a:prstGeom prst="rect">
            <a:avLst/>
          </a:prstGeom>
        </p:spPr>
      </p:pic>
      <p:sp>
        <p:nvSpPr>
          <p:cNvPr id="5" name="TextBox 4"/>
          <p:cNvSpPr txBox="1"/>
          <p:nvPr/>
        </p:nvSpPr>
        <p:spPr>
          <a:xfrm>
            <a:off x="7239000" y="6248400"/>
            <a:ext cx="1608133" cy="369332"/>
          </a:xfrm>
          <a:prstGeom prst="rect">
            <a:avLst/>
          </a:prstGeom>
          <a:noFill/>
        </p:spPr>
        <p:txBody>
          <a:bodyPr wrap="none" rtlCol="0">
            <a:spAutoFit/>
          </a:bodyPr>
          <a:lstStyle/>
          <a:p>
            <a:r>
              <a:rPr lang="en-US" dirty="0" smtClean="0"/>
              <a:t>Dr. Diane Bales</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677108"/>
          </a:xfrm>
        </p:spPr>
        <p:txBody>
          <a:bodyPr/>
          <a:lstStyle/>
          <a:p>
            <a:r>
              <a:rPr lang="en-US" b="1" dirty="0" smtClean="0">
                <a:solidFill>
                  <a:srgbClr val="FFFF00"/>
                </a:solidFill>
                <a:latin typeface="Arial Narrow" panose="020B0606020202030204" pitchFamily="34" charset="0"/>
              </a:rPr>
              <a:t>Key Changes in the Adolescent Brain</a:t>
            </a:r>
            <a:endParaRPr lang="en-US" b="1" dirty="0">
              <a:solidFill>
                <a:srgbClr val="FFFF00"/>
              </a:solidFill>
              <a:latin typeface="Arial Narrow" panose="020B0606020202030204" pitchFamily="34" charset="0"/>
            </a:endParaRPr>
          </a:p>
        </p:txBody>
      </p:sp>
      <p:sp>
        <p:nvSpPr>
          <p:cNvPr id="4" name="Text Placeholder 3"/>
          <p:cNvSpPr>
            <a:spLocks noGrp="1"/>
          </p:cNvSpPr>
          <p:nvPr>
            <p:ph type="body" sz="quarter" idx="10"/>
          </p:nvPr>
        </p:nvSpPr>
        <p:spPr>
          <a:xfrm>
            <a:off x="0" y="1143000"/>
            <a:ext cx="8968154" cy="5562600"/>
          </a:xfrm>
        </p:spPr>
        <p:style>
          <a:lnRef idx="2">
            <a:schemeClr val="dk1">
              <a:shade val="50000"/>
            </a:schemeClr>
          </a:lnRef>
          <a:fillRef idx="1">
            <a:schemeClr val="dk1"/>
          </a:fillRef>
          <a:effectRef idx="0">
            <a:schemeClr val="dk1"/>
          </a:effectRef>
          <a:fontRef idx="minor">
            <a:schemeClr val="lt1"/>
          </a:fontRef>
        </p:style>
        <p:txBody>
          <a:bodyPr/>
          <a:lstStyle/>
          <a:p>
            <a:pPr>
              <a:lnSpc>
                <a:spcPct val="110000"/>
              </a:lnSpc>
              <a:spcBef>
                <a:spcPts val="0"/>
              </a:spcBef>
            </a:pPr>
            <a:r>
              <a:rPr lang="en-US" sz="3600" dirty="0" smtClean="0">
                <a:solidFill>
                  <a:srgbClr val="FFFF00"/>
                </a:solidFill>
                <a:latin typeface="Arial Narrow" panose="020B0606020202030204" pitchFamily="34" charset="0"/>
              </a:rPr>
              <a:t>Increase in gray matter</a:t>
            </a:r>
          </a:p>
          <a:p>
            <a:pPr>
              <a:lnSpc>
                <a:spcPct val="110000"/>
              </a:lnSpc>
              <a:spcBef>
                <a:spcPts val="0"/>
              </a:spcBef>
            </a:pPr>
            <a:r>
              <a:rPr lang="en-US" sz="3600" dirty="0" smtClean="0">
                <a:solidFill>
                  <a:srgbClr val="FFFF00"/>
                </a:solidFill>
                <a:latin typeface="Arial Narrow" panose="020B0606020202030204" pitchFamily="34" charset="0"/>
              </a:rPr>
              <a:t>Quicker reaction time</a:t>
            </a:r>
          </a:p>
          <a:p>
            <a:pPr>
              <a:lnSpc>
                <a:spcPct val="110000"/>
              </a:lnSpc>
              <a:spcBef>
                <a:spcPts val="0"/>
              </a:spcBef>
            </a:pPr>
            <a:r>
              <a:rPr lang="en-US" sz="3600" dirty="0" smtClean="0">
                <a:solidFill>
                  <a:srgbClr val="FFFF00"/>
                </a:solidFill>
                <a:latin typeface="Arial Narrow" panose="020B0606020202030204" pitchFamily="34" charset="0"/>
              </a:rPr>
              <a:t>Better reasoning abilities</a:t>
            </a:r>
          </a:p>
          <a:p>
            <a:pPr>
              <a:lnSpc>
                <a:spcPct val="110000"/>
              </a:lnSpc>
              <a:spcBef>
                <a:spcPts val="0"/>
              </a:spcBef>
            </a:pPr>
            <a:r>
              <a:rPr lang="en-US" sz="3600" dirty="0" smtClean="0">
                <a:solidFill>
                  <a:srgbClr val="FFFF00"/>
                </a:solidFill>
                <a:latin typeface="Arial Narrow" panose="020B0606020202030204" pitchFamily="34" charset="0"/>
              </a:rPr>
              <a:t>Hormone changes affect social behavior and responses to stress</a:t>
            </a:r>
          </a:p>
          <a:p>
            <a:pPr>
              <a:lnSpc>
                <a:spcPct val="110000"/>
              </a:lnSpc>
              <a:spcBef>
                <a:spcPts val="0"/>
              </a:spcBef>
            </a:pPr>
            <a:r>
              <a:rPr lang="en-US" sz="3600" dirty="0" smtClean="0">
                <a:solidFill>
                  <a:srgbClr val="FFFF00"/>
                </a:solidFill>
                <a:latin typeface="Arial Narrow" panose="020B0606020202030204" pitchFamily="34" charset="0"/>
              </a:rPr>
              <a:t>Continued improvements in impulse control</a:t>
            </a:r>
          </a:p>
          <a:p>
            <a:pPr>
              <a:lnSpc>
                <a:spcPct val="110000"/>
              </a:lnSpc>
              <a:spcBef>
                <a:spcPts val="0"/>
              </a:spcBef>
            </a:pPr>
            <a:r>
              <a:rPr lang="en-US" sz="3600" dirty="0" smtClean="0">
                <a:solidFill>
                  <a:srgbClr val="FFFF00"/>
                </a:solidFill>
                <a:latin typeface="Arial Narrow" panose="020B0606020202030204" pitchFamily="34" charset="0"/>
              </a:rPr>
              <a:t>Parts of the brain responsible for emotional responses are better-developed than parts responsible for self-control</a:t>
            </a:r>
            <a:endParaRPr lang="en-US" sz="3600" dirty="0">
              <a:solidFill>
                <a:srgbClr val="FFFF00"/>
              </a:solidFill>
              <a:latin typeface="Arial Narrow" panose="020B0606020202030204" pitchFamily="34" charset="0"/>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226" y="1295400"/>
            <a:ext cx="2158603" cy="1842008"/>
          </a:xfrm>
          <a:prstGeom prst="rect">
            <a:avLst/>
          </a:prstGeom>
        </p:spPr>
      </p:pic>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77108"/>
          </a:xfrm>
        </p:spPr>
        <p:txBody>
          <a:bodyPr/>
          <a:lstStyle/>
          <a:p>
            <a:r>
              <a:rPr lang="en-US" b="1" dirty="0" smtClean="0">
                <a:solidFill>
                  <a:srgbClr val="FFFF00"/>
                </a:solidFill>
                <a:latin typeface="Arial Narrow" panose="020B0606020202030204" pitchFamily="34" charset="0"/>
              </a:rPr>
              <a:t>Some Issues Related to Teen Brains</a:t>
            </a:r>
            <a:endParaRPr lang="en-US" b="1" dirty="0">
              <a:solidFill>
                <a:srgbClr val="FFFF00"/>
              </a:solidFill>
              <a:latin typeface="Arial Narrow" panose="020B0606020202030204" pitchFamily="34" charset="0"/>
            </a:endParaRPr>
          </a:p>
        </p:txBody>
      </p:sp>
      <p:sp>
        <p:nvSpPr>
          <p:cNvPr id="4" name="Text Placeholder 3"/>
          <p:cNvSpPr>
            <a:spLocks noGrp="1"/>
          </p:cNvSpPr>
          <p:nvPr>
            <p:ph type="body" sz="quarter" idx="10"/>
          </p:nvPr>
        </p:nvSpPr>
        <p:spPr>
          <a:xfrm>
            <a:off x="152400" y="1295400"/>
            <a:ext cx="8839200" cy="4912114"/>
          </a:xfrm>
        </p:spPr>
        <p:style>
          <a:lnRef idx="2">
            <a:schemeClr val="dk1">
              <a:shade val="50000"/>
            </a:schemeClr>
          </a:lnRef>
          <a:fillRef idx="1">
            <a:schemeClr val="dk1"/>
          </a:fillRef>
          <a:effectRef idx="0">
            <a:schemeClr val="dk1"/>
          </a:effectRef>
          <a:fontRef idx="minor">
            <a:schemeClr val="lt1"/>
          </a:fontRef>
        </p:style>
        <p:txBody>
          <a:bodyPr/>
          <a:lstStyle/>
          <a:p>
            <a:pPr>
              <a:lnSpc>
                <a:spcPct val="100000"/>
              </a:lnSpc>
            </a:pPr>
            <a:r>
              <a:rPr lang="en-US" sz="3600" dirty="0" smtClean="0">
                <a:solidFill>
                  <a:srgbClr val="FFFF00"/>
                </a:solidFill>
                <a:latin typeface="Arial Narrow" panose="020B0606020202030204" pitchFamily="34" charset="0"/>
              </a:rPr>
              <a:t>Continuing challenges with impulse control</a:t>
            </a:r>
          </a:p>
          <a:p>
            <a:pPr>
              <a:lnSpc>
                <a:spcPct val="100000"/>
              </a:lnSpc>
            </a:pPr>
            <a:r>
              <a:rPr lang="en-US" sz="3600" dirty="0" smtClean="0">
                <a:solidFill>
                  <a:srgbClr val="FFFF00"/>
                </a:solidFill>
                <a:latin typeface="Arial Narrow" panose="020B0606020202030204" pitchFamily="34" charset="0"/>
              </a:rPr>
              <a:t>Changes in sleep patterns</a:t>
            </a:r>
          </a:p>
          <a:p>
            <a:pPr>
              <a:lnSpc>
                <a:spcPct val="100000"/>
              </a:lnSpc>
            </a:pPr>
            <a:r>
              <a:rPr lang="en-US" sz="3600" dirty="0" smtClean="0">
                <a:solidFill>
                  <a:srgbClr val="FFFF00"/>
                </a:solidFill>
                <a:latin typeface="Arial Narrow" panose="020B0606020202030204" pitchFamily="34" charset="0"/>
              </a:rPr>
              <a:t>Increase in risk-taking behaviors</a:t>
            </a:r>
          </a:p>
          <a:p>
            <a:pPr lvl="1">
              <a:lnSpc>
                <a:spcPct val="100000"/>
              </a:lnSpc>
            </a:pPr>
            <a:r>
              <a:rPr lang="en-US" sz="3200" dirty="0" smtClean="0">
                <a:solidFill>
                  <a:srgbClr val="00B0F0"/>
                </a:solidFill>
                <a:latin typeface="Arial Narrow" panose="020B0606020202030204" pitchFamily="34" charset="0"/>
              </a:rPr>
              <a:t>Drinking alcohol</a:t>
            </a:r>
          </a:p>
          <a:p>
            <a:pPr lvl="1">
              <a:lnSpc>
                <a:spcPct val="100000"/>
              </a:lnSpc>
            </a:pPr>
            <a:r>
              <a:rPr lang="en-US" sz="3200" dirty="0" smtClean="0">
                <a:solidFill>
                  <a:srgbClr val="00B0F0"/>
                </a:solidFill>
                <a:latin typeface="Arial Narrow" panose="020B0606020202030204" pitchFamily="34" charset="0"/>
              </a:rPr>
              <a:t>Smoking</a:t>
            </a:r>
          </a:p>
          <a:p>
            <a:pPr lvl="1">
              <a:lnSpc>
                <a:spcPct val="100000"/>
              </a:lnSpc>
            </a:pPr>
            <a:r>
              <a:rPr lang="en-US" sz="3200" dirty="0" smtClean="0">
                <a:solidFill>
                  <a:srgbClr val="00B0F0"/>
                </a:solidFill>
                <a:latin typeface="Arial Narrow" panose="020B0606020202030204" pitchFamily="34" charset="0"/>
              </a:rPr>
              <a:t>Using drugs</a:t>
            </a:r>
          </a:p>
          <a:p>
            <a:pPr lvl="1">
              <a:lnSpc>
                <a:spcPct val="100000"/>
              </a:lnSpc>
            </a:pPr>
            <a:r>
              <a:rPr lang="en-US" sz="3200" dirty="0" smtClean="0">
                <a:solidFill>
                  <a:srgbClr val="00B0F0"/>
                </a:solidFill>
                <a:latin typeface="Arial Narrow" panose="020B0606020202030204" pitchFamily="34" charset="0"/>
              </a:rPr>
              <a:t>Sexual experimentation</a:t>
            </a:r>
          </a:p>
          <a:p>
            <a:pPr>
              <a:lnSpc>
                <a:spcPct val="100000"/>
              </a:lnSpc>
            </a:pPr>
            <a:r>
              <a:rPr lang="en-US" sz="3600" dirty="0" smtClean="0">
                <a:solidFill>
                  <a:srgbClr val="FFFF00"/>
                </a:solidFill>
                <a:latin typeface="Arial Narrow" panose="020B0606020202030204" pitchFamily="34" charset="0"/>
              </a:rPr>
              <a:t>Driving a car</a:t>
            </a:r>
            <a:endParaRPr lang="en-US" sz="3600" dirty="0">
              <a:solidFill>
                <a:srgbClr val="FFFF00"/>
              </a:solidFill>
              <a:latin typeface="Arial Narrow" panose="020B0606020202030204" pitchFamily="34" charset="0"/>
            </a:endParaRPr>
          </a:p>
        </p:txBody>
      </p:sp>
      <p:pic>
        <p:nvPicPr>
          <p:cNvPr id="3" name="Picture 2" descr="child-smoker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708400"/>
            <a:ext cx="3276600" cy="2730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additive="base">
                                        <p:cTn id="4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8600"/>
            <a:ext cx="7848600" cy="677108"/>
          </a:xfrm>
        </p:spPr>
        <p:txBody>
          <a:bodyPr/>
          <a:lstStyle/>
          <a:p>
            <a:r>
              <a:rPr lang="en-US" b="1" dirty="0" smtClean="0">
                <a:solidFill>
                  <a:srgbClr val="FFFF00"/>
                </a:solidFill>
              </a:rPr>
              <a:t>Sleep and the Adolescent Brain</a:t>
            </a:r>
            <a:endParaRPr lang="en-US" b="1" dirty="0">
              <a:solidFill>
                <a:srgbClr val="FFFF00"/>
              </a:solidFill>
            </a:endParaRPr>
          </a:p>
        </p:txBody>
      </p:sp>
      <p:sp>
        <p:nvSpPr>
          <p:cNvPr id="6" name="Text Placeholder 5"/>
          <p:cNvSpPr>
            <a:spLocks noGrp="1"/>
          </p:cNvSpPr>
          <p:nvPr>
            <p:ph type="body" sz="quarter" idx="10"/>
          </p:nvPr>
        </p:nvSpPr>
        <p:spPr>
          <a:xfrm>
            <a:off x="152400" y="1219200"/>
            <a:ext cx="8839200" cy="5269135"/>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FFFF00"/>
                </a:solidFill>
              </a:rPr>
              <a:t>Adolescents require as much sleep time as younger children, but don’t always get it</a:t>
            </a:r>
          </a:p>
          <a:p>
            <a:r>
              <a:rPr lang="en-US" dirty="0" smtClean="0">
                <a:solidFill>
                  <a:srgbClr val="FFFF00"/>
                </a:solidFill>
              </a:rPr>
              <a:t>Sleep patterns change with puberty</a:t>
            </a:r>
          </a:p>
          <a:p>
            <a:r>
              <a:rPr lang="en-US" dirty="0" smtClean="0">
                <a:solidFill>
                  <a:srgbClr val="FFFF00"/>
                </a:solidFill>
              </a:rPr>
              <a:t>Differences in weekday and weekend sleep-wake patterns</a:t>
            </a:r>
          </a:p>
          <a:p>
            <a:r>
              <a:rPr lang="en-US" dirty="0" smtClean="0">
                <a:solidFill>
                  <a:srgbClr val="FFFF00"/>
                </a:solidFill>
              </a:rPr>
              <a:t>Common adolescent sleep problems include too little sleep, trouble falling asleep or awakening, and poor quality sleep</a:t>
            </a:r>
          </a:p>
          <a:p>
            <a:r>
              <a:rPr lang="en-US" dirty="0" smtClean="0">
                <a:solidFill>
                  <a:srgbClr val="FFFF00"/>
                </a:solidFill>
              </a:rPr>
              <a:t>Consequences may include increased risk of injury, poor school performance, negative mood, and increased stimulant use</a:t>
            </a:r>
            <a:endParaRPr lang="en-US" dirty="0">
              <a:solidFill>
                <a:srgbClr val="FFFF00"/>
              </a:solidFill>
            </a:endParaRPr>
          </a:p>
        </p:txBody>
      </p:sp>
      <p:pic>
        <p:nvPicPr>
          <p:cNvPr id="2" name="Picture 1"/>
          <p:cNvPicPr>
            <a:picLocks noChangeAspect="1"/>
          </p:cNvPicPr>
          <p:nvPr/>
        </p:nvPicPr>
        <p:blipFill>
          <a:blip r:embed="rId3"/>
          <a:stretch>
            <a:fillRect/>
          </a:stretch>
        </p:blipFill>
        <p:spPr>
          <a:xfrm rot="471374">
            <a:off x="7701466" y="307673"/>
            <a:ext cx="1244720" cy="1277476"/>
          </a:xfrm>
          <a:prstGeom prst="rect">
            <a:avLst/>
          </a:prstGeom>
        </p:spPr>
      </p:pic>
    </p:spTree>
    <p:extLst>
      <p:ext uri="{BB962C8B-B14F-4D97-AF65-F5344CB8AC3E}">
        <p14:creationId xmlns:p14="http://schemas.microsoft.com/office/powerpoint/2010/main" val="4046639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677108"/>
          </a:xfrm>
        </p:spPr>
        <p:txBody>
          <a:bodyPr/>
          <a:lstStyle/>
          <a:p>
            <a:r>
              <a:rPr lang="en-US" b="1" dirty="0" smtClean="0">
                <a:solidFill>
                  <a:srgbClr val="FFFF00"/>
                </a:solidFill>
                <a:latin typeface="Arial Narrow" panose="020B0606020202030204" pitchFamily="34" charset="0"/>
              </a:rPr>
              <a:t>Sleep and Teens: What Adults Can Do</a:t>
            </a:r>
            <a:endParaRPr lang="en-US" b="1" dirty="0">
              <a:solidFill>
                <a:srgbClr val="FFFF00"/>
              </a:solidFill>
              <a:latin typeface="Arial Narrow" panose="020B0606020202030204" pitchFamily="34" charset="0"/>
            </a:endParaRPr>
          </a:p>
        </p:txBody>
      </p:sp>
      <p:sp>
        <p:nvSpPr>
          <p:cNvPr id="6" name="Text Placeholder 5"/>
          <p:cNvSpPr>
            <a:spLocks noGrp="1"/>
          </p:cNvSpPr>
          <p:nvPr>
            <p:ph type="body" sz="quarter" idx="10"/>
          </p:nvPr>
        </p:nvSpPr>
        <p:spPr>
          <a:xfrm>
            <a:off x="152400" y="1371600"/>
            <a:ext cx="8763000" cy="5161414"/>
          </a:xfrm>
        </p:spPr>
        <p:style>
          <a:lnRef idx="2">
            <a:schemeClr val="dk1">
              <a:shade val="50000"/>
            </a:schemeClr>
          </a:lnRef>
          <a:fillRef idx="1">
            <a:schemeClr val="dk1"/>
          </a:fillRef>
          <a:effectRef idx="0">
            <a:schemeClr val="dk1"/>
          </a:effectRef>
          <a:fontRef idx="minor">
            <a:schemeClr val="lt1"/>
          </a:fontRef>
        </p:style>
        <p:txBody>
          <a:bodyPr/>
          <a:lstStyle/>
          <a:p>
            <a:r>
              <a:rPr lang="en-US" sz="3600" dirty="0" smtClean="0">
                <a:solidFill>
                  <a:srgbClr val="FFFF00"/>
                </a:solidFill>
                <a:latin typeface="Arial Narrow"/>
                <a:cs typeface="Arial Narrow"/>
              </a:rPr>
              <a:t>Structure and encourage regular sleep schedules</a:t>
            </a:r>
          </a:p>
          <a:p>
            <a:r>
              <a:rPr lang="en-US" sz="3600" dirty="0" smtClean="0">
                <a:solidFill>
                  <a:srgbClr val="FFFF00"/>
                </a:solidFill>
                <a:latin typeface="Arial Narrow"/>
                <a:cs typeface="Arial Narrow"/>
              </a:rPr>
              <a:t>Create effective sleep environments</a:t>
            </a:r>
          </a:p>
          <a:p>
            <a:r>
              <a:rPr lang="en-US" sz="3600" dirty="0" smtClean="0">
                <a:solidFill>
                  <a:srgbClr val="FFFF00"/>
                </a:solidFill>
                <a:latin typeface="Arial Narrow"/>
                <a:cs typeface="Arial Narrow"/>
              </a:rPr>
              <a:t>Adjust high school start times to accommodate adolescents’ sleep patterns</a:t>
            </a:r>
          </a:p>
          <a:p>
            <a:r>
              <a:rPr lang="en-US" sz="3600" dirty="0" smtClean="0">
                <a:solidFill>
                  <a:srgbClr val="FFFF00"/>
                </a:solidFill>
                <a:latin typeface="Arial Narrow"/>
                <a:cs typeface="Arial Narrow"/>
              </a:rPr>
              <a:t>Limit the hours and times of day adolescents are allowed to work for pay</a:t>
            </a:r>
          </a:p>
          <a:p>
            <a:r>
              <a:rPr lang="en-US" sz="3600" dirty="0" smtClean="0">
                <a:solidFill>
                  <a:srgbClr val="FFFF00"/>
                </a:solidFill>
                <a:latin typeface="Arial Narrow"/>
                <a:cs typeface="Arial Narrow"/>
              </a:rPr>
              <a:t>Teach about the dangers of drowsy driving</a:t>
            </a:r>
          </a:p>
          <a:p>
            <a:r>
              <a:rPr lang="en-US" sz="3600" dirty="0" smtClean="0">
                <a:solidFill>
                  <a:srgbClr val="FFFF00"/>
                </a:solidFill>
                <a:latin typeface="Arial Narrow"/>
                <a:cs typeface="Arial Narrow"/>
              </a:rPr>
              <a:t>Encourage balance in teens’ schedules</a:t>
            </a:r>
          </a:p>
          <a:p>
            <a:r>
              <a:rPr lang="en-US" sz="3600" dirty="0" smtClean="0">
                <a:solidFill>
                  <a:srgbClr val="FFFF00"/>
                </a:solidFill>
                <a:latin typeface="Arial Narrow"/>
                <a:cs typeface="Arial Narrow"/>
              </a:rPr>
              <a:t>Be alert to signs of sleep deprivation</a:t>
            </a:r>
            <a:endParaRPr lang="en-US" sz="3600" dirty="0">
              <a:solidFill>
                <a:srgbClr val="FFFF00"/>
              </a:solidFill>
              <a:latin typeface="Arial Narrow"/>
              <a:cs typeface="Arial Narrow"/>
            </a:endParaRPr>
          </a:p>
        </p:txBody>
      </p:sp>
      <p:pic>
        <p:nvPicPr>
          <p:cNvPr id="2" name="Picture 1"/>
          <p:cNvPicPr>
            <a:picLocks noChangeAspect="1"/>
          </p:cNvPicPr>
          <p:nvPr/>
        </p:nvPicPr>
        <p:blipFill>
          <a:blip r:embed="rId3"/>
          <a:stretch>
            <a:fillRect/>
          </a:stretch>
        </p:blipFill>
        <p:spPr>
          <a:xfrm>
            <a:off x="7367585" y="5029200"/>
            <a:ext cx="1752600" cy="1660178"/>
          </a:xfrm>
          <a:prstGeom prst="rect">
            <a:avLst/>
          </a:prstGeom>
        </p:spPr>
      </p:pic>
    </p:spTree>
    <p:extLst>
      <p:ext uri="{BB962C8B-B14F-4D97-AF65-F5344CB8AC3E}">
        <p14:creationId xmlns:p14="http://schemas.microsoft.com/office/powerpoint/2010/main" val="407969027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additive="base">
                                        <p:cTn id="4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677108"/>
          </a:xfrm>
        </p:spPr>
        <p:txBody>
          <a:bodyPr/>
          <a:lstStyle/>
          <a:p>
            <a:r>
              <a:rPr lang="en-US" b="1" dirty="0" smtClean="0">
                <a:solidFill>
                  <a:srgbClr val="FFFF00"/>
                </a:solidFill>
                <a:latin typeface="Arial Narrow" panose="020B0606020202030204" pitchFamily="34" charset="0"/>
              </a:rPr>
              <a:t>Alcohol and the Adolescent Brain</a:t>
            </a:r>
            <a:endParaRPr lang="en-US" b="1" dirty="0">
              <a:solidFill>
                <a:srgbClr val="FFFF00"/>
              </a:solidFill>
              <a:latin typeface="Arial Narrow" panose="020B0606020202030204" pitchFamily="34" charset="0"/>
            </a:endParaRPr>
          </a:p>
        </p:txBody>
      </p:sp>
      <p:sp>
        <p:nvSpPr>
          <p:cNvPr id="6" name="Text Placeholder 5"/>
          <p:cNvSpPr>
            <a:spLocks noGrp="1"/>
          </p:cNvSpPr>
          <p:nvPr>
            <p:ph type="body" sz="quarter" idx="10"/>
          </p:nvPr>
        </p:nvSpPr>
        <p:spPr>
          <a:xfrm>
            <a:off x="152400" y="1371600"/>
            <a:ext cx="8839200" cy="4949047"/>
          </a:xfrm>
        </p:spPr>
        <p:style>
          <a:lnRef idx="2">
            <a:schemeClr val="dk1">
              <a:shade val="50000"/>
            </a:schemeClr>
          </a:lnRef>
          <a:fillRef idx="1">
            <a:schemeClr val="dk1"/>
          </a:fillRef>
          <a:effectRef idx="0">
            <a:schemeClr val="dk1"/>
          </a:effectRef>
          <a:fontRef idx="minor">
            <a:schemeClr val="lt1"/>
          </a:fontRef>
        </p:style>
        <p:txBody>
          <a:bodyPr/>
          <a:lstStyle/>
          <a:p>
            <a:pPr>
              <a:lnSpc>
                <a:spcPct val="100000"/>
              </a:lnSpc>
            </a:pPr>
            <a:r>
              <a:rPr lang="en-US" dirty="0" smtClean="0">
                <a:solidFill>
                  <a:srgbClr val="FFFF00"/>
                </a:solidFill>
                <a:latin typeface="Arial Narrow"/>
                <a:cs typeface="Arial Narrow"/>
              </a:rPr>
              <a:t>The teen brain processes alcohol differently than the adult brain</a:t>
            </a:r>
          </a:p>
          <a:p>
            <a:pPr lvl="1">
              <a:lnSpc>
                <a:spcPct val="100000"/>
              </a:lnSpc>
            </a:pPr>
            <a:r>
              <a:rPr lang="en-US" sz="3200" dirty="0" smtClean="0">
                <a:solidFill>
                  <a:srgbClr val="00B0F0"/>
                </a:solidFill>
                <a:latin typeface="Arial Narrow"/>
                <a:cs typeface="Arial Narrow"/>
              </a:rPr>
              <a:t>Adults tend to drink more overall</a:t>
            </a:r>
          </a:p>
          <a:p>
            <a:pPr lvl="1">
              <a:lnSpc>
                <a:spcPct val="100000"/>
              </a:lnSpc>
            </a:pPr>
            <a:r>
              <a:rPr lang="en-US" sz="3200" dirty="0" smtClean="0">
                <a:solidFill>
                  <a:srgbClr val="00B0F0"/>
                </a:solidFill>
                <a:latin typeface="Arial Narrow"/>
                <a:cs typeface="Arial Narrow"/>
              </a:rPr>
              <a:t>When teens drink, they are more likely to binge</a:t>
            </a:r>
          </a:p>
          <a:p>
            <a:pPr>
              <a:lnSpc>
                <a:spcPct val="100000"/>
              </a:lnSpc>
            </a:pPr>
            <a:r>
              <a:rPr lang="en-US" dirty="0" smtClean="0">
                <a:solidFill>
                  <a:srgbClr val="FFFF00"/>
                </a:solidFill>
                <a:latin typeface="Arial Narrow"/>
                <a:cs typeface="Arial Narrow"/>
              </a:rPr>
              <a:t>Regular alcohol use can cause long-term impairments in brain functioning</a:t>
            </a:r>
          </a:p>
          <a:p>
            <a:pPr>
              <a:lnSpc>
                <a:spcPct val="100000"/>
              </a:lnSpc>
            </a:pPr>
            <a:r>
              <a:rPr lang="en-US" dirty="0" smtClean="0">
                <a:solidFill>
                  <a:srgbClr val="FFFF00"/>
                </a:solidFill>
                <a:latin typeface="Arial Narrow"/>
                <a:cs typeface="Arial Narrow"/>
              </a:rPr>
              <a:t>Risk of alcohol dependence is higher in</a:t>
            </a:r>
          </a:p>
          <a:p>
            <a:pPr lvl="1">
              <a:lnSpc>
                <a:spcPct val="100000"/>
              </a:lnSpc>
            </a:pPr>
            <a:r>
              <a:rPr lang="en-US" sz="3200" dirty="0" smtClean="0">
                <a:solidFill>
                  <a:srgbClr val="00B0F0"/>
                </a:solidFill>
                <a:latin typeface="Arial Narrow"/>
                <a:cs typeface="Arial Narrow"/>
              </a:rPr>
              <a:t>Younger drinkers</a:t>
            </a:r>
          </a:p>
          <a:p>
            <a:pPr lvl="1">
              <a:lnSpc>
                <a:spcPct val="100000"/>
              </a:lnSpc>
            </a:pPr>
            <a:r>
              <a:rPr lang="en-US" dirty="0" smtClean="0">
                <a:solidFill>
                  <a:srgbClr val="00B0F0"/>
                </a:solidFill>
              </a:rPr>
              <a:t>Binge drinkers</a:t>
            </a:r>
            <a:endParaRPr lang="en-US" dirty="0">
              <a:solidFill>
                <a:srgbClr val="00B0F0"/>
              </a:solidFill>
            </a:endParaRPr>
          </a:p>
        </p:txBody>
      </p:sp>
      <p:pic>
        <p:nvPicPr>
          <p:cNvPr id="3" name="Picture 2"/>
          <p:cNvPicPr>
            <a:picLocks noChangeAspect="1"/>
          </p:cNvPicPr>
          <p:nvPr/>
        </p:nvPicPr>
        <p:blipFill>
          <a:blip r:embed="rId3"/>
          <a:stretch>
            <a:fillRect/>
          </a:stretch>
        </p:blipFill>
        <p:spPr>
          <a:xfrm>
            <a:off x="6262387" y="4495800"/>
            <a:ext cx="2881613" cy="2133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473500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677108"/>
          </a:xfrm>
        </p:spPr>
        <p:txBody>
          <a:bodyPr/>
          <a:lstStyle/>
          <a:p>
            <a:r>
              <a:rPr lang="en-US" b="1" dirty="0" smtClean="0">
                <a:solidFill>
                  <a:srgbClr val="FFFF00"/>
                </a:solidFill>
                <a:latin typeface="Arial Narrow" panose="020B0606020202030204" pitchFamily="34" charset="0"/>
              </a:rPr>
              <a:t>Driving and the Adolescent Brain</a:t>
            </a:r>
            <a:endParaRPr lang="en-US" b="1" dirty="0">
              <a:solidFill>
                <a:srgbClr val="FFFF00"/>
              </a:solidFill>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533400" y="1143000"/>
            <a:ext cx="7772400" cy="5410200"/>
          </a:xfrm>
          <a:prstGeom prst="rect">
            <a:avLst/>
          </a:prstGeom>
        </p:spPr>
      </p:pic>
    </p:spTree>
    <p:extLst>
      <p:ext uri="{BB962C8B-B14F-4D97-AF65-F5344CB8AC3E}">
        <p14:creationId xmlns:p14="http://schemas.microsoft.com/office/powerpoint/2010/main" val="28205993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0"/>
            <a:ext cx="6629400" cy="1341906"/>
          </a:xfrm>
        </p:spPr>
        <p:txBody>
          <a:bodyPr/>
          <a:lstStyle/>
          <a:p>
            <a:r>
              <a:rPr lang="en-US" b="1" dirty="0" smtClean="0">
                <a:solidFill>
                  <a:srgbClr val="FFFF00"/>
                </a:solidFill>
              </a:rPr>
              <a:t>Driving and the Adolescent 			Brain</a:t>
            </a:r>
            <a:endParaRPr lang="en-US" b="1" dirty="0">
              <a:solidFill>
                <a:srgbClr val="FFFF00"/>
              </a:solidFill>
            </a:endParaRPr>
          </a:p>
        </p:txBody>
      </p:sp>
      <p:sp>
        <p:nvSpPr>
          <p:cNvPr id="6" name="Text Placeholder 5"/>
          <p:cNvSpPr>
            <a:spLocks noGrp="1"/>
          </p:cNvSpPr>
          <p:nvPr>
            <p:ph type="body" sz="quarter" idx="10"/>
          </p:nvPr>
        </p:nvSpPr>
        <p:spPr>
          <a:xfrm>
            <a:off x="278339" y="1905000"/>
            <a:ext cx="8839200" cy="4210383"/>
          </a:xfrm>
        </p:spPr>
        <p:style>
          <a:lnRef idx="2">
            <a:schemeClr val="dk1">
              <a:shade val="50000"/>
            </a:schemeClr>
          </a:lnRef>
          <a:fillRef idx="1">
            <a:schemeClr val="dk1"/>
          </a:fillRef>
          <a:effectRef idx="0">
            <a:schemeClr val="dk1"/>
          </a:effectRef>
          <a:fontRef idx="minor">
            <a:schemeClr val="lt1"/>
          </a:fontRef>
        </p:style>
        <p:txBody>
          <a:bodyPr/>
          <a:lstStyle/>
          <a:p>
            <a:pPr>
              <a:lnSpc>
                <a:spcPct val="100000"/>
              </a:lnSpc>
              <a:buClr>
                <a:srgbClr val="FFFF00"/>
              </a:buClr>
              <a:buFont typeface="Arial" panose="020B0604020202020204" pitchFamily="34" charset="0"/>
              <a:buChar char="•"/>
            </a:pPr>
            <a:r>
              <a:rPr lang="en-US" sz="3600" dirty="0" smtClean="0">
                <a:solidFill>
                  <a:srgbClr val="FFFF00"/>
                </a:solidFill>
              </a:rPr>
              <a:t>Motor Vehicle crashes are the leading cause of death for 15 – 20 year olds</a:t>
            </a:r>
          </a:p>
          <a:p>
            <a:pPr>
              <a:lnSpc>
                <a:spcPct val="100000"/>
              </a:lnSpc>
              <a:buClr>
                <a:srgbClr val="FFFF00"/>
              </a:buClr>
              <a:buFont typeface="Arial" panose="020B0604020202020204" pitchFamily="34" charset="0"/>
              <a:buChar char="•"/>
            </a:pPr>
            <a:r>
              <a:rPr lang="en-US" sz="3600" dirty="0" smtClean="0">
                <a:solidFill>
                  <a:srgbClr val="FFFF00"/>
                </a:solidFill>
              </a:rPr>
              <a:t>Teens tend to take more risks when driving</a:t>
            </a:r>
          </a:p>
          <a:p>
            <a:pPr>
              <a:lnSpc>
                <a:spcPct val="100000"/>
              </a:lnSpc>
              <a:buClr>
                <a:srgbClr val="FFFF00"/>
              </a:buClr>
              <a:buFont typeface="Arial" panose="020B0604020202020204" pitchFamily="34" charset="0"/>
              <a:buChar char="•"/>
            </a:pPr>
            <a:r>
              <a:rPr lang="en-US" sz="3600" dirty="0" smtClean="0">
                <a:solidFill>
                  <a:srgbClr val="FFFF00"/>
                </a:solidFill>
              </a:rPr>
              <a:t>Risk-taking is higher when other teens are in the car</a:t>
            </a:r>
          </a:p>
          <a:p>
            <a:pPr>
              <a:lnSpc>
                <a:spcPct val="100000"/>
              </a:lnSpc>
              <a:buClr>
                <a:srgbClr val="FFFF00"/>
              </a:buClr>
              <a:buFont typeface="Arial" panose="020B0604020202020204" pitchFamily="34" charset="0"/>
              <a:buChar char="•"/>
            </a:pPr>
            <a:r>
              <a:rPr lang="en-US" sz="3600" dirty="0" smtClean="0">
                <a:solidFill>
                  <a:srgbClr val="FFFF00"/>
                </a:solidFill>
              </a:rPr>
              <a:t>Time and experience needed to build complex skills required for safe driving</a:t>
            </a:r>
            <a:endParaRPr lang="en-US" sz="3600" dirty="0">
              <a:solidFill>
                <a:srgbClr val="FFFF00"/>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26604" b="6270"/>
          <a:stretch/>
        </p:blipFill>
        <p:spPr>
          <a:xfrm rot="468159">
            <a:off x="6858641" y="137361"/>
            <a:ext cx="2161022" cy="2015886"/>
          </a:xfrm>
          <a:prstGeom prst="ellipse">
            <a:avLst/>
          </a:prstGeom>
          <a:ln>
            <a:noFill/>
          </a:ln>
          <a:effectLst>
            <a:softEdge rad="112500"/>
          </a:effectLst>
        </p:spPr>
      </p:pic>
    </p:spTree>
    <p:extLst>
      <p:ext uri="{BB962C8B-B14F-4D97-AF65-F5344CB8AC3E}">
        <p14:creationId xmlns:p14="http://schemas.microsoft.com/office/powerpoint/2010/main" val="244048610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8600"/>
            <a:ext cx="8763000" cy="1341906"/>
          </a:xfrm>
        </p:spPr>
        <p:txBody>
          <a:bodyPr/>
          <a:lstStyle/>
          <a:p>
            <a:r>
              <a:rPr lang="en-US" b="1" dirty="0" smtClean="0">
                <a:solidFill>
                  <a:srgbClr val="FFFF00"/>
                </a:solidFill>
              </a:rPr>
              <a:t>Georgia’s Graduated Driver Licenses</a:t>
            </a:r>
            <a:endParaRPr lang="en-US" b="1" dirty="0">
              <a:solidFill>
                <a:srgbClr val="FFFF00"/>
              </a:solidFill>
            </a:endParaRPr>
          </a:p>
        </p:txBody>
      </p:sp>
      <p:sp>
        <p:nvSpPr>
          <p:cNvPr id="6" name="Text Placeholder 5"/>
          <p:cNvSpPr>
            <a:spLocks noGrp="1"/>
          </p:cNvSpPr>
          <p:nvPr>
            <p:ph type="body" sz="quarter" idx="10"/>
          </p:nvPr>
        </p:nvSpPr>
        <p:spPr>
          <a:xfrm>
            <a:off x="152399" y="1295400"/>
            <a:ext cx="8697519" cy="5306068"/>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FFFF00"/>
                </a:solidFill>
              </a:rPr>
              <a:t>Step 1: Instructional Permit (age 15)</a:t>
            </a:r>
          </a:p>
          <a:p>
            <a:r>
              <a:rPr lang="en-US" dirty="0" smtClean="0">
                <a:solidFill>
                  <a:srgbClr val="FFFF00"/>
                </a:solidFill>
              </a:rPr>
              <a:t>Step 2: Intermediate License (ages 16-17)</a:t>
            </a:r>
          </a:p>
          <a:p>
            <a:pPr lvl="1"/>
            <a:r>
              <a:rPr lang="en-US" dirty="0" smtClean="0">
                <a:solidFill>
                  <a:srgbClr val="FFFF00"/>
                </a:solidFill>
              </a:rPr>
              <a:t>Driver Education and road experience requirements</a:t>
            </a:r>
          </a:p>
          <a:p>
            <a:pPr lvl="1"/>
            <a:r>
              <a:rPr lang="en-US" dirty="0" smtClean="0">
                <a:solidFill>
                  <a:srgbClr val="FFFF00"/>
                </a:solidFill>
              </a:rPr>
              <a:t>Stricter limits on cell phone use while driving</a:t>
            </a:r>
          </a:p>
          <a:p>
            <a:pPr lvl="1"/>
            <a:r>
              <a:rPr lang="en-US" dirty="0" smtClean="0">
                <a:solidFill>
                  <a:srgbClr val="FFFF00"/>
                </a:solidFill>
              </a:rPr>
              <a:t>Restrictions on passengers</a:t>
            </a:r>
          </a:p>
          <a:p>
            <a:pPr lvl="2"/>
            <a:r>
              <a:rPr lang="en-US" dirty="0" smtClean="0">
                <a:solidFill>
                  <a:srgbClr val="00B0F0"/>
                </a:solidFill>
              </a:rPr>
              <a:t>First 6 months: Immediate family only</a:t>
            </a:r>
          </a:p>
          <a:p>
            <a:pPr lvl="2"/>
            <a:r>
              <a:rPr lang="en-US" dirty="0" smtClean="0">
                <a:solidFill>
                  <a:srgbClr val="00B0F0"/>
                </a:solidFill>
              </a:rPr>
              <a:t>Next 6 months: No more than one non-related passenger under 21</a:t>
            </a:r>
          </a:p>
          <a:p>
            <a:pPr lvl="2"/>
            <a:r>
              <a:rPr lang="en-US" dirty="0" smtClean="0">
                <a:solidFill>
                  <a:srgbClr val="00B0F0"/>
                </a:solidFill>
              </a:rPr>
              <a:t>After first 12 months: No more than three non-related passengers under 21</a:t>
            </a:r>
          </a:p>
          <a:p>
            <a:pPr lvl="1"/>
            <a:r>
              <a:rPr lang="en-US" dirty="0" smtClean="0">
                <a:solidFill>
                  <a:srgbClr val="FFFF00"/>
                </a:solidFill>
              </a:rPr>
              <a:t>Limits on driving hours</a:t>
            </a:r>
          </a:p>
          <a:p>
            <a:r>
              <a:rPr lang="en-US" dirty="0" smtClean="0">
                <a:solidFill>
                  <a:srgbClr val="FFFF00"/>
                </a:solidFill>
              </a:rPr>
              <a:t>Step 3: Full License (age 18)</a:t>
            </a:r>
            <a:endParaRPr lang="en-US" dirty="0">
              <a:solidFill>
                <a:srgbClr val="FFFF00"/>
              </a:solidFill>
            </a:endParaRPr>
          </a:p>
        </p:txBody>
      </p:sp>
      <p:pic>
        <p:nvPicPr>
          <p:cNvPr id="3" name="Picture 2"/>
          <p:cNvPicPr>
            <a:picLocks noChangeAspect="1"/>
          </p:cNvPicPr>
          <p:nvPr/>
        </p:nvPicPr>
        <p:blipFill>
          <a:blip r:embed="rId3"/>
          <a:stretch>
            <a:fillRect/>
          </a:stretch>
        </p:blipFill>
        <p:spPr>
          <a:xfrm>
            <a:off x="6858000" y="5257800"/>
            <a:ext cx="1872445" cy="1404334"/>
          </a:xfrm>
          <a:prstGeom prst="rect">
            <a:avLst/>
          </a:prstGeom>
        </p:spPr>
      </p:pic>
      <p:pic>
        <p:nvPicPr>
          <p:cNvPr id="4" name="Picture 3"/>
          <p:cNvPicPr>
            <a:picLocks noChangeAspect="1"/>
          </p:cNvPicPr>
          <p:nvPr/>
        </p:nvPicPr>
        <p:blipFill rotWithShape="1">
          <a:blip r:embed="rId4"/>
          <a:srcRect l="44790" t="10263" r="33213" b="50158"/>
          <a:stretch/>
        </p:blipFill>
        <p:spPr>
          <a:xfrm>
            <a:off x="6858000" y="5562600"/>
            <a:ext cx="548161" cy="914400"/>
          </a:xfrm>
          <a:prstGeom prst="rect">
            <a:avLst/>
          </a:prstGeom>
        </p:spPr>
      </p:pic>
      <p:pic>
        <p:nvPicPr>
          <p:cNvPr id="7" name="Picture 6"/>
          <p:cNvPicPr>
            <a:picLocks noChangeAspect="1"/>
          </p:cNvPicPr>
          <p:nvPr/>
        </p:nvPicPr>
        <p:blipFill rotWithShape="1">
          <a:blip r:embed="rId4"/>
          <a:srcRect l="44790" t="10263" r="33213" b="50158"/>
          <a:stretch/>
        </p:blipFill>
        <p:spPr>
          <a:xfrm flipH="1">
            <a:off x="8153400" y="6019800"/>
            <a:ext cx="304800" cy="533400"/>
          </a:xfrm>
          <a:prstGeom prst="rect">
            <a:avLst/>
          </a:prstGeom>
        </p:spPr>
      </p:pic>
      <p:pic>
        <p:nvPicPr>
          <p:cNvPr id="8" name="Picture 7"/>
          <p:cNvPicPr>
            <a:picLocks noChangeAspect="1"/>
          </p:cNvPicPr>
          <p:nvPr/>
        </p:nvPicPr>
        <p:blipFill rotWithShape="1">
          <a:blip r:embed="rId4"/>
          <a:srcRect l="44790" t="10263" r="33213" b="50158"/>
          <a:stretch/>
        </p:blipFill>
        <p:spPr>
          <a:xfrm flipH="1">
            <a:off x="8458200" y="5943600"/>
            <a:ext cx="261257" cy="457200"/>
          </a:xfrm>
          <a:prstGeom prst="rect">
            <a:avLst/>
          </a:prstGeom>
        </p:spPr>
      </p:pic>
    </p:spTree>
    <p:extLst>
      <p:ext uri="{BB962C8B-B14F-4D97-AF65-F5344CB8AC3E}">
        <p14:creationId xmlns:p14="http://schemas.microsoft.com/office/powerpoint/2010/main" val="164152727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 calcmode="lin" valueType="num">
                                      <p:cBhvr additive="base">
                                        <p:cTn id="4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anim calcmode="lin" valueType="num">
                                      <p:cBhvr additive="base">
                                        <p:cTn id="5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1218795"/>
          </a:xfrm>
        </p:spPr>
        <p:txBody>
          <a:bodyPr/>
          <a:lstStyle/>
          <a:p>
            <a:r>
              <a:rPr lang="en-US" sz="4400" b="1" dirty="0" smtClean="0">
                <a:solidFill>
                  <a:srgbClr val="FFFF00"/>
                </a:solidFill>
              </a:rPr>
              <a:t>Risk-Taking in Adolescents:</a:t>
            </a:r>
            <a:br>
              <a:rPr lang="en-US" sz="4400" b="1" dirty="0" smtClean="0">
                <a:solidFill>
                  <a:srgbClr val="FFFF00"/>
                </a:solidFill>
              </a:rPr>
            </a:br>
            <a:r>
              <a:rPr lang="en-US" sz="4400" b="1" dirty="0" smtClean="0">
                <a:solidFill>
                  <a:srgbClr val="FFFF00"/>
                </a:solidFill>
              </a:rPr>
              <a:t>What Adults Can Do</a:t>
            </a:r>
            <a:endParaRPr lang="en-US" sz="4400" b="1" dirty="0">
              <a:solidFill>
                <a:srgbClr val="FFFF00"/>
              </a:solidFill>
            </a:endParaRPr>
          </a:p>
        </p:txBody>
      </p:sp>
      <p:sp>
        <p:nvSpPr>
          <p:cNvPr id="6" name="Text Placeholder 5"/>
          <p:cNvSpPr>
            <a:spLocks noGrp="1"/>
          </p:cNvSpPr>
          <p:nvPr>
            <p:ph type="body" sz="quarter" idx="10"/>
          </p:nvPr>
        </p:nvSpPr>
        <p:spPr>
          <a:xfrm>
            <a:off x="152400" y="1676400"/>
            <a:ext cx="8839200" cy="4800600"/>
          </a:xfrm>
        </p:spPr>
        <p:style>
          <a:lnRef idx="2">
            <a:schemeClr val="dk1">
              <a:shade val="50000"/>
            </a:schemeClr>
          </a:lnRef>
          <a:fillRef idx="1">
            <a:schemeClr val="dk1"/>
          </a:fillRef>
          <a:effectRef idx="0">
            <a:schemeClr val="dk1"/>
          </a:effectRef>
          <a:fontRef idx="minor">
            <a:schemeClr val="lt1"/>
          </a:fontRef>
        </p:style>
        <p:txBody>
          <a:bodyPr/>
          <a:lstStyle/>
          <a:p>
            <a:r>
              <a:rPr lang="en-US" u="sng" dirty="0" smtClean="0">
                <a:solidFill>
                  <a:srgbClr val="FFFF00"/>
                </a:solidFill>
              </a:rPr>
              <a:t>Set the stage for adolescent decision making</a:t>
            </a:r>
          </a:p>
          <a:p>
            <a:pPr lvl="1"/>
            <a:r>
              <a:rPr lang="en-US" dirty="0" smtClean="0">
                <a:solidFill>
                  <a:srgbClr val="FFFF00"/>
                </a:solidFill>
              </a:rPr>
              <a:t>Build solid relationships with children</a:t>
            </a:r>
          </a:p>
          <a:p>
            <a:pPr lvl="1"/>
            <a:r>
              <a:rPr lang="en-US" dirty="0" smtClean="0">
                <a:solidFill>
                  <a:srgbClr val="FFFF00"/>
                </a:solidFill>
              </a:rPr>
              <a:t>Provide opportunities for independence and decision making </a:t>
            </a:r>
            <a:r>
              <a:rPr lang="en-US" dirty="0" smtClean="0">
                <a:solidFill>
                  <a:srgbClr val="00B0F0"/>
                </a:solidFill>
              </a:rPr>
              <a:t>(</a:t>
            </a:r>
            <a:r>
              <a:rPr lang="en-US" i="1" dirty="0" smtClean="0">
                <a:solidFill>
                  <a:srgbClr val="00B0F0"/>
                </a:solidFill>
              </a:rPr>
              <a:t>beginning before adolescence</a:t>
            </a:r>
            <a:r>
              <a:rPr lang="en-US" dirty="0" smtClean="0">
                <a:solidFill>
                  <a:srgbClr val="00B0F0"/>
                </a:solidFill>
              </a:rPr>
              <a:t>)</a:t>
            </a:r>
          </a:p>
          <a:p>
            <a:pPr lvl="1"/>
            <a:r>
              <a:rPr lang="en-US" dirty="0" smtClean="0">
                <a:solidFill>
                  <a:srgbClr val="FFFF00"/>
                </a:solidFill>
              </a:rPr>
              <a:t>Maintain open communication; and </a:t>
            </a:r>
            <a:r>
              <a:rPr lang="en-US" dirty="0" smtClean="0">
                <a:solidFill>
                  <a:srgbClr val="00B0F0"/>
                </a:solidFill>
              </a:rPr>
              <a:t>LISTEN</a:t>
            </a:r>
          </a:p>
          <a:p>
            <a:pPr lvl="1"/>
            <a:r>
              <a:rPr lang="en-US" dirty="0" smtClean="0">
                <a:solidFill>
                  <a:srgbClr val="FFFF00"/>
                </a:solidFill>
              </a:rPr>
              <a:t>Be an “</a:t>
            </a:r>
            <a:r>
              <a:rPr lang="en-US" dirty="0" err="1" smtClean="0">
                <a:solidFill>
                  <a:srgbClr val="FFFF00"/>
                </a:solidFill>
              </a:rPr>
              <a:t>askable</a:t>
            </a:r>
            <a:r>
              <a:rPr lang="en-US" dirty="0" smtClean="0">
                <a:solidFill>
                  <a:srgbClr val="FFFF00"/>
                </a:solidFill>
              </a:rPr>
              <a:t>” adult</a:t>
            </a:r>
          </a:p>
          <a:p>
            <a:r>
              <a:rPr lang="en-US" u="sng" dirty="0" smtClean="0">
                <a:solidFill>
                  <a:srgbClr val="FFFF00"/>
                </a:solidFill>
              </a:rPr>
              <a:t>Have appropriate expectations</a:t>
            </a:r>
          </a:p>
          <a:p>
            <a:pPr lvl="1"/>
            <a:r>
              <a:rPr lang="en-US" dirty="0" smtClean="0">
                <a:solidFill>
                  <a:srgbClr val="FFFF00"/>
                </a:solidFill>
              </a:rPr>
              <a:t>Set limits, and explain them</a:t>
            </a:r>
          </a:p>
          <a:p>
            <a:pPr lvl="1"/>
            <a:r>
              <a:rPr lang="en-US" dirty="0" smtClean="0">
                <a:solidFill>
                  <a:srgbClr val="FFFF00"/>
                </a:solidFill>
              </a:rPr>
              <a:t>Be specific about appropriate behavior</a:t>
            </a:r>
          </a:p>
          <a:p>
            <a:pPr lvl="1"/>
            <a:r>
              <a:rPr lang="en-US" dirty="0" smtClean="0">
                <a:solidFill>
                  <a:srgbClr val="FFFF00"/>
                </a:solidFill>
              </a:rPr>
              <a:t>Create safety plans</a:t>
            </a:r>
            <a:endParaRPr lang="en-US" dirty="0">
              <a:solidFill>
                <a:srgbClr val="FFFF00"/>
              </a:solidFill>
            </a:endParaRPr>
          </a:p>
        </p:txBody>
      </p:sp>
      <p:pic>
        <p:nvPicPr>
          <p:cNvPr id="2" name="Picture 1"/>
          <p:cNvPicPr>
            <a:picLocks noChangeAspect="1"/>
          </p:cNvPicPr>
          <p:nvPr/>
        </p:nvPicPr>
        <p:blipFill>
          <a:blip r:embed="rId3"/>
          <a:stretch>
            <a:fillRect/>
          </a:stretch>
        </p:blipFill>
        <p:spPr>
          <a:xfrm>
            <a:off x="6638322" y="4038600"/>
            <a:ext cx="2468542" cy="2209800"/>
          </a:xfrm>
          <a:prstGeom prst="rect">
            <a:avLst/>
          </a:prstGeom>
          <a:ln>
            <a:noFill/>
          </a:ln>
          <a:effectLst>
            <a:softEdge rad="112500"/>
          </a:effectLst>
        </p:spPr>
      </p:pic>
    </p:spTree>
    <p:extLst>
      <p:ext uri="{BB962C8B-B14F-4D97-AF65-F5344CB8AC3E}">
        <p14:creationId xmlns:p14="http://schemas.microsoft.com/office/powerpoint/2010/main" val="1982569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additive="base">
                                        <p:cTn id="4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additive="base">
                                        <p:cTn id="6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1329595"/>
          </a:xfrm>
        </p:spPr>
        <p:txBody>
          <a:bodyPr/>
          <a:lstStyle/>
          <a:p>
            <a:r>
              <a:rPr lang="en-US" b="1" dirty="0" smtClean="0">
                <a:solidFill>
                  <a:srgbClr val="FFFF00"/>
                </a:solidFill>
              </a:rPr>
              <a:t>Risk-Taking in Adolescents: What Adults Can Do</a:t>
            </a:r>
            <a:endParaRPr lang="en-US" b="1" dirty="0">
              <a:solidFill>
                <a:srgbClr val="FFFF00"/>
              </a:solidFill>
            </a:endParaRPr>
          </a:p>
        </p:txBody>
      </p:sp>
      <p:sp>
        <p:nvSpPr>
          <p:cNvPr id="5" name="Text Placeholder 4"/>
          <p:cNvSpPr>
            <a:spLocks noGrp="1"/>
          </p:cNvSpPr>
          <p:nvPr>
            <p:ph type="body" sz="quarter" idx="10"/>
          </p:nvPr>
        </p:nvSpPr>
        <p:spPr>
          <a:xfrm>
            <a:off x="76200" y="1981200"/>
            <a:ext cx="8915400" cy="4489434"/>
          </a:xfrm>
        </p:spPr>
        <p:style>
          <a:lnRef idx="2">
            <a:schemeClr val="dk1">
              <a:shade val="50000"/>
            </a:schemeClr>
          </a:lnRef>
          <a:fillRef idx="1">
            <a:schemeClr val="dk1"/>
          </a:fillRef>
          <a:effectRef idx="0">
            <a:schemeClr val="dk1"/>
          </a:effectRef>
          <a:fontRef idx="minor">
            <a:schemeClr val="lt1"/>
          </a:fontRef>
        </p:style>
        <p:txBody>
          <a:bodyPr/>
          <a:lstStyle/>
          <a:p>
            <a:pPr marL="0" indent="0">
              <a:buNone/>
            </a:pPr>
            <a:r>
              <a:rPr lang="en-US" u="sng" dirty="0" smtClean="0">
                <a:solidFill>
                  <a:srgbClr val="FFFF00"/>
                </a:solidFill>
              </a:rPr>
              <a:t> Respond appropriately to risk-taking</a:t>
            </a:r>
          </a:p>
          <a:p>
            <a:pPr lvl="1">
              <a:buFont typeface="Arial" panose="020B0604020202020204" pitchFamily="34" charset="0"/>
              <a:buChar char="•"/>
            </a:pPr>
            <a:r>
              <a:rPr lang="en-US" sz="3200" dirty="0" smtClean="0">
                <a:solidFill>
                  <a:srgbClr val="FFFF00"/>
                </a:solidFill>
              </a:rPr>
              <a:t>Follow through on safety plans</a:t>
            </a:r>
          </a:p>
          <a:p>
            <a:pPr lvl="1">
              <a:buFont typeface="Arial" panose="020B0604020202020204" pitchFamily="34" charset="0"/>
              <a:buChar char="•"/>
            </a:pPr>
            <a:r>
              <a:rPr lang="en-US" sz="3200" dirty="0" smtClean="0">
                <a:solidFill>
                  <a:srgbClr val="FFFF00"/>
                </a:solidFill>
              </a:rPr>
              <a:t>Use consequences of decision-making as teaching opportunities</a:t>
            </a:r>
          </a:p>
          <a:p>
            <a:pPr lvl="1">
              <a:buFont typeface="Arial" panose="020B0604020202020204" pitchFamily="34" charset="0"/>
              <a:buChar char="•"/>
            </a:pPr>
            <a:r>
              <a:rPr lang="en-US" sz="3200" dirty="0" smtClean="0">
                <a:solidFill>
                  <a:srgbClr val="FFFF00"/>
                </a:solidFill>
              </a:rPr>
              <a:t>Don’t “rescue” teens from every case of bad judgment</a:t>
            </a:r>
          </a:p>
          <a:p>
            <a:pPr lvl="1">
              <a:buFont typeface="Arial" panose="020B0604020202020204" pitchFamily="34" charset="0"/>
              <a:buChar char="•"/>
            </a:pPr>
            <a:r>
              <a:rPr lang="en-US" sz="3200" dirty="0" smtClean="0">
                <a:solidFill>
                  <a:srgbClr val="FFFF00"/>
                </a:solidFill>
              </a:rPr>
              <a:t>Continue to provide support</a:t>
            </a:r>
          </a:p>
          <a:p>
            <a:pPr lvl="1">
              <a:buFont typeface="Arial" panose="020B0604020202020204" pitchFamily="34" charset="0"/>
              <a:buChar char="•"/>
            </a:pPr>
            <a:r>
              <a:rPr lang="en-US" sz="3200" dirty="0" smtClean="0">
                <a:solidFill>
                  <a:srgbClr val="FFFF00"/>
                </a:solidFill>
              </a:rPr>
              <a:t>Be patient – recognize that the brain is still developing!</a:t>
            </a:r>
            <a:endParaRPr lang="en-US" sz="3200" dirty="0">
              <a:solidFill>
                <a:srgbClr val="FFFF00"/>
              </a:solidFill>
            </a:endParaRPr>
          </a:p>
        </p:txBody>
      </p:sp>
      <p:pic>
        <p:nvPicPr>
          <p:cNvPr id="2" name="Picture 1"/>
          <p:cNvPicPr>
            <a:picLocks noChangeAspect="1"/>
          </p:cNvPicPr>
          <p:nvPr/>
        </p:nvPicPr>
        <p:blipFill rotWithShape="1">
          <a:blip r:embed="rId3"/>
          <a:srcRect r="35491"/>
          <a:stretch/>
        </p:blipFill>
        <p:spPr>
          <a:xfrm rot="773452">
            <a:off x="6330496" y="1012974"/>
            <a:ext cx="2628900" cy="2139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0498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down)">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1163395"/>
          </a:xfrm>
        </p:spPr>
        <p:txBody>
          <a:bodyPr>
            <a:normAutofit/>
          </a:bodyPr>
          <a:lstStyle/>
          <a:p>
            <a:r>
              <a:rPr lang="en-US" sz="3600" dirty="0" smtClean="0">
                <a:solidFill>
                  <a:srgbClr val="FFFF00"/>
                </a:solidFill>
                <a:latin typeface="Arial Black" panose="020B0A04020102020204" pitchFamily="34" charset="0"/>
              </a:rPr>
              <a:t> The </a:t>
            </a:r>
            <a:r>
              <a:rPr lang="en-US" sz="3600" dirty="0">
                <a:solidFill>
                  <a:srgbClr val="FFFF00"/>
                </a:solidFill>
                <a:latin typeface="Arial Black" panose="020B0A04020102020204" pitchFamily="34" charset="0"/>
              </a:rPr>
              <a:t>Adolescent Brain: An Example</a:t>
            </a:r>
          </a:p>
        </p:txBody>
      </p:sp>
      <p:sp>
        <p:nvSpPr>
          <p:cNvPr id="3" name="Text Placeholder 2"/>
          <p:cNvSpPr>
            <a:spLocks noGrp="1"/>
          </p:cNvSpPr>
          <p:nvPr>
            <p:ph type="body" sz="quarter" idx="10"/>
          </p:nvPr>
        </p:nvSpPr>
        <p:spPr>
          <a:xfrm>
            <a:off x="152400" y="1219199"/>
            <a:ext cx="8839200" cy="6019801"/>
          </a:xfrm>
          <a:solidFill>
            <a:schemeClr val="bg1"/>
          </a:solidFill>
        </p:spPr>
        <p:style>
          <a:lnRef idx="1">
            <a:schemeClr val="dk1"/>
          </a:lnRef>
          <a:fillRef idx="3">
            <a:schemeClr val="dk1"/>
          </a:fillRef>
          <a:effectRef idx="2">
            <a:schemeClr val="dk1"/>
          </a:effectRef>
          <a:fontRef idx="minor">
            <a:schemeClr val="lt1"/>
          </a:fontRef>
        </p:style>
        <p:txBody>
          <a:bodyPr>
            <a:normAutofit fontScale="70000" lnSpcReduction="20000"/>
          </a:bodyPr>
          <a:lstStyle/>
          <a:p>
            <a:pPr marL="0" indent="0" algn="ctr">
              <a:lnSpc>
                <a:spcPct val="110000"/>
              </a:lnSpc>
              <a:buNone/>
            </a:pPr>
            <a:r>
              <a:rPr lang="en-US" sz="4000" dirty="0" smtClean="0">
                <a:solidFill>
                  <a:srgbClr val="FFFF00"/>
                </a:solidFill>
              </a:rPr>
              <a:t>Last weekend, Jacob celebrated his birthday with a sleepover party  that included four male friends.  The five boys were in the basement playing video games.  Jacob’s mom received a call about 9:30 pm from the police, asking her to come down to the local </a:t>
            </a:r>
            <a:r>
              <a:rPr lang="en-US" sz="4000" dirty="0" err="1" smtClean="0">
                <a:solidFill>
                  <a:srgbClr val="FFFF00"/>
                </a:solidFill>
              </a:rPr>
              <a:t>laundromat</a:t>
            </a:r>
            <a:r>
              <a:rPr lang="en-US" sz="4000" dirty="0" smtClean="0">
                <a:solidFill>
                  <a:srgbClr val="FFFF00"/>
                </a:solidFill>
              </a:rPr>
              <a:t>.  When Jacob’s mom arrived, she learned from the officer that the five boys had slipped out of the basement, gone down to the </a:t>
            </a:r>
            <a:r>
              <a:rPr lang="en-US" sz="4000" dirty="0" err="1" smtClean="0">
                <a:solidFill>
                  <a:srgbClr val="FFFF00"/>
                </a:solidFill>
              </a:rPr>
              <a:t>laundromat</a:t>
            </a:r>
            <a:r>
              <a:rPr lang="en-US" sz="4000" dirty="0" smtClean="0">
                <a:solidFill>
                  <a:srgbClr val="FFFF00"/>
                </a:solidFill>
              </a:rPr>
              <a:t>, and were taking turns drying each other in the large industrial clothes dryers.  A customer at the </a:t>
            </a:r>
            <a:r>
              <a:rPr lang="en-US" sz="4000" dirty="0" err="1" smtClean="0">
                <a:solidFill>
                  <a:srgbClr val="FFFF00"/>
                </a:solidFill>
              </a:rPr>
              <a:t>laudomat</a:t>
            </a:r>
            <a:r>
              <a:rPr lang="en-US" sz="4000" dirty="0" smtClean="0">
                <a:solidFill>
                  <a:srgbClr val="FFFF00"/>
                </a:solidFill>
              </a:rPr>
              <a:t> flagged down the officer, who asked the boys why they were playing in the dryers.  </a:t>
            </a:r>
            <a:endParaRPr lang="en-US" sz="4000" dirty="0">
              <a:solidFill>
                <a:srgbClr val="FFFF00"/>
              </a:solidFill>
            </a:endParaRPr>
          </a:p>
          <a:p>
            <a:pPr marL="0" indent="0" algn="ctr">
              <a:lnSpc>
                <a:spcPct val="70000"/>
              </a:lnSpc>
              <a:buNone/>
            </a:pPr>
            <a:endParaRPr lang="en-US" sz="6300" dirty="0" smtClean="0">
              <a:solidFill>
                <a:srgbClr val="FFFF00"/>
              </a:solidFill>
            </a:endParaRPr>
          </a:p>
          <a:p>
            <a:pPr marL="0" indent="0" algn="ctr">
              <a:lnSpc>
                <a:spcPct val="70000"/>
              </a:lnSpc>
              <a:spcBef>
                <a:spcPts val="0"/>
              </a:spcBef>
              <a:buNone/>
            </a:pPr>
            <a:r>
              <a:rPr lang="en-US" sz="4100" b="1" i="1" dirty="0" smtClean="0">
                <a:solidFill>
                  <a:srgbClr val="00B0F0"/>
                </a:solidFill>
              </a:rPr>
              <a:t>Why </a:t>
            </a:r>
            <a:r>
              <a:rPr lang="en-US" sz="4100" b="1" i="1" dirty="0">
                <a:solidFill>
                  <a:srgbClr val="00B0F0"/>
                </a:solidFill>
              </a:rPr>
              <a:t>did Jacob and his friends do </a:t>
            </a:r>
            <a:r>
              <a:rPr lang="en-US" sz="4100" b="1" i="1" dirty="0" smtClean="0">
                <a:solidFill>
                  <a:srgbClr val="00B0F0"/>
                </a:solidFill>
              </a:rPr>
              <a:t>this?</a:t>
            </a:r>
          </a:p>
          <a:p>
            <a:pPr marL="0" indent="0" algn="ctr">
              <a:lnSpc>
                <a:spcPct val="70000"/>
              </a:lnSpc>
              <a:spcBef>
                <a:spcPts val="0"/>
              </a:spcBef>
              <a:buNone/>
            </a:pPr>
            <a:endParaRPr lang="en-US" sz="4100" i="1" dirty="0"/>
          </a:p>
          <a:p>
            <a:pPr marL="0" indent="0" algn="ctr">
              <a:lnSpc>
                <a:spcPct val="70000"/>
              </a:lnSpc>
              <a:spcBef>
                <a:spcPts val="0"/>
              </a:spcBef>
              <a:buNone/>
            </a:pPr>
            <a:r>
              <a:rPr lang="en-US" sz="4100" b="1" i="1" dirty="0">
                <a:solidFill>
                  <a:srgbClr val="00B0F0"/>
                </a:solidFill>
              </a:rPr>
              <a:t>About how old do you think Jacob is?</a:t>
            </a:r>
            <a:endParaRPr lang="en-US" sz="4100" b="1" i="1" dirty="0" smtClean="0">
              <a:solidFill>
                <a:srgbClr val="00B0F0"/>
              </a:solidFill>
            </a:endParaRPr>
          </a:p>
          <a:p>
            <a:pPr marL="0" indent="0" algn="ctr">
              <a:spcBef>
                <a:spcPts val="0"/>
              </a:spcBef>
              <a:buNone/>
            </a:pPr>
            <a:endParaRPr lang="en-US" sz="4400" dirty="0">
              <a:solidFill>
                <a:srgbClr val="00B0F0"/>
              </a:solidFill>
            </a:endParaRPr>
          </a:p>
          <a:p>
            <a:pPr marL="0" indent="0">
              <a:spcBef>
                <a:spcPts val="0"/>
              </a:spcBef>
              <a:buNone/>
            </a:pPr>
            <a:endParaRPr lang="en-US" dirty="0" smtClean="0"/>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strips(downLeft)">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smtClean="0">
                <a:solidFill>
                  <a:srgbClr val="FFFF00"/>
                </a:solidFill>
                <a:latin typeface="Arial Narrow" panose="020B0606020202030204" pitchFamily="34" charset="0"/>
              </a:rPr>
              <a:t>Some Resources on the Adolescent Brain</a:t>
            </a:r>
            <a:endParaRPr lang="en-US" b="1" dirty="0">
              <a:solidFill>
                <a:srgbClr val="FFFF00"/>
              </a:solidFill>
              <a:latin typeface="Arial Narrow" panose="020B0606020202030204" pitchFamily="34" charset="0"/>
            </a:endParaRPr>
          </a:p>
        </p:txBody>
      </p:sp>
      <p:sp>
        <p:nvSpPr>
          <p:cNvPr id="3" name="Text Placeholder 2"/>
          <p:cNvSpPr>
            <a:spLocks noGrp="1"/>
          </p:cNvSpPr>
          <p:nvPr>
            <p:ph type="body" sz="quarter" idx="10"/>
          </p:nvPr>
        </p:nvSpPr>
        <p:spPr>
          <a:xfrm>
            <a:off x="152400" y="1676401"/>
            <a:ext cx="8839200" cy="4711033"/>
          </a:xfrm>
        </p:spPr>
        <p:style>
          <a:lnRef idx="2">
            <a:schemeClr val="dk1">
              <a:shade val="50000"/>
            </a:schemeClr>
          </a:lnRef>
          <a:fillRef idx="1">
            <a:schemeClr val="dk1"/>
          </a:fillRef>
          <a:effectRef idx="0">
            <a:schemeClr val="dk1"/>
          </a:effectRef>
          <a:fontRef idx="minor">
            <a:schemeClr val="lt1"/>
          </a:fontRef>
        </p:style>
        <p:txBody>
          <a:bodyPr/>
          <a:lstStyle/>
          <a:p>
            <a:pPr>
              <a:lnSpc>
                <a:spcPct val="120000"/>
              </a:lnSpc>
              <a:spcBef>
                <a:spcPts val="0"/>
              </a:spcBef>
            </a:pPr>
            <a:r>
              <a:rPr lang="en-US" i="1" dirty="0">
                <a:solidFill>
                  <a:srgbClr val="DBD600"/>
                </a:solidFill>
                <a:latin typeface="Arial Narrow"/>
                <a:cs typeface="Arial Narrow"/>
              </a:rPr>
              <a:t>Key Concepts: Executive Function</a:t>
            </a:r>
            <a:r>
              <a:rPr lang="en-US" dirty="0">
                <a:solidFill>
                  <a:srgbClr val="DBD600"/>
                </a:solidFill>
                <a:latin typeface="Arial Narrow"/>
                <a:cs typeface="Arial Narrow"/>
              </a:rPr>
              <a:t>: Harvard Center </a:t>
            </a:r>
            <a:r>
              <a:rPr lang="en-US" dirty="0" smtClean="0">
                <a:solidFill>
                  <a:srgbClr val="DBD600"/>
                </a:solidFill>
                <a:latin typeface="Arial Narrow"/>
                <a:cs typeface="Arial Narrow"/>
              </a:rPr>
              <a:t>on the </a:t>
            </a:r>
            <a:r>
              <a:rPr lang="en-US" dirty="0">
                <a:solidFill>
                  <a:srgbClr val="DBD600"/>
                </a:solidFill>
                <a:latin typeface="Arial Narrow"/>
                <a:cs typeface="Arial Narrow"/>
              </a:rPr>
              <a:t>Developing Child - </a:t>
            </a:r>
            <a:r>
              <a:rPr lang="en-US" dirty="0">
                <a:solidFill>
                  <a:srgbClr val="00FF00"/>
                </a:solidFill>
                <a:latin typeface="Arial Narrow"/>
                <a:cs typeface="Arial Narrow"/>
              </a:rPr>
              <a:t>http://bit.ly/execfunction</a:t>
            </a:r>
          </a:p>
          <a:p>
            <a:pPr>
              <a:lnSpc>
                <a:spcPct val="120000"/>
              </a:lnSpc>
              <a:spcBef>
                <a:spcPts val="0"/>
              </a:spcBef>
            </a:pPr>
            <a:r>
              <a:rPr lang="en-US" i="1" dirty="0" smtClean="0">
                <a:solidFill>
                  <a:srgbClr val="DBD600"/>
                </a:solidFill>
                <a:latin typeface="Arial Narrow"/>
                <a:cs typeface="Arial Narrow"/>
              </a:rPr>
              <a:t>Building </a:t>
            </a:r>
            <a:r>
              <a:rPr lang="en-US" i="1" dirty="0">
                <a:solidFill>
                  <a:srgbClr val="DBD600"/>
                </a:solidFill>
                <a:latin typeface="Arial Narrow"/>
                <a:cs typeface="Arial Narrow"/>
              </a:rPr>
              <a:t>the Brain’s “Air Traffic Control” System: </a:t>
            </a:r>
            <a:r>
              <a:rPr lang="en-US" i="1" dirty="0" smtClean="0">
                <a:solidFill>
                  <a:srgbClr val="DBD600"/>
                </a:solidFill>
                <a:latin typeface="Arial Narrow"/>
                <a:cs typeface="Arial Narrow"/>
              </a:rPr>
              <a:t>How Early </a:t>
            </a:r>
            <a:r>
              <a:rPr lang="en-US" i="1" dirty="0">
                <a:solidFill>
                  <a:srgbClr val="DBD600"/>
                </a:solidFill>
                <a:latin typeface="Arial Narrow"/>
                <a:cs typeface="Arial Narrow"/>
              </a:rPr>
              <a:t>Experiences Shape the Development of </a:t>
            </a:r>
            <a:r>
              <a:rPr lang="en-US" i="1" dirty="0" smtClean="0">
                <a:solidFill>
                  <a:srgbClr val="DBD600"/>
                </a:solidFill>
                <a:latin typeface="Arial Narrow"/>
                <a:cs typeface="Arial Narrow"/>
              </a:rPr>
              <a:t>Executive Function</a:t>
            </a:r>
            <a:r>
              <a:rPr lang="en-US" dirty="0">
                <a:solidFill>
                  <a:srgbClr val="DBD600"/>
                </a:solidFill>
                <a:latin typeface="Arial Narrow"/>
                <a:cs typeface="Arial Narrow"/>
              </a:rPr>
              <a:t>: Harvard Center on the Developing </a:t>
            </a:r>
            <a:r>
              <a:rPr lang="en-US" dirty="0" smtClean="0">
                <a:solidFill>
                  <a:srgbClr val="DBD600"/>
                </a:solidFill>
                <a:latin typeface="Arial Narrow"/>
                <a:cs typeface="Arial Narrow"/>
              </a:rPr>
              <a:t>Child</a:t>
            </a:r>
            <a:r>
              <a:rPr lang="en-US" dirty="0" smtClean="0">
                <a:solidFill>
                  <a:srgbClr val="00FF00"/>
                </a:solidFill>
                <a:latin typeface="Arial Narrow"/>
                <a:cs typeface="Arial Narrow"/>
              </a:rPr>
              <a:t>-http</a:t>
            </a:r>
            <a:r>
              <a:rPr lang="en-US" dirty="0">
                <a:solidFill>
                  <a:srgbClr val="00FF00"/>
                </a:solidFill>
                <a:latin typeface="Arial Narrow"/>
                <a:cs typeface="Arial Narrow"/>
              </a:rPr>
              <a:t>://bit.ly/VG7Q3T</a:t>
            </a:r>
          </a:p>
          <a:p>
            <a:pPr>
              <a:lnSpc>
                <a:spcPct val="120000"/>
              </a:lnSpc>
              <a:spcBef>
                <a:spcPts val="0"/>
              </a:spcBef>
            </a:pPr>
            <a:r>
              <a:rPr lang="en-US" i="1" dirty="0" smtClean="0">
                <a:solidFill>
                  <a:srgbClr val="DBD600"/>
                </a:solidFill>
                <a:latin typeface="Arial Narrow"/>
                <a:cs typeface="Arial Narrow"/>
              </a:rPr>
              <a:t>Adolescent </a:t>
            </a:r>
            <a:r>
              <a:rPr lang="en-US" i="1" dirty="0">
                <a:solidFill>
                  <a:srgbClr val="DBD600"/>
                </a:solidFill>
                <a:latin typeface="Arial Narrow"/>
                <a:cs typeface="Arial Narrow"/>
              </a:rPr>
              <a:t>Brain Development: Unlocking the Potential </a:t>
            </a:r>
            <a:r>
              <a:rPr lang="en-US" i="1" dirty="0" smtClean="0">
                <a:solidFill>
                  <a:srgbClr val="DBD600"/>
                </a:solidFill>
                <a:latin typeface="Arial Narrow"/>
                <a:cs typeface="Arial Narrow"/>
              </a:rPr>
              <a:t>of Georgia’s </a:t>
            </a:r>
            <a:r>
              <a:rPr lang="en-US" i="1" dirty="0">
                <a:solidFill>
                  <a:srgbClr val="DBD600"/>
                </a:solidFill>
                <a:latin typeface="Arial Narrow"/>
                <a:cs typeface="Arial Narrow"/>
              </a:rPr>
              <a:t>Youth </a:t>
            </a:r>
            <a:r>
              <a:rPr lang="en-US" dirty="0">
                <a:solidFill>
                  <a:srgbClr val="DBD600"/>
                </a:solidFill>
                <a:latin typeface="Arial Narrow"/>
                <a:cs typeface="Arial Narrow"/>
              </a:rPr>
              <a:t>- </a:t>
            </a:r>
            <a:r>
              <a:rPr lang="en-US" dirty="0">
                <a:solidFill>
                  <a:srgbClr val="00FF00"/>
                </a:solidFill>
                <a:latin typeface="Arial Narrow"/>
                <a:cs typeface="Arial Narrow"/>
              </a:rPr>
              <a:t>http://bit.ly/BBBadolbrainbrief</a:t>
            </a:r>
          </a:p>
        </p:txBody>
      </p:sp>
    </p:spTree>
    <p:extLst>
      <p:ext uri="{BB962C8B-B14F-4D97-AF65-F5344CB8AC3E}">
        <p14:creationId xmlns:p14="http://schemas.microsoft.com/office/powerpoint/2010/main" val="899432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smtClean="0">
                <a:solidFill>
                  <a:srgbClr val="FFFF00"/>
                </a:solidFill>
              </a:rPr>
              <a:t>Some Resources on the Adolescent Brain</a:t>
            </a:r>
            <a:endParaRPr lang="en-US" b="1" dirty="0">
              <a:solidFill>
                <a:srgbClr val="FFFF00"/>
              </a:solidFill>
            </a:endParaRPr>
          </a:p>
        </p:txBody>
      </p:sp>
      <p:sp>
        <p:nvSpPr>
          <p:cNvPr id="3" name="Text Placeholder 2"/>
          <p:cNvSpPr>
            <a:spLocks noGrp="1"/>
          </p:cNvSpPr>
          <p:nvPr>
            <p:ph type="body" sz="quarter" idx="10"/>
          </p:nvPr>
        </p:nvSpPr>
        <p:spPr>
          <a:xfrm>
            <a:off x="114300" y="1828800"/>
            <a:ext cx="8877300" cy="4724400"/>
          </a:xfrm>
        </p:spPr>
        <p:style>
          <a:lnRef idx="2">
            <a:schemeClr val="dk1">
              <a:shade val="50000"/>
            </a:schemeClr>
          </a:lnRef>
          <a:fillRef idx="1">
            <a:schemeClr val="dk1"/>
          </a:fillRef>
          <a:effectRef idx="0">
            <a:schemeClr val="dk1"/>
          </a:effectRef>
          <a:fontRef idx="minor">
            <a:schemeClr val="lt1"/>
          </a:fontRef>
        </p:style>
        <p:txBody>
          <a:bodyPr/>
          <a:lstStyle/>
          <a:p>
            <a:pPr>
              <a:spcBef>
                <a:spcPts val="0"/>
              </a:spcBef>
            </a:pPr>
            <a:r>
              <a:rPr lang="en-US" sz="3600" dirty="0">
                <a:solidFill>
                  <a:srgbClr val="FFFF00"/>
                </a:solidFill>
              </a:rPr>
              <a:t>The Teen Brain: Still Under Construction: </a:t>
            </a:r>
            <a:r>
              <a:rPr lang="en-US" sz="3600" dirty="0" smtClean="0">
                <a:solidFill>
                  <a:srgbClr val="FFFF00"/>
                </a:solidFill>
              </a:rPr>
              <a:t>National Institute </a:t>
            </a:r>
            <a:r>
              <a:rPr lang="en-US" sz="3600" dirty="0">
                <a:solidFill>
                  <a:srgbClr val="FFFF00"/>
                </a:solidFill>
              </a:rPr>
              <a:t>of Mental </a:t>
            </a:r>
            <a:r>
              <a:rPr lang="en-US" sz="3600" dirty="0" smtClean="0">
                <a:solidFill>
                  <a:srgbClr val="FFFF00"/>
                </a:solidFill>
              </a:rPr>
              <a:t>Health - </a:t>
            </a:r>
            <a:r>
              <a:rPr lang="en-US" sz="3600" dirty="0" smtClean="0">
                <a:solidFill>
                  <a:srgbClr val="00FF00"/>
                </a:solidFill>
              </a:rPr>
              <a:t>http</a:t>
            </a:r>
            <a:r>
              <a:rPr lang="en-US" sz="3600" dirty="0">
                <a:solidFill>
                  <a:srgbClr val="00FF00"/>
                </a:solidFill>
              </a:rPr>
              <a:t>://bit.ly/NIMHteenbrain</a:t>
            </a:r>
          </a:p>
          <a:p>
            <a:pPr>
              <a:spcBef>
                <a:spcPts val="0"/>
              </a:spcBef>
            </a:pPr>
            <a:r>
              <a:rPr lang="en-US" sz="3600" dirty="0" smtClean="0">
                <a:solidFill>
                  <a:srgbClr val="FFFF00"/>
                </a:solidFill>
              </a:rPr>
              <a:t>Adolescent </a:t>
            </a:r>
            <a:r>
              <a:rPr lang="en-US" sz="3600" dirty="0">
                <a:solidFill>
                  <a:srgbClr val="FFFF00"/>
                </a:solidFill>
              </a:rPr>
              <a:t>Sleep Needs and Patterns: Research </a:t>
            </a:r>
            <a:r>
              <a:rPr lang="en-US" sz="3600" dirty="0" smtClean="0">
                <a:solidFill>
                  <a:srgbClr val="FFFF00"/>
                </a:solidFill>
              </a:rPr>
              <a:t>Report and </a:t>
            </a:r>
            <a:r>
              <a:rPr lang="en-US" sz="3600" dirty="0">
                <a:solidFill>
                  <a:srgbClr val="FFFF00"/>
                </a:solidFill>
              </a:rPr>
              <a:t>Resource Guide: The National Sleep Foundation </a:t>
            </a:r>
            <a:r>
              <a:rPr lang="en-US" sz="3600" dirty="0" smtClean="0">
                <a:solidFill>
                  <a:srgbClr val="FFFF00"/>
                </a:solidFill>
              </a:rPr>
              <a:t>- </a:t>
            </a:r>
            <a:r>
              <a:rPr lang="en-US" sz="3600" dirty="0" smtClean="0">
                <a:solidFill>
                  <a:srgbClr val="00FF00"/>
                </a:solidFill>
              </a:rPr>
              <a:t>http</a:t>
            </a:r>
            <a:r>
              <a:rPr lang="en-US" sz="3600" dirty="0">
                <a:solidFill>
                  <a:srgbClr val="00FF00"/>
                </a:solidFill>
              </a:rPr>
              <a:t>://bit.ly/1ojVGVl</a:t>
            </a:r>
          </a:p>
          <a:p>
            <a:pPr>
              <a:spcBef>
                <a:spcPts val="0"/>
              </a:spcBef>
            </a:pPr>
            <a:r>
              <a:rPr lang="en-US" sz="3600" dirty="0">
                <a:solidFill>
                  <a:srgbClr val="FFFF00"/>
                </a:solidFill>
              </a:rPr>
              <a:t>T</a:t>
            </a:r>
            <a:r>
              <a:rPr lang="en-US" sz="3600" dirty="0" smtClean="0">
                <a:solidFill>
                  <a:srgbClr val="FFFF00"/>
                </a:solidFill>
              </a:rPr>
              <a:t>he </a:t>
            </a:r>
            <a:r>
              <a:rPr lang="en-US" sz="3600" dirty="0">
                <a:solidFill>
                  <a:srgbClr val="FFFF00"/>
                </a:solidFill>
              </a:rPr>
              <a:t>Teen Brain: Harvard </a:t>
            </a:r>
            <a:r>
              <a:rPr lang="en-US" sz="3600" dirty="0" smtClean="0">
                <a:solidFill>
                  <a:srgbClr val="FFFF00"/>
                </a:solidFill>
              </a:rPr>
              <a:t>Magazine </a:t>
            </a:r>
            <a:r>
              <a:rPr lang="en-US" sz="3600" dirty="0" smtClean="0">
                <a:solidFill>
                  <a:srgbClr val="00FF00"/>
                </a:solidFill>
              </a:rPr>
              <a:t>– http://bit.ly/lojXpdp</a:t>
            </a:r>
            <a:endParaRPr lang="en-US" sz="3600" dirty="0">
              <a:solidFill>
                <a:srgbClr val="00FF00"/>
              </a:solidFill>
            </a:endParaRPr>
          </a:p>
        </p:txBody>
      </p:sp>
    </p:spTree>
    <p:extLst>
      <p:ext uri="{BB962C8B-B14F-4D97-AF65-F5344CB8AC3E}">
        <p14:creationId xmlns:p14="http://schemas.microsoft.com/office/powerpoint/2010/main" val="371660976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761747"/>
          </a:xfrm>
        </p:spPr>
        <p:txBody>
          <a:bodyPr/>
          <a:lstStyle/>
          <a:p>
            <a:r>
              <a:rPr lang="en-US" sz="5400" b="1" dirty="0" smtClean="0">
                <a:solidFill>
                  <a:srgbClr val="FFFF00"/>
                </a:solidFill>
              </a:rPr>
              <a:t>Brain Development</a:t>
            </a:r>
            <a:endParaRPr lang="en-US" sz="5400" b="1" dirty="0">
              <a:solidFill>
                <a:srgbClr val="FFFF00"/>
              </a:solidFill>
            </a:endParaRPr>
          </a:p>
        </p:txBody>
      </p:sp>
      <p:sp>
        <p:nvSpPr>
          <p:cNvPr id="3" name="Text Placeholder 2"/>
          <p:cNvSpPr>
            <a:spLocks noGrp="1"/>
          </p:cNvSpPr>
          <p:nvPr>
            <p:ph type="body" sz="quarter" idx="10"/>
          </p:nvPr>
        </p:nvSpPr>
        <p:spPr>
          <a:xfrm>
            <a:off x="152400" y="1676400"/>
            <a:ext cx="8839200" cy="4819781"/>
          </a:xfrm>
        </p:spPr>
        <p:style>
          <a:lnRef idx="2">
            <a:schemeClr val="dk1">
              <a:shade val="50000"/>
            </a:schemeClr>
          </a:lnRef>
          <a:fillRef idx="1">
            <a:schemeClr val="dk1"/>
          </a:fillRef>
          <a:effectRef idx="0">
            <a:schemeClr val="dk1"/>
          </a:effectRef>
          <a:fontRef idx="minor">
            <a:schemeClr val="lt1"/>
          </a:fontRef>
        </p:style>
        <p:txBody>
          <a:bodyPr/>
          <a:lstStyle/>
          <a:p>
            <a:pPr>
              <a:spcBef>
                <a:spcPts val="0"/>
              </a:spcBef>
            </a:pPr>
            <a:r>
              <a:rPr lang="en-US" sz="4400" dirty="0" smtClean="0">
                <a:solidFill>
                  <a:srgbClr val="FFFF00"/>
                </a:solidFill>
                <a:latin typeface="Arial Narrow" panose="020B0606020202030204" pitchFamily="34" charset="0"/>
              </a:rPr>
              <a:t>Society cannot continue to ignore the laws of biology . The more we learn about early brain development, the more responsibility we have to act on that knowledge.</a:t>
            </a:r>
          </a:p>
          <a:p>
            <a:pPr marL="2917706" lvl="6" indent="-342900">
              <a:lnSpc>
                <a:spcPct val="120000"/>
              </a:lnSpc>
              <a:spcBef>
                <a:spcPts val="0"/>
              </a:spcBef>
              <a:buFontTx/>
              <a:buChar char="-"/>
            </a:pPr>
            <a:r>
              <a:rPr lang="en-US" sz="4400" dirty="0" smtClean="0">
                <a:solidFill>
                  <a:srgbClr val="FFFF00"/>
                </a:solidFill>
                <a:latin typeface="Arial Narrow" panose="020B0606020202030204" pitchFamily="34" charset="0"/>
              </a:rPr>
              <a:t>Bruce D. Perry, M.D., Ph.D.</a:t>
            </a:r>
            <a:endParaRPr lang="en-US" sz="2400" dirty="0" smtClean="0">
              <a:solidFill>
                <a:schemeClr val="accent6">
                  <a:lumMod val="40000"/>
                  <a:lumOff val="60000"/>
                </a:schemeClr>
              </a:solidFill>
            </a:endParaRPr>
          </a:p>
          <a:p>
            <a:pPr marL="1544638" lvl="4" indent="0">
              <a:lnSpc>
                <a:spcPct val="120000"/>
              </a:lnSpc>
              <a:buNone/>
            </a:pPr>
            <a:r>
              <a:rPr lang="en-US" sz="4000" dirty="0" smtClean="0">
                <a:solidFill>
                  <a:schemeClr val="accent6">
                    <a:lumMod val="40000"/>
                    <a:lumOff val="60000"/>
                  </a:schemeClr>
                </a:solidFill>
              </a:rPr>
              <a:t>… you can make a difference!</a:t>
            </a:r>
            <a:endParaRPr lang="en-US" sz="4000" dirty="0">
              <a:solidFill>
                <a:schemeClr val="accent6">
                  <a:lumMod val="40000"/>
                  <a:lumOff val="60000"/>
                </a:schemeClr>
              </a:solidFill>
            </a:endParaRPr>
          </a:p>
        </p:txBody>
      </p:sp>
      <p:pic>
        <p:nvPicPr>
          <p:cNvPr id="4" name="Picture 3"/>
          <p:cNvPicPr>
            <a:picLocks noChangeAspect="1"/>
          </p:cNvPicPr>
          <p:nvPr/>
        </p:nvPicPr>
        <p:blipFill>
          <a:blip r:embed="rId3"/>
          <a:stretch>
            <a:fillRect/>
          </a:stretch>
        </p:blipFill>
        <p:spPr>
          <a:xfrm>
            <a:off x="6248400" y="0"/>
            <a:ext cx="2667000" cy="1600200"/>
          </a:xfrm>
          <a:prstGeom prst="rect">
            <a:avLst/>
          </a:prstGeom>
        </p:spPr>
      </p:pic>
    </p:spTree>
    <p:extLst>
      <p:ext uri="{BB962C8B-B14F-4D97-AF65-F5344CB8AC3E}">
        <p14:creationId xmlns:p14="http://schemas.microsoft.com/office/powerpoint/2010/main" val="323415269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66" y="304800"/>
            <a:ext cx="9296400" cy="1206484"/>
          </a:xfrm>
        </p:spPr>
        <p:txBody>
          <a:bodyPr/>
          <a:lstStyle/>
          <a:p>
            <a:pPr>
              <a:lnSpc>
                <a:spcPct val="80000"/>
              </a:lnSpc>
            </a:pPr>
            <a:r>
              <a:rPr lang="en-US" b="1" dirty="0" smtClean="0">
                <a:solidFill>
                  <a:srgbClr val="FFFF00"/>
                </a:solidFill>
                <a:latin typeface="Arial Narrow"/>
                <a:cs typeface="Arial Narrow"/>
              </a:rPr>
              <a:t>Why is it so important to study the brain?</a:t>
            </a:r>
            <a:endParaRPr lang="en-US" b="1" dirty="0">
              <a:solidFill>
                <a:srgbClr val="FFFF00"/>
              </a:solidFill>
              <a:latin typeface="Arial Narrow"/>
              <a:cs typeface="Arial Narrow"/>
            </a:endParaRPr>
          </a:p>
        </p:txBody>
      </p:sp>
      <p:sp>
        <p:nvSpPr>
          <p:cNvPr id="5" name="Content Placeholder 4"/>
          <p:cNvSpPr>
            <a:spLocks noGrp="1"/>
          </p:cNvSpPr>
          <p:nvPr>
            <p:ph idx="1"/>
          </p:nvPr>
        </p:nvSpPr>
        <p:spPr>
          <a:xfrm>
            <a:off x="228600" y="1371601"/>
            <a:ext cx="8686800" cy="5486400"/>
          </a:xfrm>
          <a:solidFill>
            <a:srgbClr val="000000"/>
          </a:solidFill>
        </p:spPr>
        <p:style>
          <a:lnRef idx="1">
            <a:schemeClr val="dk1"/>
          </a:lnRef>
          <a:fillRef idx="3">
            <a:schemeClr val="dk1"/>
          </a:fillRef>
          <a:effectRef idx="2">
            <a:schemeClr val="dk1"/>
          </a:effectRef>
          <a:fontRef idx="minor">
            <a:schemeClr val="lt1"/>
          </a:fontRef>
        </p:style>
        <p:txBody>
          <a:bodyPr/>
          <a:lstStyle/>
          <a:p>
            <a:pPr marL="0" indent="0">
              <a:spcBef>
                <a:spcPts val="0"/>
              </a:spcBef>
              <a:buNone/>
            </a:pPr>
            <a:r>
              <a:rPr lang="en-US" sz="3600" dirty="0">
                <a:solidFill>
                  <a:srgbClr val="FFFF00"/>
                </a:solidFill>
              </a:rPr>
              <a:t> </a:t>
            </a:r>
            <a:r>
              <a:rPr lang="en-US" sz="3600" dirty="0" smtClean="0">
                <a:solidFill>
                  <a:srgbClr val="FFFF00"/>
                </a:solidFill>
              </a:rPr>
              <a:t> </a:t>
            </a:r>
            <a:r>
              <a:rPr lang="en-US" sz="3600" dirty="0" smtClean="0">
                <a:solidFill>
                  <a:srgbClr val="FFFF00"/>
                </a:solidFill>
                <a:cs typeface="Cambria"/>
              </a:rPr>
              <a:t>Recent brain research tells us…</a:t>
            </a:r>
          </a:p>
          <a:p>
            <a:pPr>
              <a:lnSpc>
                <a:spcPct val="100000"/>
              </a:lnSpc>
              <a:spcBef>
                <a:spcPts val="0"/>
              </a:spcBef>
              <a:buClr>
                <a:srgbClr val="7030A0"/>
              </a:buClr>
              <a:buFont typeface="Arial"/>
              <a:buChar char="•"/>
            </a:pPr>
            <a:r>
              <a:rPr lang="en-US" sz="3600" i="1" dirty="0" smtClean="0">
                <a:solidFill>
                  <a:srgbClr val="FFFF00"/>
                </a:solidFill>
                <a:cs typeface="Cambria"/>
              </a:rPr>
              <a:t>The brain is not fully developed at birth</a:t>
            </a:r>
          </a:p>
          <a:p>
            <a:pPr>
              <a:lnSpc>
                <a:spcPct val="100000"/>
              </a:lnSpc>
              <a:spcBef>
                <a:spcPts val="0"/>
              </a:spcBef>
              <a:buClr>
                <a:srgbClr val="7030A0"/>
              </a:buClr>
              <a:buFont typeface="Arial" panose="020B0604020202020204" pitchFamily="34" charset="0"/>
              <a:buChar char="•"/>
            </a:pPr>
            <a:r>
              <a:rPr lang="en-US" sz="3600" i="1" dirty="0" smtClean="0">
                <a:solidFill>
                  <a:srgbClr val="FFFF00"/>
                </a:solidFill>
                <a:cs typeface="Cambria"/>
              </a:rPr>
              <a:t>Important foundations are formed before age 3</a:t>
            </a:r>
          </a:p>
          <a:p>
            <a:pPr>
              <a:lnSpc>
                <a:spcPct val="100000"/>
              </a:lnSpc>
              <a:spcBef>
                <a:spcPts val="0"/>
              </a:spcBef>
              <a:buClr>
                <a:srgbClr val="7030A0"/>
              </a:buClr>
              <a:buFont typeface="Arial" panose="020B0604020202020204" pitchFamily="34" charset="0"/>
              <a:buChar char="•"/>
            </a:pPr>
            <a:r>
              <a:rPr lang="en-US" sz="3600" i="1" dirty="0" smtClean="0">
                <a:solidFill>
                  <a:srgbClr val="FFFF00"/>
                </a:solidFill>
                <a:cs typeface="Cambria"/>
              </a:rPr>
              <a:t>Early, positive interactions with nurturing adults are vital to healthy brain development</a:t>
            </a:r>
          </a:p>
          <a:p>
            <a:pPr>
              <a:lnSpc>
                <a:spcPct val="100000"/>
              </a:lnSpc>
              <a:spcBef>
                <a:spcPts val="0"/>
              </a:spcBef>
              <a:buClr>
                <a:srgbClr val="7030A0"/>
              </a:buClr>
              <a:buFont typeface="Arial" panose="020B0604020202020204" pitchFamily="34" charset="0"/>
              <a:buChar char="•"/>
            </a:pPr>
            <a:r>
              <a:rPr lang="en-US" sz="3600" i="1" dirty="0" smtClean="0">
                <a:solidFill>
                  <a:srgbClr val="FFFF00"/>
                </a:solidFill>
                <a:cs typeface="Cambria"/>
              </a:rPr>
              <a:t>Sensory experiences affect early brain development</a:t>
            </a:r>
          </a:p>
          <a:p>
            <a:endParaRPr lang="en-US" dirty="0">
              <a:solidFill>
                <a:srgbClr val="FFFF00"/>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rot="1326639">
            <a:off x="7078831" y="4256815"/>
            <a:ext cx="1854199" cy="14832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761747"/>
          </a:xfrm>
        </p:spPr>
        <p:txBody>
          <a:bodyPr/>
          <a:lstStyle/>
          <a:p>
            <a:r>
              <a:rPr sz="5400" b="1" dirty="0" smtClean="0">
                <a:solidFill>
                  <a:srgbClr val="FFFF00"/>
                </a:solidFill>
              </a:rPr>
              <a:t>Parts of the Brain</a:t>
            </a:r>
            <a:endParaRPr lang="en-US" sz="5400" b="1" dirty="0">
              <a:solidFill>
                <a:srgbClr val="FFFF00"/>
              </a:solidFill>
            </a:endParaRPr>
          </a:p>
        </p:txBody>
      </p:sp>
      <p:pic>
        <p:nvPicPr>
          <p:cNvPr id="2" name="Picture 1"/>
          <p:cNvPicPr>
            <a:picLocks noChangeAspect="1"/>
          </p:cNvPicPr>
          <p:nvPr/>
        </p:nvPicPr>
        <p:blipFill rotWithShape="1">
          <a:blip r:embed="rId3"/>
          <a:srcRect t="14999" r="400" b="6919"/>
          <a:stretch/>
        </p:blipFill>
        <p:spPr>
          <a:xfrm>
            <a:off x="533400" y="1188720"/>
            <a:ext cx="8153400" cy="5364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62" t="-6668" r="562" b="6668"/>
          <a:stretch/>
        </p:blipFill>
        <p:spPr>
          <a:xfrm>
            <a:off x="254304" y="66905"/>
            <a:ext cx="8661096" cy="6562495"/>
          </a:xfrm>
          <a:prstGeom prst="rect">
            <a:avLst/>
          </a:prstGeom>
        </p:spPr>
      </p:pic>
      <p:sp>
        <p:nvSpPr>
          <p:cNvPr id="7" name="Rectangle 6"/>
          <p:cNvSpPr/>
          <p:nvPr/>
        </p:nvSpPr>
        <p:spPr bwMode="auto">
          <a:xfrm rot="20486430">
            <a:off x="576710" y="3788309"/>
            <a:ext cx="3349257" cy="819386"/>
          </a:xfrm>
          <a:prstGeom prst="rect">
            <a:avLst/>
          </a:prstGeom>
          <a:solidFill>
            <a:schemeClr val="bg2">
              <a:lumMod val="40000"/>
              <a:lumOff val="60000"/>
            </a:schemeClr>
          </a:solidFill>
          <a:ln w="381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Arial Black" panose="020B0A04020102020204" pitchFamily="34" charset="0"/>
              </a:rPr>
              <a:t>Executive Function</a:t>
            </a: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620"/>
            <a:ext cx="8382000" cy="677108"/>
          </a:xfrm>
        </p:spPr>
        <p:txBody>
          <a:bodyPr/>
          <a:lstStyle/>
          <a:p>
            <a:r>
              <a:rPr lang="en-US" b="1" dirty="0">
                <a:solidFill>
                  <a:srgbClr val="FFFF00"/>
                </a:solidFill>
              </a:rPr>
              <a:t>What Is Executive Function?</a:t>
            </a:r>
          </a:p>
        </p:txBody>
      </p:sp>
      <p:sp>
        <p:nvSpPr>
          <p:cNvPr id="4" name="Text Placeholder 3"/>
          <p:cNvSpPr>
            <a:spLocks noGrp="1"/>
          </p:cNvSpPr>
          <p:nvPr>
            <p:ph type="body" sz="quarter" idx="10"/>
          </p:nvPr>
        </p:nvSpPr>
        <p:spPr>
          <a:xfrm>
            <a:off x="152400" y="997934"/>
            <a:ext cx="8915400" cy="5435334"/>
          </a:xfrm>
          <a:solidFill>
            <a:srgbClr val="000000"/>
          </a:solidFill>
        </p:spPr>
        <p:style>
          <a:lnRef idx="1">
            <a:schemeClr val="dk1"/>
          </a:lnRef>
          <a:fillRef idx="3">
            <a:schemeClr val="dk1"/>
          </a:fillRef>
          <a:effectRef idx="2">
            <a:schemeClr val="dk1"/>
          </a:effectRef>
          <a:fontRef idx="minor">
            <a:schemeClr val="lt1"/>
          </a:fontRef>
        </p:style>
        <p:txBody>
          <a:bodyPr/>
          <a:lstStyle/>
          <a:p>
            <a:r>
              <a:rPr lang="en-US" sz="3600" dirty="0">
                <a:solidFill>
                  <a:srgbClr val="FFFF00"/>
                </a:solidFill>
              </a:rPr>
              <a:t>Higher-order thinking skills that </a:t>
            </a:r>
            <a:r>
              <a:rPr lang="en-US" sz="3600" dirty="0" smtClean="0">
                <a:solidFill>
                  <a:srgbClr val="FFFF00"/>
                </a:solidFill>
              </a:rPr>
              <a:t>enable complex </a:t>
            </a:r>
            <a:r>
              <a:rPr lang="en-US" sz="3600" dirty="0">
                <a:solidFill>
                  <a:srgbClr val="00FF00"/>
                </a:solidFill>
              </a:rPr>
              <a:t>problem solving and </a:t>
            </a:r>
            <a:r>
              <a:rPr lang="en-US" sz="3600" dirty="0" smtClean="0">
                <a:solidFill>
                  <a:srgbClr val="00FF00"/>
                </a:solidFill>
              </a:rPr>
              <a:t>goal-directed behavior</a:t>
            </a:r>
            <a:endParaRPr lang="en-US" sz="3600" dirty="0">
              <a:solidFill>
                <a:srgbClr val="00FF00"/>
              </a:solidFill>
            </a:endParaRPr>
          </a:p>
          <a:p>
            <a:pPr lvl="1">
              <a:lnSpc>
                <a:spcPct val="100000"/>
              </a:lnSpc>
              <a:spcBef>
                <a:spcPts val="0"/>
              </a:spcBef>
            </a:pPr>
            <a:r>
              <a:rPr lang="en-US" sz="3200" dirty="0" smtClean="0">
                <a:solidFill>
                  <a:srgbClr val="FFFF00"/>
                </a:solidFill>
              </a:rPr>
              <a:t>Planning</a:t>
            </a:r>
            <a:endParaRPr lang="en-US" sz="3200" dirty="0">
              <a:solidFill>
                <a:srgbClr val="FFFF00"/>
              </a:solidFill>
            </a:endParaRPr>
          </a:p>
          <a:p>
            <a:pPr lvl="1">
              <a:lnSpc>
                <a:spcPct val="100000"/>
              </a:lnSpc>
              <a:spcBef>
                <a:spcPts val="0"/>
              </a:spcBef>
            </a:pPr>
            <a:r>
              <a:rPr lang="en-US" sz="3200" dirty="0">
                <a:solidFill>
                  <a:srgbClr val="FFFF00"/>
                </a:solidFill>
              </a:rPr>
              <a:t>F</a:t>
            </a:r>
            <a:r>
              <a:rPr lang="en-US" sz="3200" dirty="0" smtClean="0">
                <a:solidFill>
                  <a:srgbClr val="FFFF00"/>
                </a:solidFill>
              </a:rPr>
              <a:t>ocused </a:t>
            </a:r>
            <a:r>
              <a:rPr lang="en-US" sz="3200" dirty="0">
                <a:solidFill>
                  <a:srgbClr val="FFFF00"/>
                </a:solidFill>
              </a:rPr>
              <a:t>attention and filtering distractions</a:t>
            </a:r>
          </a:p>
          <a:p>
            <a:pPr lvl="1">
              <a:lnSpc>
                <a:spcPct val="100000"/>
              </a:lnSpc>
              <a:spcBef>
                <a:spcPts val="0"/>
              </a:spcBef>
            </a:pPr>
            <a:r>
              <a:rPr lang="en-US" sz="3200" dirty="0" smtClean="0">
                <a:solidFill>
                  <a:srgbClr val="FFFF00"/>
                </a:solidFill>
              </a:rPr>
              <a:t>Remembering </a:t>
            </a:r>
            <a:r>
              <a:rPr lang="en-US" sz="3200" dirty="0">
                <a:solidFill>
                  <a:srgbClr val="FFFF00"/>
                </a:solidFill>
              </a:rPr>
              <a:t>instructions even </a:t>
            </a:r>
            <a:r>
              <a:rPr lang="en-US" sz="3200" dirty="0" smtClean="0">
                <a:solidFill>
                  <a:srgbClr val="FFFF00"/>
                </a:solidFill>
              </a:rPr>
              <a:t>when interrupted</a:t>
            </a:r>
            <a:endParaRPr lang="en-US" sz="3200" dirty="0">
              <a:solidFill>
                <a:srgbClr val="FFFF00"/>
              </a:solidFill>
            </a:endParaRPr>
          </a:p>
          <a:p>
            <a:pPr lvl="1">
              <a:lnSpc>
                <a:spcPct val="100000"/>
              </a:lnSpc>
              <a:spcBef>
                <a:spcPts val="0"/>
              </a:spcBef>
            </a:pPr>
            <a:r>
              <a:rPr lang="en-US" sz="3200" dirty="0" smtClean="0">
                <a:solidFill>
                  <a:srgbClr val="FFFF00"/>
                </a:solidFill>
              </a:rPr>
              <a:t>Appropriate </a:t>
            </a:r>
            <a:r>
              <a:rPr lang="en-US" sz="3200" dirty="0">
                <a:solidFill>
                  <a:srgbClr val="FFFF00"/>
                </a:solidFill>
              </a:rPr>
              <a:t>multi-tasking</a:t>
            </a:r>
          </a:p>
          <a:p>
            <a:pPr lvl="1">
              <a:lnSpc>
                <a:spcPct val="100000"/>
              </a:lnSpc>
              <a:spcBef>
                <a:spcPts val="0"/>
              </a:spcBef>
            </a:pPr>
            <a:r>
              <a:rPr lang="en-US" sz="3200" dirty="0" smtClean="0">
                <a:solidFill>
                  <a:srgbClr val="FFFF00"/>
                </a:solidFill>
              </a:rPr>
              <a:t>Prioritizing </a:t>
            </a:r>
            <a:r>
              <a:rPr lang="en-US" sz="3200" dirty="0">
                <a:solidFill>
                  <a:srgbClr val="FFFF00"/>
                </a:solidFill>
              </a:rPr>
              <a:t>tasks and setting goals</a:t>
            </a:r>
          </a:p>
          <a:p>
            <a:pPr lvl="1">
              <a:lnSpc>
                <a:spcPct val="100000"/>
              </a:lnSpc>
              <a:spcBef>
                <a:spcPts val="0"/>
              </a:spcBef>
            </a:pPr>
            <a:r>
              <a:rPr lang="en-US" sz="3200" dirty="0" smtClean="0">
                <a:solidFill>
                  <a:srgbClr val="FFFF00"/>
                </a:solidFill>
              </a:rPr>
              <a:t>Evaluating </a:t>
            </a:r>
            <a:r>
              <a:rPr lang="en-US" sz="3200" dirty="0">
                <a:solidFill>
                  <a:srgbClr val="FFFF00"/>
                </a:solidFill>
              </a:rPr>
              <a:t>progress toward goals</a:t>
            </a:r>
          </a:p>
          <a:p>
            <a:pPr lvl="1">
              <a:lnSpc>
                <a:spcPct val="100000"/>
              </a:lnSpc>
              <a:spcBef>
                <a:spcPts val="0"/>
              </a:spcBef>
            </a:pPr>
            <a:r>
              <a:rPr lang="en-US" sz="3200" dirty="0" smtClean="0">
                <a:solidFill>
                  <a:srgbClr val="FFFF00"/>
                </a:solidFill>
              </a:rPr>
              <a:t>Controlling </a:t>
            </a:r>
            <a:r>
              <a:rPr lang="en-US" sz="3200" dirty="0">
                <a:solidFill>
                  <a:srgbClr val="FFFF00"/>
                </a:solidFill>
              </a:rPr>
              <a:t>impulses and self-regulation</a:t>
            </a: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677108"/>
          </a:xfrm>
        </p:spPr>
        <p:txBody>
          <a:bodyPr/>
          <a:lstStyle/>
          <a:p>
            <a:r>
              <a:rPr lang="en-US" b="1" dirty="0" smtClean="0">
                <a:solidFill>
                  <a:srgbClr val="FFFF00"/>
                </a:solidFill>
              </a:rPr>
              <a:t>Executive Function and the Brain</a:t>
            </a:r>
            <a:endParaRPr lang="en-US" b="1" dirty="0">
              <a:solidFill>
                <a:srgbClr val="FFFF00"/>
              </a:solidFill>
            </a:endParaRPr>
          </a:p>
        </p:txBody>
      </p:sp>
      <p:sp>
        <p:nvSpPr>
          <p:cNvPr id="4" name="Text Placeholder 3"/>
          <p:cNvSpPr>
            <a:spLocks noGrp="1"/>
          </p:cNvSpPr>
          <p:nvPr>
            <p:ph type="body" sz="quarter" idx="10"/>
          </p:nvPr>
        </p:nvSpPr>
        <p:spPr>
          <a:xfrm>
            <a:off x="228600" y="1371600"/>
            <a:ext cx="8686800" cy="5272214"/>
          </a:xfrm>
          <a:solidFill>
            <a:schemeClr val="bg1"/>
          </a:solidFill>
        </p:spPr>
        <p:style>
          <a:lnRef idx="1">
            <a:schemeClr val="dk1"/>
          </a:lnRef>
          <a:fillRef idx="3">
            <a:schemeClr val="dk1"/>
          </a:fillRef>
          <a:effectRef idx="2">
            <a:schemeClr val="dk1"/>
          </a:effectRef>
          <a:fontRef idx="minor">
            <a:schemeClr val="lt1"/>
          </a:fontRef>
        </p:style>
        <p:txBody>
          <a:bodyPr/>
          <a:lstStyle/>
          <a:p>
            <a:r>
              <a:rPr lang="en-US" sz="3600" dirty="0">
                <a:solidFill>
                  <a:srgbClr val="FFFF00"/>
                </a:solidFill>
                <a:latin typeface="Arial Narrow"/>
                <a:cs typeface="Arial Narrow"/>
              </a:rPr>
              <a:t>Largely controlled in the prefrontal cortex</a:t>
            </a:r>
          </a:p>
          <a:p>
            <a:r>
              <a:rPr lang="en-US" sz="3600" dirty="0" smtClean="0">
                <a:solidFill>
                  <a:srgbClr val="FFFF00"/>
                </a:solidFill>
                <a:latin typeface="Arial Narrow"/>
                <a:cs typeface="Arial Narrow"/>
              </a:rPr>
              <a:t>Last </a:t>
            </a:r>
            <a:r>
              <a:rPr lang="en-US" sz="3600" dirty="0">
                <a:solidFill>
                  <a:srgbClr val="FFFF00"/>
                </a:solidFill>
                <a:latin typeface="Arial Narrow"/>
                <a:cs typeface="Arial Narrow"/>
              </a:rPr>
              <a:t>part of the brain to finish developing</a:t>
            </a:r>
          </a:p>
          <a:p>
            <a:r>
              <a:rPr lang="en-US" sz="3600" dirty="0" smtClean="0">
                <a:solidFill>
                  <a:srgbClr val="FFFF00"/>
                </a:solidFill>
                <a:latin typeface="Arial Narrow"/>
                <a:cs typeface="Arial Narrow"/>
              </a:rPr>
              <a:t>Depends </a:t>
            </a:r>
            <a:r>
              <a:rPr lang="en-US" sz="3600" dirty="0">
                <a:solidFill>
                  <a:srgbClr val="FFFF00"/>
                </a:solidFill>
                <a:latin typeface="Arial Narrow"/>
                <a:cs typeface="Arial Narrow"/>
              </a:rPr>
              <a:t>on three types of brain function</a:t>
            </a:r>
          </a:p>
          <a:p>
            <a:pPr marL="517525" lvl="1" indent="0">
              <a:buNone/>
            </a:pPr>
            <a:r>
              <a:rPr lang="en-US" sz="3600" dirty="0" smtClean="0">
                <a:solidFill>
                  <a:srgbClr val="00B0F0"/>
                </a:solidFill>
                <a:latin typeface="Arial Narrow"/>
                <a:cs typeface="Arial Narrow"/>
              </a:rPr>
              <a:t>* Working memory</a:t>
            </a:r>
            <a:endParaRPr lang="en-US" sz="3600" dirty="0">
              <a:solidFill>
                <a:srgbClr val="00B0F0"/>
              </a:solidFill>
              <a:latin typeface="Arial Narrow"/>
              <a:cs typeface="Arial Narrow"/>
            </a:endParaRPr>
          </a:p>
          <a:p>
            <a:pPr marL="517525" lvl="1" indent="0">
              <a:buNone/>
            </a:pPr>
            <a:r>
              <a:rPr lang="en-US" sz="3600" dirty="0">
                <a:solidFill>
                  <a:srgbClr val="00B0F0"/>
                </a:solidFill>
                <a:latin typeface="Arial Narrow"/>
                <a:cs typeface="Arial Narrow"/>
              </a:rPr>
              <a:t>* Cognitive flexibility</a:t>
            </a:r>
          </a:p>
          <a:p>
            <a:pPr marL="517525" lvl="1" indent="0">
              <a:buNone/>
            </a:pPr>
            <a:r>
              <a:rPr lang="en-US" sz="3600" dirty="0">
                <a:solidFill>
                  <a:srgbClr val="00B0F0"/>
                </a:solidFill>
                <a:latin typeface="Arial Narrow"/>
                <a:cs typeface="Arial Narrow"/>
              </a:rPr>
              <a:t>* Inhibitory self-control</a:t>
            </a:r>
          </a:p>
          <a:p>
            <a:r>
              <a:rPr lang="en-US" sz="3600" dirty="0" smtClean="0">
                <a:solidFill>
                  <a:srgbClr val="FFFF00"/>
                </a:solidFill>
                <a:latin typeface="Arial Narrow"/>
                <a:cs typeface="Arial Narrow"/>
              </a:rPr>
              <a:t>Foundations </a:t>
            </a:r>
            <a:r>
              <a:rPr lang="en-US" sz="3600" dirty="0">
                <a:solidFill>
                  <a:srgbClr val="FFFF00"/>
                </a:solidFill>
                <a:latin typeface="Arial Narrow"/>
                <a:cs typeface="Arial Narrow"/>
              </a:rPr>
              <a:t>begin developing early</a:t>
            </a:r>
          </a:p>
          <a:p>
            <a:r>
              <a:rPr lang="en-US" sz="3600" dirty="0" smtClean="0">
                <a:solidFill>
                  <a:srgbClr val="FFFF00"/>
                </a:solidFill>
                <a:latin typeface="Arial Narrow"/>
                <a:cs typeface="Arial Narrow"/>
              </a:rPr>
              <a:t>Development </a:t>
            </a:r>
            <a:r>
              <a:rPr lang="en-US" sz="3600" dirty="0">
                <a:solidFill>
                  <a:srgbClr val="FFFF00"/>
                </a:solidFill>
                <a:latin typeface="Arial Narrow"/>
                <a:cs typeface="Arial Narrow"/>
              </a:rPr>
              <a:t>depends on practice </a:t>
            </a:r>
            <a:r>
              <a:rPr lang="en-US" sz="3600" dirty="0" smtClean="0">
                <a:solidFill>
                  <a:srgbClr val="FFFF00"/>
                </a:solidFill>
                <a:latin typeface="Arial Narrow"/>
                <a:cs typeface="Arial Narrow"/>
              </a:rPr>
              <a:t>in supportive </a:t>
            </a:r>
            <a:r>
              <a:rPr lang="en-US" sz="3600" dirty="0">
                <a:solidFill>
                  <a:srgbClr val="FFFF00"/>
                </a:solidFill>
                <a:latin typeface="Arial Narrow"/>
                <a:cs typeface="Arial Narrow"/>
              </a:rPr>
              <a:t>environments that </a:t>
            </a:r>
            <a:r>
              <a:rPr lang="en-US" sz="3600" dirty="0" smtClean="0">
                <a:solidFill>
                  <a:srgbClr val="FFFF00"/>
                </a:solidFill>
                <a:latin typeface="Arial Narrow"/>
                <a:cs typeface="Arial Narrow"/>
              </a:rPr>
              <a:t>scaffold progress</a:t>
            </a:r>
            <a:endParaRPr lang="en-US" sz="3600" dirty="0">
              <a:solidFill>
                <a:srgbClr val="FFFF00"/>
              </a:solidFill>
              <a:latin typeface="Arial Narrow"/>
              <a:cs typeface="Arial Narrow"/>
            </a:endParaRPr>
          </a:p>
        </p:txBody>
      </p:sp>
      <p:pic>
        <p:nvPicPr>
          <p:cNvPr id="5" name="Picture 4"/>
          <p:cNvPicPr>
            <a:picLocks noChangeAspect="1"/>
          </p:cNvPicPr>
          <p:nvPr/>
        </p:nvPicPr>
        <p:blipFill>
          <a:blip r:embed="rId3"/>
          <a:stretch>
            <a:fillRect/>
          </a:stretch>
        </p:blipFill>
        <p:spPr>
          <a:xfrm>
            <a:off x="6629400" y="2819400"/>
            <a:ext cx="2362200" cy="236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Arial Black" panose="020B0A04020102020204" pitchFamily="34" charset="0"/>
              </a:rPr>
              <a:t>How the Brain Develops</a:t>
            </a:r>
            <a:endParaRPr lang="en-US" dirty="0">
              <a:solidFill>
                <a:srgbClr val="FFFF00"/>
              </a:solidFill>
              <a:latin typeface="Arial Black" panose="020B0A04020102020204" pitchFamily="34" charset="0"/>
            </a:endParaRPr>
          </a:p>
        </p:txBody>
      </p:sp>
      <p:sp>
        <p:nvSpPr>
          <p:cNvPr id="4" name="Text Placeholder 3"/>
          <p:cNvSpPr>
            <a:spLocks noGrp="1"/>
          </p:cNvSpPr>
          <p:nvPr>
            <p:ph type="body" sz="quarter" idx="10"/>
          </p:nvPr>
        </p:nvSpPr>
        <p:spPr>
          <a:xfrm>
            <a:off x="228600" y="1447800"/>
            <a:ext cx="4419600" cy="3834896"/>
          </a:xfrm>
        </p:spPr>
        <p:txBody>
          <a:bodyPr/>
          <a:lstStyle/>
          <a:p>
            <a:pPr marL="514350" indent="-514350">
              <a:buFont typeface="+mj-lt"/>
              <a:buAutoNum type="arabicPeriod"/>
            </a:pPr>
            <a:r>
              <a:rPr lang="en-US" sz="2800" dirty="0" smtClean="0">
                <a:solidFill>
                  <a:srgbClr val="FFFF00"/>
                </a:solidFill>
                <a:latin typeface="Arial Black" panose="020B0A04020102020204" pitchFamily="34" charset="0"/>
              </a:rPr>
              <a:t>Neurons are formed</a:t>
            </a:r>
          </a:p>
          <a:p>
            <a:pPr marL="514350" indent="-514350">
              <a:buFont typeface="+mj-lt"/>
              <a:buAutoNum type="arabicPeriod"/>
            </a:pPr>
            <a:r>
              <a:rPr lang="en-US" sz="2800" dirty="0" smtClean="0">
                <a:solidFill>
                  <a:srgbClr val="FFFF00"/>
                </a:solidFill>
                <a:latin typeface="Arial Black" panose="020B0A04020102020204" pitchFamily="34" charset="0"/>
              </a:rPr>
              <a:t>Neurons migrate into positions</a:t>
            </a:r>
          </a:p>
          <a:p>
            <a:pPr marL="514350" indent="-514350">
              <a:buFont typeface="+mj-lt"/>
              <a:buAutoNum type="arabicPeriod"/>
            </a:pPr>
            <a:r>
              <a:rPr lang="en-US" sz="2800" dirty="0" smtClean="0">
                <a:solidFill>
                  <a:srgbClr val="FFFF00"/>
                </a:solidFill>
                <a:latin typeface="Arial Black" panose="020B0A04020102020204" pitchFamily="34" charset="0"/>
              </a:rPr>
              <a:t>Neurons are covered with myelin</a:t>
            </a:r>
          </a:p>
          <a:p>
            <a:pPr marL="514350" indent="-514350">
              <a:buFont typeface="+mj-lt"/>
              <a:buAutoNum type="arabicPeriod"/>
            </a:pPr>
            <a:r>
              <a:rPr lang="en-US" sz="2800" dirty="0" smtClean="0">
                <a:solidFill>
                  <a:srgbClr val="FFFF00"/>
                </a:solidFill>
                <a:latin typeface="Arial Black" panose="020B0A04020102020204" pitchFamily="34" charset="0"/>
              </a:rPr>
              <a:t>Synapses are formed</a:t>
            </a:r>
          </a:p>
          <a:p>
            <a:pPr marL="514350" indent="-514350">
              <a:buFont typeface="+mj-lt"/>
              <a:buAutoNum type="arabicPeriod"/>
            </a:pPr>
            <a:r>
              <a:rPr lang="en-US" sz="2800" dirty="0" smtClean="0">
                <a:solidFill>
                  <a:srgbClr val="FFFF00"/>
                </a:solidFill>
                <a:latin typeface="Arial Black" panose="020B0A04020102020204" pitchFamily="34" charset="0"/>
              </a:rPr>
              <a:t>Synapses are pruned</a:t>
            </a:r>
            <a:endParaRPr lang="en-US" sz="2800" dirty="0">
              <a:solidFill>
                <a:srgbClr val="FFFF00"/>
              </a:solidFill>
              <a:latin typeface="Arial Black" panose="020B0A04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742" y="1066800"/>
            <a:ext cx="7193520" cy="5580163"/>
          </a:xfrm>
          <a:prstGeom prst="rect">
            <a:avLst/>
          </a:prstGeom>
        </p:spPr>
      </p:pic>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6553200" cy="553998"/>
          </a:xfrm>
        </p:spPr>
        <p:txBody>
          <a:bodyPr/>
          <a:lstStyle/>
          <a:p>
            <a:r>
              <a:rPr sz="4000" dirty="0" smtClean="0">
                <a:solidFill>
                  <a:srgbClr val="FFFF00"/>
                </a:solidFill>
                <a:latin typeface="Arial Black" panose="020B0A04020102020204" pitchFamily="34" charset="0"/>
              </a:rPr>
              <a:t>Adolescent Development</a:t>
            </a:r>
            <a:endParaRPr lang="en-US" sz="4000" dirty="0">
              <a:solidFill>
                <a:srgbClr val="FFFF00"/>
              </a:solidFill>
              <a:latin typeface="Arial Black" panose="020B0A04020102020204" pitchFamily="34" charset="0"/>
            </a:endParaRPr>
          </a:p>
        </p:txBody>
      </p:sp>
      <p:sp>
        <p:nvSpPr>
          <p:cNvPr id="4" name="Text Placeholder 3"/>
          <p:cNvSpPr>
            <a:spLocks noGrp="1"/>
          </p:cNvSpPr>
          <p:nvPr>
            <p:ph type="body" sz="quarter" idx="10"/>
          </p:nvPr>
        </p:nvSpPr>
        <p:spPr>
          <a:xfrm>
            <a:off x="152400" y="1295400"/>
            <a:ext cx="5105400" cy="5146024"/>
          </a:xfrm>
        </p:spPr>
        <p:style>
          <a:lnRef idx="2">
            <a:schemeClr val="dk1">
              <a:shade val="50000"/>
            </a:schemeClr>
          </a:lnRef>
          <a:fillRef idx="1">
            <a:schemeClr val="dk1"/>
          </a:fillRef>
          <a:effectRef idx="0">
            <a:schemeClr val="dk1"/>
          </a:effectRef>
          <a:fontRef idx="minor">
            <a:schemeClr val="lt1"/>
          </a:fontRef>
        </p:style>
        <p:txBody>
          <a:bodyPr/>
          <a:lstStyle/>
          <a:p>
            <a:pPr>
              <a:buClr>
                <a:srgbClr val="00B0F0"/>
              </a:buClr>
              <a:buFont typeface="Wingdings" panose="05000000000000000000" pitchFamily="2" charset="2"/>
              <a:buChar char="Ø"/>
            </a:pPr>
            <a:r>
              <a:rPr lang="en-US" sz="4400" dirty="0" smtClean="0">
                <a:solidFill>
                  <a:srgbClr val="FFFF00"/>
                </a:solidFill>
                <a:latin typeface="Arial Narrow" panose="020B0606020202030204" pitchFamily="34" charset="0"/>
              </a:rPr>
              <a:t>Myelination continues in frontal lobes</a:t>
            </a:r>
          </a:p>
          <a:p>
            <a:pPr>
              <a:buClr>
                <a:srgbClr val="00B0F0"/>
              </a:buClr>
              <a:buFont typeface="Wingdings" panose="05000000000000000000" pitchFamily="2" charset="2"/>
              <a:buChar char="Ø"/>
            </a:pPr>
            <a:r>
              <a:rPr lang="en-US" sz="4400" dirty="0" smtClean="0">
                <a:solidFill>
                  <a:srgbClr val="FFFF00"/>
                </a:solidFill>
                <a:latin typeface="Arial Narrow" panose="020B0606020202030204" pitchFamily="34" charset="0"/>
              </a:rPr>
              <a:t>Pruning and some synapse formation continue</a:t>
            </a:r>
          </a:p>
          <a:p>
            <a:pPr>
              <a:buClr>
                <a:srgbClr val="00B0F0"/>
              </a:buClr>
              <a:buFont typeface="Wingdings" panose="05000000000000000000" pitchFamily="2" charset="2"/>
              <a:buChar char="Ø"/>
            </a:pPr>
            <a:r>
              <a:rPr lang="en-US" sz="4400" dirty="0" smtClean="0">
                <a:solidFill>
                  <a:srgbClr val="FFFF00"/>
                </a:solidFill>
                <a:latin typeface="Arial Narrow" panose="020B0606020202030204" pitchFamily="34" charset="0"/>
              </a:rPr>
              <a:t>Areas for planning and judgment finish developing last.</a:t>
            </a:r>
            <a:endParaRPr lang="en-US" sz="4400" dirty="0">
              <a:solidFill>
                <a:srgbClr val="FFFF00"/>
              </a:solidFill>
              <a:latin typeface="Arial Narrow" panose="020B0606020202030204" pitchFamily="34" charset="0"/>
            </a:endParaRPr>
          </a:p>
        </p:txBody>
      </p:sp>
      <p:pic>
        <p:nvPicPr>
          <p:cNvPr id="3" name="Picture 2"/>
          <p:cNvPicPr>
            <a:picLocks noChangeAspect="1"/>
          </p:cNvPicPr>
          <p:nvPr/>
        </p:nvPicPr>
        <p:blipFill rotWithShape="1">
          <a:blip r:embed="rId3"/>
          <a:srcRect l="49319" t="8695" r="-1378" b="7246"/>
          <a:stretch/>
        </p:blipFill>
        <p:spPr>
          <a:xfrm>
            <a:off x="5334000" y="1066800"/>
            <a:ext cx="3810000" cy="5598367"/>
          </a:xfrm>
          <a:prstGeom prst="rect">
            <a:avLst/>
          </a:prstGeom>
        </p:spPr>
      </p:pic>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205FAED-2C87-424D-9EA0-7C56B5DB84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(Blue brushed metal design)</Template>
  <TotalTime>1507</TotalTime>
  <Words>3092</Words>
  <Application>Microsoft Macintosh PowerPoint</Application>
  <PresentationFormat>On-screen Show (4:3)</PresentationFormat>
  <Paragraphs>360</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Blue Segoe 4-3 template-template_April-17-2007</vt:lpstr>
      <vt:lpstr>White with Courier font for code slides</vt:lpstr>
      <vt:lpstr>The Ins and Outs of Adolescent      Brain Development</vt:lpstr>
      <vt:lpstr> The Adolescent Brain: An Example</vt:lpstr>
      <vt:lpstr>Why is it so important to study the brain?</vt:lpstr>
      <vt:lpstr>Parts of the Brain</vt:lpstr>
      <vt:lpstr>PowerPoint Presentation</vt:lpstr>
      <vt:lpstr>What Is Executive Function?</vt:lpstr>
      <vt:lpstr>Executive Function and the Brain</vt:lpstr>
      <vt:lpstr>How the Brain Develops</vt:lpstr>
      <vt:lpstr>Adolescent Development</vt:lpstr>
      <vt:lpstr>Key Changes in the Adolescent Brain</vt:lpstr>
      <vt:lpstr>Some Issues Related to Teen Brains</vt:lpstr>
      <vt:lpstr>Sleep and the Adolescent Brain</vt:lpstr>
      <vt:lpstr>Sleep and Teens: What Adults Can Do</vt:lpstr>
      <vt:lpstr>Alcohol and the Adolescent Brain</vt:lpstr>
      <vt:lpstr>Driving and the Adolescent Brain</vt:lpstr>
      <vt:lpstr>Driving and the Adolescent    Brain</vt:lpstr>
      <vt:lpstr>Georgia’s Graduated Driver Licenses</vt:lpstr>
      <vt:lpstr>Risk-Taking in Adolescents: What Adults Can Do</vt:lpstr>
      <vt:lpstr>Risk-Taking in Adolescents: What Adults Can Do</vt:lpstr>
      <vt:lpstr>Some Resources on the Adolescent Brain</vt:lpstr>
      <vt:lpstr>Some Resources on the Adolescent Brain</vt:lpstr>
      <vt:lpstr>Brain Development</vt:lpstr>
    </vt:vector>
  </TitlesOfParts>
  <Company>GC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Muganda, Tanya</dc:creator>
  <cp:keywords/>
  <cp:lastModifiedBy>Linda Koh</cp:lastModifiedBy>
  <cp:revision>66</cp:revision>
  <dcterms:created xsi:type="dcterms:W3CDTF">2015-09-22T14:22:21Z</dcterms:created>
  <dcterms:modified xsi:type="dcterms:W3CDTF">2015-09-30T19:55:44Z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TC102867069990</vt:lpwstr>
  </property>
</Properties>
</file>