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6"/>
  </p:notesMasterIdLst>
  <p:sldIdLst>
    <p:sldId id="256" r:id="rId3"/>
    <p:sldId id="261" r:id="rId4"/>
    <p:sldId id="257" r:id="rId5"/>
    <p:sldId id="263" r:id="rId6"/>
    <p:sldId id="264" r:id="rId7"/>
    <p:sldId id="265" r:id="rId8"/>
    <p:sldId id="305" r:id="rId9"/>
    <p:sldId id="306" r:id="rId10"/>
    <p:sldId id="307" r:id="rId11"/>
    <p:sldId id="309" r:id="rId12"/>
    <p:sldId id="308" r:id="rId13"/>
    <p:sldId id="269" r:id="rId14"/>
    <p:sldId id="310" r:id="rId15"/>
    <p:sldId id="262" r:id="rId16"/>
    <p:sldId id="276" r:id="rId17"/>
    <p:sldId id="273" r:id="rId18"/>
    <p:sldId id="280" r:id="rId19"/>
    <p:sldId id="275" r:id="rId20"/>
    <p:sldId id="283" r:id="rId21"/>
    <p:sldId id="303" r:id="rId22"/>
    <p:sldId id="277" r:id="rId23"/>
    <p:sldId id="272" r:id="rId24"/>
    <p:sldId id="278" r:id="rId25"/>
    <p:sldId id="284" r:id="rId26"/>
    <p:sldId id="285" r:id="rId27"/>
    <p:sldId id="271" r:id="rId28"/>
    <p:sldId id="288" r:id="rId29"/>
    <p:sldId id="289" r:id="rId30"/>
    <p:sldId id="311" r:id="rId31"/>
    <p:sldId id="286" r:id="rId32"/>
    <p:sldId id="290" r:id="rId33"/>
    <p:sldId id="291" r:id="rId34"/>
    <p:sldId id="287" r:id="rId35"/>
    <p:sldId id="292" r:id="rId36"/>
    <p:sldId id="293" r:id="rId37"/>
    <p:sldId id="295" r:id="rId38"/>
    <p:sldId id="297" r:id="rId39"/>
    <p:sldId id="296" r:id="rId40"/>
    <p:sldId id="301" r:id="rId41"/>
    <p:sldId id="259" r:id="rId42"/>
    <p:sldId id="300" r:id="rId43"/>
    <p:sldId id="302" r:id="rId44"/>
    <p:sldId id="304"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657" autoAdjust="0"/>
  </p:normalViewPr>
  <p:slideViewPr>
    <p:cSldViewPr>
      <p:cViewPr>
        <p:scale>
          <a:sx n="54" d="100"/>
          <a:sy n="54" d="100"/>
        </p:scale>
        <p:origin x="-1112"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3A94C-8DBB-1541-9A3E-D55045DB727C}"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07413658-2F50-AE47-8333-63D785C72A3B}">
      <dgm:prSet phldrT="[Text]" custT="1"/>
      <dgm:spPr/>
      <dgm:t>
        <a:bodyPr/>
        <a:lstStyle/>
        <a:p>
          <a:r>
            <a:rPr lang="en-US" sz="2800" b="1" dirty="0" smtClean="0">
              <a:latin typeface="Arial Narrow"/>
              <a:cs typeface="Arial Narrow"/>
            </a:rPr>
            <a:t>Physical</a:t>
          </a:r>
          <a:endParaRPr lang="en-US" sz="2800" b="1" dirty="0">
            <a:latin typeface="Arial Narrow"/>
            <a:cs typeface="Arial Narrow"/>
          </a:endParaRPr>
        </a:p>
      </dgm:t>
    </dgm:pt>
    <dgm:pt modelId="{73B28CF9-9474-5647-B7B2-F0810A563229}" type="parTrans" cxnId="{2C97DCA0-D300-F344-A7E4-35D5DFB34AD2}">
      <dgm:prSet/>
      <dgm:spPr/>
      <dgm:t>
        <a:bodyPr/>
        <a:lstStyle/>
        <a:p>
          <a:endParaRPr lang="en-US"/>
        </a:p>
      </dgm:t>
    </dgm:pt>
    <dgm:pt modelId="{1B262524-2E70-114C-B542-222F67361F6D}" type="sibTrans" cxnId="{2C97DCA0-D300-F344-A7E4-35D5DFB34AD2}">
      <dgm:prSet/>
      <dgm:spPr/>
      <dgm:t>
        <a:bodyPr/>
        <a:lstStyle/>
        <a:p>
          <a:endParaRPr lang="en-US"/>
        </a:p>
      </dgm:t>
    </dgm:pt>
    <dgm:pt modelId="{3C7E77FB-80AA-3347-8B1E-B5A87D8C0E30}">
      <dgm:prSet phldrT="[Text]" custT="1"/>
      <dgm:spPr/>
      <dgm:t>
        <a:bodyPr/>
        <a:lstStyle/>
        <a:p>
          <a:r>
            <a:rPr lang="en-US" sz="2800" b="1" dirty="0" smtClean="0">
              <a:latin typeface="Arial Narrow"/>
              <a:cs typeface="Arial Narrow"/>
            </a:rPr>
            <a:t>Emotional </a:t>
          </a:r>
          <a:endParaRPr lang="en-US" sz="2800" b="1" dirty="0">
            <a:latin typeface="Arial Narrow"/>
            <a:cs typeface="Arial Narrow"/>
          </a:endParaRPr>
        </a:p>
      </dgm:t>
    </dgm:pt>
    <dgm:pt modelId="{EB2CB25E-37E7-8B44-95C7-BCAA21AE1ED3}" type="parTrans" cxnId="{2A6E35C7-87BB-054E-A23B-7D8749630CD1}">
      <dgm:prSet/>
      <dgm:spPr/>
      <dgm:t>
        <a:bodyPr/>
        <a:lstStyle/>
        <a:p>
          <a:endParaRPr lang="en-US"/>
        </a:p>
      </dgm:t>
    </dgm:pt>
    <dgm:pt modelId="{A686FF78-95CE-2C4C-AEDF-7ADC4FBE234F}" type="sibTrans" cxnId="{2A6E35C7-87BB-054E-A23B-7D8749630CD1}">
      <dgm:prSet/>
      <dgm:spPr/>
      <dgm:t>
        <a:bodyPr/>
        <a:lstStyle/>
        <a:p>
          <a:endParaRPr lang="en-US"/>
        </a:p>
      </dgm:t>
    </dgm:pt>
    <dgm:pt modelId="{0BFEDE73-758B-0141-9EBE-CCB9DD3FB986}">
      <dgm:prSet phldrT="[Text]" custT="1"/>
      <dgm:spPr/>
      <dgm:t>
        <a:bodyPr/>
        <a:lstStyle/>
        <a:p>
          <a:r>
            <a:rPr lang="en-US" sz="2800" b="1" dirty="0" smtClean="0">
              <a:latin typeface="Arial Narrow"/>
              <a:cs typeface="Arial Narrow"/>
            </a:rPr>
            <a:t>Relational </a:t>
          </a:r>
          <a:endParaRPr lang="en-US" sz="2800" b="1" dirty="0">
            <a:latin typeface="Arial Narrow"/>
            <a:cs typeface="Arial Narrow"/>
          </a:endParaRPr>
        </a:p>
      </dgm:t>
    </dgm:pt>
    <dgm:pt modelId="{C886F3DF-9D05-9D49-B3D0-B5372804EBEE}" type="parTrans" cxnId="{F002E59B-CACE-1044-A60E-AB5CA2DBE8B5}">
      <dgm:prSet/>
      <dgm:spPr/>
      <dgm:t>
        <a:bodyPr/>
        <a:lstStyle/>
        <a:p>
          <a:endParaRPr lang="en-US"/>
        </a:p>
      </dgm:t>
    </dgm:pt>
    <dgm:pt modelId="{DCD25603-5986-9649-92F2-10A65AE92B8E}" type="sibTrans" cxnId="{F002E59B-CACE-1044-A60E-AB5CA2DBE8B5}">
      <dgm:prSet/>
      <dgm:spPr/>
      <dgm:t>
        <a:bodyPr/>
        <a:lstStyle/>
        <a:p>
          <a:endParaRPr lang="en-US"/>
        </a:p>
      </dgm:t>
    </dgm:pt>
    <dgm:pt modelId="{3EF5DD49-52AC-4349-9C49-5A3AA8DBBFA2}">
      <dgm:prSet custT="1"/>
      <dgm:spPr/>
      <dgm:t>
        <a:bodyPr/>
        <a:lstStyle/>
        <a:p>
          <a:r>
            <a:rPr lang="en-US" sz="3200" b="1" dirty="0" smtClean="0">
              <a:latin typeface="Arial Narrow"/>
              <a:cs typeface="Arial Narrow"/>
            </a:rPr>
            <a:t>Spiritual </a:t>
          </a:r>
          <a:endParaRPr lang="en-US" sz="3200" b="1" dirty="0">
            <a:latin typeface="Arial Narrow"/>
            <a:cs typeface="Arial Narrow"/>
          </a:endParaRPr>
        </a:p>
      </dgm:t>
    </dgm:pt>
    <dgm:pt modelId="{D4576DFB-E35C-9644-BC35-AD264A00A4F6}" type="parTrans" cxnId="{D44E050E-AF52-FA4B-941D-678F1627988E}">
      <dgm:prSet/>
      <dgm:spPr/>
      <dgm:t>
        <a:bodyPr/>
        <a:lstStyle/>
        <a:p>
          <a:endParaRPr lang="en-US"/>
        </a:p>
      </dgm:t>
    </dgm:pt>
    <dgm:pt modelId="{AFDA5DB7-C5C3-5445-AE75-D7AAE8CE4251}" type="sibTrans" cxnId="{D44E050E-AF52-FA4B-941D-678F1627988E}">
      <dgm:prSet/>
      <dgm:spPr/>
      <dgm:t>
        <a:bodyPr/>
        <a:lstStyle/>
        <a:p>
          <a:endParaRPr lang="en-US"/>
        </a:p>
      </dgm:t>
    </dgm:pt>
    <dgm:pt modelId="{641D154B-A715-B946-B781-0C85530CB651}" type="pres">
      <dgm:prSet presAssocID="{6423A94C-8DBB-1541-9A3E-D55045DB727C}" presName="Name0" presStyleCnt="0">
        <dgm:presLayoutVars>
          <dgm:chMax val="7"/>
          <dgm:chPref val="7"/>
          <dgm:dir/>
          <dgm:animLvl val="lvl"/>
        </dgm:presLayoutVars>
      </dgm:prSet>
      <dgm:spPr/>
      <dgm:t>
        <a:bodyPr/>
        <a:lstStyle/>
        <a:p>
          <a:endParaRPr lang="en-US"/>
        </a:p>
      </dgm:t>
    </dgm:pt>
    <dgm:pt modelId="{97C9B963-40C1-3C48-9156-1811D2FFF31D}" type="pres">
      <dgm:prSet presAssocID="{07413658-2F50-AE47-8333-63D785C72A3B}" presName="Accent1" presStyleCnt="0"/>
      <dgm:spPr/>
    </dgm:pt>
    <dgm:pt modelId="{B69AB7BF-C0C2-BB4B-86F1-98F068417EB5}" type="pres">
      <dgm:prSet presAssocID="{07413658-2F50-AE47-8333-63D785C72A3B}" presName="Accent" presStyleLbl="node1" presStyleIdx="0" presStyleCnt="4" custScaleX="121274" custLinFactNeighborX="632"/>
      <dgm:spPr/>
    </dgm:pt>
    <dgm:pt modelId="{6C6FB520-E011-7243-A83F-2354D3BDF441}" type="pres">
      <dgm:prSet presAssocID="{07413658-2F50-AE47-8333-63D785C72A3B}" presName="Parent1" presStyleLbl="revTx" presStyleIdx="0" presStyleCnt="4" custScaleX="138106">
        <dgm:presLayoutVars>
          <dgm:chMax val="1"/>
          <dgm:chPref val="1"/>
          <dgm:bulletEnabled val="1"/>
        </dgm:presLayoutVars>
      </dgm:prSet>
      <dgm:spPr/>
      <dgm:t>
        <a:bodyPr/>
        <a:lstStyle/>
        <a:p>
          <a:endParaRPr lang="en-US"/>
        </a:p>
      </dgm:t>
    </dgm:pt>
    <dgm:pt modelId="{A4EE51B2-55E6-324D-8A02-A3E56AE93C2F}" type="pres">
      <dgm:prSet presAssocID="{3C7E77FB-80AA-3347-8B1E-B5A87D8C0E30}" presName="Accent2" presStyleCnt="0"/>
      <dgm:spPr/>
    </dgm:pt>
    <dgm:pt modelId="{A9AD9FF9-5E63-FC4F-89EA-788606462F82}" type="pres">
      <dgm:prSet presAssocID="{3C7E77FB-80AA-3347-8B1E-B5A87D8C0E30}" presName="Accent" presStyleLbl="node1" presStyleIdx="1" presStyleCnt="4" custScaleX="126326"/>
      <dgm:spPr/>
    </dgm:pt>
    <dgm:pt modelId="{C4051EF1-1529-344D-ADFF-42C74C0105C3}" type="pres">
      <dgm:prSet presAssocID="{3C7E77FB-80AA-3347-8B1E-B5A87D8C0E30}" presName="Parent2" presStyleLbl="revTx" presStyleIdx="1" presStyleCnt="4" custScaleX="149959">
        <dgm:presLayoutVars>
          <dgm:chMax val="1"/>
          <dgm:chPref val="1"/>
          <dgm:bulletEnabled val="1"/>
        </dgm:presLayoutVars>
      </dgm:prSet>
      <dgm:spPr/>
      <dgm:t>
        <a:bodyPr/>
        <a:lstStyle/>
        <a:p>
          <a:endParaRPr lang="en-US"/>
        </a:p>
      </dgm:t>
    </dgm:pt>
    <dgm:pt modelId="{F36B851D-6E86-F747-9EA2-5D825AE90FD2}" type="pres">
      <dgm:prSet presAssocID="{0BFEDE73-758B-0141-9EBE-CCB9DD3FB986}" presName="Accent3" presStyleCnt="0"/>
      <dgm:spPr/>
    </dgm:pt>
    <dgm:pt modelId="{1F90F4BB-D705-504D-BCCE-68AFFE20BCBA}" type="pres">
      <dgm:prSet presAssocID="{0BFEDE73-758B-0141-9EBE-CCB9DD3FB986}" presName="Accent" presStyleLbl="node1" presStyleIdx="2" presStyleCnt="4" custScaleX="115689"/>
      <dgm:spPr/>
    </dgm:pt>
    <dgm:pt modelId="{53ECACB4-0EC2-6845-9584-1AA5A80E124F}" type="pres">
      <dgm:prSet presAssocID="{0BFEDE73-758B-0141-9EBE-CCB9DD3FB986}" presName="Parent3" presStyleLbl="revTx" presStyleIdx="2" presStyleCnt="4" custScaleX="141445">
        <dgm:presLayoutVars>
          <dgm:chMax val="1"/>
          <dgm:chPref val="1"/>
          <dgm:bulletEnabled val="1"/>
        </dgm:presLayoutVars>
      </dgm:prSet>
      <dgm:spPr/>
      <dgm:t>
        <a:bodyPr/>
        <a:lstStyle/>
        <a:p>
          <a:endParaRPr lang="en-US"/>
        </a:p>
      </dgm:t>
    </dgm:pt>
    <dgm:pt modelId="{9853C702-24FC-EB47-903A-C3A95D164456}" type="pres">
      <dgm:prSet presAssocID="{3EF5DD49-52AC-4349-9C49-5A3AA8DBBFA2}" presName="Accent4" presStyleCnt="0"/>
      <dgm:spPr/>
    </dgm:pt>
    <dgm:pt modelId="{B636DB66-2B7B-674F-94EB-3CD76BCFDACF}" type="pres">
      <dgm:prSet presAssocID="{3EF5DD49-52AC-4349-9C49-5A3AA8DBBFA2}" presName="Accent" presStyleLbl="node1" presStyleIdx="3" presStyleCnt="4" custScaleX="121854"/>
      <dgm:spPr/>
    </dgm:pt>
    <dgm:pt modelId="{183B4D2F-3F14-A24B-B84A-80847AA389F5}" type="pres">
      <dgm:prSet presAssocID="{3EF5DD49-52AC-4349-9C49-5A3AA8DBBFA2}" presName="Parent4" presStyleLbl="revTx" presStyleIdx="3" presStyleCnt="4" custScaleX="171524">
        <dgm:presLayoutVars>
          <dgm:chMax val="1"/>
          <dgm:chPref val="1"/>
          <dgm:bulletEnabled val="1"/>
        </dgm:presLayoutVars>
      </dgm:prSet>
      <dgm:spPr/>
      <dgm:t>
        <a:bodyPr/>
        <a:lstStyle/>
        <a:p>
          <a:endParaRPr lang="en-US"/>
        </a:p>
      </dgm:t>
    </dgm:pt>
  </dgm:ptLst>
  <dgm:cxnLst>
    <dgm:cxn modelId="{BEDCE776-7B09-C249-9585-CD6F11ADC090}" type="presOf" srcId="{3EF5DD49-52AC-4349-9C49-5A3AA8DBBFA2}" destId="{183B4D2F-3F14-A24B-B84A-80847AA389F5}" srcOrd="0" destOrd="0" presId="urn:microsoft.com/office/officeart/2009/layout/CircleArrowProcess"/>
    <dgm:cxn modelId="{1E607814-11D1-7245-BA83-2DA68DAC3C8F}" type="presOf" srcId="{0BFEDE73-758B-0141-9EBE-CCB9DD3FB986}" destId="{53ECACB4-0EC2-6845-9584-1AA5A80E124F}" srcOrd="0" destOrd="0" presId="urn:microsoft.com/office/officeart/2009/layout/CircleArrowProcess"/>
    <dgm:cxn modelId="{2B9D159B-4ABB-2C4D-BFB6-0F9D27442E3F}" type="presOf" srcId="{3C7E77FB-80AA-3347-8B1E-B5A87D8C0E30}" destId="{C4051EF1-1529-344D-ADFF-42C74C0105C3}" srcOrd="0" destOrd="0" presId="urn:microsoft.com/office/officeart/2009/layout/CircleArrowProcess"/>
    <dgm:cxn modelId="{2B95ED94-7331-BA4A-BDF6-1C37E07F7ECF}" type="presOf" srcId="{6423A94C-8DBB-1541-9A3E-D55045DB727C}" destId="{641D154B-A715-B946-B781-0C85530CB651}" srcOrd="0" destOrd="0" presId="urn:microsoft.com/office/officeart/2009/layout/CircleArrowProcess"/>
    <dgm:cxn modelId="{A8EB3AE8-4D85-B946-BA4F-83E373175D1E}" type="presOf" srcId="{07413658-2F50-AE47-8333-63D785C72A3B}" destId="{6C6FB520-E011-7243-A83F-2354D3BDF441}" srcOrd="0" destOrd="0" presId="urn:microsoft.com/office/officeart/2009/layout/CircleArrowProcess"/>
    <dgm:cxn modelId="{2C97DCA0-D300-F344-A7E4-35D5DFB34AD2}" srcId="{6423A94C-8DBB-1541-9A3E-D55045DB727C}" destId="{07413658-2F50-AE47-8333-63D785C72A3B}" srcOrd="0" destOrd="0" parTransId="{73B28CF9-9474-5647-B7B2-F0810A563229}" sibTransId="{1B262524-2E70-114C-B542-222F67361F6D}"/>
    <dgm:cxn modelId="{F002E59B-CACE-1044-A60E-AB5CA2DBE8B5}" srcId="{6423A94C-8DBB-1541-9A3E-D55045DB727C}" destId="{0BFEDE73-758B-0141-9EBE-CCB9DD3FB986}" srcOrd="2" destOrd="0" parTransId="{C886F3DF-9D05-9D49-B3D0-B5372804EBEE}" sibTransId="{DCD25603-5986-9649-92F2-10A65AE92B8E}"/>
    <dgm:cxn modelId="{2A6E35C7-87BB-054E-A23B-7D8749630CD1}" srcId="{6423A94C-8DBB-1541-9A3E-D55045DB727C}" destId="{3C7E77FB-80AA-3347-8B1E-B5A87D8C0E30}" srcOrd="1" destOrd="0" parTransId="{EB2CB25E-37E7-8B44-95C7-BCAA21AE1ED3}" sibTransId="{A686FF78-95CE-2C4C-AEDF-7ADC4FBE234F}"/>
    <dgm:cxn modelId="{D44E050E-AF52-FA4B-941D-678F1627988E}" srcId="{6423A94C-8DBB-1541-9A3E-D55045DB727C}" destId="{3EF5DD49-52AC-4349-9C49-5A3AA8DBBFA2}" srcOrd="3" destOrd="0" parTransId="{D4576DFB-E35C-9644-BC35-AD264A00A4F6}" sibTransId="{AFDA5DB7-C5C3-5445-AE75-D7AAE8CE4251}"/>
    <dgm:cxn modelId="{82050985-CDA7-F340-8932-C4211325636E}" type="presParOf" srcId="{641D154B-A715-B946-B781-0C85530CB651}" destId="{97C9B963-40C1-3C48-9156-1811D2FFF31D}" srcOrd="0" destOrd="0" presId="urn:microsoft.com/office/officeart/2009/layout/CircleArrowProcess"/>
    <dgm:cxn modelId="{8513C59A-43D4-794E-83AE-8E4752CD8C85}" type="presParOf" srcId="{97C9B963-40C1-3C48-9156-1811D2FFF31D}" destId="{B69AB7BF-C0C2-BB4B-86F1-98F068417EB5}" srcOrd="0" destOrd="0" presId="urn:microsoft.com/office/officeart/2009/layout/CircleArrowProcess"/>
    <dgm:cxn modelId="{659640A8-1A66-984B-9256-42F365D40F8F}" type="presParOf" srcId="{641D154B-A715-B946-B781-0C85530CB651}" destId="{6C6FB520-E011-7243-A83F-2354D3BDF441}" srcOrd="1" destOrd="0" presId="urn:microsoft.com/office/officeart/2009/layout/CircleArrowProcess"/>
    <dgm:cxn modelId="{00AE43BF-46BC-8C42-8188-B1BA2F7EB928}" type="presParOf" srcId="{641D154B-A715-B946-B781-0C85530CB651}" destId="{A4EE51B2-55E6-324D-8A02-A3E56AE93C2F}" srcOrd="2" destOrd="0" presId="urn:microsoft.com/office/officeart/2009/layout/CircleArrowProcess"/>
    <dgm:cxn modelId="{7F5F735B-ADB8-974D-A6E9-3F3EC78B5BB6}" type="presParOf" srcId="{A4EE51B2-55E6-324D-8A02-A3E56AE93C2F}" destId="{A9AD9FF9-5E63-FC4F-89EA-788606462F82}" srcOrd="0" destOrd="0" presId="urn:microsoft.com/office/officeart/2009/layout/CircleArrowProcess"/>
    <dgm:cxn modelId="{3B237B0B-5BA1-ED42-9533-D303DD31D03A}" type="presParOf" srcId="{641D154B-A715-B946-B781-0C85530CB651}" destId="{C4051EF1-1529-344D-ADFF-42C74C0105C3}" srcOrd="3" destOrd="0" presId="urn:microsoft.com/office/officeart/2009/layout/CircleArrowProcess"/>
    <dgm:cxn modelId="{58B3DBA6-15BB-5549-B05F-810E619D3754}" type="presParOf" srcId="{641D154B-A715-B946-B781-0C85530CB651}" destId="{F36B851D-6E86-F747-9EA2-5D825AE90FD2}" srcOrd="4" destOrd="0" presId="urn:microsoft.com/office/officeart/2009/layout/CircleArrowProcess"/>
    <dgm:cxn modelId="{ECF5881C-B658-D047-BD40-D185B6C2BDBC}" type="presParOf" srcId="{F36B851D-6E86-F747-9EA2-5D825AE90FD2}" destId="{1F90F4BB-D705-504D-BCCE-68AFFE20BCBA}" srcOrd="0" destOrd="0" presId="urn:microsoft.com/office/officeart/2009/layout/CircleArrowProcess"/>
    <dgm:cxn modelId="{44CAA75F-A0D8-E049-999B-332D6625E80C}" type="presParOf" srcId="{641D154B-A715-B946-B781-0C85530CB651}" destId="{53ECACB4-0EC2-6845-9584-1AA5A80E124F}" srcOrd="5" destOrd="0" presId="urn:microsoft.com/office/officeart/2009/layout/CircleArrowProcess"/>
    <dgm:cxn modelId="{B0DE36F8-3D92-BD46-A68E-902E5E91421C}" type="presParOf" srcId="{641D154B-A715-B946-B781-0C85530CB651}" destId="{9853C702-24FC-EB47-903A-C3A95D164456}" srcOrd="6" destOrd="0" presId="urn:microsoft.com/office/officeart/2009/layout/CircleArrowProcess"/>
    <dgm:cxn modelId="{D8DEA1D3-9F90-9744-833A-5386CADA673B}" type="presParOf" srcId="{9853C702-24FC-EB47-903A-C3A95D164456}" destId="{B636DB66-2B7B-674F-94EB-3CD76BCFDACF}" srcOrd="0" destOrd="0" presId="urn:microsoft.com/office/officeart/2009/layout/CircleArrowProcess"/>
    <dgm:cxn modelId="{44F6B27A-CBD7-C34D-B7C2-627FBD9202A6}" type="presParOf" srcId="{641D154B-A715-B946-B781-0C85530CB651}" destId="{183B4D2F-3F14-A24B-B84A-80847AA389F5}"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AB7BF-C0C2-BB4B-86F1-98F068417EB5}">
      <dsp:nvSpPr>
        <dsp:cNvPr id="0" name=""/>
        <dsp:cNvSpPr/>
      </dsp:nvSpPr>
      <dsp:spPr>
        <a:xfrm>
          <a:off x="3238498" y="0"/>
          <a:ext cx="2369430" cy="1953981"/>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6FB520-E011-7243-A83F-2354D3BDF441}">
      <dsp:nvSpPr>
        <dsp:cNvPr id="0" name=""/>
        <dsp:cNvSpPr/>
      </dsp:nvSpPr>
      <dsp:spPr>
        <a:xfrm>
          <a:off x="3657599" y="707288"/>
          <a:ext cx="1505799" cy="54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Narrow"/>
              <a:cs typeface="Arial Narrow"/>
            </a:rPr>
            <a:t>Physical</a:t>
          </a:r>
          <a:endParaRPr lang="en-US" sz="2800" b="1" kern="1200" dirty="0">
            <a:latin typeface="Arial Narrow"/>
            <a:cs typeface="Arial Narrow"/>
          </a:endParaRPr>
        </a:p>
      </dsp:txBody>
      <dsp:txXfrm>
        <a:off x="3657599" y="707288"/>
        <a:ext cx="1505799" cy="545104"/>
      </dsp:txXfrm>
    </dsp:sp>
    <dsp:sp modelId="{A9AD9FF9-5E63-FC4F-89EA-788606462F82}">
      <dsp:nvSpPr>
        <dsp:cNvPr id="0" name=""/>
        <dsp:cNvSpPr/>
      </dsp:nvSpPr>
      <dsp:spPr>
        <a:xfrm>
          <a:off x="2634019" y="1122852"/>
          <a:ext cx="2468135" cy="1953981"/>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051EF1-1529-344D-ADFF-42C74C0105C3}">
      <dsp:nvSpPr>
        <dsp:cNvPr id="0" name=""/>
        <dsp:cNvSpPr/>
      </dsp:nvSpPr>
      <dsp:spPr>
        <a:xfrm>
          <a:off x="3048004" y="1832213"/>
          <a:ext cx="1635034" cy="54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Narrow"/>
              <a:cs typeface="Arial Narrow"/>
            </a:rPr>
            <a:t>Emotional </a:t>
          </a:r>
          <a:endParaRPr lang="en-US" sz="2800" b="1" kern="1200" dirty="0">
            <a:latin typeface="Arial Narrow"/>
            <a:cs typeface="Arial Narrow"/>
          </a:endParaRPr>
        </a:p>
      </dsp:txBody>
      <dsp:txXfrm>
        <a:off x="3048004" y="1832213"/>
        <a:ext cx="1635034" cy="545104"/>
      </dsp:txXfrm>
    </dsp:sp>
    <dsp:sp modelId="{1F90F4BB-D705-504D-BCCE-68AFFE20BCBA}">
      <dsp:nvSpPr>
        <dsp:cNvPr id="0" name=""/>
        <dsp:cNvSpPr/>
      </dsp:nvSpPr>
      <dsp:spPr>
        <a:xfrm>
          <a:off x="3280709" y="2249850"/>
          <a:ext cx="2260311" cy="1953981"/>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3ECACB4-0EC2-6845-9584-1AA5A80E124F}">
      <dsp:nvSpPr>
        <dsp:cNvPr id="0" name=""/>
        <dsp:cNvSpPr/>
      </dsp:nvSpPr>
      <dsp:spPr>
        <a:xfrm>
          <a:off x="3639396" y="2957139"/>
          <a:ext cx="1542205" cy="54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Narrow"/>
              <a:cs typeface="Arial Narrow"/>
            </a:rPr>
            <a:t>Relational </a:t>
          </a:r>
          <a:endParaRPr lang="en-US" sz="2800" b="1" kern="1200" dirty="0">
            <a:latin typeface="Arial Narrow"/>
            <a:cs typeface="Arial Narrow"/>
          </a:endParaRPr>
        </a:p>
      </dsp:txBody>
      <dsp:txXfrm>
        <a:off x="3639396" y="2957139"/>
        <a:ext cx="1542205" cy="545104"/>
      </dsp:txXfrm>
    </dsp:sp>
    <dsp:sp modelId="{B636DB66-2B7B-674F-94EB-3CD76BCFDACF}">
      <dsp:nvSpPr>
        <dsp:cNvPr id="0" name=""/>
        <dsp:cNvSpPr/>
      </dsp:nvSpPr>
      <dsp:spPr>
        <a:xfrm>
          <a:off x="2847049" y="3502243"/>
          <a:ext cx="2045374" cy="1679356"/>
        </a:xfrm>
        <a:prstGeom prst="blockArc">
          <a:avLst>
            <a:gd name="adj1" fmla="val 0"/>
            <a:gd name="adj2" fmla="val 18900000"/>
            <a:gd name="adj3" fmla="val 127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3B4D2F-3F14-A24B-B84A-80847AA389F5}">
      <dsp:nvSpPr>
        <dsp:cNvPr id="0" name=""/>
        <dsp:cNvSpPr/>
      </dsp:nvSpPr>
      <dsp:spPr>
        <a:xfrm>
          <a:off x="2930440" y="4082064"/>
          <a:ext cx="1870162" cy="54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Narrow"/>
              <a:cs typeface="Arial Narrow"/>
            </a:rPr>
            <a:t>Spiritual </a:t>
          </a:r>
          <a:endParaRPr lang="en-US" sz="3200" b="1" kern="1200" dirty="0">
            <a:latin typeface="Arial Narrow"/>
            <a:cs typeface="Arial Narrow"/>
          </a:endParaRPr>
        </a:p>
      </dsp:txBody>
      <dsp:txXfrm>
        <a:off x="2930440" y="4082064"/>
        <a:ext cx="1870162" cy="54510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EBA10-752C-CE45-99E8-2D5B8EE67C4B}" type="datetimeFigureOut">
              <a:rPr lang="en-US" smtClean="0"/>
              <a:t>9/28/15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65F74E-4A2A-FF4C-9C45-54A5EFB4D91D}" type="slidenum">
              <a:rPr lang="en-US" smtClean="0"/>
              <a:t>‹#›</a:t>
            </a:fld>
            <a:endParaRPr lang="en-US"/>
          </a:p>
        </p:txBody>
      </p:sp>
    </p:spTree>
    <p:extLst>
      <p:ext uri="{BB962C8B-B14F-4D97-AF65-F5344CB8AC3E}">
        <p14:creationId xmlns:p14="http://schemas.microsoft.com/office/powerpoint/2010/main" val="29633912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mayoclinic.org/diseases-conditions/childhood-obesity/basic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God’s Design for the Highly Healthy Child (Adapted from </a:t>
            </a:r>
            <a:r>
              <a:rPr lang="en-US" b="1" i="1" dirty="0" smtClean="0"/>
              <a:t>God’s Design for a Highly Healthy Child</a:t>
            </a:r>
            <a:r>
              <a:rPr lang="en-US" b="1" i="1" baseline="0" dirty="0" smtClean="0"/>
              <a:t> </a:t>
            </a:r>
            <a:r>
              <a:rPr lang="en-US" b="1" i="0" baseline="0" dirty="0" smtClean="0"/>
              <a:t> by Walt Larimore).</a:t>
            </a:r>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1</a:t>
            </a:fld>
            <a:endParaRPr lang="en-US"/>
          </a:p>
        </p:txBody>
      </p:sp>
    </p:spTree>
    <p:extLst>
      <p:ext uri="{BB962C8B-B14F-4D97-AF65-F5344CB8AC3E}">
        <p14:creationId xmlns:p14="http://schemas.microsoft.com/office/powerpoint/2010/main" val="217656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The Relational Wheel</a:t>
            </a:r>
          </a:p>
          <a:p>
            <a:endParaRPr lang="en-US" b="1" dirty="0" smtClean="0">
              <a:solidFill>
                <a:srgbClr val="FF0000"/>
              </a:solidFill>
            </a:endParaRPr>
          </a:p>
          <a:p>
            <a:pPr marL="171450" indent="-171450">
              <a:buFont typeface="Arial"/>
              <a:buChar char="•"/>
            </a:pPr>
            <a:r>
              <a:rPr lang="en-US" sz="1200" b="1" dirty="0" smtClean="0">
                <a:solidFill>
                  <a:srgbClr val="000000"/>
                </a:solidFill>
              </a:rPr>
              <a:t>A child’s relationships with his parents, siblings, friends, schoolmates, teachers, neighbors and the community affects his relational health.</a:t>
            </a:r>
          </a:p>
          <a:p>
            <a:pPr marL="171450" indent="-171450">
              <a:buFont typeface="Arial"/>
              <a:buChar char="•"/>
            </a:pPr>
            <a:r>
              <a:rPr lang="en-US" sz="1200" b="1" dirty="0" smtClean="0">
                <a:solidFill>
                  <a:srgbClr val="000000"/>
                </a:solidFill>
              </a:rPr>
              <a:t> Parents must involve their children in healthy relationships and protect them from toxic relationships.</a:t>
            </a:r>
          </a:p>
          <a:p>
            <a:pPr marL="171450" indent="-171450">
              <a:buFont typeface="Arial"/>
              <a:buChar char="•"/>
            </a:pPr>
            <a:r>
              <a:rPr lang="en-US" sz="1200" b="1" dirty="0" smtClean="0">
                <a:solidFill>
                  <a:srgbClr val="000000"/>
                </a:solidFill>
              </a:rPr>
              <a:t>Teach children how to exercise discernment in their relationships.</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10</a:t>
            </a:fld>
            <a:endParaRPr lang="en-US"/>
          </a:p>
        </p:txBody>
      </p:sp>
    </p:spTree>
    <p:extLst>
      <p:ext uri="{BB962C8B-B14F-4D97-AF65-F5344CB8AC3E}">
        <p14:creationId xmlns:p14="http://schemas.microsoft.com/office/powerpoint/2010/main" val="2621521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The Relational Wheel</a:t>
            </a:r>
          </a:p>
          <a:p>
            <a:endParaRPr lang="en-US" b="1" dirty="0" smtClean="0">
              <a:solidFill>
                <a:srgbClr val="FF0000"/>
              </a:solidFill>
            </a:endParaRPr>
          </a:p>
          <a:p>
            <a:pPr marL="171450" indent="-171450">
              <a:buFont typeface="Arial"/>
              <a:buChar char="•"/>
            </a:pPr>
            <a:r>
              <a:rPr lang="en-US" sz="1200" b="1" dirty="0" smtClean="0">
                <a:solidFill>
                  <a:srgbClr val="FF0000"/>
                </a:solidFill>
              </a:rPr>
              <a:t>Relationship with Parents </a:t>
            </a:r>
            <a:r>
              <a:rPr lang="en-US" sz="1200" b="1" dirty="0" smtClean="0"/>
              <a:t>– need to spend time with your child – critical to his/her self-concept and ability to develop and maintain healthy relationships.</a:t>
            </a:r>
          </a:p>
          <a:p>
            <a:pPr marL="171450" indent="-171450">
              <a:buFont typeface="Arial"/>
              <a:buChar char="•"/>
            </a:pPr>
            <a:r>
              <a:rPr lang="en-US" sz="1200" b="1" dirty="0" smtClean="0">
                <a:solidFill>
                  <a:srgbClr val="FF0000"/>
                </a:solidFill>
              </a:rPr>
              <a:t>Connectedness </a:t>
            </a:r>
            <a:r>
              <a:rPr lang="en-US" sz="1200" b="1" dirty="0" smtClean="0"/>
              <a:t>– is foundational to a child’s relational &amp; emotional healthy.  Helps develop constructive interactions with others, good attitude, optimistic, and can tackle life’s problems.</a:t>
            </a:r>
            <a:endParaRPr lang="en-US" sz="1200" b="1" dirty="0" smtClean="0">
              <a:solidFill>
                <a:srgbClr val="FF0000"/>
              </a:solidFill>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11</a:t>
            </a:fld>
            <a:endParaRPr lang="en-US"/>
          </a:p>
        </p:txBody>
      </p:sp>
    </p:spTree>
    <p:extLst>
      <p:ext uri="{BB962C8B-B14F-4D97-AF65-F5344CB8AC3E}">
        <p14:creationId xmlns:p14="http://schemas.microsoft.com/office/powerpoint/2010/main" val="3428752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0000"/>
                </a:solidFill>
              </a:rPr>
              <a:t>The Spiritual Wheel</a:t>
            </a:r>
          </a:p>
          <a:p>
            <a:endParaRPr lang="en-US" b="1" dirty="0" smtClean="0">
              <a:solidFill>
                <a:srgbClr val="000000"/>
              </a:solidFill>
            </a:endParaRPr>
          </a:p>
          <a:p>
            <a:pPr marL="171450" indent="-171450">
              <a:lnSpc>
                <a:spcPct val="90000"/>
              </a:lnSpc>
              <a:spcBef>
                <a:spcPts val="72"/>
              </a:spcBef>
              <a:buFont typeface="Arial"/>
              <a:buChar char="•"/>
            </a:pPr>
            <a:r>
              <a:rPr lang="en-US" sz="1200" b="1" dirty="0" smtClean="0">
                <a:solidFill>
                  <a:srgbClr val="FF0000"/>
                </a:solidFill>
              </a:rPr>
              <a:t>Personal relationship with God </a:t>
            </a:r>
            <a:r>
              <a:rPr lang="en-US" sz="1200" b="1" dirty="0" smtClean="0">
                <a:solidFill>
                  <a:srgbClr val="000000"/>
                </a:solidFill>
              </a:rPr>
              <a:t>– personal devotions, Bible reading &amp; prayer.</a:t>
            </a:r>
            <a:r>
              <a:rPr lang="en-US" sz="1200" b="1" dirty="0" smtClean="0">
                <a:solidFill>
                  <a:srgbClr val="FF0000"/>
                </a:solidFill>
              </a:rPr>
              <a:t> </a:t>
            </a:r>
          </a:p>
          <a:p>
            <a:pPr marL="171450" indent="-171450">
              <a:lnSpc>
                <a:spcPct val="90000"/>
              </a:lnSpc>
              <a:spcBef>
                <a:spcPts val="72"/>
              </a:spcBef>
              <a:buFont typeface="Arial"/>
              <a:buChar char="•"/>
            </a:pPr>
            <a:r>
              <a:rPr lang="en-US" sz="1200" b="1" dirty="0" smtClean="0">
                <a:solidFill>
                  <a:srgbClr val="FF0000"/>
                </a:solidFill>
              </a:rPr>
              <a:t>Prayer </a:t>
            </a:r>
            <a:r>
              <a:rPr lang="en-US" sz="1200" b="1" dirty="0" smtClean="0">
                <a:solidFill>
                  <a:srgbClr val="000000"/>
                </a:solidFill>
              </a:rPr>
              <a:t>– involvement in prayer groups, prayer conference.</a:t>
            </a:r>
            <a:endParaRPr lang="en-US" sz="1200" b="1" dirty="0" smtClean="0">
              <a:solidFill>
                <a:srgbClr val="FF0000"/>
              </a:solidFill>
            </a:endParaRPr>
          </a:p>
          <a:p>
            <a:pPr marL="171450" indent="-171450">
              <a:lnSpc>
                <a:spcPct val="90000"/>
              </a:lnSpc>
              <a:spcBef>
                <a:spcPts val="72"/>
              </a:spcBef>
              <a:buFont typeface="Arial"/>
              <a:buChar char="•"/>
            </a:pPr>
            <a:r>
              <a:rPr lang="en-US" sz="1200" b="1" dirty="0" smtClean="0">
                <a:solidFill>
                  <a:srgbClr val="FF0000"/>
                </a:solidFill>
              </a:rPr>
              <a:t>Spiritual instruction </a:t>
            </a:r>
            <a:r>
              <a:rPr lang="en-US" sz="1200" b="1" dirty="0" smtClean="0">
                <a:solidFill>
                  <a:srgbClr val="000000"/>
                </a:solidFill>
              </a:rPr>
              <a:t>– training in church doctrines, Sabbath Schools. and Bible study guides, small groups</a:t>
            </a:r>
            <a:endParaRPr lang="en-US" sz="1200" b="1" dirty="0" smtClean="0">
              <a:solidFill>
                <a:srgbClr val="FF0000"/>
              </a:solidFill>
            </a:endParaRPr>
          </a:p>
          <a:p>
            <a:pPr marL="171450" indent="-171450">
              <a:lnSpc>
                <a:spcPct val="90000"/>
              </a:lnSpc>
              <a:spcBef>
                <a:spcPts val="72"/>
              </a:spcBef>
              <a:buFont typeface="Arial"/>
              <a:buChar char="•"/>
            </a:pPr>
            <a:r>
              <a:rPr lang="en-US" sz="1200" b="1" dirty="0" smtClean="0">
                <a:solidFill>
                  <a:srgbClr val="FF0000"/>
                </a:solidFill>
              </a:rPr>
              <a:t>Spiritual activity </a:t>
            </a:r>
            <a:r>
              <a:rPr lang="en-US" sz="1200" b="1" dirty="0" smtClean="0"/>
              <a:t>– involvement in church worship and activity, involvement in community services.</a:t>
            </a:r>
            <a:endParaRPr lang="en-US" sz="1200"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12</a:t>
            </a:fld>
            <a:endParaRPr lang="en-US"/>
          </a:p>
        </p:txBody>
      </p:sp>
    </p:spTree>
    <p:extLst>
      <p:ext uri="{BB962C8B-B14F-4D97-AF65-F5344CB8AC3E}">
        <p14:creationId xmlns:p14="http://schemas.microsoft.com/office/powerpoint/2010/main" val="130441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VALUABLE TEACHING PRINCIPLES</a:t>
            </a:r>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13</a:t>
            </a:fld>
            <a:endParaRPr lang="en-US"/>
          </a:p>
        </p:txBody>
      </p:sp>
    </p:spTree>
    <p:extLst>
      <p:ext uri="{BB962C8B-B14F-4D97-AF65-F5344CB8AC3E}">
        <p14:creationId xmlns:p14="http://schemas.microsoft.com/office/powerpoint/2010/main" val="277322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effectLst>
                  <a:outerShdw blurRad="50800" dist="38100" dir="10800000" algn="r" rotWithShape="0">
                    <a:prstClr val="black">
                      <a:alpha val="40000"/>
                    </a:prstClr>
                  </a:outerShdw>
                </a:effectLst>
                <a:latin typeface="Cambria"/>
                <a:cs typeface="Cambria"/>
              </a:rPr>
              <a:t>1.  Be Proactive in Preventing Physical Disease</a:t>
            </a:r>
            <a:br>
              <a:rPr lang="en-US" b="1" dirty="0" smtClean="0">
                <a:solidFill>
                  <a:schemeClr val="tx1"/>
                </a:solidFill>
                <a:effectLst>
                  <a:outerShdw blurRad="50800" dist="38100" dir="10800000" algn="r" rotWithShape="0">
                    <a:prstClr val="black">
                      <a:alpha val="40000"/>
                    </a:prstClr>
                  </a:outerShdw>
                </a:effectLst>
                <a:latin typeface="Cambria"/>
                <a:cs typeface="Cambria"/>
              </a:rPr>
            </a:b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14</a:t>
            </a:fld>
            <a:endParaRPr lang="en-US"/>
          </a:p>
        </p:txBody>
      </p:sp>
    </p:spTree>
    <p:extLst>
      <p:ext uri="{BB962C8B-B14F-4D97-AF65-F5344CB8AC3E}">
        <p14:creationId xmlns:p14="http://schemas.microsoft.com/office/powerpoint/2010/main" val="4149642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0"/>
              </a:spcBef>
              <a:buFont typeface="Arial"/>
              <a:buChar char="•"/>
            </a:pPr>
            <a:r>
              <a:rPr lang="en-US" sz="1200" b="1" dirty="0" smtClean="0"/>
              <a:t>Make sure your children receive regular checkups.</a:t>
            </a:r>
          </a:p>
          <a:p>
            <a:pPr marL="171450" indent="-171450">
              <a:lnSpc>
                <a:spcPct val="90000"/>
              </a:lnSpc>
              <a:spcBef>
                <a:spcPts val="0"/>
              </a:spcBef>
              <a:buFont typeface="Arial"/>
              <a:buChar char="•"/>
            </a:pPr>
            <a:r>
              <a:rPr lang="en-US" sz="1200" b="1" dirty="0" smtClean="0"/>
              <a:t>See to it that your children receive appropriate immunizations.</a:t>
            </a:r>
          </a:p>
          <a:p>
            <a:pPr marL="171450" indent="-171450">
              <a:lnSpc>
                <a:spcPct val="90000"/>
              </a:lnSpc>
              <a:spcBef>
                <a:spcPts val="0"/>
              </a:spcBef>
              <a:buFont typeface="Arial"/>
              <a:buChar char="•"/>
            </a:pPr>
            <a:r>
              <a:rPr lang="en-US" sz="1200" b="1" dirty="0" smtClean="0"/>
              <a:t>See to it that your children receive preventive dental care.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15</a:t>
            </a:fld>
            <a:endParaRPr lang="en-US"/>
          </a:p>
        </p:txBody>
      </p:sp>
    </p:spTree>
    <p:extLst>
      <p:ext uri="{BB962C8B-B14F-4D97-AF65-F5344CB8AC3E}">
        <p14:creationId xmlns:p14="http://schemas.microsoft.com/office/powerpoint/2010/main" val="6999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2"/>
            </a:pPr>
            <a:r>
              <a:rPr lang="en-US" b="1" dirty="0" smtClean="0">
                <a:solidFill>
                  <a:schemeClr val="tx1"/>
                </a:solidFill>
                <a:effectLst>
                  <a:outerShdw blurRad="50800" dist="38100" dir="10800000" algn="r" rotWithShape="0">
                    <a:prstClr val="black">
                      <a:alpha val="40000"/>
                    </a:prstClr>
                  </a:outerShdw>
                </a:effectLst>
                <a:latin typeface="Cambria"/>
                <a:cs typeface="Cambria"/>
              </a:rPr>
              <a:t>Ensure Proper Nutrition</a:t>
            </a:r>
          </a:p>
          <a:p>
            <a:pPr marL="228600" indent="-228600">
              <a:buAutoNum type="arabicPeriod" startAt="2"/>
            </a:pPr>
            <a:endParaRPr lang="en-US" b="1" dirty="0" smtClean="0">
              <a:solidFill>
                <a:schemeClr val="tx1"/>
              </a:solidFill>
              <a:effectLst>
                <a:outerShdw blurRad="50800" dist="38100" dir="10800000" algn="r" rotWithShape="0">
                  <a:prstClr val="black">
                    <a:alpha val="40000"/>
                  </a:prstClr>
                </a:outerShdw>
              </a:effectLst>
              <a:latin typeface="Cambria"/>
              <a:cs typeface="Cambria"/>
            </a:endParaRP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Teach them to select a balanced diet.</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Eat more vegetables and fruits and less meat.</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A healthy eating plate should have:</a:t>
            </a:r>
          </a:p>
          <a:p>
            <a:pPr marL="0" indent="0">
              <a:spcBef>
                <a:spcPts val="0"/>
              </a:spcBef>
              <a:buNone/>
            </a:pPr>
            <a:r>
              <a:rPr lang="en-US" sz="1200" b="1" dirty="0" smtClean="0">
                <a:effectLst>
                  <a:outerShdw blurRad="50800" dist="38100" dir="13500000" algn="br" rotWithShape="0">
                    <a:prstClr val="black">
                      <a:alpha val="40000"/>
                    </a:prstClr>
                  </a:outerShdw>
                </a:effectLst>
              </a:rPr>
              <a:t>	vegetables </a:t>
            </a:r>
          </a:p>
          <a:p>
            <a:pPr marL="0" indent="0">
              <a:spcBef>
                <a:spcPts val="0"/>
              </a:spcBef>
              <a:buNone/>
            </a:pPr>
            <a:r>
              <a:rPr lang="en-US" sz="1200" b="1" dirty="0" smtClean="0">
                <a:effectLst>
                  <a:outerShdw blurRad="50800" dist="38100" dir="13500000" algn="br" rotWithShape="0">
                    <a:prstClr val="black">
                      <a:alpha val="40000"/>
                    </a:prstClr>
                  </a:outerShdw>
                </a:effectLst>
              </a:rPr>
              <a:t>	proteins </a:t>
            </a:r>
          </a:p>
          <a:p>
            <a:pPr marL="0" indent="0">
              <a:spcBef>
                <a:spcPts val="0"/>
              </a:spcBef>
              <a:buNone/>
            </a:pPr>
            <a:r>
              <a:rPr lang="en-US" sz="1200" b="1" dirty="0" smtClean="0">
                <a:effectLst>
                  <a:outerShdw blurRad="50800" dist="38100" dir="13500000" algn="br" rotWithShape="0">
                    <a:prstClr val="black">
                      <a:alpha val="40000"/>
                    </a:prstClr>
                  </a:outerShdw>
                </a:effectLst>
              </a:rPr>
              <a:t>	whole grains</a:t>
            </a:r>
          </a:p>
          <a:p>
            <a:pPr marL="0" indent="0">
              <a:spcBef>
                <a:spcPts val="0"/>
              </a:spcBef>
              <a:buNone/>
            </a:pPr>
            <a:r>
              <a:rPr lang="en-US" sz="1200" b="1" dirty="0" smtClean="0">
                <a:effectLst>
                  <a:outerShdw blurRad="50800" dist="38100" dir="13500000" algn="br" rotWithShape="0">
                    <a:prstClr val="black">
                      <a:alpha val="40000"/>
                    </a:prstClr>
                  </a:outerShdw>
                </a:effectLst>
              </a:rPr>
              <a:t>	fruits</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Limit or eliminate fast food.</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Avoid snacks, sweets, and fast foods.</a:t>
            </a:r>
          </a:p>
          <a:p>
            <a:pPr marL="0" indent="0">
              <a:spcBef>
                <a:spcPts val="0"/>
              </a:spcBef>
              <a:buNone/>
            </a:pPr>
            <a:endParaRPr lang="en-US" sz="1200" b="1" dirty="0" smtClean="0">
              <a:effectLst>
                <a:outerShdw blurRad="50800" dist="38100" dir="13500000" algn="br" rotWithShape="0">
                  <a:prstClr val="black">
                    <a:alpha val="40000"/>
                  </a:prstClr>
                </a:outerShdw>
              </a:effectLst>
            </a:endParaRPr>
          </a:p>
          <a:p>
            <a:pPr>
              <a:spcBef>
                <a:spcPts val="0"/>
              </a:spcBef>
            </a:pPr>
            <a:endParaRPr lang="en-US" sz="1200" dirty="0" smtClean="0"/>
          </a:p>
          <a:p>
            <a:pPr marL="228600" indent="-228600">
              <a:buAutoNum type="arabicPeriod" startAt="2"/>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16</a:t>
            </a:fld>
            <a:endParaRPr lang="en-US"/>
          </a:p>
        </p:txBody>
      </p:sp>
    </p:spTree>
    <p:extLst>
      <p:ext uri="{BB962C8B-B14F-4D97-AF65-F5344CB8AC3E}">
        <p14:creationId xmlns:p14="http://schemas.microsoft.com/office/powerpoint/2010/main" val="313072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PMingLiU" charset="0"/>
              </a:rPr>
              <a:t>The Healthy Eating Pyramid – Harvard School of Public Health</a:t>
            </a:r>
          </a:p>
          <a:p>
            <a:endParaRPr lang="en-US" b="1" dirty="0">
              <a:latin typeface="Calibri" charset="0"/>
              <a:ea typeface="PMingLiU" charset="0"/>
            </a:endParaRPr>
          </a:p>
          <a:p>
            <a:r>
              <a:rPr lang="en-US" b="1" dirty="0">
                <a:latin typeface="Calibri" charset="0"/>
                <a:ea typeface="PMingLiU" charset="0"/>
              </a:rPr>
              <a:t>Eat a plant-based diet rich in fruits, vegetables, and whole grains.  Eat a variety of fruits and vegetables with various colors.</a:t>
            </a:r>
          </a:p>
          <a:p>
            <a:endParaRPr lang="en-US" b="1" dirty="0">
              <a:latin typeface="Calibri" charset="0"/>
              <a:ea typeface="PMingLiU" charset="0"/>
            </a:endParaRPr>
          </a:p>
          <a:p>
            <a:pPr>
              <a:buFontTx/>
              <a:buChar char="•"/>
            </a:pPr>
            <a:r>
              <a:rPr lang="en-US" dirty="0">
                <a:latin typeface="Calibri" charset="0"/>
                <a:ea typeface="PMingLiU" charset="0"/>
              </a:rPr>
              <a:t>Whole Grain Bread, Cereal, Pasta, and Rice Group—Eat Liberally—6-11 servings at most meals.</a:t>
            </a:r>
          </a:p>
          <a:p>
            <a:pPr>
              <a:buFontTx/>
              <a:buChar char="•"/>
            </a:pPr>
            <a:r>
              <a:rPr lang="en-US" dirty="0">
                <a:latin typeface="Calibri" charset="0"/>
                <a:ea typeface="PMingLiU" charset="0"/>
              </a:rPr>
              <a:t> Vegetables—Eat in abundance – 3-5 servings.</a:t>
            </a:r>
          </a:p>
          <a:p>
            <a:pPr>
              <a:buFontTx/>
              <a:buChar char="•"/>
            </a:pPr>
            <a:r>
              <a:rPr lang="en-US" dirty="0">
                <a:latin typeface="Calibri" charset="0"/>
                <a:ea typeface="PMingLiU" charset="0"/>
              </a:rPr>
              <a:t> Fruit -- 2-4 servings</a:t>
            </a:r>
          </a:p>
          <a:p>
            <a:pPr>
              <a:buFontTx/>
              <a:buChar char="•"/>
            </a:pPr>
            <a:r>
              <a:rPr lang="en-US" dirty="0">
                <a:latin typeface="Calibri" charset="0"/>
                <a:ea typeface="PMingLiU" charset="0"/>
              </a:rPr>
              <a:t> Legume, Nut, Seed,—Eat Moderately— 1-3 times a day.</a:t>
            </a:r>
          </a:p>
          <a:p>
            <a:pPr>
              <a:buFontTx/>
              <a:buChar char="•"/>
            </a:pPr>
            <a:r>
              <a:rPr lang="en-US" dirty="0">
                <a:latin typeface="Calibri" charset="0"/>
                <a:ea typeface="PMingLiU" charset="0"/>
              </a:rPr>
              <a:t>Vegetable Fats and Oils (olive, canola, soy, corn, sunflower, peanut, and other vegetable oils). </a:t>
            </a:r>
          </a:p>
          <a:p>
            <a:pPr>
              <a:buFontTx/>
              <a:buChar char="•"/>
            </a:pPr>
            <a:r>
              <a:rPr lang="en-US" dirty="0">
                <a:latin typeface="Calibri" charset="0"/>
                <a:ea typeface="PMingLiU" charset="0"/>
              </a:rPr>
              <a:t>Vegetables—Eat Generously—3-5 servings</a:t>
            </a:r>
          </a:p>
          <a:p>
            <a:pPr>
              <a:buFontTx/>
              <a:buChar char="•"/>
            </a:pPr>
            <a:r>
              <a:rPr lang="en-US" dirty="0">
                <a:latin typeface="Calibri" charset="0"/>
                <a:ea typeface="PMingLiU" charset="0"/>
              </a:rPr>
              <a:t> Fish, poultry, eggs – 0-2 times a day.</a:t>
            </a:r>
          </a:p>
          <a:p>
            <a:pPr>
              <a:buFontTx/>
              <a:buChar char="•"/>
            </a:pPr>
            <a:r>
              <a:rPr lang="en-US" dirty="0">
                <a:latin typeface="Calibri" charset="0"/>
                <a:ea typeface="PMingLiU" charset="0"/>
              </a:rPr>
              <a:t> Dairy or calcium supplement— 1-2  times a day.</a:t>
            </a:r>
          </a:p>
          <a:p>
            <a:pPr>
              <a:buFontTx/>
              <a:buChar char="•"/>
            </a:pPr>
            <a:r>
              <a:rPr lang="en-US" dirty="0">
                <a:latin typeface="Calibri" charset="0"/>
                <a:ea typeface="PMingLiU" charset="0"/>
              </a:rPr>
              <a:t> Red meat, butter, white rice, white bread, white pasta, potatoes, soda, and sweets.– use sparingly.</a:t>
            </a:r>
          </a:p>
          <a:p>
            <a:endParaRPr lang="en-US" b="1" dirty="0">
              <a:latin typeface="Calibri" charset="0"/>
              <a:ea typeface="PMingLiU" charset="0"/>
            </a:endParaRPr>
          </a:p>
          <a:p>
            <a:endParaRPr lang="en-US" b="1" dirty="0">
              <a:latin typeface="Calibri" charset="0"/>
              <a:ea typeface="PMingLiU" charset="0"/>
            </a:endParaRPr>
          </a:p>
          <a:p>
            <a:endParaRPr lang="en-US" b="1" dirty="0">
              <a:latin typeface="Calibri" charset="0"/>
              <a:ea typeface="PMingLiU" charset="0"/>
            </a:endParaRPr>
          </a:p>
          <a:p>
            <a:endParaRPr lang="en-US" b="1" dirty="0">
              <a:latin typeface="Calibri" charset="0"/>
              <a:ea typeface="PMingLiU" charset="0"/>
            </a:endParaRP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Comic Sans MS" charset="0"/>
                <a:ea typeface="PMingLiU" charset="0"/>
                <a:cs typeface="PMingLiU" charset="0"/>
              </a:defRPr>
            </a:lvl1pPr>
            <a:lvl2pPr marL="742950" indent="-285750" eaLnBrk="0" hangingPunct="0">
              <a:defRPr kumimoji="1" sz="2400">
                <a:solidFill>
                  <a:schemeClr val="tx1"/>
                </a:solidFill>
                <a:latin typeface="Comic Sans MS" charset="0"/>
                <a:ea typeface="PMingLiU" charset="0"/>
                <a:cs typeface="PMingLiU" charset="0"/>
              </a:defRPr>
            </a:lvl2pPr>
            <a:lvl3pPr marL="1143000" indent="-228600" eaLnBrk="0" hangingPunct="0">
              <a:defRPr kumimoji="1" sz="2400">
                <a:solidFill>
                  <a:schemeClr val="tx1"/>
                </a:solidFill>
                <a:latin typeface="Comic Sans MS" charset="0"/>
                <a:ea typeface="PMingLiU" charset="0"/>
                <a:cs typeface="PMingLiU" charset="0"/>
              </a:defRPr>
            </a:lvl3pPr>
            <a:lvl4pPr marL="1600200" indent="-228600" eaLnBrk="0" hangingPunct="0">
              <a:defRPr kumimoji="1" sz="2400">
                <a:solidFill>
                  <a:schemeClr val="tx1"/>
                </a:solidFill>
                <a:latin typeface="Comic Sans MS" charset="0"/>
                <a:ea typeface="PMingLiU" charset="0"/>
                <a:cs typeface="PMingLiU" charset="0"/>
              </a:defRPr>
            </a:lvl4pPr>
            <a:lvl5pPr marL="2057400" indent="-228600" eaLnBrk="0" hangingPunct="0">
              <a:defRPr kumimoji="1" sz="2400">
                <a:solidFill>
                  <a:schemeClr val="tx1"/>
                </a:solidFill>
                <a:latin typeface="Comic Sans MS" charset="0"/>
                <a:ea typeface="PMingLiU" charset="0"/>
                <a:cs typeface="PMingLiU" charset="0"/>
              </a:defRPr>
            </a:lvl5pPr>
            <a:lvl6pPr marL="2514600" indent="-228600" eaLnBrk="0" fontAlgn="base" hangingPunct="0">
              <a:spcBef>
                <a:spcPct val="0"/>
              </a:spcBef>
              <a:spcAft>
                <a:spcPct val="0"/>
              </a:spcAft>
              <a:defRPr kumimoji="1" sz="2400">
                <a:solidFill>
                  <a:schemeClr val="tx1"/>
                </a:solidFill>
                <a:latin typeface="Comic Sans MS" charset="0"/>
                <a:ea typeface="PMingLiU" charset="0"/>
                <a:cs typeface="PMingLiU" charset="0"/>
              </a:defRPr>
            </a:lvl6pPr>
            <a:lvl7pPr marL="2971800" indent="-228600" eaLnBrk="0" fontAlgn="base" hangingPunct="0">
              <a:spcBef>
                <a:spcPct val="0"/>
              </a:spcBef>
              <a:spcAft>
                <a:spcPct val="0"/>
              </a:spcAft>
              <a:defRPr kumimoji="1" sz="2400">
                <a:solidFill>
                  <a:schemeClr val="tx1"/>
                </a:solidFill>
                <a:latin typeface="Comic Sans MS" charset="0"/>
                <a:ea typeface="PMingLiU" charset="0"/>
                <a:cs typeface="PMingLiU" charset="0"/>
              </a:defRPr>
            </a:lvl7pPr>
            <a:lvl8pPr marL="3429000" indent="-228600" eaLnBrk="0" fontAlgn="base" hangingPunct="0">
              <a:spcBef>
                <a:spcPct val="0"/>
              </a:spcBef>
              <a:spcAft>
                <a:spcPct val="0"/>
              </a:spcAft>
              <a:defRPr kumimoji="1" sz="2400">
                <a:solidFill>
                  <a:schemeClr val="tx1"/>
                </a:solidFill>
                <a:latin typeface="Comic Sans MS" charset="0"/>
                <a:ea typeface="PMingLiU" charset="0"/>
                <a:cs typeface="PMingLiU" charset="0"/>
              </a:defRPr>
            </a:lvl8pPr>
            <a:lvl9pPr marL="3886200" indent="-228600" eaLnBrk="0" fontAlgn="base" hangingPunct="0">
              <a:spcBef>
                <a:spcPct val="0"/>
              </a:spcBef>
              <a:spcAft>
                <a:spcPct val="0"/>
              </a:spcAft>
              <a:defRPr kumimoji="1" sz="2400">
                <a:solidFill>
                  <a:schemeClr val="tx1"/>
                </a:solidFill>
                <a:latin typeface="Comic Sans MS" charset="0"/>
                <a:ea typeface="PMingLiU" charset="0"/>
                <a:cs typeface="PMingLiU" charset="0"/>
              </a:defRPr>
            </a:lvl9pPr>
          </a:lstStyle>
          <a:p>
            <a:pPr eaLnBrk="1" hangingPunct="1"/>
            <a:fld id="{861087A0-1293-4A4B-A86A-2C83657F5A92}" type="slidenum">
              <a:rPr lang="en-US" sz="1200"/>
              <a:pPr eaLnBrk="1" hangingPunct="1"/>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0"/>
              </a:spcBef>
              <a:buFont typeface="Arial"/>
              <a:buNone/>
            </a:pPr>
            <a:r>
              <a:rPr lang="en-US" sz="1200" b="1" dirty="0" smtClean="0"/>
              <a:t>Dangers of Childhood Obesity (Mayo Clinic Report)</a:t>
            </a:r>
          </a:p>
          <a:p>
            <a:pPr marL="171450" indent="-171450">
              <a:lnSpc>
                <a:spcPct val="90000"/>
              </a:lnSpc>
              <a:spcBef>
                <a:spcPts val="0"/>
              </a:spcBef>
              <a:buFont typeface="Arial"/>
              <a:buChar char="•"/>
            </a:pPr>
            <a:endParaRPr lang="en-US" sz="1200" b="1" dirty="0" smtClean="0"/>
          </a:p>
          <a:p>
            <a:pPr marL="171450" indent="-171450">
              <a:lnSpc>
                <a:spcPct val="90000"/>
              </a:lnSpc>
              <a:spcBef>
                <a:spcPts val="0"/>
              </a:spcBef>
              <a:buFont typeface="Arial"/>
              <a:buChar char="•"/>
            </a:pPr>
            <a:r>
              <a:rPr lang="en-US" sz="1200" b="1" dirty="0" smtClean="0"/>
              <a:t>Childhood obesity is on the rise in children.</a:t>
            </a:r>
          </a:p>
          <a:p>
            <a:pPr marL="171450" indent="-171450">
              <a:lnSpc>
                <a:spcPct val="90000"/>
              </a:lnSpc>
              <a:spcBef>
                <a:spcPts val="0"/>
              </a:spcBef>
              <a:buFont typeface="Arial"/>
              <a:buChar char="•"/>
            </a:pPr>
            <a:r>
              <a:rPr lang="en-US" sz="1200" b="1" dirty="0" smtClean="0"/>
              <a:t>Childhood obesity is now an epidemic in the United States.</a:t>
            </a:r>
          </a:p>
          <a:p>
            <a:pPr marL="171450" indent="-171450">
              <a:lnSpc>
                <a:spcPct val="90000"/>
              </a:lnSpc>
              <a:spcBef>
                <a:spcPts val="0"/>
              </a:spcBef>
              <a:buFont typeface="Arial"/>
              <a:buChar char="•"/>
            </a:pPr>
            <a:r>
              <a:rPr lang="en-US" sz="1200" b="1" dirty="0" smtClean="0"/>
              <a:t>Childhood obesity increases the risk of childhood diseases, such as type 2 diabetes, high blood pressure, cardiovascular risks.</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18</a:t>
            </a:fld>
            <a:endParaRPr lang="en-US"/>
          </a:p>
        </p:txBody>
      </p:sp>
    </p:spTree>
    <p:extLst>
      <p:ext uri="{BB962C8B-B14F-4D97-AF65-F5344CB8AC3E}">
        <p14:creationId xmlns:p14="http://schemas.microsoft.com/office/powerpoint/2010/main" val="4044190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dirty="0" smtClean="0"/>
              <a:t>U. S. Childhood Obesity Facts </a:t>
            </a:r>
          </a:p>
          <a:p>
            <a:pPr>
              <a:lnSpc>
                <a:spcPct val="90000"/>
              </a:lnSpc>
            </a:pPr>
            <a:r>
              <a:rPr lang="en-US" b="1" dirty="0" smtClean="0"/>
              <a:t>(</a:t>
            </a:r>
            <a:r>
              <a:rPr lang="en-US" sz="1200" b="1" kern="1200" dirty="0" smtClean="0">
                <a:solidFill>
                  <a:srgbClr val="000000"/>
                </a:solidFill>
                <a:latin typeface="+mn-lt"/>
                <a:ea typeface="+mn-ea"/>
                <a:cs typeface="+mn-cs"/>
              </a:rPr>
              <a:t>Centers for Disease Control &amp; Prevention; </a:t>
            </a:r>
            <a:r>
              <a:rPr lang="en-US" sz="1200" b="1" kern="1200" dirty="0" err="1" smtClean="0">
                <a:solidFill>
                  <a:srgbClr val="000000"/>
                </a:solidFill>
                <a:latin typeface="+mn-lt"/>
                <a:ea typeface="+mn-ea"/>
                <a:cs typeface="+mn-cs"/>
              </a:rPr>
              <a:t>www.cdc.gov</a:t>
            </a:r>
            <a:r>
              <a:rPr lang="en-US" sz="1200" b="1" kern="1200" dirty="0" smtClean="0">
                <a:solidFill>
                  <a:srgbClr val="000000"/>
                </a:solidFill>
                <a:latin typeface="+mn-lt"/>
                <a:ea typeface="+mn-ea"/>
                <a:cs typeface="+mn-cs"/>
              </a:rPr>
              <a:t>/</a:t>
            </a:r>
            <a:r>
              <a:rPr lang="en-US" sz="1200" b="1" kern="1200" dirty="0" err="1" smtClean="0">
                <a:solidFill>
                  <a:srgbClr val="000000"/>
                </a:solidFill>
                <a:latin typeface="+mn-lt"/>
                <a:ea typeface="+mn-ea"/>
                <a:cs typeface="+mn-cs"/>
              </a:rPr>
              <a:t>healthyyouth</a:t>
            </a:r>
            <a:r>
              <a:rPr lang="en-US" sz="1200" b="1" kern="1200" dirty="0" smtClean="0">
                <a:solidFill>
                  <a:srgbClr val="000000"/>
                </a:solidFill>
                <a:latin typeface="+mn-lt"/>
                <a:ea typeface="+mn-ea"/>
                <a:cs typeface="+mn-cs"/>
              </a:rPr>
              <a:t>/obesity/</a:t>
            </a:r>
            <a:r>
              <a:rPr lang="en-US" sz="1200" b="1" kern="1200" dirty="0" err="1" smtClean="0">
                <a:solidFill>
                  <a:srgbClr val="000000"/>
                </a:solidFill>
                <a:latin typeface="+mn-lt"/>
                <a:ea typeface="+mn-ea"/>
                <a:cs typeface="+mn-cs"/>
              </a:rPr>
              <a:t>facts.htm</a:t>
            </a:r>
            <a:r>
              <a:rPr lang="en-US" sz="1200" b="1" kern="1200" dirty="0" smtClean="0">
                <a:solidFill>
                  <a:srgbClr val="000000"/>
                </a:solidFill>
                <a:latin typeface="+mn-lt"/>
                <a:ea typeface="+mn-ea"/>
                <a:cs typeface="+mn-cs"/>
              </a:rPr>
              <a:t>)</a:t>
            </a:r>
          </a:p>
          <a:p>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19</a:t>
            </a:fld>
            <a:endParaRPr lang="en-US"/>
          </a:p>
        </p:txBody>
      </p:sp>
    </p:spTree>
    <p:extLst>
      <p:ext uri="{BB962C8B-B14F-4D97-AF65-F5344CB8AC3E}">
        <p14:creationId xmlns:p14="http://schemas.microsoft.com/office/powerpoint/2010/main" val="157432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6600"/>
                </a:solidFill>
                <a:effectLst>
                  <a:outerShdw blurRad="50800" dist="38100" dir="10800000" algn="r" rotWithShape="0">
                    <a:prstClr val="black">
                      <a:alpha val="40000"/>
                    </a:prstClr>
                  </a:outerShdw>
                </a:effectLst>
                <a:latin typeface="Cambria"/>
                <a:cs typeface="Cambria"/>
              </a:rPr>
              <a:t>What’s a Highly Healthy Child?</a:t>
            </a:r>
          </a:p>
          <a:p>
            <a:endParaRPr lang="en-US" sz="1200" b="1" dirty="0" smtClean="0">
              <a:solidFill>
                <a:srgbClr val="FF6600"/>
              </a:solidFill>
              <a:effectLst>
                <a:outerShdw blurRad="50800" dist="38100" dir="10800000" algn="r" rotWithShape="0">
                  <a:prstClr val="black">
                    <a:alpha val="40000"/>
                  </a:prstClr>
                </a:outerShdw>
              </a:effectLst>
              <a:latin typeface="Cambria"/>
              <a:cs typeface="Cambri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True health involves our entire beings, with all the following elements:</a:t>
            </a:r>
          </a:p>
          <a:p>
            <a:pPr marL="171450" indent="-171450">
              <a:spcBef>
                <a:spcPts val="0"/>
              </a:spcBef>
              <a:buFont typeface="Arial"/>
              <a:buChar char="•"/>
            </a:pPr>
            <a:r>
              <a:rPr lang="en-US" sz="1200" b="1" dirty="0" smtClean="0"/>
              <a:t>Physical </a:t>
            </a:r>
          </a:p>
          <a:p>
            <a:pPr marL="171450" indent="-171450">
              <a:spcBef>
                <a:spcPts val="0"/>
              </a:spcBef>
              <a:buFont typeface="Arial"/>
              <a:buChar char="•"/>
            </a:pPr>
            <a:r>
              <a:rPr lang="en-US" sz="1200" b="1" dirty="0" smtClean="0"/>
              <a:t>Emotional</a:t>
            </a:r>
          </a:p>
          <a:p>
            <a:pPr marL="171450" indent="-171450">
              <a:spcBef>
                <a:spcPts val="0"/>
              </a:spcBef>
              <a:buFont typeface="Arial"/>
              <a:buChar char="•"/>
            </a:pPr>
            <a:r>
              <a:rPr lang="en-US" sz="1200" b="1" dirty="0" smtClean="0"/>
              <a:t>Relational</a:t>
            </a:r>
          </a:p>
          <a:p>
            <a:pPr marL="171450" indent="-171450">
              <a:spcBef>
                <a:spcPts val="0"/>
              </a:spcBef>
              <a:buFont typeface="Arial"/>
              <a:buChar char="•"/>
            </a:pPr>
            <a:r>
              <a:rPr lang="en-US" sz="1200" b="1" dirty="0" smtClean="0"/>
              <a:t>Spiritual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1" dirty="0" smtClean="0"/>
          </a:p>
          <a:p>
            <a:r>
              <a:rPr lang="en-US" b="1" dirty="0" smtClean="0"/>
              <a:t>It</a:t>
            </a:r>
            <a:r>
              <a:rPr lang="en-US" b="1" baseline="0" dirty="0" smtClean="0"/>
              <a:t> is not just eating good food or regular exercise alone that will make children healthy. It also involves how they feel and adjust to their daily life.   </a:t>
            </a:r>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2</a:t>
            </a:fld>
            <a:endParaRPr lang="en-US"/>
          </a:p>
        </p:txBody>
      </p:sp>
    </p:spTree>
    <p:extLst>
      <p:ext uri="{BB962C8B-B14F-4D97-AF65-F5344CB8AC3E}">
        <p14:creationId xmlns:p14="http://schemas.microsoft.com/office/powerpoint/2010/main" val="139707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800000"/>
                </a:solidFill>
              </a:rPr>
              <a:t>What Can You Do?</a:t>
            </a:r>
          </a:p>
          <a:p>
            <a:endParaRPr lang="en-US" sz="1200" b="1" dirty="0" smtClean="0">
              <a:solidFill>
                <a:srgbClr val="800000"/>
              </a:solidFill>
            </a:endParaRPr>
          </a:p>
          <a:p>
            <a:pPr marL="171450" indent="-171450">
              <a:lnSpc>
                <a:spcPct val="90000"/>
              </a:lnSpc>
              <a:spcBef>
                <a:spcPts val="0"/>
              </a:spcBef>
              <a:buFont typeface="Arial"/>
              <a:buChar char="•"/>
            </a:pPr>
            <a:r>
              <a:rPr lang="en-US" sz="1200" b="1" dirty="0" smtClean="0">
                <a:solidFill>
                  <a:srgbClr val="000090"/>
                </a:solidFill>
              </a:rPr>
              <a:t>Turn off the TV and get some exercise</a:t>
            </a:r>
            <a:r>
              <a:rPr lang="en-US" sz="1200" b="1" dirty="0" smtClean="0"/>
              <a:t>—5 or more hours of TV have 5 times more likely to be overweight .</a:t>
            </a:r>
          </a:p>
          <a:p>
            <a:pPr marL="171450" indent="-171450">
              <a:lnSpc>
                <a:spcPct val="90000"/>
              </a:lnSpc>
              <a:spcBef>
                <a:spcPts val="0"/>
              </a:spcBef>
              <a:buFont typeface="Arial"/>
              <a:buChar char="•"/>
            </a:pPr>
            <a:r>
              <a:rPr lang="en-US" sz="1200" b="1" dirty="0" smtClean="0">
                <a:solidFill>
                  <a:srgbClr val="000090"/>
                </a:solidFill>
              </a:rPr>
              <a:t>Limit or eliminate fast food</a:t>
            </a:r>
            <a:r>
              <a:rPr lang="en-US" sz="1200" b="1" dirty="0" smtClean="0"/>
              <a:t>—a Big Mac with fries and large soda, he gets 1,500 ca.</a:t>
            </a:r>
          </a:p>
          <a:p>
            <a:pPr marL="171450" indent="-171450">
              <a:lnSpc>
                <a:spcPct val="90000"/>
              </a:lnSpc>
              <a:spcBef>
                <a:spcPts val="0"/>
              </a:spcBef>
              <a:buFont typeface="Arial"/>
              <a:buChar char="•"/>
            </a:pPr>
            <a:r>
              <a:rPr lang="en-US" sz="1200" b="1" dirty="0" smtClean="0">
                <a:solidFill>
                  <a:srgbClr val="000090"/>
                </a:solidFill>
              </a:rPr>
              <a:t>Eat Together as a family</a:t>
            </a:r>
            <a:r>
              <a:rPr lang="en-US" sz="1200" b="1" dirty="0" smtClean="0"/>
              <a:t>—study by American Psychological Association found that teens who are with families 5 or more times a week were less likely to do drugs or depressed, were motivated at school &amp; had better peer relationships.</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20</a:t>
            </a:fld>
            <a:endParaRPr lang="en-US"/>
          </a:p>
        </p:txBody>
      </p:sp>
    </p:spTree>
    <p:extLst>
      <p:ext uri="{BB962C8B-B14F-4D97-AF65-F5344CB8AC3E}">
        <p14:creationId xmlns:p14="http://schemas.microsoft.com/office/powerpoint/2010/main" val="2444773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3"/>
            </a:pPr>
            <a:r>
              <a:rPr lang="en-US" b="1" dirty="0" smtClean="0">
                <a:solidFill>
                  <a:schemeClr val="tx1"/>
                </a:solidFill>
                <a:effectLst>
                  <a:outerShdw blurRad="50800" dist="38100" dir="10800000" algn="r" rotWithShape="0">
                    <a:prstClr val="black">
                      <a:alpha val="40000"/>
                    </a:prstClr>
                  </a:outerShdw>
                </a:effectLst>
                <a:latin typeface="Cambria"/>
                <a:cs typeface="Cambria"/>
              </a:rPr>
              <a:t>Provide Adequate Protection</a:t>
            </a:r>
          </a:p>
          <a:p>
            <a:pPr marL="228600" indent="-228600">
              <a:buAutoNum type="arabicPeriod" startAt="3"/>
            </a:pPr>
            <a:endParaRPr lang="en-US" b="1" dirty="0" smtClean="0">
              <a:solidFill>
                <a:schemeClr val="tx1"/>
              </a:solidFill>
              <a:effectLst>
                <a:outerShdw blurRad="50800" dist="38100" dir="10800000" algn="r" rotWithShape="0">
                  <a:prstClr val="black">
                    <a:alpha val="40000"/>
                  </a:prstClr>
                </a:outerShdw>
              </a:effectLst>
              <a:latin typeface="Cambria"/>
              <a:cs typeface="Cambria"/>
            </a:endParaRPr>
          </a:p>
          <a:p>
            <a:pPr marL="171450" indent="-171450">
              <a:lnSpc>
                <a:spcPct val="90000"/>
              </a:lnSpc>
              <a:spcBef>
                <a:spcPts val="0"/>
              </a:spcBef>
              <a:buFont typeface="Arial"/>
              <a:buChar char="•"/>
            </a:pPr>
            <a:r>
              <a:rPr lang="en-US" sz="1200" b="1" dirty="0" smtClean="0">
                <a:solidFill>
                  <a:srgbClr val="0000FF"/>
                </a:solidFill>
                <a:effectLst/>
              </a:rPr>
              <a:t>Protect our children by building strong relationships with them.</a:t>
            </a:r>
          </a:p>
          <a:p>
            <a:pPr marL="0" indent="0">
              <a:lnSpc>
                <a:spcPct val="90000"/>
              </a:lnSpc>
              <a:spcBef>
                <a:spcPts val="0"/>
              </a:spcBef>
              <a:buNone/>
            </a:pPr>
            <a:r>
              <a:rPr lang="en-US" sz="1200" dirty="0" smtClean="0">
                <a:effectLst/>
              </a:rPr>
              <a:t>   -- love them unconditionally</a:t>
            </a:r>
          </a:p>
          <a:p>
            <a:pPr marL="0" indent="0">
              <a:lnSpc>
                <a:spcPct val="90000"/>
              </a:lnSpc>
              <a:spcBef>
                <a:spcPts val="0"/>
              </a:spcBef>
              <a:buNone/>
            </a:pPr>
            <a:r>
              <a:rPr lang="en-US" sz="1200" dirty="0" smtClean="0">
                <a:effectLst/>
              </a:rPr>
              <a:t>   -- listen to them as they share concerns</a:t>
            </a:r>
          </a:p>
          <a:p>
            <a:pPr marL="0" indent="0">
              <a:lnSpc>
                <a:spcPct val="90000"/>
              </a:lnSpc>
              <a:spcBef>
                <a:spcPts val="0"/>
              </a:spcBef>
              <a:buNone/>
            </a:pPr>
            <a:r>
              <a:rPr lang="en-US" sz="1200" dirty="0" smtClean="0">
                <a:effectLst/>
              </a:rPr>
              <a:t>   -- hug them, write notes, little gifts, etc.</a:t>
            </a:r>
          </a:p>
          <a:p>
            <a:pPr marL="0" indent="0">
              <a:lnSpc>
                <a:spcPct val="90000"/>
              </a:lnSpc>
              <a:spcBef>
                <a:spcPts val="0"/>
              </a:spcBef>
              <a:buNone/>
            </a:pPr>
            <a:r>
              <a:rPr lang="en-US" sz="1200" dirty="0" smtClean="0">
                <a:effectLst/>
              </a:rPr>
              <a:t>   -- build their self esteem &amp; confidence</a:t>
            </a:r>
          </a:p>
          <a:p>
            <a:pPr marL="0" indent="0">
              <a:lnSpc>
                <a:spcPct val="90000"/>
              </a:lnSpc>
              <a:spcBef>
                <a:spcPts val="0"/>
              </a:spcBef>
              <a:buNone/>
            </a:pPr>
            <a:r>
              <a:rPr lang="en-US" sz="1200" dirty="0" smtClean="0">
                <a:effectLst/>
              </a:rPr>
              <a:t>   -- spend time to do things together</a:t>
            </a:r>
          </a:p>
          <a:p>
            <a:pPr marL="0" indent="0">
              <a:lnSpc>
                <a:spcPct val="90000"/>
              </a:lnSpc>
              <a:spcBef>
                <a:spcPts val="0"/>
              </a:spcBef>
              <a:buNone/>
            </a:pPr>
            <a:endParaRPr lang="en-US" sz="1200" dirty="0" smtClean="0">
              <a:effectLst/>
            </a:endParaRPr>
          </a:p>
          <a:p>
            <a:pPr marL="171450" indent="-171450">
              <a:lnSpc>
                <a:spcPct val="90000"/>
              </a:lnSpc>
              <a:spcBef>
                <a:spcPts val="0"/>
              </a:spcBef>
              <a:buFont typeface="Arial"/>
              <a:buChar char="•"/>
            </a:pPr>
            <a:r>
              <a:rPr lang="en-US" sz="1200" b="1" dirty="0" smtClean="0">
                <a:solidFill>
                  <a:srgbClr val="0000FF"/>
                </a:solidFill>
                <a:effectLst/>
              </a:rPr>
              <a:t>Protect our children through discipline</a:t>
            </a:r>
          </a:p>
          <a:p>
            <a:pPr marL="0" indent="0">
              <a:lnSpc>
                <a:spcPct val="90000"/>
              </a:lnSpc>
              <a:spcBef>
                <a:spcPts val="0"/>
              </a:spcBef>
              <a:buNone/>
            </a:pPr>
            <a:r>
              <a:rPr lang="en-US" sz="1200" dirty="0" smtClean="0">
                <a:solidFill>
                  <a:schemeClr val="bg1"/>
                </a:solidFill>
                <a:effectLst>
                  <a:glow rad="101600">
                    <a:schemeClr val="accent3">
                      <a:satMod val="175000"/>
                      <a:alpha val="40000"/>
                    </a:schemeClr>
                  </a:glow>
                </a:effectLst>
              </a:rPr>
              <a:t>   </a:t>
            </a:r>
            <a:r>
              <a:rPr lang="en-US" sz="1200" dirty="0" smtClean="0"/>
              <a:t>-- define boundaries before enforcing 	them</a:t>
            </a:r>
          </a:p>
          <a:p>
            <a:pPr marL="0" indent="0">
              <a:lnSpc>
                <a:spcPct val="90000"/>
              </a:lnSpc>
              <a:spcBef>
                <a:spcPts val="0"/>
              </a:spcBef>
              <a:buNone/>
            </a:pPr>
            <a:r>
              <a:rPr lang="en-US" sz="1200" dirty="0" smtClean="0"/>
              <a:t>   -- avoid making impossible demands</a:t>
            </a:r>
          </a:p>
          <a:p>
            <a:pPr marL="0" indent="0">
              <a:lnSpc>
                <a:spcPct val="90000"/>
              </a:lnSpc>
              <a:spcBef>
                <a:spcPts val="0"/>
              </a:spcBef>
              <a:buNone/>
            </a:pPr>
            <a:endParaRPr lang="en-US" sz="1200" dirty="0" smtClean="0">
              <a:solidFill>
                <a:schemeClr val="bg1"/>
              </a:solidFill>
              <a:effectLst>
                <a:glow rad="101600">
                  <a:schemeClr val="accent3">
                    <a:satMod val="175000"/>
                    <a:alpha val="40000"/>
                  </a:schemeClr>
                </a:glow>
              </a:effectLst>
            </a:endParaRPr>
          </a:p>
          <a:p>
            <a:pPr marL="0" indent="0">
              <a:lnSpc>
                <a:spcPct val="90000"/>
              </a:lnSpc>
              <a:spcBef>
                <a:spcPts val="0"/>
              </a:spcBef>
              <a:buNone/>
            </a:pPr>
            <a:endParaRPr lang="en-US" sz="1200" dirty="0" smtClean="0"/>
          </a:p>
          <a:p>
            <a:pPr marL="228600" indent="-228600">
              <a:buAutoNum type="arabicPeriod" startAt="3"/>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21</a:t>
            </a:fld>
            <a:endParaRPr lang="en-US"/>
          </a:p>
        </p:txBody>
      </p:sp>
    </p:spTree>
    <p:extLst>
      <p:ext uri="{BB962C8B-B14F-4D97-AF65-F5344CB8AC3E}">
        <p14:creationId xmlns:p14="http://schemas.microsoft.com/office/powerpoint/2010/main" val="112289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 -- distinguish between willful defiance &amp; childish irresponsibility</a:t>
            </a:r>
          </a:p>
          <a:p>
            <a:pPr marL="0" indent="0">
              <a:buNone/>
            </a:pPr>
            <a:r>
              <a:rPr lang="en-US" sz="1200" dirty="0" smtClean="0"/>
              <a:t> -- when defiantly challenged, respond with confident decisiveness</a:t>
            </a:r>
          </a:p>
          <a:p>
            <a:pPr marL="0" indent="0">
              <a:buNone/>
            </a:pPr>
            <a:r>
              <a:rPr lang="en-US" sz="1200" dirty="0" smtClean="0"/>
              <a:t> -- reassure &amp; teach after the confrontation is over</a:t>
            </a:r>
          </a:p>
          <a:p>
            <a:pPr marL="0" indent="0">
              <a:buNone/>
            </a:pPr>
            <a:r>
              <a:rPr lang="en-US" sz="1200" dirty="0" smtClean="0"/>
              <a:t> -- let love be our guide</a:t>
            </a:r>
          </a:p>
          <a:p>
            <a:pPr marL="0" indent="0">
              <a:buNone/>
            </a:pPr>
            <a:endParaRPr lang="en-US" sz="1200" dirty="0" smtClean="0"/>
          </a:p>
          <a:p>
            <a:pPr marL="171450" indent="-171450">
              <a:buFont typeface="Arial"/>
              <a:buChar char="•"/>
            </a:pPr>
            <a:r>
              <a:rPr lang="en-US" sz="1200" b="1" dirty="0" smtClean="0">
                <a:solidFill>
                  <a:srgbClr val="0000FF"/>
                </a:solidFill>
              </a:rPr>
              <a:t>Protect our children from a hostile world</a:t>
            </a:r>
          </a:p>
          <a:p>
            <a:pPr marL="0" indent="0">
              <a:buNone/>
            </a:pPr>
            <a:r>
              <a:rPr lang="en-US" sz="1200" dirty="0" smtClean="0"/>
              <a:t>   -- guard against abuse &amp; abduction. </a:t>
            </a:r>
          </a:p>
          <a:p>
            <a:pPr marL="0" indent="0">
              <a:buNone/>
            </a:pPr>
            <a:r>
              <a:rPr lang="en-US" sz="1200" dirty="0" smtClean="0"/>
              <a:t>   -- Know where your children are</a:t>
            </a:r>
          </a:p>
          <a:p>
            <a:pPr marL="0" indent="0">
              <a:buNone/>
            </a:pPr>
            <a:r>
              <a:rPr lang="en-US" sz="1200" dirty="0" smtClean="0"/>
              <a:t>   -- know their friends</a:t>
            </a:r>
          </a:p>
          <a:p>
            <a:pPr marL="0" indent="0">
              <a:buNone/>
            </a:pPr>
            <a:r>
              <a:rPr lang="en-US" sz="1200" dirty="0" smtClean="0"/>
              <a:t>   -- teach them how get help</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22</a:t>
            </a:fld>
            <a:endParaRPr lang="en-US"/>
          </a:p>
        </p:txBody>
      </p:sp>
    </p:spTree>
    <p:extLst>
      <p:ext uri="{BB962C8B-B14F-4D97-AF65-F5344CB8AC3E}">
        <p14:creationId xmlns:p14="http://schemas.microsoft.com/office/powerpoint/2010/main" val="1707106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 teach children to face bullying head on</a:t>
            </a:r>
          </a:p>
          <a:p>
            <a:pPr marL="0" indent="0">
              <a:buNone/>
            </a:pPr>
            <a:r>
              <a:rPr lang="en-US" sz="1200" dirty="0" smtClean="0"/>
              <a:t>-- investigate the school’s anti-bullying policy</a:t>
            </a:r>
            <a:endParaRPr lang="en-US" sz="1200" dirty="0" smtClean="0">
              <a:solidFill>
                <a:srgbClr val="0000FF"/>
              </a:solidFill>
            </a:endParaRPr>
          </a:p>
          <a:p>
            <a:pPr marL="0" indent="0">
              <a:buNone/>
            </a:pPr>
            <a:r>
              <a:rPr lang="en-US" sz="1200" dirty="0" smtClean="0"/>
              <a:t>-- guard against strangers on the internet and television</a:t>
            </a:r>
          </a:p>
          <a:p>
            <a:pPr marL="0" indent="0">
              <a:buNone/>
            </a:pPr>
            <a:r>
              <a:rPr lang="en-US" sz="1200" dirty="0" smtClean="0"/>
              <a:t>-- too much TV viewing can decrease family interaction, lower creativity, shape our children’s minds and hearts</a:t>
            </a:r>
          </a:p>
          <a:p>
            <a:pPr marL="0" indent="0">
              <a:buNone/>
            </a:pPr>
            <a:endParaRPr lang="en-US" sz="1200" dirty="0" smtClean="0"/>
          </a:p>
          <a:p>
            <a:pPr marL="171450" indent="-171450">
              <a:buFont typeface="Arial"/>
              <a:buChar char="•"/>
            </a:pPr>
            <a:r>
              <a:rPr lang="en-US" sz="1200" b="1" dirty="0" smtClean="0">
                <a:solidFill>
                  <a:srgbClr val="0000FF"/>
                </a:solidFill>
              </a:rPr>
              <a:t>Protect your children from substance abuse</a:t>
            </a:r>
          </a:p>
          <a:p>
            <a:pPr marL="0" indent="0">
              <a:buNone/>
            </a:pPr>
            <a:r>
              <a:rPr lang="en-US" sz="1200" dirty="0" smtClean="0">
                <a:solidFill>
                  <a:srgbClr val="0000FF"/>
                </a:solidFill>
              </a:rPr>
              <a:t>    </a:t>
            </a:r>
            <a:r>
              <a:rPr lang="en-US" sz="1200" dirty="0" smtClean="0"/>
              <a:t>-- set an example as parents</a:t>
            </a:r>
          </a:p>
          <a:p>
            <a:pPr marL="0" indent="0">
              <a:buNone/>
            </a:pPr>
            <a:r>
              <a:rPr lang="en-US" sz="1200" dirty="0" smtClean="0">
                <a:solidFill>
                  <a:srgbClr val="0000FF"/>
                </a:solidFill>
              </a:rPr>
              <a:t>    </a:t>
            </a:r>
            <a:r>
              <a:rPr lang="en-US" sz="1200" dirty="0" smtClean="0">
                <a:solidFill>
                  <a:srgbClr val="000000"/>
                </a:solidFill>
              </a:rPr>
              <a:t>-- talk to your children about the dangers of drugs, alcohol, cigarettes</a:t>
            </a:r>
            <a:endParaRPr lang="en-US" sz="1200" dirty="0" smtClean="0">
              <a:solidFill>
                <a:srgbClr val="0000FF"/>
              </a:solidFill>
            </a:endParaRPr>
          </a:p>
          <a:p>
            <a:pPr marL="0" indent="0">
              <a:buNone/>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23</a:t>
            </a:fld>
            <a:endParaRPr lang="en-US"/>
          </a:p>
        </p:txBody>
      </p:sp>
    </p:spTree>
    <p:extLst>
      <p:ext uri="{BB962C8B-B14F-4D97-AF65-F5344CB8AC3E}">
        <p14:creationId xmlns:p14="http://schemas.microsoft.com/office/powerpoint/2010/main" val="3585848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4"/>
            </a:pPr>
            <a:r>
              <a:rPr lang="en-US" b="1" dirty="0" smtClean="0">
                <a:solidFill>
                  <a:srgbClr val="000000"/>
                </a:solidFill>
              </a:rPr>
              <a:t>Nurture Family Relationships</a:t>
            </a:r>
          </a:p>
          <a:p>
            <a:pPr marL="228600" indent="-228600">
              <a:buAutoNum type="arabicPeriod" startAt="4"/>
            </a:pPr>
            <a:endParaRPr lang="en-US" b="1" dirty="0" smtClean="0">
              <a:solidFill>
                <a:srgbClr val="000000"/>
              </a:solidFill>
            </a:endParaRPr>
          </a:p>
          <a:p>
            <a:pPr marL="171450" indent="-171450">
              <a:spcBef>
                <a:spcPts val="0"/>
              </a:spcBef>
              <a:buFont typeface="Arial"/>
              <a:buChar char="•"/>
            </a:pPr>
            <a:r>
              <a:rPr lang="en-US" sz="1200" b="1" dirty="0" smtClean="0">
                <a:latin typeface="Arial Narrow"/>
                <a:cs typeface="Arial Narrow"/>
              </a:rPr>
              <a:t>Strong families impact a child’s physical, psychological, educational, social health.</a:t>
            </a:r>
          </a:p>
          <a:p>
            <a:pPr marL="171450" indent="-171450">
              <a:spcBef>
                <a:spcPts val="0"/>
              </a:spcBef>
              <a:buFont typeface="Arial"/>
              <a:buChar char="•"/>
            </a:pPr>
            <a:r>
              <a:rPr lang="en-US" sz="1200" b="1" dirty="0" smtClean="0">
                <a:latin typeface="Arial Narrow"/>
                <a:cs typeface="Arial Narrow"/>
              </a:rPr>
              <a:t>Studies show that father love is important in predicting social, emotional, &amp; cognitive development &amp; functioning of children &amp; young adults. </a:t>
            </a:r>
          </a:p>
          <a:p>
            <a:pPr marL="171450" indent="-171450">
              <a:spcBef>
                <a:spcPts val="0"/>
              </a:spcBef>
              <a:buFont typeface="Arial"/>
              <a:buChar char="•"/>
            </a:pPr>
            <a:r>
              <a:rPr lang="en-US" sz="1200" b="1" dirty="0" smtClean="0">
                <a:latin typeface="Arial Narrow"/>
                <a:cs typeface="Arial Narrow"/>
              </a:rPr>
              <a:t>Developmental psychologist Brenda Hunter’s studies leads her to conclude that mothers play a powerful role in a child’s formation of conscience &amp; empathy.</a:t>
            </a:r>
          </a:p>
          <a:p>
            <a:pPr marL="0" indent="0">
              <a:buNone/>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24</a:t>
            </a:fld>
            <a:endParaRPr lang="en-US"/>
          </a:p>
        </p:txBody>
      </p:sp>
    </p:spTree>
    <p:extLst>
      <p:ext uri="{BB962C8B-B14F-4D97-AF65-F5344CB8AC3E}">
        <p14:creationId xmlns:p14="http://schemas.microsoft.com/office/powerpoint/2010/main" val="113854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5"/>
            </a:pPr>
            <a:r>
              <a:rPr lang="en-US" b="1" dirty="0" smtClean="0">
                <a:solidFill>
                  <a:srgbClr val="000000"/>
                </a:solidFill>
              </a:rPr>
              <a:t>Establish A Spiritual Foundation</a:t>
            </a:r>
          </a:p>
          <a:p>
            <a:pPr marL="228600" indent="-228600">
              <a:buAutoNum type="arabicPeriod" startAt="5"/>
            </a:pPr>
            <a:endParaRPr lang="en-US" b="1" dirty="0" smtClean="0">
              <a:solidFill>
                <a:srgbClr val="000000"/>
              </a:solidFill>
            </a:endParaRP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God intends that the home to be the primary religious training facility, not the church (Deuteronomy 6).</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It is important to live and teach our children spiritual beliefs that permeate  our conversation &amp; interactions with our children.</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According to </a:t>
            </a:r>
            <a:r>
              <a:rPr lang="en-US" sz="1200" b="1" dirty="0" err="1" smtClean="0">
                <a:effectLst>
                  <a:outerShdw blurRad="50800" dist="38100" dir="13500000" algn="br" rotWithShape="0">
                    <a:prstClr val="black">
                      <a:alpha val="40000"/>
                    </a:prstClr>
                  </a:outerShdw>
                </a:effectLst>
              </a:rPr>
              <a:t>Barna’s</a:t>
            </a:r>
            <a:r>
              <a:rPr lang="en-US" sz="1200" b="1" dirty="0" smtClean="0">
                <a:effectLst>
                  <a:outerShdw blurRad="50800" dist="38100" dir="13500000" algn="br" rotWithShape="0">
                    <a:prstClr val="black">
                      <a:alpha val="40000"/>
                    </a:prstClr>
                  </a:outerShdw>
                </a:effectLst>
              </a:rPr>
              <a:t> survey, children ages 5-13 have a 32% likelihood of beginning a relationship with God.</a:t>
            </a:r>
          </a:p>
          <a:p>
            <a:pPr marL="228600" indent="-22860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25</a:t>
            </a:fld>
            <a:endParaRPr lang="en-US"/>
          </a:p>
        </p:txBody>
      </p:sp>
    </p:spTree>
    <p:extLst>
      <p:ext uri="{BB962C8B-B14F-4D97-AF65-F5344CB8AC3E}">
        <p14:creationId xmlns:p14="http://schemas.microsoft.com/office/powerpoint/2010/main" val="4166430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90000"/>
                </a:solidFill>
              </a:rPr>
              <a:t>Research about Spirituality</a:t>
            </a:r>
          </a:p>
          <a:p>
            <a:endParaRPr lang="en-US" b="1" dirty="0" smtClean="0">
              <a:solidFill>
                <a:srgbClr val="990000"/>
              </a:solidFill>
            </a:endParaRPr>
          </a:p>
          <a:p>
            <a:pPr marL="171450" indent="-171450">
              <a:lnSpc>
                <a:spcPct val="90000"/>
              </a:lnSpc>
              <a:spcBef>
                <a:spcPts val="0"/>
              </a:spcBef>
              <a:buFont typeface="Arial"/>
              <a:buChar char="•"/>
            </a:pPr>
            <a:r>
              <a:rPr lang="en-US" sz="1200" b="1" dirty="0" smtClean="0"/>
              <a:t>Three variables emerge strongly from James </a:t>
            </a:r>
            <a:r>
              <a:rPr lang="en-US" sz="1200" b="1" dirty="0" err="1" smtClean="0"/>
              <a:t>Garbarino’s</a:t>
            </a:r>
            <a:r>
              <a:rPr lang="en-US" sz="1200" b="1" dirty="0" smtClean="0"/>
              <a:t> studies of kids committing senseless, violent crimes:  </a:t>
            </a:r>
          </a:p>
          <a:p>
            <a:pPr marL="0" indent="0">
              <a:lnSpc>
                <a:spcPct val="90000"/>
              </a:lnSpc>
              <a:spcBef>
                <a:spcPts val="0"/>
              </a:spcBef>
              <a:buFont typeface="Arial"/>
              <a:buNone/>
            </a:pPr>
            <a:r>
              <a:rPr lang="en-US" sz="1200" b="1" dirty="0" smtClean="0"/>
              <a:t>	* spiritual emptiness (vacuum) – spiritual emptiness—a lack of spiritual meaning in life</a:t>
            </a:r>
            <a:r>
              <a:rPr lang="en-US" sz="1200" b="1" baseline="0" dirty="0" smtClean="0"/>
              <a:t> </a:t>
            </a:r>
            <a:endParaRPr lang="en-US" sz="1200" b="1" dirty="0" smtClean="0"/>
          </a:p>
          <a:p>
            <a:pPr marL="0" indent="0">
              <a:lnSpc>
                <a:spcPct val="90000"/>
              </a:lnSpc>
              <a:spcBef>
                <a:spcPts val="0"/>
              </a:spcBef>
              <a:buFont typeface="Arial"/>
              <a:buNone/>
            </a:pPr>
            <a:r>
              <a:rPr lang="en-US" sz="1200" b="1" dirty="0" smtClean="0"/>
              <a:t>	* toxic social environment</a:t>
            </a:r>
          </a:p>
          <a:p>
            <a:pPr marL="0" indent="0">
              <a:lnSpc>
                <a:spcPct val="90000"/>
              </a:lnSpc>
              <a:spcBef>
                <a:spcPts val="0"/>
              </a:spcBef>
              <a:buFont typeface="Arial"/>
              <a:buNone/>
            </a:pPr>
            <a:r>
              <a:rPr lang="en-US" sz="1200" b="1" dirty="0" smtClean="0"/>
              <a:t>	* family instability</a:t>
            </a:r>
          </a:p>
          <a:p>
            <a:pPr marL="0" indent="0">
              <a:lnSpc>
                <a:spcPct val="90000"/>
              </a:lnSpc>
              <a:spcBef>
                <a:spcPts val="0"/>
              </a:spcBef>
              <a:buFont typeface="Arial"/>
              <a:buNone/>
            </a:pPr>
            <a:endParaRPr lang="en-US" sz="1200" b="1" dirty="0" smtClean="0"/>
          </a:p>
          <a:p>
            <a:pPr marL="0" indent="0">
              <a:lnSpc>
                <a:spcPct val="90000"/>
              </a:lnSpc>
              <a:spcBef>
                <a:spcPts val="0"/>
              </a:spcBef>
              <a:buFont typeface="Arial"/>
              <a:buNone/>
            </a:pPr>
            <a:r>
              <a:rPr lang="en-US" sz="1200" b="1" u="sng" dirty="0" smtClean="0"/>
              <a:t>Illustrations:</a:t>
            </a:r>
            <a:r>
              <a:rPr lang="en-US" sz="1200" b="1" u="none" baseline="0" dirty="0" smtClean="0"/>
              <a:t>  </a:t>
            </a:r>
            <a:r>
              <a:rPr lang="en-US" sz="1200" b="1" u="none" dirty="0" smtClean="0"/>
              <a:t>Eric Harris and Dylan </a:t>
            </a:r>
            <a:r>
              <a:rPr lang="en-US" sz="1200" b="1" u="none" dirty="0" err="1" smtClean="0"/>
              <a:t>Klebold</a:t>
            </a:r>
            <a:r>
              <a:rPr lang="en-US" sz="1200" b="1" u="none" baseline="0" dirty="0" smtClean="0"/>
              <a:t> shot and killed twelve classmates and one teacher at Columbine High School before taking their own lives.  They were healthy physically, however, their emotional and social health wheels were severely damaged, and their spiritual wheel was totally deflated.  According to the videotapes the killers made weeks before American’s most deadly high school shooting, they shared an intense hostility toward Christianity and Christians.  </a:t>
            </a:r>
          </a:p>
          <a:p>
            <a:pPr marL="0" indent="0">
              <a:lnSpc>
                <a:spcPct val="90000"/>
              </a:lnSpc>
              <a:spcBef>
                <a:spcPts val="0"/>
              </a:spcBef>
              <a:buFont typeface="Arial"/>
              <a:buNone/>
            </a:pPr>
            <a:r>
              <a:rPr lang="en-US" sz="1200" b="1" u="none" baseline="0" dirty="0" err="1" smtClean="0"/>
              <a:t>Garbarino</a:t>
            </a:r>
            <a:r>
              <a:rPr lang="en-US" sz="1200" b="1" u="none" baseline="0" dirty="0" smtClean="0"/>
              <a:t> writes, “With neither hope nor a sense of purpose, troubled [children] are psychologically adrift and … are drawn to nihilism, Satanism, and all the other ‘isms’ of the dark side.”</a:t>
            </a:r>
          </a:p>
          <a:p>
            <a:pPr marL="0" indent="0">
              <a:lnSpc>
                <a:spcPct val="90000"/>
              </a:lnSpc>
              <a:spcBef>
                <a:spcPts val="0"/>
              </a:spcBef>
              <a:buFont typeface="Arial"/>
              <a:buNone/>
            </a:pPr>
            <a:endParaRPr lang="en-US" sz="1200" b="1" dirty="0" smtClean="0"/>
          </a:p>
          <a:p>
            <a:pPr marL="171450" indent="-171450">
              <a:lnSpc>
                <a:spcPct val="90000"/>
              </a:lnSpc>
              <a:spcBef>
                <a:spcPts val="0"/>
              </a:spcBef>
              <a:buFont typeface="Arial"/>
              <a:buChar char="•"/>
            </a:pPr>
            <a:r>
              <a:rPr lang="en-US" sz="1200" b="1" dirty="0" smtClean="0"/>
              <a:t>Andrew Weaver’s research concludes that a spiritual foundation helps to buffer children from the cultural and social poisons of modern life. </a:t>
            </a:r>
          </a:p>
          <a:p>
            <a:pPr marL="171450" indent="-171450">
              <a:buFont typeface="Arial"/>
              <a:buChar char="•"/>
            </a:pPr>
            <a:endParaRPr lang="en-US" b="1" dirty="0" smtClean="0">
              <a:solidFill>
                <a:srgbClr val="990000"/>
              </a:solidFill>
            </a:endParaRPr>
          </a:p>
          <a:p>
            <a:pPr marL="171450" indent="-171450">
              <a:buFont typeface="Arial"/>
              <a:buChar char="•"/>
            </a:pPr>
            <a:endParaRPr lang="en-US" b="1" dirty="0" smtClean="0">
              <a:solidFill>
                <a:srgbClr val="990000"/>
              </a:solidFill>
            </a:endParaRP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26</a:t>
            </a:fld>
            <a:endParaRPr lang="en-US"/>
          </a:p>
        </p:txBody>
      </p:sp>
    </p:spTree>
    <p:extLst>
      <p:ext uri="{BB962C8B-B14F-4D97-AF65-F5344CB8AC3E}">
        <p14:creationId xmlns:p14="http://schemas.microsoft.com/office/powerpoint/2010/main" val="2443818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0"/>
              </a:spcBef>
              <a:buFont typeface="Arial"/>
              <a:buChar char="•"/>
            </a:pPr>
            <a:r>
              <a:rPr lang="en-US" sz="1200" b="1" dirty="0" smtClean="0">
                <a:solidFill>
                  <a:srgbClr val="990000"/>
                </a:solidFill>
              </a:rPr>
              <a:t>Parents need to develop true spirituality that results in the most important and enduring form of health and vitality.</a:t>
            </a:r>
          </a:p>
          <a:p>
            <a:pPr marL="171450" indent="-171450">
              <a:lnSpc>
                <a:spcPct val="90000"/>
              </a:lnSpc>
              <a:spcBef>
                <a:spcPts val="0"/>
              </a:spcBef>
              <a:buFont typeface="Arial"/>
              <a:buChar char="•"/>
            </a:pPr>
            <a:r>
              <a:rPr lang="en-US" sz="1200" b="1" dirty="0" smtClean="0">
                <a:solidFill>
                  <a:srgbClr val="990000"/>
                </a:solidFill>
              </a:rPr>
              <a:t>Medical studies clearly show that spiritual distress can negatively affect physical, emotional, and relational health.</a:t>
            </a:r>
          </a:p>
          <a:p>
            <a:pPr marL="171450" indent="-171450">
              <a:lnSpc>
                <a:spcPct val="90000"/>
              </a:lnSpc>
              <a:spcBef>
                <a:spcPts val="0"/>
              </a:spcBef>
              <a:buFont typeface="Arial"/>
              <a:buChar char="•"/>
            </a:pPr>
            <a:r>
              <a:rPr lang="en-US" sz="1200" b="1" dirty="0" smtClean="0">
                <a:solidFill>
                  <a:srgbClr val="990000"/>
                </a:solidFill>
              </a:rPr>
              <a:t>Spiritual distress or crisis occurs when people cannot find meaning, hope, joy, satisfaction, love, peace, comfort, strength, and connection in life.</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27</a:t>
            </a:fld>
            <a:endParaRPr lang="en-US"/>
          </a:p>
        </p:txBody>
      </p:sp>
    </p:spTree>
    <p:extLst>
      <p:ext uri="{BB962C8B-B14F-4D97-AF65-F5344CB8AC3E}">
        <p14:creationId xmlns:p14="http://schemas.microsoft.com/office/powerpoint/2010/main" val="1547382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90000"/>
                </a:solidFill>
              </a:rPr>
              <a:t>Establishing Your Child’s Spiritual Foundation</a:t>
            </a:r>
          </a:p>
          <a:p>
            <a:endParaRPr lang="en-US" b="1" dirty="0" smtClean="0">
              <a:solidFill>
                <a:srgbClr val="990000"/>
              </a:solidFill>
            </a:endParaRPr>
          </a:p>
          <a:p>
            <a:pPr marL="171450" indent="-171450">
              <a:buFont typeface="Arial"/>
              <a:buChar char="•"/>
            </a:pPr>
            <a:r>
              <a:rPr lang="en-US" sz="1200" b="1" dirty="0" smtClean="0"/>
              <a:t>Balance your own spiritual wheel.</a:t>
            </a:r>
          </a:p>
          <a:p>
            <a:pPr marL="171450" indent="-171450">
              <a:buFont typeface="Arial"/>
              <a:buChar char="•"/>
            </a:pPr>
            <a:r>
              <a:rPr lang="en-US" sz="1200" b="1" dirty="0" smtClean="0"/>
              <a:t>Teach your children spiritual truth daily.</a:t>
            </a:r>
          </a:p>
          <a:p>
            <a:pPr marL="171450" indent="-171450">
              <a:buFont typeface="Arial"/>
              <a:buChar char="•"/>
            </a:pPr>
            <a:r>
              <a:rPr lang="en-US" sz="1200" b="1" dirty="0" smtClean="0"/>
              <a:t>Pray with and for your children and family.</a:t>
            </a:r>
          </a:p>
          <a:p>
            <a:pPr marL="171450" indent="-171450">
              <a:buFont typeface="Arial"/>
              <a:buChar char="•"/>
            </a:pPr>
            <a:r>
              <a:rPr lang="en-US" sz="1200" b="1" dirty="0" smtClean="0"/>
              <a:t>Involve your family in a faith community.</a:t>
            </a:r>
          </a:p>
          <a:p>
            <a:pPr marL="171450" indent="-171450">
              <a:buFont typeface="Arial"/>
              <a:buChar char="•"/>
            </a:pPr>
            <a:r>
              <a:rPr lang="en-US" sz="1200" b="1" dirty="0" smtClean="0"/>
              <a:t>Prepare your children to make a difference in their world.</a:t>
            </a:r>
          </a:p>
          <a:p>
            <a:pPr marL="171450" indent="-171450">
              <a:buFont typeface="Arial"/>
              <a:buChar char="•"/>
            </a:pPr>
            <a:endParaRPr lang="en-US" sz="1200" b="1"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28</a:t>
            </a:fld>
            <a:endParaRPr lang="en-US"/>
          </a:p>
        </p:txBody>
      </p:sp>
    </p:spTree>
    <p:extLst>
      <p:ext uri="{BB962C8B-B14F-4D97-AF65-F5344CB8AC3E}">
        <p14:creationId xmlns:p14="http://schemas.microsoft.com/office/powerpoint/2010/main" val="2035997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Ellen G. White, </a:t>
            </a:r>
            <a:r>
              <a:rPr lang="en-US" b="1" i="1" dirty="0" smtClean="0"/>
              <a:t>Child Guidance, </a:t>
            </a:r>
            <a:r>
              <a:rPr lang="en-US" b="1" i="0" dirty="0" smtClean="0"/>
              <a:t>163</a:t>
            </a:r>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latin typeface="Arial Narrow"/>
                <a:cs typeface="Arial Narrow"/>
              </a:rPr>
              <a:t>“No higher work was ever committed to mortals than the shaping of character. Children are not only to be educated, but trained as well; and who can tell the future of a growing child, or youth? Let the greatest care be bestowed upon the culture of your children. One child, properly disciplined in the principles of truth, who has the love and fear of God woven through the character, will possess a power for good in the world that cannot be estimated.”</a:t>
            </a:r>
          </a:p>
          <a:p>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29</a:t>
            </a:fld>
            <a:endParaRPr lang="en-US"/>
          </a:p>
        </p:txBody>
      </p:sp>
    </p:spTree>
    <p:extLst>
      <p:ext uri="{BB962C8B-B14F-4D97-AF65-F5344CB8AC3E}">
        <p14:creationId xmlns:p14="http://schemas.microsoft.com/office/powerpoint/2010/main" val="416146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Nick </a:t>
            </a:r>
            <a:r>
              <a:rPr lang="en-US" b="1" dirty="0" err="1" smtClean="0">
                <a:solidFill>
                  <a:schemeClr val="tx1"/>
                </a:solidFill>
              </a:rPr>
              <a:t>Zervanos</a:t>
            </a:r>
            <a:r>
              <a:rPr lang="en-US" b="1" dirty="0" smtClean="0">
                <a:solidFill>
                  <a:schemeClr val="tx1"/>
                </a:solidFill>
              </a:rPr>
              <a:t>, M. D., family physician says:</a:t>
            </a:r>
          </a:p>
          <a:p>
            <a:endParaRPr lang="en-US" b="1"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effectLst>
                  <a:outerShdw blurRad="50800" dist="38100" dir="13500000" algn="br" rotWithShape="0">
                    <a:prstClr val="black">
                      <a:alpha val="40000"/>
                    </a:prstClr>
                  </a:outerShdw>
                </a:effectLst>
                <a:latin typeface="Cambria"/>
                <a:cs typeface="Cambria"/>
              </a:rPr>
              <a:t>“When the physical, mental, and spiritual dimensions of well-being are singing in harmony, you’re healthy.  That doesn’t mean there is no room for a dissonant chord, but that the music of life is pleasant to the ear.”</a:t>
            </a:r>
          </a:p>
          <a:p>
            <a:endParaRPr lang="en-US" b="1" baseline="0" dirty="0" smtClean="0">
              <a:solidFill>
                <a:schemeClr val="tx1"/>
              </a:solidFill>
            </a:endParaRPr>
          </a:p>
        </p:txBody>
      </p:sp>
      <p:sp>
        <p:nvSpPr>
          <p:cNvPr id="4" name="Slide Number Placeholder 3"/>
          <p:cNvSpPr>
            <a:spLocks noGrp="1"/>
          </p:cNvSpPr>
          <p:nvPr>
            <p:ph type="sldNum" sz="quarter" idx="10"/>
          </p:nvPr>
        </p:nvSpPr>
        <p:spPr/>
        <p:txBody>
          <a:bodyPr/>
          <a:lstStyle/>
          <a:p>
            <a:fld id="{8665F74E-4A2A-FF4C-9C45-54A5EFB4D91D}" type="slidenum">
              <a:rPr lang="en-US" smtClean="0"/>
              <a:t>3</a:t>
            </a:fld>
            <a:endParaRPr lang="en-US"/>
          </a:p>
        </p:txBody>
      </p:sp>
    </p:spTree>
    <p:extLst>
      <p:ext uri="{BB962C8B-B14F-4D97-AF65-F5344CB8AC3E}">
        <p14:creationId xmlns:p14="http://schemas.microsoft.com/office/powerpoint/2010/main" val="3917687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6"/>
            </a:pPr>
            <a:r>
              <a:rPr lang="en-US" sz="1200" b="1" dirty="0" smtClean="0">
                <a:solidFill>
                  <a:schemeClr val="tx1"/>
                </a:solidFill>
              </a:rPr>
              <a:t>Connect With the Larger Community</a:t>
            </a:r>
          </a:p>
          <a:p>
            <a:pPr marL="228600" indent="-228600">
              <a:buAutoNum type="arabicPeriod" startAt="6"/>
            </a:pPr>
            <a:endParaRPr lang="en-US" sz="1200" b="1" dirty="0" smtClean="0">
              <a:solidFill>
                <a:schemeClr val="tx1"/>
              </a:solidFill>
            </a:endParaRP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Allow your children to grow beyond the family.</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Teach them to obey and respect authority.</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Teach them to respect differences that make people unique.</a:t>
            </a:r>
          </a:p>
          <a:p>
            <a:pPr marL="171450" indent="-171450">
              <a:spcBef>
                <a:spcPts val="0"/>
              </a:spcBef>
              <a:buFont typeface="Arial"/>
              <a:buChar char="•"/>
            </a:pPr>
            <a:r>
              <a:rPr lang="en-US" sz="1200" b="1" dirty="0" smtClean="0">
                <a:effectLst>
                  <a:outerShdw blurRad="50800" dist="38100" dir="13500000" algn="br" rotWithShape="0">
                    <a:prstClr val="black">
                      <a:alpha val="40000"/>
                    </a:prstClr>
                  </a:outerShdw>
                </a:effectLst>
              </a:rPr>
              <a:t>Teach them to contribute to the world around them.</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30</a:t>
            </a:fld>
            <a:endParaRPr lang="en-US"/>
          </a:p>
        </p:txBody>
      </p:sp>
    </p:spTree>
    <p:extLst>
      <p:ext uri="{BB962C8B-B14F-4D97-AF65-F5344CB8AC3E}">
        <p14:creationId xmlns:p14="http://schemas.microsoft.com/office/powerpoint/2010/main" val="238590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b="1" i="1" dirty="0" smtClean="0">
                <a:latin typeface="Lucida Calligraphy"/>
                <a:cs typeface="Lucida Calligraphy"/>
              </a:rPr>
              <a:t>“</a:t>
            </a:r>
            <a:r>
              <a:rPr lang="en-US" sz="1200" b="1" i="1" dirty="0" smtClean="0">
                <a:latin typeface="Comic Sans MS"/>
                <a:cs typeface="Comic Sans MS"/>
              </a:rPr>
              <a:t>And do not forget to do good and to share with others, for with such sacrifices God is pleased.”</a:t>
            </a:r>
          </a:p>
          <a:p>
            <a:pPr marL="0" indent="0">
              <a:lnSpc>
                <a:spcPct val="110000"/>
              </a:lnSpc>
              <a:spcBef>
                <a:spcPts val="0"/>
              </a:spcBef>
              <a:buNone/>
            </a:pPr>
            <a:r>
              <a:rPr lang="en-US" sz="1200" b="1" i="1" dirty="0" smtClean="0">
                <a:latin typeface="Comic Sans MS"/>
                <a:cs typeface="Comic Sans MS"/>
              </a:rPr>
              <a:t>             Hebrews 13:16, </a:t>
            </a:r>
            <a:r>
              <a:rPr lang="en-US" sz="1100" b="1" i="1" dirty="0" smtClean="0">
                <a:latin typeface="Comic Sans MS"/>
                <a:cs typeface="Comic Sans MS"/>
              </a:rPr>
              <a:t>The Bible</a:t>
            </a:r>
            <a:endParaRPr lang="en-US" b="1" dirty="0" smtClean="0">
              <a:latin typeface="Comic Sans MS"/>
              <a:cs typeface="Comic Sans MS"/>
            </a:endParaRP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31</a:t>
            </a:fld>
            <a:endParaRPr lang="en-US"/>
          </a:p>
        </p:txBody>
      </p:sp>
    </p:spTree>
    <p:extLst>
      <p:ext uri="{BB962C8B-B14F-4D97-AF65-F5344CB8AC3E}">
        <p14:creationId xmlns:p14="http://schemas.microsoft.com/office/powerpoint/2010/main" val="2088801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a:buChar char="•"/>
            </a:pPr>
            <a:r>
              <a:rPr lang="en-US" sz="1200" b="1" dirty="0" smtClean="0">
                <a:solidFill>
                  <a:srgbClr val="990000"/>
                </a:solidFill>
              </a:rPr>
              <a:t>Teach them to build great friendships.</a:t>
            </a:r>
          </a:p>
          <a:p>
            <a:pPr marL="171450" indent="-171450">
              <a:lnSpc>
                <a:spcPct val="90000"/>
              </a:lnSpc>
              <a:buFont typeface="Arial"/>
              <a:buChar char="•"/>
            </a:pPr>
            <a:r>
              <a:rPr lang="en-US" sz="1200" b="1" dirty="0" smtClean="0">
                <a:solidFill>
                  <a:srgbClr val="990000"/>
                </a:solidFill>
              </a:rPr>
              <a:t>Teach them to seek out mentors:</a:t>
            </a:r>
          </a:p>
          <a:p>
            <a:pPr marL="0" indent="0">
              <a:lnSpc>
                <a:spcPct val="90000"/>
              </a:lnSpc>
              <a:buFont typeface="Arial"/>
              <a:buNone/>
            </a:pPr>
            <a:r>
              <a:rPr lang="en-US" sz="1200" b="1" baseline="0" dirty="0" smtClean="0">
                <a:solidFill>
                  <a:srgbClr val="990000"/>
                </a:solidFill>
              </a:rPr>
              <a:t>     </a:t>
            </a:r>
            <a:r>
              <a:rPr lang="en-US" sz="1200" b="1" dirty="0" smtClean="0">
                <a:solidFill>
                  <a:srgbClr val="990000"/>
                </a:solidFill>
              </a:rPr>
              <a:t>* mentors provide unconditional support</a:t>
            </a:r>
          </a:p>
          <a:p>
            <a:pPr marL="0" indent="0">
              <a:lnSpc>
                <a:spcPct val="90000"/>
              </a:lnSpc>
              <a:buFont typeface="Arial"/>
              <a:buNone/>
            </a:pPr>
            <a:r>
              <a:rPr lang="en-US" sz="1200" b="1" baseline="0" dirty="0" smtClean="0">
                <a:solidFill>
                  <a:srgbClr val="990000"/>
                </a:solidFill>
              </a:rPr>
              <a:t>     *</a:t>
            </a:r>
            <a:r>
              <a:rPr lang="en-US" sz="1200" b="1" dirty="0" smtClean="0">
                <a:solidFill>
                  <a:srgbClr val="990000"/>
                </a:solidFill>
              </a:rPr>
              <a:t> mentors model positive values</a:t>
            </a:r>
            <a:r>
              <a:rPr lang="en-US" sz="1200" b="1" baseline="0" dirty="0" smtClean="0">
                <a:solidFill>
                  <a:srgbClr val="990000"/>
                </a:solidFill>
              </a:rPr>
              <a:t> </a:t>
            </a:r>
            <a:r>
              <a:rPr lang="en-US" sz="1200" b="1" dirty="0" smtClean="0">
                <a:solidFill>
                  <a:srgbClr val="990000"/>
                </a:solidFill>
              </a:rPr>
              <a:t>attitudes, and behaviors</a:t>
            </a:r>
          </a:p>
          <a:p>
            <a:pPr marL="0" indent="0">
              <a:lnSpc>
                <a:spcPct val="90000"/>
              </a:lnSpc>
              <a:spcBef>
                <a:spcPts val="0"/>
              </a:spcBef>
              <a:buFont typeface="Arial"/>
              <a:buNone/>
            </a:pPr>
            <a:r>
              <a:rPr lang="en-US" sz="1200" b="1" baseline="0" dirty="0" smtClean="0">
                <a:solidFill>
                  <a:srgbClr val="990000"/>
                </a:solidFill>
              </a:rPr>
              <a:t>   </a:t>
            </a:r>
            <a:r>
              <a:rPr lang="en-US" sz="1200" b="1" dirty="0" smtClean="0">
                <a:solidFill>
                  <a:srgbClr val="990000"/>
                </a:solidFill>
              </a:rPr>
              <a:t>  * mentors help kids discover solutions to their problems</a:t>
            </a:r>
          </a:p>
          <a:p>
            <a:pPr marL="0" indent="0">
              <a:lnSpc>
                <a:spcPct val="90000"/>
              </a:lnSpc>
              <a:spcBef>
                <a:spcPts val="0"/>
              </a:spcBef>
              <a:buFont typeface="Arial"/>
              <a:buNone/>
            </a:pPr>
            <a:r>
              <a:rPr lang="en-US" sz="1200" b="1" baseline="0" dirty="0" smtClean="0">
                <a:solidFill>
                  <a:srgbClr val="990000"/>
                </a:solidFill>
              </a:rPr>
              <a:t>    </a:t>
            </a:r>
            <a:r>
              <a:rPr lang="en-US" sz="1200" b="1" dirty="0" smtClean="0">
                <a:solidFill>
                  <a:srgbClr val="990000"/>
                </a:solidFill>
              </a:rPr>
              <a:t> * mentors help kids look beyond today and to see tomorrow’s possibilities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32</a:t>
            </a:fld>
            <a:endParaRPr lang="en-US"/>
          </a:p>
        </p:txBody>
      </p:sp>
    </p:spTree>
    <p:extLst>
      <p:ext uri="{BB962C8B-B14F-4D97-AF65-F5344CB8AC3E}">
        <p14:creationId xmlns:p14="http://schemas.microsoft.com/office/powerpoint/2010/main" val="1631001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0000"/>
                </a:solidFill>
                <a:effectLst>
                  <a:outerShdw blurRad="50800" dist="38100" dir="13500000" algn="br" rotWithShape="0">
                    <a:prstClr val="black">
                      <a:alpha val="40000"/>
                    </a:prstClr>
                  </a:outerShdw>
                </a:effectLst>
                <a:latin typeface="Arial Rounded MT Bold"/>
                <a:cs typeface="Arial Rounded MT Bold"/>
              </a:rPr>
              <a:t>7. Instill A Balanced Self-Concept</a:t>
            </a: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33</a:t>
            </a:fld>
            <a:endParaRPr lang="en-US"/>
          </a:p>
        </p:txBody>
      </p:sp>
    </p:spTree>
    <p:extLst>
      <p:ext uri="{BB962C8B-B14F-4D97-AF65-F5344CB8AC3E}">
        <p14:creationId xmlns:p14="http://schemas.microsoft.com/office/powerpoint/2010/main" val="792857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a:buChar char="•"/>
            </a:pPr>
            <a:r>
              <a:rPr lang="en-US" sz="1200" b="1" dirty="0" smtClean="0">
                <a:solidFill>
                  <a:srgbClr val="990000"/>
                </a:solidFill>
              </a:rPr>
              <a:t>Child development experts tell us that when a child believes he or she is a certain kind of person, that belief guides his or her behavior.</a:t>
            </a:r>
          </a:p>
          <a:p>
            <a:pPr marL="171450" indent="-171450">
              <a:spcBef>
                <a:spcPts val="0"/>
              </a:spcBef>
              <a:buFont typeface="Arial"/>
              <a:buChar char="•"/>
            </a:pPr>
            <a:r>
              <a:rPr lang="en-US" sz="1200" b="1" dirty="0" smtClean="0">
                <a:solidFill>
                  <a:srgbClr val="990000"/>
                </a:solidFill>
              </a:rPr>
              <a:t>An unhealthy self-concept originates in childhood.</a:t>
            </a:r>
          </a:p>
          <a:p>
            <a:pPr marL="171450" indent="-171450">
              <a:spcBef>
                <a:spcPts val="0"/>
              </a:spcBef>
              <a:buFont typeface="Arial"/>
              <a:buChar char="•"/>
            </a:pPr>
            <a:r>
              <a:rPr lang="en-US" sz="1200" b="1" dirty="0" smtClean="0">
                <a:solidFill>
                  <a:srgbClr val="990000"/>
                </a:solidFill>
              </a:rPr>
              <a:t>Parents, teachers, and peers are very important influences on a child’s developing self-concept.</a:t>
            </a:r>
          </a:p>
          <a:p>
            <a:pPr marL="171450" indent="-171450">
              <a:spcBef>
                <a:spcPts val="0"/>
              </a:spcBef>
              <a:buFont typeface="Arial"/>
              <a:buChar char="•"/>
            </a:pPr>
            <a:r>
              <a:rPr lang="en-US" sz="1200" b="1" dirty="0" smtClean="0">
                <a:solidFill>
                  <a:srgbClr val="990000"/>
                </a:solidFill>
              </a:rPr>
              <a:t>According to John </a:t>
            </a:r>
            <a:r>
              <a:rPr lang="en-US" sz="1200" b="1" dirty="0" err="1" smtClean="0">
                <a:solidFill>
                  <a:srgbClr val="990000"/>
                </a:solidFill>
              </a:rPr>
              <a:t>Eldredge</a:t>
            </a:r>
            <a:r>
              <a:rPr lang="en-US" sz="1200" b="1" dirty="0" smtClean="0">
                <a:solidFill>
                  <a:srgbClr val="990000"/>
                </a:solidFill>
              </a:rPr>
              <a:t>, boys &amp; girls seek answers primarily from their dads regarding how strong they are, or how beautiful they are.</a:t>
            </a:r>
            <a:endParaRPr lang="en-US" sz="1200" b="1" dirty="0" smtClean="0">
              <a:solidFill>
                <a:srgbClr val="990000"/>
              </a:solidFill>
            </a:endParaRPr>
          </a:p>
        </p:txBody>
      </p:sp>
      <p:sp>
        <p:nvSpPr>
          <p:cNvPr id="4" name="Slide Number Placeholder 3"/>
          <p:cNvSpPr>
            <a:spLocks noGrp="1"/>
          </p:cNvSpPr>
          <p:nvPr>
            <p:ph type="sldNum" sz="quarter" idx="10"/>
          </p:nvPr>
        </p:nvSpPr>
        <p:spPr/>
        <p:txBody>
          <a:bodyPr/>
          <a:lstStyle/>
          <a:p>
            <a:fld id="{8665F74E-4A2A-FF4C-9C45-54A5EFB4D91D}" type="slidenum">
              <a:rPr lang="en-US" smtClean="0"/>
              <a:t>34</a:t>
            </a:fld>
            <a:endParaRPr lang="en-US"/>
          </a:p>
        </p:txBody>
      </p:sp>
    </p:spTree>
    <p:extLst>
      <p:ext uri="{BB962C8B-B14F-4D97-AF65-F5344CB8AC3E}">
        <p14:creationId xmlns:p14="http://schemas.microsoft.com/office/powerpoint/2010/main" val="2134748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90000"/>
                </a:solidFill>
                <a:latin typeface="Arial Narrow"/>
                <a:cs typeface="Arial Narrow"/>
              </a:rPr>
              <a:t>Nurturing Your Child’s Self-Concept</a:t>
            </a:r>
          </a:p>
          <a:p>
            <a:endParaRPr lang="en-US" b="1" dirty="0" smtClean="0">
              <a:solidFill>
                <a:srgbClr val="990000"/>
              </a:solidFill>
              <a:latin typeface="Arial Narrow"/>
              <a:cs typeface="Arial Narrow"/>
            </a:endParaRPr>
          </a:p>
          <a:p>
            <a:pPr marL="171450" indent="-171450">
              <a:lnSpc>
                <a:spcPct val="90000"/>
              </a:lnSpc>
              <a:spcBef>
                <a:spcPts val="0"/>
              </a:spcBef>
              <a:buFont typeface="Arial"/>
              <a:buChar char="•"/>
            </a:pPr>
            <a:r>
              <a:rPr lang="en-US" sz="1200" b="1" dirty="0" smtClean="0">
                <a:latin typeface="Arial Narrow"/>
                <a:cs typeface="Arial Narrow"/>
              </a:rPr>
              <a:t>Love each child unconditionally.</a:t>
            </a:r>
          </a:p>
          <a:p>
            <a:pPr marL="171450" indent="-171450">
              <a:lnSpc>
                <a:spcPct val="90000"/>
              </a:lnSpc>
              <a:spcBef>
                <a:spcPts val="0"/>
              </a:spcBef>
              <a:buFont typeface="Arial"/>
              <a:buChar char="•"/>
            </a:pPr>
            <a:r>
              <a:rPr lang="en-US" sz="1200" b="1" dirty="0" smtClean="0">
                <a:latin typeface="Arial Narrow"/>
                <a:cs typeface="Arial Narrow"/>
              </a:rPr>
              <a:t>Understand each child’s temperament.</a:t>
            </a:r>
          </a:p>
          <a:p>
            <a:pPr marL="171450" indent="-171450">
              <a:lnSpc>
                <a:spcPct val="90000"/>
              </a:lnSpc>
              <a:spcBef>
                <a:spcPts val="0"/>
              </a:spcBef>
              <a:buFont typeface="Arial"/>
              <a:buChar char="•"/>
            </a:pPr>
            <a:r>
              <a:rPr lang="en-US" sz="1200" b="1" dirty="0" smtClean="0">
                <a:latin typeface="Arial Narrow"/>
                <a:cs typeface="Arial Narrow"/>
              </a:rPr>
              <a:t>Provide plenty of focused attention.</a:t>
            </a:r>
          </a:p>
          <a:p>
            <a:pPr marL="171450" indent="-171450">
              <a:lnSpc>
                <a:spcPct val="90000"/>
              </a:lnSpc>
              <a:spcBef>
                <a:spcPts val="0"/>
              </a:spcBef>
              <a:buFont typeface="Arial"/>
              <a:buChar char="•"/>
            </a:pPr>
            <a:r>
              <a:rPr lang="en-US" sz="1200" b="1" dirty="0" smtClean="0">
                <a:latin typeface="Arial Narrow"/>
                <a:cs typeface="Arial Narrow"/>
              </a:rPr>
              <a:t>Give plenty of appropriate physical contact.</a:t>
            </a:r>
          </a:p>
          <a:p>
            <a:pPr marL="171450" indent="-171450">
              <a:lnSpc>
                <a:spcPct val="90000"/>
              </a:lnSpc>
              <a:spcBef>
                <a:spcPts val="0"/>
              </a:spcBef>
              <a:buFont typeface="Arial"/>
              <a:buChar char="•"/>
            </a:pPr>
            <a:r>
              <a:rPr lang="en-US" sz="1200" b="1" dirty="0" smtClean="0">
                <a:latin typeface="Arial Narrow"/>
                <a:cs typeface="Arial Narrow"/>
              </a:rPr>
              <a:t>Appreciate uniqueness of each child.</a:t>
            </a:r>
          </a:p>
          <a:p>
            <a:pPr marL="171450" indent="-171450">
              <a:lnSpc>
                <a:spcPct val="90000"/>
              </a:lnSpc>
              <a:spcBef>
                <a:spcPts val="0"/>
              </a:spcBef>
              <a:buFont typeface="Arial"/>
              <a:buChar char="•"/>
            </a:pPr>
            <a:r>
              <a:rPr lang="en-US" sz="1200" b="1" dirty="0" smtClean="0">
                <a:latin typeface="Arial Narrow"/>
                <a:cs typeface="Arial Narrow"/>
              </a:rPr>
              <a:t>Encourage child to believe in himself or herself.</a:t>
            </a:r>
          </a:p>
          <a:p>
            <a:pPr marL="171450" indent="-171450">
              <a:lnSpc>
                <a:spcPct val="90000"/>
              </a:lnSpc>
              <a:spcBef>
                <a:spcPts val="0"/>
              </a:spcBef>
              <a:buFont typeface="Arial"/>
              <a:buChar char="•"/>
            </a:pPr>
            <a:r>
              <a:rPr lang="en-US" sz="1200" b="1" dirty="0" smtClean="0">
                <a:latin typeface="Arial Narrow"/>
                <a:cs typeface="Arial Narrow"/>
              </a:rPr>
              <a:t>Allow your child to make his or her own healthy choices.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35</a:t>
            </a:fld>
            <a:endParaRPr lang="en-US"/>
          </a:p>
        </p:txBody>
      </p:sp>
    </p:spTree>
    <p:extLst>
      <p:ext uri="{BB962C8B-B14F-4D97-AF65-F5344CB8AC3E}">
        <p14:creationId xmlns:p14="http://schemas.microsoft.com/office/powerpoint/2010/main" val="909540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1"/>
                </a:solidFill>
              </a:rPr>
              <a:t>8. Engage in Healthy Activities</a:t>
            </a:r>
          </a:p>
          <a:p>
            <a:endParaRPr lang="en-US" sz="1200" b="1" dirty="0" smtClean="0">
              <a:solidFill>
                <a:schemeClr val="tx1"/>
              </a:solidFill>
            </a:endParaRPr>
          </a:p>
          <a:p>
            <a:pPr marL="171450" indent="-171450">
              <a:buFont typeface="Arial"/>
              <a:buChar char="•"/>
            </a:pPr>
            <a:r>
              <a:rPr lang="en-US" sz="1200" b="1" dirty="0" smtClean="0">
                <a:effectLst>
                  <a:outerShdw blurRad="50800" dist="38100" dir="13500000" algn="br" rotWithShape="0">
                    <a:prstClr val="black">
                      <a:alpha val="40000"/>
                    </a:prstClr>
                  </a:outerShdw>
                </a:effectLst>
              </a:rPr>
              <a:t>There needs to be a balanced diet for the mind:</a:t>
            </a:r>
          </a:p>
          <a:p>
            <a:pPr marL="0" indent="0">
              <a:spcBef>
                <a:spcPts val="0"/>
              </a:spcBef>
              <a:buNone/>
            </a:pPr>
            <a:r>
              <a:rPr lang="en-US" sz="1200" b="1" dirty="0" smtClean="0">
                <a:effectLst>
                  <a:outerShdw blurRad="50800" dist="38100" dir="13500000" algn="br" rotWithShape="0">
                    <a:prstClr val="black">
                      <a:alpha val="40000"/>
                    </a:prstClr>
                  </a:outerShdw>
                </a:effectLst>
              </a:rPr>
              <a:t>    * reading aloud to your children   </a:t>
            </a:r>
          </a:p>
          <a:p>
            <a:pPr marL="0" indent="0">
              <a:spcBef>
                <a:spcPts val="0"/>
              </a:spcBef>
              <a:buNone/>
            </a:pPr>
            <a:r>
              <a:rPr lang="en-US" sz="1200" b="1" dirty="0" smtClean="0">
                <a:effectLst>
                  <a:outerShdw blurRad="50800" dist="38100" dir="13500000" algn="br" rotWithShape="0">
                    <a:prstClr val="black">
                      <a:alpha val="40000"/>
                    </a:prstClr>
                  </a:outerShdw>
                </a:effectLst>
              </a:rPr>
              <a:t>       stimulates their brains</a:t>
            </a:r>
          </a:p>
          <a:p>
            <a:pPr marL="0" indent="0">
              <a:spcBef>
                <a:spcPts val="0"/>
              </a:spcBef>
              <a:buNone/>
            </a:pPr>
            <a:r>
              <a:rPr lang="en-US" sz="1200" b="1" dirty="0" smtClean="0">
                <a:effectLst>
                  <a:outerShdw blurRad="50800" dist="38100" dir="13500000" algn="br" rotWithShape="0">
                    <a:prstClr val="black">
                      <a:alpha val="40000"/>
                    </a:prstClr>
                  </a:outerShdw>
                </a:effectLst>
              </a:rPr>
              <a:t>    * reading together as a family and     </a:t>
            </a:r>
          </a:p>
          <a:p>
            <a:pPr marL="0" indent="0">
              <a:spcBef>
                <a:spcPts val="0"/>
              </a:spcBef>
              <a:buNone/>
            </a:pPr>
            <a:r>
              <a:rPr lang="en-US" sz="1200" b="1" dirty="0" smtClean="0">
                <a:effectLst>
                  <a:outerShdw blurRad="50800" dist="38100" dir="13500000" algn="br" rotWithShape="0">
                    <a:prstClr val="black">
                      <a:alpha val="40000"/>
                    </a:prstClr>
                  </a:outerShdw>
                </a:effectLst>
              </a:rPr>
              <a:t>       discuss about stories or articles     </a:t>
            </a:r>
          </a:p>
          <a:p>
            <a:pPr marL="0" indent="0">
              <a:spcBef>
                <a:spcPts val="0"/>
              </a:spcBef>
              <a:buNone/>
            </a:pPr>
            <a:r>
              <a:rPr lang="en-US" sz="1200" b="1" dirty="0" smtClean="0">
                <a:effectLst>
                  <a:outerShdw blurRad="50800" dist="38100" dir="13500000" algn="br" rotWithShape="0">
                    <a:prstClr val="black">
                      <a:alpha val="40000"/>
                    </a:prstClr>
                  </a:outerShdw>
                </a:effectLst>
              </a:rPr>
              <a:t>       read</a:t>
            </a:r>
          </a:p>
          <a:p>
            <a:pPr marL="171450" indent="-171450">
              <a:buFont typeface="Arial"/>
              <a:buChar char="•"/>
            </a:pPr>
            <a:r>
              <a:rPr lang="en-US" sz="1200" b="1" dirty="0" smtClean="0">
                <a:effectLst>
                  <a:outerShdw blurRad="50800" dist="38100" dir="13500000" algn="br" rotWithShape="0">
                    <a:prstClr val="black">
                      <a:alpha val="40000"/>
                    </a:prstClr>
                  </a:outerShdw>
                </a:effectLst>
              </a:rPr>
              <a:t>Choose active as well as passive activities for the family.</a:t>
            </a:r>
          </a:p>
          <a:p>
            <a:pPr marL="171450" indent="-171450">
              <a:buFont typeface="Arial"/>
              <a:buChar char="•"/>
            </a:pPr>
            <a:r>
              <a:rPr lang="en-US" sz="1200" b="1" dirty="0" smtClean="0">
                <a:effectLst>
                  <a:outerShdw blurRad="50800" dist="38100" dir="13500000" algn="br" rotWithShape="0">
                    <a:prstClr val="black">
                      <a:alpha val="40000"/>
                    </a:prstClr>
                  </a:outerShdw>
                </a:effectLst>
              </a:rPr>
              <a:t>Choose activities with physical health benefits.</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36</a:t>
            </a:fld>
            <a:endParaRPr lang="en-US"/>
          </a:p>
        </p:txBody>
      </p:sp>
    </p:spTree>
    <p:extLst>
      <p:ext uri="{BB962C8B-B14F-4D97-AF65-F5344CB8AC3E}">
        <p14:creationId xmlns:p14="http://schemas.microsoft.com/office/powerpoint/2010/main" val="2075153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a:buChar char="•"/>
            </a:pPr>
            <a:r>
              <a:rPr lang="en-US" sz="1200" b="1" dirty="0" smtClean="0"/>
              <a:t>Choose activities that promote spiritual health.</a:t>
            </a:r>
          </a:p>
          <a:p>
            <a:pPr marL="171450" indent="-171450">
              <a:spcBef>
                <a:spcPts val="0"/>
              </a:spcBef>
              <a:buFont typeface="Arial"/>
              <a:buChar char="•"/>
            </a:pPr>
            <a:r>
              <a:rPr lang="en-US" sz="1200" b="1" dirty="0" smtClean="0"/>
              <a:t>Help your children choose the right balance of appropriate activities.</a:t>
            </a:r>
          </a:p>
          <a:p>
            <a:pPr marL="171450" indent="-171450">
              <a:spcBef>
                <a:spcPts val="0"/>
              </a:spcBef>
              <a:buFont typeface="Arial"/>
              <a:buChar char="•"/>
            </a:pPr>
            <a:r>
              <a:rPr lang="en-US" sz="1200" b="1" dirty="0" smtClean="0"/>
              <a:t>Do not over plan too many activities.</a:t>
            </a:r>
          </a:p>
          <a:p>
            <a:pPr marL="171450" indent="-171450">
              <a:spcBef>
                <a:spcPts val="0"/>
              </a:spcBef>
              <a:buFont typeface="Arial"/>
              <a:buChar char="•"/>
            </a:pPr>
            <a:r>
              <a:rPr lang="en-US" sz="1200" b="1" dirty="0" smtClean="0"/>
              <a:t>Plan a healthy dose of family traditions.</a:t>
            </a:r>
          </a:p>
          <a:p>
            <a:pPr marL="0" indent="0">
              <a:spcBef>
                <a:spcPts val="0"/>
              </a:spcBef>
              <a:buNone/>
            </a:pPr>
            <a:r>
              <a:rPr lang="en-US" sz="1200" b="1" dirty="0" smtClean="0"/>
              <a:t>    * have kids write down their feelings</a:t>
            </a:r>
          </a:p>
          <a:p>
            <a:pPr marL="0" indent="0">
              <a:spcBef>
                <a:spcPts val="0"/>
              </a:spcBef>
              <a:buNone/>
            </a:pPr>
            <a:r>
              <a:rPr lang="en-US" sz="1200" b="1" dirty="0" smtClean="0"/>
              <a:t>    * start a gratitude journal</a:t>
            </a:r>
          </a:p>
          <a:p>
            <a:pPr marL="171450" indent="-171450">
              <a:lnSpc>
                <a:spcPct val="90000"/>
              </a:lnSpc>
              <a:spcBef>
                <a:spcPts val="0"/>
              </a:spcBef>
              <a:buFont typeface="Arial"/>
              <a:buChar char="•"/>
            </a:pPr>
            <a:r>
              <a:rPr lang="en-US" sz="1200" b="1" dirty="0" smtClean="0"/>
              <a:t>Make family vacations</a:t>
            </a:r>
            <a:r>
              <a:rPr lang="en-US" sz="1200" b="1" baseline="0" dirty="0" smtClean="0"/>
              <a:t> </a:t>
            </a:r>
            <a:r>
              <a:rPr lang="en-US" sz="1200" b="1" dirty="0" smtClean="0"/>
              <a:t>a healthy memory.</a:t>
            </a:r>
          </a:p>
          <a:p>
            <a:pPr>
              <a:spcBef>
                <a:spcPts val="0"/>
              </a:spcBef>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37</a:t>
            </a:fld>
            <a:endParaRPr lang="en-US"/>
          </a:p>
        </p:txBody>
      </p:sp>
    </p:spTree>
    <p:extLst>
      <p:ext uri="{BB962C8B-B14F-4D97-AF65-F5344CB8AC3E}">
        <p14:creationId xmlns:p14="http://schemas.microsoft.com/office/powerpoint/2010/main" val="1839957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1"/>
                </a:solidFill>
              </a:rPr>
              <a:t>9. Cultivate Growth &amp; Maturity</a:t>
            </a:r>
          </a:p>
          <a:p>
            <a:endParaRPr lang="en-US" sz="1200" b="1" dirty="0" smtClean="0">
              <a:solidFill>
                <a:schemeClr val="tx1"/>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effectLst>
                  <a:outerShdw blurRad="50800" dist="38100" dir="13500000" algn="br" rotWithShape="0">
                    <a:prstClr val="black">
                      <a:alpha val="40000"/>
                    </a:prstClr>
                  </a:outerShdw>
                </a:effectLst>
                <a:latin typeface="Cambria"/>
                <a:cs typeface="Cambria"/>
              </a:rPr>
              <a:t>Each child is to be trained according to his or her bent – according to his or her temperament and giftedness, according to the way he or she is created.</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38</a:t>
            </a:fld>
            <a:endParaRPr lang="en-US"/>
          </a:p>
        </p:txBody>
      </p:sp>
    </p:spTree>
    <p:extLst>
      <p:ext uri="{BB962C8B-B14F-4D97-AF65-F5344CB8AC3E}">
        <p14:creationId xmlns:p14="http://schemas.microsoft.com/office/powerpoint/2010/main" val="366093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a:buChar char="•"/>
            </a:pPr>
            <a:r>
              <a:rPr lang="en-US" sz="1200" b="1" dirty="0" smtClean="0">
                <a:solidFill>
                  <a:srgbClr val="800000"/>
                </a:solidFill>
                <a:latin typeface="Arial Narrow"/>
                <a:cs typeface="Arial Narrow"/>
              </a:rPr>
              <a:t>Children need cheerleaders, not critics.</a:t>
            </a:r>
          </a:p>
          <a:p>
            <a:pPr marL="171450" indent="-171450">
              <a:spcBef>
                <a:spcPts val="0"/>
              </a:spcBef>
              <a:buFont typeface="Arial"/>
              <a:buChar char="•"/>
            </a:pPr>
            <a:r>
              <a:rPr lang="en-US" sz="1200" b="1" dirty="0" smtClean="0">
                <a:solidFill>
                  <a:srgbClr val="800000"/>
                </a:solidFill>
                <a:latin typeface="Arial Narrow"/>
                <a:cs typeface="Arial Narrow"/>
              </a:rPr>
              <a:t>Avoid comparing them with others.</a:t>
            </a:r>
          </a:p>
          <a:p>
            <a:pPr marL="171450" indent="-171450">
              <a:spcBef>
                <a:spcPts val="0"/>
              </a:spcBef>
              <a:buFont typeface="Arial"/>
              <a:buChar char="•"/>
            </a:pPr>
            <a:r>
              <a:rPr lang="en-US" sz="1200" b="1" dirty="0" smtClean="0">
                <a:solidFill>
                  <a:srgbClr val="800000"/>
                </a:solidFill>
                <a:latin typeface="Arial Narrow"/>
                <a:cs typeface="Arial Narrow"/>
              </a:rPr>
              <a:t>Don’t demand perfection.</a:t>
            </a:r>
          </a:p>
          <a:p>
            <a:pPr marL="171450" indent="-171450">
              <a:spcBef>
                <a:spcPts val="0"/>
              </a:spcBef>
              <a:buFont typeface="Arial"/>
              <a:buChar char="•"/>
            </a:pPr>
            <a:r>
              <a:rPr lang="en-US" sz="1200" b="1" dirty="0" smtClean="0">
                <a:solidFill>
                  <a:srgbClr val="800000"/>
                </a:solidFill>
                <a:latin typeface="Arial Narrow"/>
                <a:cs typeface="Arial Narrow"/>
              </a:rPr>
              <a:t>Avoid making rash comments in anger.</a:t>
            </a:r>
          </a:p>
          <a:p>
            <a:pPr marL="171450" indent="-171450">
              <a:spcBef>
                <a:spcPts val="0"/>
              </a:spcBef>
              <a:buFont typeface="Arial"/>
              <a:buChar char="•"/>
            </a:pPr>
            <a:r>
              <a:rPr lang="en-US" sz="1200" b="1" dirty="0" smtClean="0">
                <a:solidFill>
                  <a:srgbClr val="800000"/>
                </a:solidFill>
                <a:latin typeface="Arial Narrow"/>
                <a:cs typeface="Arial Narrow"/>
              </a:rPr>
              <a:t>Cheer them through their ups and downs.</a:t>
            </a:r>
          </a:p>
          <a:p>
            <a:pPr marL="171450" indent="-171450">
              <a:spcBef>
                <a:spcPts val="0"/>
              </a:spcBef>
              <a:buFont typeface="Arial"/>
              <a:buChar char="•"/>
            </a:pPr>
            <a:r>
              <a:rPr lang="en-US" sz="1200" b="1" dirty="0" smtClean="0">
                <a:solidFill>
                  <a:srgbClr val="800000"/>
                </a:solidFill>
                <a:latin typeface="Arial Narrow"/>
                <a:cs typeface="Arial Narrow"/>
              </a:rPr>
              <a:t>Give them wings and let go.</a:t>
            </a:r>
          </a:p>
          <a:p>
            <a:pPr marL="171450" indent="-171450">
              <a:spcBef>
                <a:spcPts val="0"/>
              </a:spcBef>
              <a:buFont typeface="Arial"/>
              <a:buChar char="•"/>
            </a:pPr>
            <a:r>
              <a:rPr lang="en-US" sz="1200" b="1" dirty="0" smtClean="0">
                <a:solidFill>
                  <a:srgbClr val="800000"/>
                </a:solidFill>
                <a:latin typeface="Arial Narrow"/>
                <a:cs typeface="Arial Narrow"/>
              </a:rPr>
              <a:t>Be sure to allow mistakes.</a:t>
            </a:r>
          </a:p>
        </p:txBody>
      </p:sp>
      <p:sp>
        <p:nvSpPr>
          <p:cNvPr id="4" name="Slide Number Placeholder 3"/>
          <p:cNvSpPr>
            <a:spLocks noGrp="1"/>
          </p:cNvSpPr>
          <p:nvPr>
            <p:ph type="sldNum" sz="quarter" idx="10"/>
          </p:nvPr>
        </p:nvSpPr>
        <p:spPr/>
        <p:txBody>
          <a:bodyPr/>
          <a:lstStyle/>
          <a:p>
            <a:fld id="{8665F74E-4A2A-FF4C-9C45-54A5EFB4D91D}" type="slidenum">
              <a:rPr lang="en-US" smtClean="0"/>
              <a:t>39</a:t>
            </a:fld>
            <a:endParaRPr lang="en-US"/>
          </a:p>
        </p:txBody>
      </p:sp>
    </p:spTree>
    <p:extLst>
      <p:ext uri="{BB962C8B-B14F-4D97-AF65-F5344CB8AC3E}">
        <p14:creationId xmlns:p14="http://schemas.microsoft.com/office/powerpoint/2010/main" val="299004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0000"/>
                </a:solidFill>
              </a:rPr>
              <a:t>Ellen G. White, </a:t>
            </a:r>
            <a:r>
              <a:rPr lang="en-US" b="1" i="1" dirty="0" smtClean="0">
                <a:solidFill>
                  <a:srgbClr val="000000"/>
                </a:solidFill>
              </a:rPr>
              <a:t>Child Guidance, p. 103.</a:t>
            </a:r>
          </a:p>
          <a:p>
            <a:endParaRPr lang="en-US" b="1" i="1"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effectLst>
                  <a:outerShdw blurRad="50800" dist="38100" dir="13500000" algn="br" rotWithShape="0">
                    <a:prstClr val="black">
                      <a:alpha val="40000"/>
                    </a:prstClr>
                  </a:outerShdw>
                </a:effectLst>
                <a:latin typeface="Cambria"/>
                <a:cs typeface="Cambria"/>
              </a:rPr>
              <a:t>“The future happiness of your families and the welfare of society depend largely upon the physical and moral education which your children receive in the first years of their life.”</a:t>
            </a:r>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4</a:t>
            </a:fld>
            <a:endParaRPr lang="en-US"/>
          </a:p>
        </p:txBody>
      </p:sp>
    </p:spTree>
    <p:extLst>
      <p:ext uri="{BB962C8B-B14F-4D97-AF65-F5344CB8AC3E}">
        <p14:creationId xmlns:p14="http://schemas.microsoft.com/office/powerpoint/2010/main" val="2279408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outerShdw blurRad="50800" dist="38100" dir="13500000" algn="br" rotWithShape="0">
                    <a:prstClr val="black">
                      <a:alpha val="40000"/>
                    </a:prstClr>
                  </a:outerShdw>
                </a:effectLst>
              </a:rPr>
              <a:t>May the essentials presented by Dr. Larimore will assist you in raising highly healthy children, who will become highly healthy adults, who will contribute mightily to the health of the world around them.</a:t>
            </a: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40</a:t>
            </a:fld>
            <a:endParaRPr lang="en-US"/>
          </a:p>
        </p:txBody>
      </p:sp>
    </p:spTree>
    <p:extLst>
      <p:ext uri="{BB962C8B-B14F-4D97-AF65-F5344CB8AC3E}">
        <p14:creationId xmlns:p14="http://schemas.microsoft.com/office/powerpoint/2010/main" val="185563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p>
          <a:p>
            <a:endParaRPr lang="en-US" b="1" dirty="0" smtClean="0"/>
          </a:p>
          <a:p>
            <a:pPr marL="171450" indent="-171450">
              <a:lnSpc>
                <a:spcPct val="90000"/>
              </a:lnSpc>
              <a:spcBef>
                <a:spcPts val="0"/>
              </a:spcBef>
              <a:buFont typeface="Arial"/>
              <a:buChar char="•"/>
            </a:pPr>
            <a:r>
              <a:rPr lang="en-US" sz="1200" b="1" dirty="0" err="1" smtClean="0"/>
              <a:t>Barna</a:t>
            </a:r>
            <a:r>
              <a:rPr lang="en-US" sz="1200" b="1" dirty="0" smtClean="0"/>
              <a:t>, George.  “Teens &amp; Adults Have Little Change of Accepting Christ as Their Savior.”  </a:t>
            </a:r>
            <a:r>
              <a:rPr lang="en-US" sz="1200" b="1" i="1" dirty="0" err="1" smtClean="0"/>
              <a:t>Barna’s</a:t>
            </a:r>
            <a:r>
              <a:rPr lang="en-US" sz="1200" b="1" i="1" dirty="0" smtClean="0"/>
              <a:t> Updates, </a:t>
            </a:r>
            <a:r>
              <a:rPr lang="en-US" sz="1200" b="1" dirty="0" smtClean="0"/>
              <a:t>November 15, 1999. </a:t>
            </a:r>
          </a:p>
          <a:p>
            <a:pPr marL="171450" indent="-171450">
              <a:lnSpc>
                <a:spcPct val="90000"/>
              </a:lnSpc>
              <a:spcBef>
                <a:spcPts val="0"/>
              </a:spcBef>
              <a:buFont typeface="Arial"/>
              <a:buChar char="•"/>
            </a:pPr>
            <a:r>
              <a:rPr lang="en-US" sz="1200" b="1" dirty="0" err="1" smtClean="0"/>
              <a:t>Garbarino</a:t>
            </a:r>
            <a:r>
              <a:rPr lang="en-US" sz="1200" b="1" dirty="0" smtClean="0"/>
              <a:t>, James.  </a:t>
            </a:r>
            <a:r>
              <a:rPr lang="en-US" sz="1200" b="1" i="1" dirty="0" smtClean="0"/>
              <a:t>Lost Boys: Why Our Sons Turn Violent and How We Can Save Them </a:t>
            </a:r>
            <a:r>
              <a:rPr lang="en-US" sz="1200" b="1" dirty="0" smtClean="0"/>
              <a:t>(New York: Free Press, 1999).</a:t>
            </a:r>
          </a:p>
          <a:p>
            <a:pPr marL="171450" indent="-171450">
              <a:lnSpc>
                <a:spcPct val="90000"/>
              </a:lnSpc>
              <a:spcBef>
                <a:spcPts val="0"/>
              </a:spcBef>
              <a:buFont typeface="Arial"/>
              <a:buChar char="•"/>
            </a:pPr>
            <a:r>
              <a:rPr lang="en-US" sz="1200" b="1" dirty="0" smtClean="0"/>
              <a:t>Larimore, Walt with Stephen &amp; Amanda Sorenson. </a:t>
            </a:r>
            <a:r>
              <a:rPr lang="en-US" sz="1200" b="1" i="1" dirty="0" smtClean="0"/>
              <a:t>God’s Design for Highly Healthy Children </a:t>
            </a:r>
            <a:r>
              <a:rPr lang="en-US" sz="1200" b="1" dirty="0" smtClean="0"/>
              <a:t>Grand Rapids, MI:  Zondervan, 2004).</a:t>
            </a:r>
          </a:p>
          <a:p>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41</a:t>
            </a:fld>
            <a:endParaRPr lang="en-US"/>
          </a:p>
        </p:txBody>
      </p:sp>
    </p:spTree>
    <p:extLst>
      <p:ext uri="{BB962C8B-B14F-4D97-AF65-F5344CB8AC3E}">
        <p14:creationId xmlns:p14="http://schemas.microsoft.com/office/powerpoint/2010/main" val="2444773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0"/>
              </a:spcBef>
              <a:buFont typeface="Arial"/>
              <a:buChar char="•"/>
            </a:pPr>
            <a:r>
              <a:rPr lang="en-US" sz="1200" b="1" dirty="0" smtClean="0"/>
              <a:t>Mayo Clinic Report. In </a:t>
            </a:r>
            <a:r>
              <a:rPr lang="en-US" sz="1200" b="1" dirty="0" smtClean="0">
                <a:hlinkClick r:id="rId3"/>
              </a:rPr>
              <a:t>www.mayoclinic.org/diseases-conditions/childhood-obesity/basics</a:t>
            </a:r>
            <a:r>
              <a:rPr lang="en-US" sz="1200" b="1" dirty="0" smtClean="0"/>
              <a:t>.</a:t>
            </a:r>
          </a:p>
          <a:p>
            <a:pPr marL="171450" indent="-171450">
              <a:lnSpc>
                <a:spcPct val="90000"/>
              </a:lnSpc>
              <a:spcBef>
                <a:spcPts val="0"/>
              </a:spcBef>
              <a:buFont typeface="Arial"/>
              <a:buChar char="•"/>
            </a:pPr>
            <a:r>
              <a:rPr lang="en-US" sz="1200" b="1" dirty="0" smtClean="0"/>
              <a:t>National Center for Health Statistics. Health, United States, 2011: With Special Features on Socioeconomic Status and Health. Hyattsville, MD; U.S. Department of Health and Human Services; 2012.</a:t>
            </a:r>
          </a:p>
          <a:p>
            <a:pPr marL="171450" indent="-171450">
              <a:lnSpc>
                <a:spcPct val="90000"/>
              </a:lnSpc>
              <a:spcBef>
                <a:spcPts val="0"/>
              </a:spcBef>
              <a:buFont typeface="Arial"/>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42</a:t>
            </a:fld>
            <a:endParaRPr lang="en-US"/>
          </a:p>
        </p:txBody>
      </p:sp>
    </p:spTree>
    <p:extLst>
      <p:ext uri="{BB962C8B-B14F-4D97-AF65-F5344CB8AC3E}">
        <p14:creationId xmlns:p14="http://schemas.microsoft.com/office/powerpoint/2010/main" val="2444773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0"/>
              </a:spcBef>
              <a:buFont typeface="Arial"/>
              <a:buChar char="•"/>
            </a:pPr>
            <a:r>
              <a:rPr lang="en-US" sz="1200" b="1" dirty="0" smtClean="0"/>
              <a:t>Ogden CL, Carroll MD, Kit BK, </a:t>
            </a:r>
            <a:r>
              <a:rPr lang="en-US" sz="1200" b="1" dirty="0" err="1" smtClean="0"/>
              <a:t>Flegal</a:t>
            </a:r>
            <a:r>
              <a:rPr lang="en-US" sz="1200" b="1" dirty="0" smtClean="0"/>
              <a:t> KM. “Prevalence of childhood and adult obesity in the United States, 2011-2012.”  </a:t>
            </a:r>
            <a:r>
              <a:rPr lang="en-US" sz="1200" b="1" i="1" dirty="0" smtClean="0"/>
              <a:t>Journal of the American Medical Association</a:t>
            </a:r>
            <a:r>
              <a:rPr lang="en-US" sz="1200" b="1" dirty="0" smtClean="0"/>
              <a:t> 2014;311(8):806-814</a:t>
            </a:r>
          </a:p>
          <a:p>
            <a:pPr marL="171450" indent="-171450">
              <a:lnSpc>
                <a:spcPct val="90000"/>
              </a:lnSpc>
              <a:spcBef>
                <a:spcPts val="0"/>
              </a:spcBef>
              <a:buFont typeface="Arial"/>
              <a:buChar char="•"/>
            </a:pPr>
            <a:r>
              <a:rPr lang="en-US" sz="1200" b="1" dirty="0" smtClean="0"/>
              <a:t>Weaver, Andrew, et. Al.  “An Analysis of Research on Religious and Spiritual Variables in Three Major Mental Health Nursing Journals, 1991-1995,” </a:t>
            </a:r>
            <a:r>
              <a:rPr lang="en-US" sz="1200" b="1" i="1" dirty="0" smtClean="0"/>
              <a:t>Issues in Mental Healthy Nursing 1998 (April 1998): 3:263-76.</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8665F74E-4A2A-FF4C-9C45-54A5EFB4D91D}" type="slidenum">
              <a:rPr lang="en-US" smtClean="0"/>
              <a:t>43</a:t>
            </a:fld>
            <a:endParaRPr lang="en-US"/>
          </a:p>
        </p:txBody>
      </p:sp>
    </p:spTree>
    <p:extLst>
      <p:ext uri="{BB962C8B-B14F-4D97-AF65-F5344CB8AC3E}">
        <p14:creationId xmlns:p14="http://schemas.microsoft.com/office/powerpoint/2010/main" val="152578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6600"/>
                </a:solidFill>
                <a:effectLst>
                  <a:outerShdw blurRad="50800" dist="38100" dir="10800000" algn="r" rotWithShape="0">
                    <a:prstClr val="black">
                      <a:alpha val="40000"/>
                    </a:prstClr>
                  </a:outerShdw>
                </a:effectLst>
                <a:latin typeface="Cambria"/>
                <a:cs typeface="Cambria"/>
              </a:rPr>
              <a:t>The Four Wheels of Health</a:t>
            </a:r>
          </a:p>
          <a:p>
            <a:endParaRPr lang="en-US" sz="1200" b="1" dirty="0" smtClean="0">
              <a:solidFill>
                <a:srgbClr val="FF6600"/>
              </a:solidFill>
              <a:effectLst>
                <a:outerShdw blurRad="50800" dist="38100" dir="10800000" algn="r" rotWithShape="0">
                  <a:prstClr val="black">
                    <a:alpha val="40000"/>
                  </a:prstClr>
                </a:outerShdw>
              </a:effectLst>
              <a:latin typeface="Cambria"/>
              <a:cs typeface="Cambria"/>
            </a:endParaRPr>
          </a:p>
          <a:p>
            <a:pPr marL="171450" indent="-171450">
              <a:buFont typeface="Arial"/>
              <a:buChar char="•"/>
            </a:pPr>
            <a:r>
              <a:rPr lang="en-US" sz="1200" b="1" dirty="0" smtClean="0">
                <a:solidFill>
                  <a:srgbClr val="FF6600"/>
                </a:solidFill>
                <a:effectLst>
                  <a:outerShdw blurRad="50800" dist="38100" dir="10800000" algn="r" rotWithShape="0">
                    <a:prstClr val="black">
                      <a:alpha val="40000"/>
                    </a:prstClr>
                  </a:outerShdw>
                </a:effectLst>
                <a:latin typeface="Cambria"/>
                <a:cs typeface="Cambria"/>
              </a:rPr>
              <a:t>Physical –the well-being</a:t>
            </a:r>
            <a:r>
              <a:rPr lang="en-US" sz="1200" b="1" baseline="0" dirty="0" smtClean="0">
                <a:solidFill>
                  <a:srgbClr val="FF6600"/>
                </a:solidFill>
                <a:effectLst>
                  <a:outerShdw blurRad="50800" dist="38100" dir="10800000" algn="r" rotWithShape="0">
                    <a:prstClr val="black">
                      <a:alpha val="40000"/>
                    </a:prstClr>
                  </a:outerShdw>
                </a:effectLst>
                <a:latin typeface="Cambria"/>
                <a:cs typeface="Cambria"/>
              </a:rPr>
              <a:t> of a child’s body</a:t>
            </a:r>
            <a:endParaRPr lang="en-US" sz="1200" b="1" dirty="0" smtClean="0">
              <a:solidFill>
                <a:srgbClr val="FF6600"/>
              </a:solidFill>
              <a:effectLst>
                <a:outerShdw blurRad="50800" dist="38100" dir="10800000" algn="r" rotWithShape="0">
                  <a:prstClr val="black">
                    <a:alpha val="40000"/>
                  </a:prstClr>
                </a:outerShdw>
              </a:effectLst>
              <a:latin typeface="Cambria"/>
              <a:cs typeface="Cambria"/>
            </a:endParaRPr>
          </a:p>
          <a:p>
            <a:pPr marL="171450" indent="-171450">
              <a:buFont typeface="Arial"/>
              <a:buChar char="•"/>
            </a:pPr>
            <a:r>
              <a:rPr lang="en-US" sz="1200" b="1" dirty="0" smtClean="0">
                <a:solidFill>
                  <a:srgbClr val="FF6600"/>
                </a:solidFill>
                <a:effectLst>
                  <a:outerShdw blurRad="50800" dist="38100" dir="10800000" algn="r" rotWithShape="0">
                    <a:prstClr val="black">
                      <a:alpha val="40000"/>
                    </a:prstClr>
                  </a:outerShdw>
                </a:effectLst>
                <a:latin typeface="Cambria"/>
                <a:cs typeface="Cambria"/>
              </a:rPr>
              <a:t>Emotional – the well-being of a child’s mental faculties and connection with his or her emotions</a:t>
            </a:r>
          </a:p>
          <a:p>
            <a:pPr marL="171450" indent="-171450">
              <a:buFont typeface="Arial"/>
              <a:buChar char="•"/>
            </a:pPr>
            <a:r>
              <a:rPr lang="en-US" sz="1200" b="1" dirty="0" smtClean="0">
                <a:solidFill>
                  <a:srgbClr val="FF6600"/>
                </a:solidFill>
                <a:effectLst>
                  <a:outerShdw blurRad="50800" dist="38100" dir="10800000" algn="r" rotWithShape="0">
                    <a:prstClr val="black">
                      <a:alpha val="40000"/>
                    </a:prstClr>
                  </a:outerShdw>
                </a:effectLst>
                <a:latin typeface="Cambria"/>
                <a:cs typeface="Cambria"/>
              </a:rPr>
              <a:t>Relational – the well-being of a child’s associations</a:t>
            </a:r>
            <a:r>
              <a:rPr lang="en-US" sz="1200" b="1" baseline="0" dirty="0" smtClean="0">
                <a:solidFill>
                  <a:srgbClr val="FF6600"/>
                </a:solidFill>
                <a:effectLst>
                  <a:outerShdw blurRad="50800" dist="38100" dir="10800000" algn="r" rotWithShape="0">
                    <a:prstClr val="black">
                      <a:alpha val="40000"/>
                    </a:prstClr>
                  </a:outerShdw>
                </a:effectLst>
                <a:latin typeface="Cambria"/>
                <a:cs typeface="Cambria"/>
              </a:rPr>
              <a:t> with parents, family members, friends, and community; and</a:t>
            </a:r>
            <a:endParaRPr lang="en-US" sz="1200" b="1" dirty="0" smtClean="0">
              <a:solidFill>
                <a:srgbClr val="FF6600"/>
              </a:solidFill>
              <a:effectLst>
                <a:outerShdw blurRad="50800" dist="38100" dir="10800000" algn="r" rotWithShape="0">
                  <a:prstClr val="black">
                    <a:alpha val="40000"/>
                  </a:prstClr>
                </a:outerShdw>
              </a:effectLst>
              <a:latin typeface="Cambria"/>
              <a:cs typeface="Cambria"/>
            </a:endParaRPr>
          </a:p>
          <a:p>
            <a:pPr marL="171450" indent="-171450">
              <a:buFont typeface="Arial"/>
              <a:buChar char="•"/>
            </a:pPr>
            <a:r>
              <a:rPr lang="en-US" sz="1200" b="1" dirty="0" smtClean="0">
                <a:solidFill>
                  <a:srgbClr val="FF6600"/>
                </a:solidFill>
                <a:effectLst>
                  <a:outerShdw blurRad="50800" dist="38100" dir="10800000" algn="r" rotWithShape="0">
                    <a:prstClr val="black">
                      <a:alpha val="40000"/>
                    </a:prstClr>
                  </a:outerShdw>
                </a:effectLst>
                <a:latin typeface="Cambria"/>
                <a:cs typeface="Cambria"/>
              </a:rPr>
              <a:t>Spiritual – the well-being of a child’s relationship with God</a:t>
            </a:r>
          </a:p>
        </p:txBody>
      </p:sp>
      <p:sp>
        <p:nvSpPr>
          <p:cNvPr id="4" name="Slide Number Placeholder 3"/>
          <p:cNvSpPr>
            <a:spLocks noGrp="1"/>
          </p:cNvSpPr>
          <p:nvPr>
            <p:ph type="sldNum" sz="quarter" idx="10"/>
          </p:nvPr>
        </p:nvSpPr>
        <p:spPr/>
        <p:txBody>
          <a:bodyPr/>
          <a:lstStyle/>
          <a:p>
            <a:fld id="{8665F74E-4A2A-FF4C-9C45-54A5EFB4D91D}" type="slidenum">
              <a:rPr lang="en-US" smtClean="0"/>
              <a:t>5</a:t>
            </a:fld>
            <a:endParaRPr lang="en-US"/>
          </a:p>
        </p:txBody>
      </p:sp>
    </p:spTree>
    <p:extLst>
      <p:ext uri="{BB962C8B-B14F-4D97-AF65-F5344CB8AC3E}">
        <p14:creationId xmlns:p14="http://schemas.microsoft.com/office/powerpoint/2010/main" val="389552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0000"/>
                </a:solidFill>
              </a:rPr>
              <a:t>The Physical Wheel</a:t>
            </a:r>
          </a:p>
          <a:p>
            <a:endParaRPr lang="en-US" b="1" dirty="0" smtClean="0">
              <a:solidFill>
                <a:srgbClr val="000000"/>
              </a:solidFill>
            </a:endParaRPr>
          </a:p>
          <a:p>
            <a:pPr marL="171450" indent="-171450">
              <a:buFont typeface="Arial"/>
              <a:buChar char="•"/>
            </a:pPr>
            <a:r>
              <a:rPr lang="en-US" b="1" dirty="0" smtClean="0">
                <a:solidFill>
                  <a:srgbClr val="000000"/>
                </a:solidFill>
              </a:rPr>
              <a:t>Preventing diseases and treating</a:t>
            </a:r>
            <a:r>
              <a:rPr lang="en-US" b="1" baseline="0" dirty="0" smtClean="0">
                <a:solidFill>
                  <a:srgbClr val="000000"/>
                </a:solidFill>
              </a:rPr>
              <a:t> it as early as possible  is essential.  </a:t>
            </a:r>
          </a:p>
          <a:p>
            <a:pPr marL="171450" indent="-171450">
              <a:buFont typeface="Arial"/>
              <a:buChar char="•"/>
            </a:pPr>
            <a:r>
              <a:rPr lang="en-US" b="1" baseline="0" dirty="0" smtClean="0">
                <a:solidFill>
                  <a:srgbClr val="000000"/>
                </a:solidFill>
              </a:rPr>
              <a:t>When illness or disorder occurs, physical health involves learning to cope and adapt as needed.</a:t>
            </a:r>
          </a:p>
          <a:p>
            <a:pPr marL="171450" indent="-171450">
              <a:buFont typeface="Arial"/>
              <a:buChar char="•"/>
            </a:pPr>
            <a:endParaRPr lang="en-US" b="1" baseline="0" dirty="0" smtClean="0">
              <a:solidFill>
                <a:srgbClr val="000000"/>
              </a:solidFill>
            </a:endParaRPr>
          </a:p>
          <a:p>
            <a:pPr marL="0" indent="0">
              <a:buFont typeface="Arial"/>
              <a:buNone/>
            </a:pPr>
            <a:r>
              <a:rPr lang="en-US" b="1" u="sng" baseline="0" dirty="0" smtClean="0">
                <a:solidFill>
                  <a:srgbClr val="000000"/>
                </a:solidFill>
              </a:rPr>
              <a:t>Illustration</a:t>
            </a:r>
            <a:r>
              <a:rPr lang="en-US" b="1" u="none" baseline="0" dirty="0" smtClean="0">
                <a:solidFill>
                  <a:srgbClr val="000000"/>
                </a:solidFill>
              </a:rPr>
              <a:t>:   Kate was born with cerebral palsy.  Most of her right brain and about one-half of her left brain died and dissolved while she was in the womb.  The brain damage greatly affected her physical development.  She had had several operations to straighten her limbs and eyes.  She wore braces and splints, casts and eye patched, and for a time she was in a wheelchair.  </a:t>
            </a:r>
          </a:p>
          <a:p>
            <a:pPr marL="0" indent="0">
              <a:buFont typeface="Arial"/>
              <a:buNone/>
            </a:pPr>
            <a:endParaRPr lang="en-US" b="1" u="none" baseline="0" dirty="0" smtClean="0">
              <a:solidFill>
                <a:srgbClr val="000000"/>
              </a:solidFill>
            </a:endParaRPr>
          </a:p>
          <a:p>
            <a:pPr marL="0" indent="0">
              <a:buFont typeface="Arial"/>
              <a:buNone/>
            </a:pPr>
            <a:r>
              <a:rPr lang="en-US" b="1" u="none" baseline="0" dirty="0" smtClean="0">
                <a:solidFill>
                  <a:srgbClr val="000000"/>
                </a:solidFill>
              </a:rPr>
              <a:t>Though she is not normal, but Kate has learned to cope and adapt.  She learns to care for herself physically.  She takes her medications, makes her doctor appointments, and does her own self-care.  Her physical wheel is fairly healthy—not because he health is perfect but because it is reasonably balanced.  </a:t>
            </a:r>
          </a:p>
          <a:p>
            <a:pPr marL="0" indent="0">
              <a:buFont typeface="Arial"/>
              <a:buNone/>
            </a:pPr>
            <a:endParaRPr lang="en-US" b="1" u="none" baseline="0" dirty="0" smtClean="0">
              <a:solidFill>
                <a:srgbClr val="000000"/>
              </a:solidFill>
            </a:endParaRPr>
          </a:p>
          <a:p>
            <a:pPr marL="0" indent="0">
              <a:buFont typeface="Arial"/>
              <a:buNone/>
            </a:pPr>
            <a:r>
              <a:rPr lang="en-US" b="1" u="none" baseline="0" dirty="0" smtClean="0">
                <a:solidFill>
                  <a:srgbClr val="000000"/>
                </a:solidFill>
              </a:rPr>
              <a:t>Kate could become unhealthy if her parents had not helped and supported her and taught her to adapt.  Other children with similar disabilities became obese and unhappy.</a:t>
            </a:r>
            <a:endParaRPr lang="en-US" b="1" u="sng" dirty="0" smtClean="0">
              <a:solidFill>
                <a:srgbClr val="000000"/>
              </a:solidFill>
            </a:endParaRPr>
          </a:p>
        </p:txBody>
      </p:sp>
      <p:sp>
        <p:nvSpPr>
          <p:cNvPr id="4" name="Slide Number Placeholder 3"/>
          <p:cNvSpPr>
            <a:spLocks noGrp="1"/>
          </p:cNvSpPr>
          <p:nvPr>
            <p:ph type="sldNum" sz="quarter" idx="10"/>
          </p:nvPr>
        </p:nvSpPr>
        <p:spPr/>
        <p:txBody>
          <a:bodyPr/>
          <a:lstStyle/>
          <a:p>
            <a:fld id="{8665F74E-4A2A-FF4C-9C45-54A5EFB4D91D}" type="slidenum">
              <a:rPr lang="en-US" smtClean="0"/>
              <a:t>6</a:t>
            </a:fld>
            <a:endParaRPr lang="en-US"/>
          </a:p>
        </p:txBody>
      </p:sp>
    </p:spTree>
    <p:extLst>
      <p:ext uri="{BB962C8B-B14F-4D97-AF65-F5344CB8AC3E}">
        <p14:creationId xmlns:p14="http://schemas.microsoft.com/office/powerpoint/2010/main" val="282961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0000"/>
                </a:solidFill>
              </a:rPr>
              <a:t>The Physical Wheel</a:t>
            </a:r>
          </a:p>
          <a:p>
            <a:endParaRPr lang="en-US" b="1" dirty="0" smtClean="0">
              <a:solidFill>
                <a:srgbClr val="000000"/>
              </a:solidFill>
            </a:endParaRPr>
          </a:p>
          <a:p>
            <a:pPr marL="171450" indent="-171450">
              <a:lnSpc>
                <a:spcPct val="90000"/>
              </a:lnSpc>
              <a:spcBef>
                <a:spcPts val="0"/>
              </a:spcBef>
              <a:buFont typeface="Arial"/>
              <a:buChar char="•"/>
            </a:pPr>
            <a:r>
              <a:rPr lang="en-US" sz="1200" b="1" dirty="0" smtClean="0">
                <a:solidFill>
                  <a:srgbClr val="FF0000"/>
                </a:solidFill>
              </a:rPr>
              <a:t>Activity</a:t>
            </a:r>
            <a:r>
              <a:rPr lang="en-US" sz="1200" b="1" dirty="0" smtClean="0"/>
              <a:t> – exercise, play outside, participate in sports and physical education.</a:t>
            </a:r>
          </a:p>
          <a:p>
            <a:pPr marL="171450" indent="-171450">
              <a:lnSpc>
                <a:spcPct val="90000"/>
              </a:lnSpc>
              <a:spcBef>
                <a:spcPts val="0"/>
              </a:spcBef>
              <a:buFont typeface="Arial"/>
              <a:buChar char="•"/>
            </a:pPr>
            <a:r>
              <a:rPr lang="en-US" sz="1200" b="1" dirty="0" smtClean="0">
                <a:solidFill>
                  <a:srgbClr val="FF0000"/>
                </a:solidFill>
              </a:rPr>
              <a:t>Rest</a:t>
            </a:r>
            <a:r>
              <a:rPr lang="en-US" sz="1200" b="1" dirty="0" smtClean="0"/>
              <a:t> – adequate sleep and rest.</a:t>
            </a:r>
          </a:p>
          <a:p>
            <a:pPr marL="171450" indent="-171450">
              <a:lnSpc>
                <a:spcPct val="90000"/>
              </a:lnSpc>
              <a:spcBef>
                <a:spcPts val="0"/>
              </a:spcBef>
              <a:buFont typeface="Arial"/>
              <a:buChar char="•"/>
            </a:pPr>
            <a:r>
              <a:rPr lang="en-US" sz="1200" b="1" dirty="0" smtClean="0">
                <a:solidFill>
                  <a:srgbClr val="FF0000"/>
                </a:solidFill>
              </a:rPr>
              <a:t>Nutrition </a:t>
            </a:r>
            <a:r>
              <a:rPr lang="en-US" sz="1200" b="1" dirty="0" smtClean="0"/>
              <a:t>– drink water, nutritious foods, abstain from alcohol, smoking, etc.</a:t>
            </a:r>
          </a:p>
          <a:p>
            <a:pPr marL="171450" indent="-171450">
              <a:lnSpc>
                <a:spcPct val="90000"/>
              </a:lnSpc>
              <a:spcBef>
                <a:spcPts val="0"/>
              </a:spcBef>
              <a:buFont typeface="Arial"/>
              <a:buChar char="•"/>
            </a:pPr>
            <a:r>
              <a:rPr lang="en-US" sz="1200" b="1" dirty="0" smtClean="0">
                <a:solidFill>
                  <a:srgbClr val="FF0000"/>
                </a:solidFill>
              </a:rPr>
              <a:t>Immunizations </a:t>
            </a:r>
            <a:r>
              <a:rPr lang="en-US" sz="1200" b="1" dirty="0" smtClean="0"/>
              <a:t>– get the necessary immunizations and recommended vaccines.</a:t>
            </a:r>
            <a:endParaRPr lang="en-US" sz="1200" b="1" dirty="0" smtClean="0">
              <a:solidFill>
                <a:srgbClr val="FF0000"/>
              </a:solidFill>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665F74E-4A2A-FF4C-9C45-54A5EFB4D91D}" type="slidenum">
              <a:rPr lang="en-US" smtClean="0"/>
              <a:t>7</a:t>
            </a:fld>
            <a:endParaRPr lang="en-US"/>
          </a:p>
        </p:txBody>
      </p:sp>
    </p:spTree>
    <p:extLst>
      <p:ext uri="{BB962C8B-B14F-4D97-AF65-F5344CB8AC3E}">
        <p14:creationId xmlns:p14="http://schemas.microsoft.com/office/powerpoint/2010/main" val="282961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Emotional Wheel</a:t>
            </a:r>
          </a:p>
          <a:p>
            <a:endParaRPr lang="en-US" b="1" dirty="0" smtClean="0"/>
          </a:p>
          <a:p>
            <a:pPr marL="171450" indent="-171450">
              <a:buFont typeface="Arial"/>
              <a:buChar char="•"/>
            </a:pPr>
            <a:r>
              <a:rPr lang="en-US" sz="1200" b="1" dirty="0" smtClean="0"/>
              <a:t>Great emotional healthy is not the absence of emotional stress.</a:t>
            </a:r>
          </a:p>
          <a:p>
            <a:pPr marL="171450" indent="-171450">
              <a:buFont typeface="Arial"/>
              <a:buChar char="•"/>
            </a:pPr>
            <a:r>
              <a:rPr lang="en-US" sz="1200" b="1" dirty="0" smtClean="0"/>
              <a:t>Emotional health is learning to cope with and then embrace the full spectrum of human emotions—positive and negative.</a:t>
            </a:r>
          </a:p>
          <a:p>
            <a:pPr marL="171450" indent="-171450">
              <a:buFont typeface="Arial"/>
              <a:buChar char="•"/>
            </a:pPr>
            <a:r>
              <a:rPr lang="en-US" sz="1200" b="1" dirty="0" smtClean="0"/>
              <a:t>Parents must teach our children how to appropriately recognize and express the full range of human emotions.</a:t>
            </a:r>
          </a:p>
          <a:p>
            <a:pPr marL="0" indent="0">
              <a:buFont typeface="Arial"/>
              <a:buNone/>
            </a:pPr>
            <a:endParaRPr lang="en-US" sz="1200" b="1" dirty="0" smtClean="0"/>
          </a:p>
          <a:p>
            <a:pPr marL="0" indent="0">
              <a:buFont typeface="Arial"/>
              <a:buNone/>
            </a:pPr>
            <a:r>
              <a:rPr lang="en-US" b="1" u="sng" smtClean="0"/>
              <a:t>Illustration:</a:t>
            </a:r>
            <a:endParaRPr lang="en-US" b="1" u="sng" dirty="0"/>
          </a:p>
        </p:txBody>
      </p:sp>
      <p:sp>
        <p:nvSpPr>
          <p:cNvPr id="4" name="Slide Number Placeholder 3"/>
          <p:cNvSpPr>
            <a:spLocks noGrp="1"/>
          </p:cNvSpPr>
          <p:nvPr>
            <p:ph type="sldNum" sz="quarter" idx="10"/>
          </p:nvPr>
        </p:nvSpPr>
        <p:spPr/>
        <p:txBody>
          <a:bodyPr/>
          <a:lstStyle/>
          <a:p>
            <a:fld id="{8665F74E-4A2A-FF4C-9C45-54A5EFB4D91D}" type="slidenum">
              <a:rPr lang="en-US" smtClean="0"/>
              <a:t>8</a:t>
            </a:fld>
            <a:endParaRPr lang="en-US"/>
          </a:p>
        </p:txBody>
      </p:sp>
    </p:spTree>
    <p:extLst>
      <p:ext uri="{BB962C8B-B14F-4D97-AF65-F5344CB8AC3E}">
        <p14:creationId xmlns:p14="http://schemas.microsoft.com/office/powerpoint/2010/main" val="100949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Emotional Wheel</a:t>
            </a:r>
          </a:p>
          <a:p>
            <a:endParaRPr lang="en-US" b="1" dirty="0" smtClean="0"/>
          </a:p>
          <a:p>
            <a:pPr marL="171450" indent="-171450">
              <a:lnSpc>
                <a:spcPct val="110000"/>
              </a:lnSpc>
              <a:spcBef>
                <a:spcPts val="0"/>
              </a:spcBef>
              <a:buFont typeface="Arial"/>
              <a:buChar char="•"/>
            </a:pPr>
            <a:r>
              <a:rPr lang="en-US" sz="1200" b="1" dirty="0" smtClean="0">
                <a:solidFill>
                  <a:srgbClr val="FF0000"/>
                </a:solidFill>
              </a:rPr>
              <a:t>Love/Respect</a:t>
            </a:r>
            <a:r>
              <a:rPr lang="en-US" sz="1200" b="1" dirty="0" smtClean="0"/>
              <a:t> – communicate love &amp; respect to your child.</a:t>
            </a:r>
          </a:p>
          <a:p>
            <a:pPr marL="171450" indent="-171450">
              <a:lnSpc>
                <a:spcPct val="110000"/>
              </a:lnSpc>
              <a:spcBef>
                <a:spcPts val="0"/>
              </a:spcBef>
              <a:buFont typeface="Arial"/>
              <a:buChar char="•"/>
            </a:pPr>
            <a:r>
              <a:rPr lang="en-US" sz="1200" b="1" dirty="0" smtClean="0">
                <a:solidFill>
                  <a:srgbClr val="FF0000"/>
                </a:solidFill>
              </a:rPr>
              <a:t>Affirmation/Appreciation </a:t>
            </a:r>
            <a:r>
              <a:rPr lang="en-US" sz="1200" b="1" dirty="0" smtClean="0"/>
              <a:t>-- Praise your child’s unique qualities, gifts, and talents.</a:t>
            </a:r>
          </a:p>
          <a:p>
            <a:pPr marL="171450" indent="-171450">
              <a:lnSpc>
                <a:spcPct val="110000"/>
              </a:lnSpc>
              <a:spcBef>
                <a:spcPts val="0"/>
              </a:spcBef>
              <a:buFont typeface="Arial"/>
              <a:buChar char="•"/>
            </a:pPr>
            <a:r>
              <a:rPr lang="en-US" sz="1200" b="1" dirty="0" smtClean="0">
                <a:solidFill>
                  <a:srgbClr val="FF0000"/>
                </a:solidFill>
              </a:rPr>
              <a:t>Media/Learning </a:t>
            </a:r>
            <a:r>
              <a:rPr lang="en-US" sz="1200" b="1" dirty="0" smtClean="0"/>
              <a:t>– influence your child’s learning.  Encourage reading, playing besides TV/ computer games.</a:t>
            </a:r>
          </a:p>
          <a:p>
            <a:pPr marL="171450" indent="-171450">
              <a:lnSpc>
                <a:spcPct val="110000"/>
              </a:lnSpc>
              <a:spcBef>
                <a:spcPts val="0"/>
              </a:spcBef>
              <a:buFont typeface="Arial"/>
              <a:buChar char="•"/>
            </a:pPr>
            <a:r>
              <a:rPr lang="en-US" sz="1200" b="1" dirty="0" smtClean="0">
                <a:solidFill>
                  <a:srgbClr val="FF0000"/>
                </a:solidFill>
              </a:rPr>
              <a:t>Boundaries </a:t>
            </a:r>
            <a:r>
              <a:rPr lang="en-US" sz="1200" b="1" dirty="0" smtClean="0"/>
              <a:t>-- Set appropriate &amp; limits for media use and learning.</a:t>
            </a:r>
          </a:p>
          <a:p>
            <a:pPr marL="171450" indent="-171450">
              <a:buFont typeface="Arial"/>
              <a:buChar char="•"/>
            </a:pPr>
            <a:endParaRPr lang="en-US" b="1" dirty="0" smtClean="0"/>
          </a:p>
        </p:txBody>
      </p:sp>
      <p:sp>
        <p:nvSpPr>
          <p:cNvPr id="4" name="Slide Number Placeholder 3"/>
          <p:cNvSpPr>
            <a:spLocks noGrp="1"/>
          </p:cNvSpPr>
          <p:nvPr>
            <p:ph type="sldNum" sz="quarter" idx="10"/>
          </p:nvPr>
        </p:nvSpPr>
        <p:spPr/>
        <p:txBody>
          <a:bodyPr/>
          <a:lstStyle/>
          <a:p>
            <a:fld id="{8665F74E-4A2A-FF4C-9C45-54A5EFB4D91D}" type="slidenum">
              <a:rPr lang="en-US" smtClean="0"/>
              <a:t>9</a:t>
            </a:fld>
            <a:endParaRPr lang="en-US"/>
          </a:p>
        </p:txBody>
      </p:sp>
    </p:spTree>
    <p:extLst>
      <p:ext uri="{BB962C8B-B14F-4D97-AF65-F5344CB8AC3E}">
        <p14:creationId xmlns:p14="http://schemas.microsoft.com/office/powerpoint/2010/main" val="302883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876800" y="2590800"/>
            <a:ext cx="4267200" cy="1295400"/>
          </a:xfrm>
        </p:spPr>
        <p:txBody>
          <a:bodyPr anchor="b" anchorCtr="0"/>
          <a:lstStyle>
            <a:lvl1pPr>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4876800" y="3810000"/>
            <a:ext cx="4267200" cy="533400"/>
          </a:xfrm>
        </p:spPr>
        <p:txBody>
          <a:bodyPr/>
          <a:lstStyle>
            <a:lvl1pPr marL="0" indent="0">
              <a:buFontTx/>
              <a:buNone/>
              <a:defRPr sz="1800" b="1">
                <a:solidFill>
                  <a:schemeClr val="accent2">
                    <a:lumMod val="50000"/>
                  </a:schemeClr>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AF6EA3C3-0A54-493D-B6CE-4689806FEC4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70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667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667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49445B-FBC5-4B0D-A90D-C5380FF6BE4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51C7B1-3CE9-486F-8025-B724A0C9719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74638"/>
            <a:ext cx="1733550" cy="5851525"/>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52600" y="274638"/>
            <a:ext cx="5048250" cy="5851525"/>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C410-021B-40FF-BF30-040DE7B6218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2F7CBA-A432-4669-B471-F53AE5990AF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2F7CBA-A432-4669-B471-F53AE5990A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23373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CBE2E5-EAF4-42B3-86DD-14DF559884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219200"/>
            <a:ext cx="33147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2100" y="1219200"/>
            <a:ext cx="33147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DF849D-ACE6-4F3E-A8D9-5B13CB0D5BA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51012" y="1535113"/>
            <a:ext cx="3582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51012" y="2174875"/>
            <a:ext cx="3582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334000" y="1535113"/>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40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6954B4-426D-43D9-9553-8E869D05F35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6436681-AE9C-4942-B0D4-BB43CA6FEF0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CB201D0-92F7-4D17-BD18-7E27228A195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273050"/>
            <a:ext cx="25908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3434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752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B3D066-25D0-408F-8E94-9836C1E0521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274638"/>
            <a:ext cx="69342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1752600" y="1143000"/>
            <a:ext cx="6934200" cy="4983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089B9F-0CA7-436B-9371-C02526F611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rtl="0" eaLnBrk="1" fontAlgn="base" hangingPunct="1">
        <a:spcBef>
          <a:spcPct val="0"/>
        </a:spcBef>
        <a:spcAft>
          <a:spcPct val="0"/>
        </a:spcAft>
        <a:defRPr sz="4400">
          <a:solidFill>
            <a:schemeClr val="accent2"/>
          </a:solidFill>
          <a:latin typeface="+mj-lt"/>
          <a:ea typeface="+mj-ea"/>
          <a:cs typeface="+mj-cs"/>
        </a:defRPr>
      </a:lvl1pPr>
      <a:lvl2pPr algn="l" rtl="0" eaLnBrk="1" fontAlgn="base" hangingPunct="1">
        <a:spcBef>
          <a:spcPct val="0"/>
        </a:spcBef>
        <a:spcAft>
          <a:spcPct val="0"/>
        </a:spcAft>
        <a:defRPr sz="4400">
          <a:solidFill>
            <a:srgbClr val="990000"/>
          </a:solidFill>
          <a:latin typeface="Times New Roman" pitchFamily="18" charset="0"/>
        </a:defRPr>
      </a:lvl2pPr>
      <a:lvl3pPr algn="l" rtl="0" eaLnBrk="1" fontAlgn="base" hangingPunct="1">
        <a:spcBef>
          <a:spcPct val="0"/>
        </a:spcBef>
        <a:spcAft>
          <a:spcPct val="0"/>
        </a:spcAft>
        <a:defRPr sz="4400">
          <a:solidFill>
            <a:srgbClr val="990000"/>
          </a:solidFill>
          <a:latin typeface="Times New Roman" pitchFamily="18" charset="0"/>
        </a:defRPr>
      </a:lvl3pPr>
      <a:lvl4pPr algn="l" rtl="0" eaLnBrk="1" fontAlgn="base" hangingPunct="1">
        <a:spcBef>
          <a:spcPct val="0"/>
        </a:spcBef>
        <a:spcAft>
          <a:spcPct val="0"/>
        </a:spcAft>
        <a:defRPr sz="4400">
          <a:solidFill>
            <a:srgbClr val="990000"/>
          </a:solidFill>
          <a:latin typeface="Times New Roman" pitchFamily="18" charset="0"/>
        </a:defRPr>
      </a:lvl4pPr>
      <a:lvl5pPr algn="l" rtl="0" eaLnBrk="1" fontAlgn="base" hangingPunct="1">
        <a:spcBef>
          <a:spcPct val="0"/>
        </a:spcBef>
        <a:spcAft>
          <a:spcPct val="0"/>
        </a:spcAft>
        <a:defRPr sz="4400">
          <a:solidFill>
            <a:srgbClr val="990000"/>
          </a:solidFill>
          <a:latin typeface="Times New Roman" pitchFamily="18" charset="0"/>
        </a:defRPr>
      </a:lvl5pPr>
      <a:lvl6pPr marL="457200" algn="l" rtl="0" eaLnBrk="1" fontAlgn="base" hangingPunct="1">
        <a:spcBef>
          <a:spcPct val="0"/>
        </a:spcBef>
        <a:spcAft>
          <a:spcPct val="0"/>
        </a:spcAft>
        <a:defRPr sz="4400">
          <a:solidFill>
            <a:srgbClr val="990000"/>
          </a:solidFill>
          <a:latin typeface="Times New Roman" pitchFamily="18" charset="0"/>
        </a:defRPr>
      </a:lvl6pPr>
      <a:lvl7pPr marL="914400" algn="l" rtl="0" eaLnBrk="1" fontAlgn="base" hangingPunct="1">
        <a:spcBef>
          <a:spcPct val="0"/>
        </a:spcBef>
        <a:spcAft>
          <a:spcPct val="0"/>
        </a:spcAft>
        <a:defRPr sz="4400">
          <a:solidFill>
            <a:srgbClr val="990000"/>
          </a:solidFill>
          <a:latin typeface="Times New Roman" pitchFamily="18" charset="0"/>
        </a:defRPr>
      </a:lvl7pPr>
      <a:lvl8pPr marL="1371600" algn="l" rtl="0" eaLnBrk="1" fontAlgn="base" hangingPunct="1">
        <a:spcBef>
          <a:spcPct val="0"/>
        </a:spcBef>
        <a:spcAft>
          <a:spcPct val="0"/>
        </a:spcAft>
        <a:defRPr sz="4400">
          <a:solidFill>
            <a:srgbClr val="990000"/>
          </a:solidFill>
          <a:latin typeface="Times New Roman" pitchFamily="18" charset="0"/>
        </a:defRPr>
      </a:lvl8pPr>
      <a:lvl9pPr marL="1828800" algn="l" rtl="0" eaLnBrk="1" fontAlgn="base" hangingPunct="1">
        <a:spcBef>
          <a:spcPct val="0"/>
        </a:spcBef>
        <a:spcAft>
          <a:spcPct val="0"/>
        </a:spcAft>
        <a:defRPr sz="4400">
          <a:solidFill>
            <a:srgbClr val="990000"/>
          </a:solidFill>
          <a:latin typeface="Times New Roman" pitchFamily="18" charset="0"/>
        </a:defRPr>
      </a:lvl9pPr>
    </p:titleStyle>
    <p:bodyStyle>
      <a:lvl1pPr marL="342900" indent="-342900" algn="l" rtl="0" eaLnBrk="1" fontAlgn="base" hangingPunct="1">
        <a:spcBef>
          <a:spcPct val="20000"/>
        </a:spcBef>
        <a:spcAft>
          <a:spcPct val="0"/>
        </a:spcAft>
        <a:buChar char="•"/>
        <a:defRPr sz="2400">
          <a:solidFill>
            <a:schemeClr val="accent2"/>
          </a:solidFill>
          <a:latin typeface="+mj-lt"/>
          <a:ea typeface="+mn-ea"/>
          <a:cs typeface="+mn-cs"/>
        </a:defRPr>
      </a:lvl1pPr>
      <a:lvl2pPr marL="742950" indent="-285750" algn="l" rtl="0" eaLnBrk="1" fontAlgn="base" hangingPunct="1">
        <a:spcBef>
          <a:spcPct val="20000"/>
        </a:spcBef>
        <a:spcAft>
          <a:spcPct val="0"/>
        </a:spcAft>
        <a:buChar char="–"/>
        <a:defRPr sz="2000">
          <a:solidFill>
            <a:schemeClr val="accent2"/>
          </a:solidFill>
          <a:latin typeface="+mj-lt"/>
        </a:defRPr>
      </a:lvl2pPr>
      <a:lvl3pPr marL="1143000" indent="-228600" algn="l" rtl="0" eaLnBrk="1" fontAlgn="base" hangingPunct="1">
        <a:spcBef>
          <a:spcPct val="20000"/>
        </a:spcBef>
        <a:spcAft>
          <a:spcPct val="0"/>
        </a:spcAft>
        <a:buChar char="•"/>
        <a:defRPr>
          <a:solidFill>
            <a:schemeClr val="accent2"/>
          </a:solidFill>
          <a:latin typeface="+mj-lt"/>
        </a:defRPr>
      </a:lvl3pPr>
      <a:lvl4pPr marL="1600200" indent="-228600" algn="l" rtl="0" eaLnBrk="1" fontAlgn="base" hangingPunct="1">
        <a:spcBef>
          <a:spcPct val="20000"/>
        </a:spcBef>
        <a:spcAft>
          <a:spcPct val="0"/>
        </a:spcAft>
        <a:buChar char="–"/>
        <a:defRPr sz="1600">
          <a:solidFill>
            <a:schemeClr val="accent2"/>
          </a:solidFill>
          <a:latin typeface="+mj-lt"/>
        </a:defRPr>
      </a:lvl4pPr>
      <a:lvl5pPr marL="2057400" indent="-228600" algn="l" rtl="0" eaLnBrk="1" fontAlgn="base" hangingPunct="1">
        <a:spcBef>
          <a:spcPct val="20000"/>
        </a:spcBef>
        <a:spcAft>
          <a:spcPct val="0"/>
        </a:spcAft>
        <a:buChar char="»"/>
        <a:defRPr sz="1600">
          <a:solidFill>
            <a:schemeClr val="accent2"/>
          </a:solidFill>
          <a:latin typeface="+mj-lt"/>
        </a:defRPr>
      </a:lvl5pPr>
      <a:lvl6pPr marL="2514600" indent="-228600" algn="l" rtl="0" eaLnBrk="1" fontAlgn="base" hangingPunct="1">
        <a:spcBef>
          <a:spcPct val="20000"/>
        </a:spcBef>
        <a:spcAft>
          <a:spcPct val="0"/>
        </a:spcAft>
        <a:buChar char="»"/>
        <a:defRPr sz="1600">
          <a:solidFill>
            <a:srgbClr val="990000"/>
          </a:solidFill>
          <a:latin typeface="+mn-lt"/>
        </a:defRPr>
      </a:lvl6pPr>
      <a:lvl7pPr marL="2971800" indent="-228600" algn="l" rtl="0" eaLnBrk="1" fontAlgn="base" hangingPunct="1">
        <a:spcBef>
          <a:spcPct val="20000"/>
        </a:spcBef>
        <a:spcAft>
          <a:spcPct val="0"/>
        </a:spcAft>
        <a:buChar char="»"/>
        <a:defRPr sz="1600">
          <a:solidFill>
            <a:srgbClr val="990000"/>
          </a:solidFill>
          <a:latin typeface="+mn-lt"/>
        </a:defRPr>
      </a:lvl7pPr>
      <a:lvl8pPr marL="3429000" indent="-228600" algn="l" rtl="0" eaLnBrk="1" fontAlgn="base" hangingPunct="1">
        <a:spcBef>
          <a:spcPct val="20000"/>
        </a:spcBef>
        <a:spcAft>
          <a:spcPct val="0"/>
        </a:spcAft>
        <a:buChar char="»"/>
        <a:defRPr sz="1600">
          <a:solidFill>
            <a:srgbClr val="990000"/>
          </a:solidFill>
          <a:latin typeface="+mn-lt"/>
        </a:defRPr>
      </a:lvl8pPr>
      <a:lvl9pPr marL="3886200" indent="-228600" algn="l" rtl="0" eaLnBrk="1" fontAlgn="base" hangingPunct="1">
        <a:spcBef>
          <a:spcPct val="20000"/>
        </a:spcBef>
        <a:spcAft>
          <a:spcPct val="0"/>
        </a:spcAft>
        <a:buChar char="»"/>
        <a:defRPr sz="1600">
          <a:solidFill>
            <a:srgbClr val="99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5" Type="http://schemas.openxmlformats.org/officeDocument/2006/relationships/image" Target="../media/image6.png"/><Relationship Id="rId6" Type="http://schemas.openxmlformats.org/officeDocument/2006/relationships/image" Target="../media/image7.jpeg"/><Relationship Id="rId7" Type="http://schemas.microsoft.com/office/2007/relationships/hdphoto" Target="../media/hdphoto2.wdp"/><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3.wdp"/><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47.jp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www.mayoclinic.org/diseases-conditions/childhood-obesity/basics" TargetMode="External"/><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24200" y="2286000"/>
            <a:ext cx="6172200" cy="1295400"/>
          </a:xfrm>
        </p:spPr>
        <p:txBody>
          <a:bodyPr/>
          <a:lstStyle/>
          <a:p>
            <a:pPr>
              <a:lnSpc>
                <a:spcPct val="90000"/>
              </a:lnSpc>
            </a:pPr>
            <a:r>
              <a:rPr lang="en-US" sz="5400" b="1" dirty="0" smtClean="0">
                <a:latin typeface="Arial Rounded MT Bold"/>
                <a:cs typeface="Arial Rounded MT Bold"/>
              </a:rPr>
              <a:t>God’s Design for    </a:t>
            </a:r>
            <a:br>
              <a:rPr lang="en-US" sz="5400" b="1" dirty="0" smtClean="0">
                <a:latin typeface="Arial Rounded MT Bold"/>
                <a:cs typeface="Arial Rounded MT Bold"/>
              </a:rPr>
            </a:br>
            <a:r>
              <a:rPr lang="en-US" sz="5400" b="1" dirty="0">
                <a:latin typeface="Arial Rounded MT Bold"/>
                <a:cs typeface="Arial Rounded MT Bold"/>
              </a:rPr>
              <a:t> </a:t>
            </a:r>
            <a:r>
              <a:rPr lang="en-US" sz="5400" b="1" dirty="0" smtClean="0">
                <a:latin typeface="Arial Rounded MT Bold"/>
                <a:cs typeface="Arial Rounded MT Bold"/>
              </a:rPr>
              <a:t> Highly Healthy   </a:t>
            </a:r>
            <a:br>
              <a:rPr lang="en-US" sz="5400" b="1" dirty="0" smtClean="0">
                <a:latin typeface="Arial Rounded MT Bold"/>
                <a:cs typeface="Arial Rounded MT Bold"/>
              </a:rPr>
            </a:br>
            <a:r>
              <a:rPr lang="en-US" sz="5400" b="1" dirty="0">
                <a:latin typeface="Arial Rounded MT Bold"/>
                <a:cs typeface="Arial Rounded MT Bold"/>
              </a:rPr>
              <a:t> </a:t>
            </a:r>
            <a:r>
              <a:rPr lang="en-US" sz="5400" b="1" dirty="0" smtClean="0">
                <a:latin typeface="Arial Rounded MT Bold"/>
                <a:cs typeface="Arial Rounded MT Bold"/>
              </a:rPr>
              <a:t>      Children</a:t>
            </a:r>
            <a:endParaRPr lang="en-US" sz="5400" b="1" dirty="0">
              <a:latin typeface="Arial Rounded MT Bold"/>
              <a:cs typeface="Arial Rounded MT Bold"/>
            </a:endParaRPr>
          </a:p>
        </p:txBody>
      </p:sp>
      <p:sp>
        <p:nvSpPr>
          <p:cNvPr id="2051" name="Rectangle 3"/>
          <p:cNvSpPr>
            <a:spLocks noGrp="1" noChangeArrowheads="1"/>
          </p:cNvSpPr>
          <p:nvPr>
            <p:ph type="subTitle" idx="1"/>
          </p:nvPr>
        </p:nvSpPr>
        <p:spPr>
          <a:xfrm>
            <a:off x="4876800" y="3962400"/>
            <a:ext cx="4267200" cy="533400"/>
          </a:xfrm>
        </p:spPr>
        <p:txBody>
          <a:bodyPr/>
          <a:lstStyle/>
          <a:p>
            <a:pPr>
              <a:spcBef>
                <a:spcPts val="0"/>
              </a:spcBef>
            </a:pPr>
            <a:r>
              <a:rPr lang="en-US" sz="1400" dirty="0" smtClean="0"/>
              <a:t>Linda Mei Lin Koh, Ed. D, CFLE</a:t>
            </a:r>
          </a:p>
          <a:p>
            <a:pPr>
              <a:spcBef>
                <a:spcPts val="0"/>
              </a:spcBef>
            </a:pPr>
            <a:r>
              <a:rPr lang="en-US" sz="1400" dirty="0" smtClean="0"/>
              <a:t>GC Director of Children’s Ministries</a:t>
            </a:r>
          </a:p>
          <a:p>
            <a:pPr>
              <a:spcBef>
                <a:spcPts val="0"/>
              </a:spcBef>
            </a:pPr>
            <a:endParaRPr lang="en-US" sz="1400" dirty="0"/>
          </a:p>
          <a:p>
            <a:pPr>
              <a:spcBef>
                <a:spcPts val="0"/>
              </a:spcBef>
            </a:pPr>
            <a:endParaRPr lang="en-US" sz="1400" dirty="0" smtClean="0"/>
          </a:p>
          <a:p>
            <a:pPr>
              <a:spcBef>
                <a:spcPts val="0"/>
              </a:spcBef>
            </a:pPr>
            <a:endParaRPr lang="en-US" sz="1400" dirty="0" smtClean="0"/>
          </a:p>
        </p:txBody>
      </p:sp>
      <p:pic>
        <p:nvPicPr>
          <p:cNvPr id="2" name="Picture 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7357" y="3657600"/>
            <a:ext cx="4038600" cy="2519842"/>
          </a:xfrm>
          <a:prstGeom prst="rect">
            <a:avLst/>
          </a:prstGeom>
        </p:spPr>
      </p:pic>
      <p:pic>
        <p:nvPicPr>
          <p:cNvPr id="5" name="Picture 4"/>
          <p:cNvPicPr>
            <a:picLocks noChangeAspect="1"/>
          </p:cNvPicPr>
          <p:nvPr/>
        </p:nvPicPr>
        <p:blipFill>
          <a:blip r:embed="rId5"/>
          <a:stretch>
            <a:fillRect/>
          </a:stretch>
        </p:blipFill>
        <p:spPr>
          <a:xfrm>
            <a:off x="7239000" y="4343400"/>
            <a:ext cx="1981200" cy="1981200"/>
          </a:xfrm>
          <a:prstGeom prst="ellipse">
            <a:avLst/>
          </a:prstGeom>
          <a:ln w="38100" cap="rnd" cmpd="sng">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6">
            <a:clrChange>
              <a:clrFrom>
                <a:srgbClr val="FEFEFE"/>
              </a:clrFrom>
              <a:clrTo>
                <a:srgbClr val="FEFEFE">
                  <a:alpha val="0"/>
                </a:srgbClr>
              </a:clrTo>
            </a:clrChang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457200" y="838200"/>
            <a:ext cx="2159557" cy="2438400"/>
          </a:xfrm>
          <a:prstGeom prst="ellipse">
            <a:avLst/>
          </a:prstGeom>
          <a:ln w="38100" cap="rnd" cmpd="sng">
            <a:solidFill>
              <a:srgbClr val="F07F0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8"/>
          <a:stretch>
            <a:fillRect/>
          </a:stretch>
        </p:blipFill>
        <p:spPr>
          <a:xfrm>
            <a:off x="5334001" y="4716044"/>
            <a:ext cx="1905000" cy="1989556"/>
          </a:xfrm>
          <a:prstGeom prst="ellipse">
            <a:avLst/>
          </a:prstGeom>
          <a:ln w="28575" cap="rnd" cmpd="sng">
            <a:solidFill>
              <a:srgbClr val="F07F0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0" y="6096000"/>
            <a:ext cx="5889966" cy="595548"/>
          </a:xfrm>
          <a:prstGeom prst="rect">
            <a:avLst/>
          </a:prstGeom>
          <a:noFill/>
        </p:spPr>
        <p:txBody>
          <a:bodyPr wrap="none" rtlCol="0">
            <a:spAutoFit/>
          </a:bodyPr>
          <a:lstStyle/>
          <a:p>
            <a:pPr>
              <a:lnSpc>
                <a:spcPct val="90000"/>
              </a:lnSpc>
            </a:pPr>
            <a:r>
              <a:rPr lang="en-US" dirty="0" smtClean="0"/>
              <a:t>Adapted from God’s Design for the Highly Healthy Child</a:t>
            </a:r>
          </a:p>
          <a:p>
            <a:pPr>
              <a:lnSpc>
                <a:spcPct val="90000"/>
              </a:lnSpc>
            </a:pPr>
            <a:r>
              <a:rPr lang="en-US" dirty="0" smtClean="0"/>
              <a:t>by Walt Larimore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Relational Wheel</a:t>
            </a:r>
            <a:endParaRPr lang="en-US" b="1" dirty="0">
              <a:solidFill>
                <a:srgbClr val="FF0000"/>
              </a:solidFill>
            </a:endParaRPr>
          </a:p>
        </p:txBody>
      </p:sp>
      <p:sp>
        <p:nvSpPr>
          <p:cNvPr id="3" name="Content Placeholder 2"/>
          <p:cNvSpPr>
            <a:spLocks noGrp="1"/>
          </p:cNvSpPr>
          <p:nvPr>
            <p:ph idx="1"/>
          </p:nvPr>
        </p:nvSpPr>
        <p:spPr>
          <a:xfrm>
            <a:off x="1752600" y="1295400"/>
            <a:ext cx="6934200" cy="4983163"/>
          </a:xfrm>
        </p:spPr>
        <p:txBody>
          <a:bodyPr/>
          <a:lstStyle/>
          <a:p>
            <a:r>
              <a:rPr lang="en-US" sz="3200" b="1" dirty="0" smtClean="0">
                <a:solidFill>
                  <a:srgbClr val="000000"/>
                </a:solidFill>
              </a:rPr>
              <a:t>A child’s relationships with his parents, siblings, friends, schoolmates, teachers, neighbors and the community affects his relational health.</a:t>
            </a:r>
          </a:p>
          <a:p>
            <a:r>
              <a:rPr lang="en-US" sz="3200" b="1" dirty="0" smtClean="0">
                <a:solidFill>
                  <a:srgbClr val="000000"/>
                </a:solidFill>
              </a:rPr>
              <a:t> Parents must involve their children in healthy relationships and protect them from toxic relationships.</a:t>
            </a:r>
          </a:p>
          <a:p>
            <a:r>
              <a:rPr lang="en-US" sz="3200" b="1" dirty="0" smtClean="0">
                <a:solidFill>
                  <a:srgbClr val="000000"/>
                </a:solidFill>
              </a:rPr>
              <a:t>Teach children how to exercise discernment in their relationships.</a:t>
            </a:r>
            <a:endParaRPr lang="en-US" sz="3200" b="1" dirty="0">
              <a:solidFill>
                <a:srgbClr val="000000"/>
              </a:solidFill>
            </a:endParaRPr>
          </a:p>
        </p:txBody>
      </p:sp>
      <p:pic>
        <p:nvPicPr>
          <p:cNvPr id="4" name="Picture 3"/>
          <p:cNvPicPr>
            <a:picLocks noChangeAspect="1"/>
          </p:cNvPicPr>
          <p:nvPr/>
        </p:nvPicPr>
        <p:blipFill rotWithShape="1">
          <a:blip r:embed="rId3"/>
          <a:srcRect l="10123" r="12265" b="6512"/>
          <a:stretch/>
        </p:blipFill>
        <p:spPr>
          <a:xfrm rot="21125908">
            <a:off x="-203489" y="4778842"/>
            <a:ext cx="2012033" cy="1612882"/>
          </a:xfrm>
          <a:prstGeom prst="ellipse">
            <a:avLst/>
          </a:prstGeom>
          <a:ln w="63500" cap="rnd">
            <a:solidFill>
              <a:srgbClr val="4F81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56993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Relational Wheel</a:t>
            </a:r>
            <a:endParaRPr lang="en-US" b="1" dirty="0">
              <a:solidFill>
                <a:srgbClr val="FF0000"/>
              </a:solidFill>
            </a:endParaRPr>
          </a:p>
        </p:txBody>
      </p:sp>
      <p:sp>
        <p:nvSpPr>
          <p:cNvPr id="3" name="Content Placeholder 2"/>
          <p:cNvSpPr>
            <a:spLocks noGrp="1"/>
          </p:cNvSpPr>
          <p:nvPr>
            <p:ph idx="1"/>
          </p:nvPr>
        </p:nvSpPr>
        <p:spPr/>
        <p:txBody>
          <a:bodyPr/>
          <a:lstStyle/>
          <a:p>
            <a:r>
              <a:rPr lang="en-US" sz="3200" b="1" dirty="0" smtClean="0">
                <a:solidFill>
                  <a:srgbClr val="FF0000"/>
                </a:solidFill>
              </a:rPr>
              <a:t>Relationship with Parents </a:t>
            </a:r>
            <a:r>
              <a:rPr lang="en-US" sz="3200" b="1" dirty="0" smtClean="0"/>
              <a:t>– need to spend time with your child – critical to his/her self-concept and ability to develop and maintain healthy relationships.</a:t>
            </a:r>
          </a:p>
          <a:p>
            <a:r>
              <a:rPr lang="en-US" sz="3200" b="1" dirty="0" smtClean="0">
                <a:solidFill>
                  <a:srgbClr val="FF0000"/>
                </a:solidFill>
              </a:rPr>
              <a:t>Connectedness </a:t>
            </a:r>
            <a:r>
              <a:rPr lang="en-US" sz="3200" b="1" dirty="0" smtClean="0"/>
              <a:t>– is foundational to a child’s relational &amp; emotional healthy.  Helps develop constructive interactions with others, good attitude, optimistic, and can tackle life’s problems.</a:t>
            </a:r>
            <a:endParaRPr lang="en-US" sz="3200" b="1" dirty="0">
              <a:solidFill>
                <a:srgbClr val="FF0000"/>
              </a:solidFill>
            </a:endParaRPr>
          </a:p>
        </p:txBody>
      </p:sp>
      <p:pic>
        <p:nvPicPr>
          <p:cNvPr id="4" name="Picture 3"/>
          <p:cNvPicPr>
            <a:picLocks noChangeAspect="1"/>
          </p:cNvPicPr>
          <p:nvPr/>
        </p:nvPicPr>
        <p:blipFill rotWithShape="1">
          <a:blip r:embed="rId3">
            <a:clrChange>
              <a:clrFrom>
                <a:srgbClr val="F1FBFF"/>
              </a:clrFrom>
              <a:clrTo>
                <a:srgbClr val="F1FBFF">
                  <a:alpha val="0"/>
                </a:srgbClr>
              </a:clrTo>
            </a:clrChange>
            <a:extLst>
              <a:ext uri="{BEBA8EAE-BF5A-486C-A8C5-ECC9F3942E4B}">
                <a14:imgProps xmlns:a14="http://schemas.microsoft.com/office/drawing/2010/main">
                  <a14:imgLayer r:embed="rId4">
                    <a14:imgEffect>
                      <a14:colorTemperature colorTemp="4700"/>
                    </a14:imgEffect>
                  </a14:imgLayer>
                </a14:imgProps>
              </a:ext>
            </a:extLst>
          </a:blip>
          <a:srcRect l="10595"/>
          <a:stretch/>
        </p:blipFill>
        <p:spPr>
          <a:xfrm>
            <a:off x="-6190" y="3429000"/>
            <a:ext cx="1682589" cy="3048000"/>
          </a:xfrm>
          <a:prstGeom prst="rect">
            <a:avLst/>
          </a:prstGeom>
        </p:spPr>
      </p:pic>
    </p:spTree>
    <p:extLst>
      <p:ext uri="{BB962C8B-B14F-4D97-AF65-F5344CB8AC3E}">
        <p14:creationId xmlns:p14="http://schemas.microsoft.com/office/powerpoint/2010/main" val="35863142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rot="566183">
            <a:off x="6894965" y="159679"/>
            <a:ext cx="2349237" cy="1574358"/>
          </a:xfrm>
          <a:prstGeom prst="rect">
            <a:avLst/>
          </a:prstGeom>
        </p:spPr>
      </p:pic>
      <p:sp>
        <p:nvSpPr>
          <p:cNvPr id="2" name="Title 1"/>
          <p:cNvSpPr>
            <a:spLocks noGrp="1"/>
          </p:cNvSpPr>
          <p:nvPr>
            <p:ph type="title"/>
          </p:nvPr>
        </p:nvSpPr>
        <p:spPr>
          <a:xfrm>
            <a:off x="1600200" y="381000"/>
            <a:ext cx="6934200" cy="792162"/>
          </a:xfrm>
        </p:spPr>
        <p:txBody>
          <a:bodyPr/>
          <a:lstStyle/>
          <a:p>
            <a:r>
              <a:rPr lang="en-US" b="1" dirty="0" smtClean="0">
                <a:solidFill>
                  <a:srgbClr val="000000"/>
                </a:solidFill>
              </a:rPr>
              <a:t>The Spiritual Wheel</a:t>
            </a:r>
            <a:endParaRPr lang="en-US" b="1" dirty="0">
              <a:solidFill>
                <a:srgbClr val="000000"/>
              </a:solidFill>
            </a:endParaRPr>
          </a:p>
        </p:txBody>
      </p:sp>
      <p:sp>
        <p:nvSpPr>
          <p:cNvPr id="3" name="Content Placeholder 2"/>
          <p:cNvSpPr>
            <a:spLocks noGrp="1"/>
          </p:cNvSpPr>
          <p:nvPr>
            <p:ph idx="1"/>
          </p:nvPr>
        </p:nvSpPr>
        <p:spPr>
          <a:xfrm>
            <a:off x="1676400" y="1447800"/>
            <a:ext cx="7010400" cy="4830763"/>
          </a:xfrm>
        </p:spPr>
        <p:txBody>
          <a:bodyPr/>
          <a:lstStyle/>
          <a:p>
            <a:pPr>
              <a:lnSpc>
                <a:spcPct val="90000"/>
              </a:lnSpc>
              <a:spcBef>
                <a:spcPts val="72"/>
              </a:spcBef>
            </a:pPr>
            <a:r>
              <a:rPr lang="en-US" sz="3200" b="1" dirty="0" smtClean="0">
                <a:solidFill>
                  <a:srgbClr val="FF0000"/>
                </a:solidFill>
              </a:rPr>
              <a:t>Personal relationship with God </a:t>
            </a:r>
            <a:r>
              <a:rPr lang="en-US" sz="3200" b="1" dirty="0" smtClean="0">
                <a:solidFill>
                  <a:srgbClr val="000000"/>
                </a:solidFill>
              </a:rPr>
              <a:t>– personal devotions, Bible reading &amp; prayer.</a:t>
            </a:r>
            <a:r>
              <a:rPr lang="en-US" sz="3200" b="1" dirty="0" smtClean="0">
                <a:solidFill>
                  <a:srgbClr val="FF0000"/>
                </a:solidFill>
              </a:rPr>
              <a:t> </a:t>
            </a:r>
          </a:p>
          <a:p>
            <a:pPr>
              <a:lnSpc>
                <a:spcPct val="90000"/>
              </a:lnSpc>
              <a:spcBef>
                <a:spcPts val="72"/>
              </a:spcBef>
            </a:pPr>
            <a:r>
              <a:rPr lang="en-US" sz="3200" b="1" dirty="0" smtClean="0">
                <a:solidFill>
                  <a:srgbClr val="FF0000"/>
                </a:solidFill>
              </a:rPr>
              <a:t>Prayer </a:t>
            </a:r>
            <a:r>
              <a:rPr lang="en-US" sz="3200" b="1" dirty="0" smtClean="0">
                <a:solidFill>
                  <a:srgbClr val="000000"/>
                </a:solidFill>
              </a:rPr>
              <a:t>– involvement in prayer groups, prayer conference.</a:t>
            </a:r>
            <a:endParaRPr lang="en-US" sz="3200" b="1" dirty="0" smtClean="0">
              <a:solidFill>
                <a:srgbClr val="FF0000"/>
              </a:solidFill>
            </a:endParaRPr>
          </a:p>
          <a:p>
            <a:pPr>
              <a:lnSpc>
                <a:spcPct val="90000"/>
              </a:lnSpc>
              <a:spcBef>
                <a:spcPts val="72"/>
              </a:spcBef>
            </a:pPr>
            <a:r>
              <a:rPr lang="en-US" sz="3200" b="1" dirty="0" smtClean="0">
                <a:solidFill>
                  <a:srgbClr val="FF0000"/>
                </a:solidFill>
              </a:rPr>
              <a:t>Spiritual instruction </a:t>
            </a:r>
            <a:r>
              <a:rPr lang="en-US" sz="3200" b="1" dirty="0" smtClean="0">
                <a:solidFill>
                  <a:srgbClr val="000000"/>
                </a:solidFill>
              </a:rPr>
              <a:t>– training in church doctrines, Sabbath Schools. and Bible study guides, small groups</a:t>
            </a:r>
            <a:endParaRPr lang="en-US" sz="3200" b="1" dirty="0" smtClean="0">
              <a:solidFill>
                <a:srgbClr val="FF0000"/>
              </a:solidFill>
            </a:endParaRPr>
          </a:p>
          <a:p>
            <a:pPr>
              <a:lnSpc>
                <a:spcPct val="90000"/>
              </a:lnSpc>
              <a:spcBef>
                <a:spcPts val="72"/>
              </a:spcBef>
            </a:pPr>
            <a:r>
              <a:rPr lang="en-US" sz="3200" b="1" dirty="0" smtClean="0">
                <a:solidFill>
                  <a:srgbClr val="FF0000"/>
                </a:solidFill>
              </a:rPr>
              <a:t>Spiritual activity </a:t>
            </a:r>
            <a:r>
              <a:rPr lang="en-US" sz="3200" b="1" dirty="0" smtClean="0"/>
              <a:t>– involvement in church worship and activity, involvement in community services.</a:t>
            </a:r>
            <a:endParaRPr lang="en-US" sz="3200" b="1" dirty="0">
              <a:solidFill>
                <a:srgbClr val="FF0000"/>
              </a:solidFill>
            </a:endParaRPr>
          </a:p>
        </p:txBody>
      </p:sp>
    </p:spTree>
    <p:extLst>
      <p:ext uri="{BB962C8B-B14F-4D97-AF65-F5344CB8AC3E}">
        <p14:creationId xmlns:p14="http://schemas.microsoft.com/office/powerpoint/2010/main" val="321235620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0" y="228600"/>
            <a:ext cx="9144000" cy="6400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85800" y="685800"/>
            <a:ext cx="7858918"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VALUABLE TEACHING PRINCIPLES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7"/>
          <p:cNvPicPr>
            <a:picLocks noChangeAspect="1"/>
          </p:cNvPicPr>
          <p:nvPr/>
        </p:nvPicPr>
        <p:blipFill>
          <a:blip r:embed="rId3"/>
          <a:stretch>
            <a:fillRect/>
          </a:stretch>
        </p:blipFill>
        <p:spPr>
          <a:xfrm rot="725493">
            <a:off x="2543773" y="2637573"/>
            <a:ext cx="4394200" cy="2926537"/>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rot="21111816">
            <a:off x="180398" y="4313508"/>
            <a:ext cx="3274012" cy="2324506"/>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5486400" y="4145955"/>
            <a:ext cx="3637193" cy="28266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73155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848600" cy="792162"/>
          </a:xfrm>
        </p:spPr>
        <p:txBody>
          <a:bodyPr/>
          <a:lstStyle/>
          <a:p>
            <a:r>
              <a:rPr lang="en-US" b="1" dirty="0">
                <a:solidFill>
                  <a:schemeClr val="tx1"/>
                </a:solidFill>
                <a:effectLst>
                  <a:outerShdw blurRad="50800" dist="38100" dir="10800000" algn="r" rotWithShape="0">
                    <a:prstClr val="black">
                      <a:alpha val="40000"/>
                    </a:prstClr>
                  </a:outerShdw>
                </a:effectLst>
                <a:latin typeface="Cambria"/>
                <a:cs typeface="Cambria"/>
              </a:rPr>
              <a:t>1.  Be </a:t>
            </a:r>
            <a:r>
              <a:rPr lang="en-US" b="1" dirty="0" smtClean="0">
                <a:solidFill>
                  <a:schemeClr val="tx1"/>
                </a:solidFill>
                <a:effectLst>
                  <a:outerShdw blurRad="50800" dist="38100" dir="10800000" algn="r" rotWithShape="0">
                    <a:prstClr val="black">
                      <a:alpha val="40000"/>
                    </a:prstClr>
                  </a:outerShdw>
                </a:effectLst>
                <a:latin typeface="Cambria"/>
                <a:cs typeface="Cambria"/>
              </a:rPr>
              <a:t>Proactive </a:t>
            </a:r>
            <a:r>
              <a:rPr lang="en-US" b="1" dirty="0">
                <a:solidFill>
                  <a:schemeClr val="tx1"/>
                </a:solidFill>
                <a:effectLst>
                  <a:outerShdw blurRad="50800" dist="38100" dir="10800000" algn="r" rotWithShape="0">
                    <a:prstClr val="black">
                      <a:alpha val="40000"/>
                    </a:prstClr>
                  </a:outerShdw>
                </a:effectLst>
                <a:latin typeface="Cambria"/>
                <a:cs typeface="Cambria"/>
              </a:rPr>
              <a:t>in </a:t>
            </a:r>
            <a:r>
              <a:rPr lang="en-US" b="1" dirty="0" smtClean="0">
                <a:solidFill>
                  <a:schemeClr val="tx1"/>
                </a:solidFill>
                <a:effectLst>
                  <a:outerShdw blurRad="50800" dist="38100" dir="10800000" algn="r" rotWithShape="0">
                    <a:prstClr val="black">
                      <a:alpha val="40000"/>
                    </a:prstClr>
                  </a:outerShdw>
                </a:effectLst>
                <a:latin typeface="Cambria"/>
                <a:cs typeface="Cambria"/>
              </a:rPr>
              <a:t>Preventing </a:t>
            </a:r>
            <a:r>
              <a:rPr lang="en-US" b="1" dirty="0">
                <a:solidFill>
                  <a:schemeClr val="tx1"/>
                </a:solidFill>
                <a:effectLst>
                  <a:outerShdw blurRad="50800" dist="38100" dir="10800000" algn="r" rotWithShape="0">
                    <a:prstClr val="black">
                      <a:alpha val="40000"/>
                    </a:prstClr>
                  </a:outerShdw>
                </a:effectLst>
                <a:latin typeface="Cambria"/>
                <a:cs typeface="Cambria"/>
              </a:rPr>
              <a:t>	</a:t>
            </a:r>
            <a:r>
              <a:rPr lang="en-US" b="1" dirty="0" smtClean="0">
                <a:solidFill>
                  <a:schemeClr val="tx1"/>
                </a:solidFill>
                <a:effectLst>
                  <a:outerShdw blurRad="50800" dist="38100" dir="10800000" algn="r" rotWithShape="0">
                    <a:prstClr val="black">
                      <a:alpha val="40000"/>
                    </a:prstClr>
                  </a:outerShdw>
                </a:effectLst>
                <a:latin typeface="Cambria"/>
                <a:cs typeface="Cambria"/>
              </a:rPr>
              <a:t>Physical </a:t>
            </a:r>
            <a:r>
              <a:rPr lang="en-US" b="1" dirty="0">
                <a:solidFill>
                  <a:schemeClr val="tx1"/>
                </a:solidFill>
                <a:effectLst>
                  <a:outerShdw blurRad="50800" dist="38100" dir="10800000" algn="r" rotWithShape="0">
                    <a:prstClr val="black">
                      <a:alpha val="40000"/>
                    </a:prstClr>
                  </a:outerShdw>
                </a:effectLst>
                <a:latin typeface="Cambria"/>
                <a:cs typeface="Cambria"/>
              </a:rPr>
              <a:t>D</a:t>
            </a:r>
            <a:r>
              <a:rPr lang="en-US" b="1" dirty="0" smtClean="0">
                <a:solidFill>
                  <a:schemeClr val="tx1"/>
                </a:solidFill>
                <a:effectLst>
                  <a:outerShdw blurRad="50800" dist="38100" dir="10800000" algn="r" rotWithShape="0">
                    <a:prstClr val="black">
                      <a:alpha val="40000"/>
                    </a:prstClr>
                  </a:outerShdw>
                </a:effectLst>
                <a:latin typeface="Cambria"/>
                <a:cs typeface="Cambria"/>
              </a:rPr>
              <a:t>isease</a:t>
            </a:r>
            <a:r>
              <a:rPr lang="en-US" b="1" dirty="0">
                <a:solidFill>
                  <a:schemeClr val="tx1"/>
                </a:solidFill>
                <a:effectLst>
                  <a:outerShdw blurRad="50800" dist="38100" dir="10800000" algn="r" rotWithShape="0">
                    <a:prstClr val="black">
                      <a:alpha val="40000"/>
                    </a:prstClr>
                  </a:outerShdw>
                </a:effectLst>
                <a:latin typeface="Cambria"/>
                <a:cs typeface="Cambria"/>
              </a:rPr>
              <a:t/>
            </a:r>
            <a:br>
              <a:rPr lang="en-US" b="1" dirty="0">
                <a:solidFill>
                  <a:schemeClr val="tx1"/>
                </a:solidFill>
                <a:effectLst>
                  <a:outerShdw blurRad="50800" dist="38100" dir="10800000" algn="r" rotWithShape="0">
                    <a:prstClr val="black">
                      <a:alpha val="40000"/>
                    </a:prstClr>
                  </a:outerShdw>
                </a:effectLst>
                <a:latin typeface="Cambria"/>
                <a:cs typeface="Cambria"/>
              </a:rPr>
            </a:br>
            <a:endParaRPr lang="en-US" b="1" dirty="0">
              <a:solidFill>
                <a:schemeClr val="tx1"/>
              </a:solidFill>
              <a:effectLst>
                <a:outerShdw blurRad="50800" dist="38100" dir="10800000" algn="r" rotWithShape="0">
                  <a:prstClr val="black">
                    <a:alpha val="40000"/>
                  </a:prstClr>
                </a:outerShdw>
              </a:effectLst>
            </a:endParaRPr>
          </a:p>
        </p:txBody>
      </p:sp>
      <p:pic>
        <p:nvPicPr>
          <p:cNvPr id="4" name="Content Placeholder 3"/>
          <p:cNvPicPr>
            <a:picLocks noGrp="1" noChangeAspect="1"/>
          </p:cNvPicPr>
          <p:nvPr>
            <p:ph idx="1"/>
          </p:nvPr>
        </p:nvPicPr>
        <p:blipFill>
          <a:blip r:embed="rId3"/>
          <a:srcRect t="16630" b="16630"/>
          <a:stretch>
            <a:fillRect/>
          </a:stretch>
        </p:blipFill>
        <p:spPr>
          <a:xfrm>
            <a:off x="2057400" y="1904834"/>
            <a:ext cx="6781800" cy="4526129"/>
          </a:xfrm>
        </p:spPr>
      </p:pic>
    </p:spTree>
    <p:extLst>
      <p:ext uri="{BB962C8B-B14F-4D97-AF65-F5344CB8AC3E}">
        <p14:creationId xmlns:p14="http://schemas.microsoft.com/office/powerpoint/2010/main" val="1118055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533400"/>
            <a:ext cx="6400800" cy="5135563"/>
          </a:xfrm>
        </p:spPr>
        <p:txBody>
          <a:bodyPr/>
          <a:lstStyle/>
          <a:p>
            <a:pPr>
              <a:lnSpc>
                <a:spcPct val="90000"/>
              </a:lnSpc>
              <a:spcBef>
                <a:spcPts val="0"/>
              </a:spcBef>
            </a:pPr>
            <a:r>
              <a:rPr lang="en-US" sz="4000" b="1" dirty="0" smtClean="0"/>
              <a:t>Make sure your children receive regular checkups.</a:t>
            </a:r>
          </a:p>
          <a:p>
            <a:pPr>
              <a:lnSpc>
                <a:spcPct val="90000"/>
              </a:lnSpc>
              <a:spcBef>
                <a:spcPts val="0"/>
              </a:spcBef>
            </a:pPr>
            <a:r>
              <a:rPr lang="en-US" sz="4000" b="1" dirty="0" smtClean="0"/>
              <a:t>See to it that your children receive appropriate immunizations.</a:t>
            </a:r>
          </a:p>
          <a:p>
            <a:pPr>
              <a:lnSpc>
                <a:spcPct val="90000"/>
              </a:lnSpc>
              <a:spcBef>
                <a:spcPts val="0"/>
              </a:spcBef>
            </a:pPr>
            <a:r>
              <a:rPr lang="en-US" sz="4000" b="1" dirty="0" smtClean="0"/>
              <a:t>See to it that your children receive preventive dental care.</a:t>
            </a:r>
          </a:p>
        </p:txBody>
      </p:sp>
      <p:pic>
        <p:nvPicPr>
          <p:cNvPr id="2" name="Picture 1"/>
          <p:cNvPicPr>
            <a:picLocks noChangeAspect="1"/>
          </p:cNvPicPr>
          <p:nvPr/>
        </p:nvPicPr>
        <p:blipFill rotWithShape="1">
          <a:blip r:embed="rId3"/>
          <a:srcRect r="2703"/>
          <a:stretch/>
        </p:blipFill>
        <p:spPr>
          <a:xfrm rot="21008673">
            <a:off x="119151" y="4487598"/>
            <a:ext cx="2723408" cy="2054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rot="191590">
            <a:off x="6975055" y="4553135"/>
            <a:ext cx="2107974" cy="2247900"/>
          </a:xfrm>
          <a:prstGeom prst="rect">
            <a:avLst/>
          </a:prstGeom>
        </p:spPr>
      </p:pic>
    </p:spTree>
    <p:extLst>
      <p:ext uri="{BB962C8B-B14F-4D97-AF65-F5344CB8AC3E}">
        <p14:creationId xmlns:p14="http://schemas.microsoft.com/office/powerpoint/2010/main" val="144635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7848600" cy="792162"/>
          </a:xfrm>
        </p:spPr>
        <p:txBody>
          <a:bodyPr/>
          <a:lstStyle/>
          <a:p>
            <a:pPr>
              <a:lnSpc>
                <a:spcPct val="90000"/>
              </a:lnSpc>
            </a:pPr>
            <a:r>
              <a:rPr lang="en-US" b="1" dirty="0">
                <a:solidFill>
                  <a:schemeClr val="tx1"/>
                </a:solidFill>
                <a:effectLst>
                  <a:outerShdw blurRad="50800" dist="38100" dir="10800000" algn="r" rotWithShape="0">
                    <a:prstClr val="black">
                      <a:alpha val="40000"/>
                    </a:prstClr>
                  </a:outerShdw>
                </a:effectLst>
                <a:latin typeface="Cambria"/>
                <a:cs typeface="Cambria"/>
              </a:rPr>
              <a:t>2</a:t>
            </a:r>
            <a:r>
              <a:rPr lang="en-US" b="1" dirty="0" smtClean="0">
                <a:solidFill>
                  <a:schemeClr val="tx1"/>
                </a:solidFill>
                <a:effectLst>
                  <a:outerShdw blurRad="50800" dist="38100" dir="10800000" algn="r" rotWithShape="0">
                    <a:prstClr val="black">
                      <a:alpha val="40000"/>
                    </a:prstClr>
                  </a:outerShdw>
                </a:effectLst>
                <a:latin typeface="Cambria"/>
                <a:cs typeface="Cambria"/>
              </a:rPr>
              <a:t>.  Ensure Proper </a:t>
            </a:r>
            <a:r>
              <a:rPr lang="en-US" b="1" dirty="0">
                <a:solidFill>
                  <a:schemeClr val="tx1"/>
                </a:solidFill>
                <a:effectLst>
                  <a:outerShdw blurRad="50800" dist="38100" dir="10800000" algn="r" rotWithShape="0">
                    <a:prstClr val="black">
                      <a:alpha val="40000"/>
                    </a:prstClr>
                  </a:outerShdw>
                </a:effectLst>
                <a:latin typeface="Cambria"/>
                <a:cs typeface="Cambria"/>
              </a:rPr>
              <a:t>N</a:t>
            </a:r>
            <a:r>
              <a:rPr lang="en-US" b="1" dirty="0" smtClean="0">
                <a:solidFill>
                  <a:schemeClr val="tx1"/>
                </a:solidFill>
                <a:effectLst>
                  <a:outerShdw blurRad="50800" dist="38100" dir="10800000" algn="r" rotWithShape="0">
                    <a:prstClr val="black">
                      <a:alpha val="40000"/>
                    </a:prstClr>
                  </a:outerShdw>
                </a:effectLst>
                <a:latin typeface="Cambria"/>
                <a:cs typeface="Cambria"/>
              </a:rPr>
              <a:t>utrition</a:t>
            </a:r>
            <a:endParaRPr lang="en-US" b="1" dirty="0">
              <a:solidFill>
                <a:schemeClr val="tx1"/>
              </a:solidFill>
              <a:effectLst>
                <a:outerShdw blurRad="50800" dist="38100" dir="10800000" algn="r" rotWithShape="0">
                  <a:prstClr val="black">
                    <a:alpha val="40000"/>
                  </a:prstClr>
                </a:outerShdw>
              </a:effectLst>
            </a:endParaRPr>
          </a:p>
        </p:txBody>
      </p:sp>
      <p:sp>
        <p:nvSpPr>
          <p:cNvPr id="3" name="Content Placeholder 2"/>
          <p:cNvSpPr>
            <a:spLocks noGrp="1"/>
          </p:cNvSpPr>
          <p:nvPr>
            <p:ph idx="1"/>
          </p:nvPr>
        </p:nvSpPr>
        <p:spPr>
          <a:xfrm>
            <a:off x="1828800" y="1447800"/>
            <a:ext cx="6934200" cy="4983163"/>
          </a:xfrm>
        </p:spPr>
        <p:txBody>
          <a:bodyPr/>
          <a:lstStyle/>
          <a:p>
            <a:pPr>
              <a:spcBef>
                <a:spcPts val="0"/>
              </a:spcBef>
            </a:pPr>
            <a:r>
              <a:rPr lang="en-US" sz="3200" b="1" dirty="0">
                <a:effectLst>
                  <a:outerShdw blurRad="50800" dist="38100" dir="13500000" algn="br" rotWithShape="0">
                    <a:prstClr val="black">
                      <a:alpha val="40000"/>
                    </a:prstClr>
                  </a:outerShdw>
                </a:effectLst>
              </a:rPr>
              <a:t>Teach them to select a balanced diet.</a:t>
            </a:r>
          </a:p>
          <a:p>
            <a:pPr>
              <a:spcBef>
                <a:spcPts val="0"/>
              </a:spcBef>
            </a:pPr>
            <a:r>
              <a:rPr lang="en-US" sz="3200" b="1" dirty="0">
                <a:effectLst>
                  <a:outerShdw blurRad="50800" dist="38100" dir="13500000" algn="br" rotWithShape="0">
                    <a:prstClr val="black">
                      <a:alpha val="40000"/>
                    </a:prstClr>
                  </a:outerShdw>
                </a:effectLst>
              </a:rPr>
              <a:t>Eat more vegetables and fruits and less meat.</a:t>
            </a:r>
          </a:p>
          <a:p>
            <a:pPr>
              <a:spcBef>
                <a:spcPts val="0"/>
              </a:spcBef>
            </a:pPr>
            <a:r>
              <a:rPr lang="en-US" sz="3200" b="1" dirty="0">
                <a:effectLst>
                  <a:outerShdw blurRad="50800" dist="38100" dir="13500000" algn="br" rotWithShape="0">
                    <a:prstClr val="black">
                      <a:alpha val="40000"/>
                    </a:prstClr>
                  </a:outerShdw>
                </a:effectLst>
              </a:rPr>
              <a:t>A healthy eating plate should have:</a:t>
            </a:r>
          </a:p>
          <a:p>
            <a:pPr marL="0" indent="0">
              <a:spcBef>
                <a:spcPts val="0"/>
              </a:spcBef>
              <a:buNone/>
            </a:pPr>
            <a:r>
              <a:rPr lang="en-US" sz="3200" b="1" dirty="0">
                <a:effectLst>
                  <a:outerShdw blurRad="50800" dist="38100" dir="13500000" algn="br" rotWithShape="0">
                    <a:prstClr val="black">
                      <a:alpha val="40000"/>
                    </a:prstClr>
                  </a:outerShdw>
                </a:effectLst>
              </a:rPr>
              <a:t>	vegetables </a:t>
            </a:r>
          </a:p>
          <a:p>
            <a:pPr marL="0" indent="0">
              <a:spcBef>
                <a:spcPts val="0"/>
              </a:spcBef>
              <a:buNone/>
            </a:pPr>
            <a:r>
              <a:rPr lang="en-US" sz="3200" b="1" dirty="0">
                <a:effectLst>
                  <a:outerShdw blurRad="50800" dist="38100" dir="13500000" algn="br" rotWithShape="0">
                    <a:prstClr val="black">
                      <a:alpha val="40000"/>
                    </a:prstClr>
                  </a:outerShdw>
                </a:effectLst>
              </a:rPr>
              <a:t>	proteins </a:t>
            </a:r>
          </a:p>
          <a:p>
            <a:pPr marL="0" indent="0">
              <a:spcBef>
                <a:spcPts val="0"/>
              </a:spcBef>
              <a:buNone/>
            </a:pPr>
            <a:r>
              <a:rPr lang="en-US" sz="3200" b="1" dirty="0">
                <a:effectLst>
                  <a:outerShdw blurRad="50800" dist="38100" dir="13500000" algn="br" rotWithShape="0">
                    <a:prstClr val="black">
                      <a:alpha val="40000"/>
                    </a:prstClr>
                  </a:outerShdw>
                </a:effectLst>
              </a:rPr>
              <a:t>	whole grains</a:t>
            </a:r>
          </a:p>
          <a:p>
            <a:pPr marL="0" indent="0">
              <a:spcBef>
                <a:spcPts val="0"/>
              </a:spcBef>
              <a:buNone/>
            </a:pPr>
            <a:r>
              <a:rPr lang="en-US" sz="3200" b="1" dirty="0">
                <a:effectLst>
                  <a:outerShdw blurRad="50800" dist="38100" dir="13500000" algn="br" rotWithShape="0">
                    <a:prstClr val="black">
                      <a:alpha val="40000"/>
                    </a:prstClr>
                  </a:outerShdw>
                </a:effectLst>
              </a:rPr>
              <a:t>	fruits</a:t>
            </a:r>
          </a:p>
          <a:p>
            <a:pPr>
              <a:spcBef>
                <a:spcPts val="0"/>
              </a:spcBef>
            </a:pPr>
            <a:r>
              <a:rPr lang="en-US" sz="3200" b="1" dirty="0" smtClean="0">
                <a:effectLst>
                  <a:outerShdw blurRad="50800" dist="38100" dir="13500000" algn="br" rotWithShape="0">
                    <a:prstClr val="black">
                      <a:alpha val="40000"/>
                    </a:prstClr>
                  </a:outerShdw>
                </a:effectLst>
              </a:rPr>
              <a:t>Limit or eliminate fast food.</a:t>
            </a:r>
            <a:endParaRPr lang="en-US" sz="3200" b="1" dirty="0">
              <a:effectLst>
                <a:outerShdw blurRad="50800" dist="38100" dir="13500000" algn="br" rotWithShape="0">
                  <a:prstClr val="black">
                    <a:alpha val="40000"/>
                  </a:prstClr>
                </a:outerShdw>
              </a:effectLst>
            </a:endParaRPr>
          </a:p>
          <a:p>
            <a:pPr>
              <a:spcBef>
                <a:spcPts val="0"/>
              </a:spcBef>
            </a:pPr>
            <a:r>
              <a:rPr lang="en-US" sz="3200" b="1" dirty="0">
                <a:effectLst>
                  <a:outerShdw blurRad="50800" dist="38100" dir="13500000" algn="br" rotWithShape="0">
                    <a:prstClr val="black">
                      <a:alpha val="40000"/>
                    </a:prstClr>
                  </a:outerShdw>
                </a:effectLst>
              </a:rPr>
              <a:t>Avoid snacks, sweets, and fast foods</a:t>
            </a:r>
            <a:r>
              <a:rPr lang="en-US" sz="3200" b="1" dirty="0" smtClean="0">
                <a:effectLst>
                  <a:outerShdw blurRad="50800" dist="38100" dir="13500000" algn="br" rotWithShape="0">
                    <a:prstClr val="black">
                      <a:alpha val="40000"/>
                    </a:prstClr>
                  </a:outerShdw>
                </a:effectLst>
              </a:rPr>
              <a:t>.</a:t>
            </a:r>
          </a:p>
          <a:p>
            <a:pPr marL="0" indent="0">
              <a:spcBef>
                <a:spcPts val="0"/>
              </a:spcBef>
              <a:buNone/>
            </a:pPr>
            <a:endParaRPr lang="en-US" sz="3200" b="1" dirty="0">
              <a:effectLst>
                <a:outerShdw blurRad="50800" dist="38100" dir="13500000" algn="br" rotWithShape="0">
                  <a:prstClr val="black">
                    <a:alpha val="40000"/>
                  </a:prstClr>
                </a:outerShdw>
              </a:effectLst>
            </a:endParaRPr>
          </a:p>
          <a:p>
            <a:pPr>
              <a:spcBef>
                <a:spcPts val="0"/>
              </a:spcBef>
            </a:pPr>
            <a:endParaRPr lang="en-US" sz="3200" dirty="0"/>
          </a:p>
        </p:txBody>
      </p:sp>
      <p:pic>
        <p:nvPicPr>
          <p:cNvPr id="4" name="Picture 2" descr="27952~You-Are-What-You-Eat-Posters"/>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rot="21221634">
            <a:off x="-20098" y="326281"/>
            <a:ext cx="191713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oking-tips-vegetables-for-kids"/>
          <p:cNvPicPr>
            <a:picLocks noChangeAspect="1" noChangeArrowheads="1"/>
          </p:cNvPicPr>
          <p:nvPr/>
        </p:nvPicPr>
        <p:blipFill>
          <a:blip r:embed="rId4">
            <a:clrChange>
              <a:clrFrom>
                <a:srgbClr val="FFF8FF"/>
              </a:clrFrom>
              <a:clrTo>
                <a:srgbClr val="FFF8FF">
                  <a:alpha val="0"/>
                </a:srgbClr>
              </a:clrTo>
            </a:clrChange>
            <a:extLst>
              <a:ext uri="{28A0092B-C50C-407E-A947-70E740481C1C}">
                <a14:useLocalDpi xmlns:a14="http://schemas.microsoft.com/office/drawing/2010/main" val="0"/>
              </a:ext>
            </a:extLst>
          </a:blip>
          <a:srcRect/>
          <a:stretch>
            <a:fillRect/>
          </a:stretch>
        </p:blipFill>
        <p:spPr bwMode="auto">
          <a:xfrm>
            <a:off x="6781800" y="3657600"/>
            <a:ext cx="2133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455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6"/>
          <p:cNvSpPr>
            <a:spLocks noChangeArrowheads="1"/>
          </p:cNvSpPr>
          <p:nvPr/>
        </p:nvSpPr>
        <p:spPr bwMode="auto">
          <a:xfrm>
            <a:off x="0" y="-11113"/>
            <a:ext cx="9144000" cy="70326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ea typeface="新細明體" charset="0"/>
              <a:cs typeface="新細明體" charset="0"/>
            </a:endParaRPr>
          </a:p>
        </p:txBody>
      </p:sp>
      <p:sp>
        <p:nvSpPr>
          <p:cNvPr id="180226" name="Rectangle 3"/>
          <p:cNvSpPr>
            <a:spLocks noChangeArrowheads="1"/>
          </p:cNvSpPr>
          <p:nvPr/>
        </p:nvSpPr>
        <p:spPr bwMode="auto">
          <a:xfrm>
            <a:off x="6400800" y="66294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sz="900">
                <a:solidFill>
                  <a:srgbClr val="000000"/>
                </a:solidFill>
                <a:latin typeface="Tahoma" charset="0"/>
              </a:rPr>
              <a:t>		88</a:t>
            </a:r>
          </a:p>
        </p:txBody>
      </p:sp>
      <p:pic>
        <p:nvPicPr>
          <p:cNvPr id="12" name="Picture 11" descr="Harvard_food_pyram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3"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0228" name="Rectangle 5"/>
          <p:cNvSpPr>
            <a:spLocks noChangeArrowheads="1"/>
          </p:cNvSpPr>
          <p:nvPr/>
        </p:nvSpPr>
        <p:spPr bwMode="auto">
          <a:xfrm>
            <a:off x="179388" y="3284538"/>
            <a:ext cx="1331912" cy="14398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ea typeface="新細明體" charset="0"/>
              <a:cs typeface="新細明體" charset="0"/>
            </a:endParaRPr>
          </a:p>
        </p:txBody>
      </p:sp>
      <p:pic>
        <p:nvPicPr>
          <p:cNvPr id="180230" name="Picture 12" descr="Active Children.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0332" r="11812"/>
          <a:stretch>
            <a:fillRect/>
          </a:stretch>
        </p:blipFill>
        <p:spPr bwMode="auto">
          <a:xfrm rot="926660">
            <a:off x="6846888" y="935038"/>
            <a:ext cx="2201862"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Rectangle 13"/>
          <p:cNvSpPr>
            <a:spLocks noChangeArrowheads="1"/>
          </p:cNvSpPr>
          <p:nvPr/>
        </p:nvSpPr>
        <p:spPr bwMode="auto">
          <a:xfrm>
            <a:off x="6804025" y="1341438"/>
            <a:ext cx="431800" cy="3587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ea typeface="新細明體" charset="0"/>
              <a:cs typeface="新細明體" charset="0"/>
            </a:endParaRPr>
          </a:p>
        </p:txBody>
      </p:sp>
      <p:pic>
        <p:nvPicPr>
          <p:cNvPr id="180232" name="Picture 15" descr="Active Children.jpg"/>
          <p:cNvPicPr>
            <a:picLocks noChangeAspect="1"/>
          </p:cNvPicPr>
          <p:nvPr/>
        </p:nvPicPr>
        <p:blipFill>
          <a:blip r:embed="rId4">
            <a:extLst>
              <a:ext uri="{28A0092B-C50C-407E-A947-70E740481C1C}">
                <a14:useLocalDpi xmlns:a14="http://schemas.microsoft.com/office/drawing/2010/main" val="0"/>
              </a:ext>
            </a:extLst>
          </a:blip>
          <a:srcRect t="45367" r="81787"/>
          <a:stretch>
            <a:fillRect/>
          </a:stretch>
        </p:blipFill>
        <p:spPr bwMode="auto">
          <a:xfrm>
            <a:off x="179388" y="3357563"/>
            <a:ext cx="1320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304800"/>
            <a:ext cx="2514600" cy="1569660"/>
          </a:xfrm>
          <a:prstGeom prst="rect">
            <a:avLst/>
          </a:prstGeom>
          <a:noFill/>
        </p:spPr>
        <p:txBody>
          <a:bodyPr wrap="square" rtlCol="0">
            <a:spAutoFit/>
          </a:bodyPr>
          <a:lstStyle/>
          <a:p>
            <a:r>
              <a:rPr lang="en-US" sz="2400" b="1" dirty="0" smtClean="0"/>
              <a:t>Harvard School of Public Health</a:t>
            </a:r>
          </a:p>
          <a:p>
            <a:r>
              <a:rPr lang="en-US" sz="2400" b="1" dirty="0" smtClean="0"/>
              <a:t>Healthy Eating </a:t>
            </a:r>
          </a:p>
          <a:p>
            <a:r>
              <a:rPr lang="en-US" sz="2400" b="1" dirty="0" smtClean="0"/>
              <a:t>    Pyramid</a:t>
            </a:r>
            <a:endParaRPr lang="en-US" sz="2400" b="1" dirty="0"/>
          </a:p>
        </p:txBody>
      </p:sp>
      <p:sp>
        <p:nvSpPr>
          <p:cNvPr id="3" name="TextBox 2"/>
          <p:cNvSpPr txBox="1"/>
          <p:nvPr/>
        </p:nvSpPr>
        <p:spPr>
          <a:xfrm>
            <a:off x="2438400" y="5334000"/>
            <a:ext cx="1431877" cy="400110"/>
          </a:xfrm>
          <a:prstGeom prst="rect">
            <a:avLst/>
          </a:prstGeom>
          <a:noFill/>
        </p:spPr>
        <p:txBody>
          <a:bodyPr wrap="none" rtlCol="0">
            <a:spAutoFit/>
          </a:bodyPr>
          <a:lstStyle/>
          <a:p>
            <a:r>
              <a:rPr lang="en-US" sz="2000" dirty="0" smtClean="0">
                <a:latin typeface="Arial Narrow"/>
                <a:cs typeface="Arial Narrow"/>
              </a:rPr>
              <a:t>6-11 servings</a:t>
            </a:r>
            <a:endParaRPr lang="en-US" sz="2000" dirty="0">
              <a:latin typeface="Arial Narrow"/>
              <a:cs typeface="Arial Narrow"/>
            </a:endParaRPr>
          </a:p>
        </p:txBody>
      </p:sp>
      <p:sp>
        <p:nvSpPr>
          <p:cNvPr id="4" name="TextBox 3"/>
          <p:cNvSpPr txBox="1"/>
          <p:nvPr/>
        </p:nvSpPr>
        <p:spPr>
          <a:xfrm>
            <a:off x="1981200" y="4038600"/>
            <a:ext cx="1330312" cy="400110"/>
          </a:xfrm>
          <a:prstGeom prst="rect">
            <a:avLst/>
          </a:prstGeom>
          <a:noFill/>
        </p:spPr>
        <p:txBody>
          <a:bodyPr wrap="none" rtlCol="0">
            <a:spAutoFit/>
          </a:bodyPr>
          <a:lstStyle/>
          <a:p>
            <a:r>
              <a:rPr lang="en-US" sz="2000" dirty="0" smtClean="0">
                <a:latin typeface="Arial Narrow"/>
                <a:cs typeface="Arial Narrow"/>
              </a:rPr>
              <a:t>3-5 servings</a:t>
            </a:r>
            <a:endParaRPr lang="en-US" sz="2000" dirty="0">
              <a:latin typeface="Arial Narrow"/>
              <a:cs typeface="Arial Narrow"/>
            </a:endParaRPr>
          </a:p>
        </p:txBody>
      </p:sp>
    </p:spTree>
    <p:extLst>
      <p:ext uri="{BB962C8B-B14F-4D97-AF65-F5344CB8AC3E}">
        <p14:creationId xmlns:p14="http://schemas.microsoft.com/office/powerpoint/2010/main" val="149133089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3289" y="3048000"/>
            <a:ext cx="7453666" cy="2971800"/>
          </a:xfrm>
        </p:spPr>
        <p:txBody>
          <a:bodyPr/>
          <a:lstStyle/>
          <a:p>
            <a:pPr>
              <a:lnSpc>
                <a:spcPct val="90000"/>
              </a:lnSpc>
              <a:spcBef>
                <a:spcPts val="0"/>
              </a:spcBef>
            </a:pPr>
            <a:r>
              <a:rPr lang="en-US" sz="3200" b="1" dirty="0" smtClean="0"/>
              <a:t>Childhood obesity is on the rise in children.</a:t>
            </a:r>
          </a:p>
          <a:p>
            <a:pPr>
              <a:lnSpc>
                <a:spcPct val="90000"/>
              </a:lnSpc>
              <a:spcBef>
                <a:spcPts val="0"/>
              </a:spcBef>
            </a:pPr>
            <a:r>
              <a:rPr lang="en-US" sz="3200" b="1" dirty="0"/>
              <a:t>C</a:t>
            </a:r>
            <a:r>
              <a:rPr lang="en-US" sz="3200" b="1" dirty="0" smtClean="0"/>
              <a:t>hildhood obesity is now an epidemic in the United States.</a:t>
            </a:r>
          </a:p>
          <a:p>
            <a:pPr>
              <a:lnSpc>
                <a:spcPct val="90000"/>
              </a:lnSpc>
              <a:spcBef>
                <a:spcPts val="0"/>
              </a:spcBef>
            </a:pPr>
            <a:r>
              <a:rPr lang="en-US" sz="3200" b="1" dirty="0" smtClean="0"/>
              <a:t>Childhood obesity increases the risk of childhood diseases, such as type 2 diabetes, high blood pressure, cardio-vascular risks.</a:t>
            </a:r>
          </a:p>
          <a:p>
            <a:pPr>
              <a:lnSpc>
                <a:spcPct val="90000"/>
              </a:lnSpc>
              <a:spcBef>
                <a:spcPts val="0"/>
              </a:spcBef>
            </a:pPr>
            <a:endParaRPr lang="en-US" sz="3200" b="1" dirty="0" smtClean="0"/>
          </a:p>
        </p:txBody>
      </p:sp>
      <p:pic>
        <p:nvPicPr>
          <p:cNvPr id="5" name="Picture 4" descr="mcdonald-large-kid-750701"/>
          <p:cNvPicPr>
            <a:picLocks noChangeAspect="1" noChangeArrowheads="1"/>
          </p:cNvPicPr>
          <p:nvPr/>
        </p:nvPicPr>
        <p:blipFill>
          <a:blip r:embed="rId3">
            <a:extLst>
              <a:ext uri="{28A0092B-C50C-407E-A947-70E740481C1C}">
                <a14:useLocalDpi xmlns:a14="http://schemas.microsoft.com/office/drawing/2010/main" val="0"/>
              </a:ext>
            </a:extLst>
          </a:blip>
          <a:srcRect l="800" r="800"/>
          <a:stretch>
            <a:fillRect/>
          </a:stretch>
        </p:blipFill>
        <p:spPr bwMode="auto">
          <a:xfrm>
            <a:off x="4648200" y="152400"/>
            <a:ext cx="4495799"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533400"/>
            <a:ext cx="5000028" cy="1595309"/>
          </a:xfrm>
          <a:prstGeom prst="rect">
            <a:avLst/>
          </a:prstGeom>
          <a:noFill/>
        </p:spPr>
        <p:txBody>
          <a:bodyPr wrap="square" lIns="91440" tIns="45720" rIns="91440" bIns="45720">
            <a:spAutoFit/>
          </a:bodyPr>
          <a:lstStyle/>
          <a:p>
            <a:pPr algn="ctr">
              <a:lnSpc>
                <a:spcPct val="90000"/>
              </a:lnSpc>
            </a:pPr>
            <a:r>
              <a:rPr lang="en-US" sz="4000" b="1" cap="none" spc="0" dirty="0" smtClean="0">
                <a:ln w="12700">
                  <a:noFill/>
                  <a:prstDash val="solid"/>
                </a:ln>
                <a:solidFill>
                  <a:srgbClr val="FF0000"/>
                </a:solidFill>
                <a:effectLst>
                  <a:outerShdw blurRad="41275" dist="20320" dir="1800000" algn="tl" rotWithShape="0">
                    <a:srgbClr val="000000">
                      <a:alpha val="40000"/>
                    </a:srgbClr>
                  </a:outerShdw>
                </a:effectLst>
              </a:rPr>
              <a:t>Dangers of Childhood Obesity</a:t>
            </a:r>
          </a:p>
          <a:p>
            <a:pPr algn="ctr">
              <a:lnSpc>
                <a:spcPct val="90000"/>
              </a:lnSpc>
            </a:pPr>
            <a:r>
              <a:rPr lang="en-US" sz="2800" b="1" dirty="0" smtClean="0">
                <a:ln w="12700">
                  <a:noFill/>
                  <a:prstDash val="solid"/>
                </a:ln>
                <a:effectLst>
                  <a:outerShdw blurRad="41275" dist="20320" dir="1800000" algn="tl" rotWithShape="0">
                    <a:srgbClr val="000000">
                      <a:alpha val="40000"/>
                    </a:srgbClr>
                  </a:outerShdw>
                </a:effectLst>
              </a:rPr>
              <a:t>(Mayo Clinic report)</a:t>
            </a:r>
            <a:endParaRPr lang="en-US" sz="2800" b="1" cap="none" spc="0" dirty="0">
              <a:ln w="12700">
                <a:no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709354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077200" cy="792162"/>
          </a:xfrm>
        </p:spPr>
        <p:txBody>
          <a:bodyPr/>
          <a:lstStyle/>
          <a:p>
            <a:r>
              <a:rPr lang="en-US" b="1" dirty="0" smtClean="0"/>
              <a:t>U. S. Childhood Obesity Facts</a:t>
            </a: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75740302"/>
              </p:ext>
            </p:extLst>
          </p:nvPr>
        </p:nvGraphicFramePr>
        <p:xfrm>
          <a:off x="1905000" y="1905000"/>
          <a:ext cx="7239000" cy="4455381"/>
        </p:xfrm>
        <a:graphic>
          <a:graphicData uri="http://schemas.openxmlformats.org/drawingml/2006/table">
            <a:tbl>
              <a:tblPr firstRow="1" bandRow="1">
                <a:tableStyleId>{5C22544A-7EE6-4342-B048-85BDC9FD1C3A}</a:tableStyleId>
              </a:tblPr>
              <a:tblGrid>
                <a:gridCol w="2545583"/>
                <a:gridCol w="2280417"/>
                <a:gridCol w="2413000"/>
              </a:tblGrid>
              <a:tr h="758025">
                <a:tc>
                  <a:txBody>
                    <a:bodyPr/>
                    <a:lstStyle/>
                    <a:p>
                      <a:r>
                        <a:rPr lang="en-US" sz="4000" dirty="0" smtClean="0"/>
                        <a:t>  Ages</a:t>
                      </a:r>
                      <a:endParaRPr lang="en-US" sz="4000" dirty="0"/>
                    </a:p>
                  </a:txBody>
                  <a:tcPr/>
                </a:tc>
                <a:tc>
                  <a:txBody>
                    <a:bodyPr/>
                    <a:lstStyle/>
                    <a:p>
                      <a:r>
                        <a:rPr lang="en-US" sz="4000" dirty="0" smtClean="0"/>
                        <a:t>   1980</a:t>
                      </a:r>
                      <a:endParaRPr lang="en-US" sz="4000" dirty="0"/>
                    </a:p>
                  </a:txBody>
                  <a:tcPr/>
                </a:tc>
                <a:tc>
                  <a:txBody>
                    <a:bodyPr/>
                    <a:lstStyle/>
                    <a:p>
                      <a:r>
                        <a:rPr lang="en-US" dirty="0" smtClean="0"/>
                        <a:t>     </a:t>
                      </a:r>
                      <a:r>
                        <a:rPr lang="en-US" sz="4000" dirty="0" smtClean="0"/>
                        <a:t>2012</a:t>
                      </a:r>
                      <a:endParaRPr lang="en-US" dirty="0"/>
                    </a:p>
                  </a:txBody>
                  <a:tcPr/>
                </a:tc>
              </a:tr>
              <a:tr h="903798">
                <a:tc>
                  <a:txBody>
                    <a:bodyPr/>
                    <a:lstStyle/>
                    <a:p>
                      <a:r>
                        <a:rPr lang="en-US" sz="2800" dirty="0" smtClean="0"/>
                        <a:t>Children  </a:t>
                      </a:r>
                    </a:p>
                    <a:p>
                      <a:r>
                        <a:rPr lang="en-US" sz="2800" dirty="0" smtClean="0"/>
                        <a:t>Adolescents</a:t>
                      </a:r>
                      <a:endParaRPr lang="en-US" sz="2800" dirty="0"/>
                    </a:p>
                  </a:txBody>
                  <a:tcPr/>
                </a:tc>
                <a:tc>
                  <a:txBody>
                    <a:bodyPr/>
                    <a:lstStyle/>
                    <a:p>
                      <a:r>
                        <a:rPr lang="en-US" sz="3200" dirty="0" smtClean="0"/>
                        <a:t>in</a:t>
                      </a:r>
                      <a:r>
                        <a:rPr lang="en-US" sz="3200" baseline="0" dirty="0" smtClean="0"/>
                        <a:t> </a:t>
                      </a:r>
                      <a:r>
                        <a:rPr lang="en-US" sz="3200" dirty="0" smtClean="0"/>
                        <a:t>30 years</a:t>
                      </a:r>
                      <a:endParaRPr lang="en-US" dirty="0"/>
                    </a:p>
                  </a:txBody>
                  <a:tcPr/>
                </a:tc>
                <a:tc>
                  <a:txBody>
                    <a:bodyPr/>
                    <a:lstStyle/>
                    <a:p>
                      <a:r>
                        <a:rPr lang="en-US" dirty="0" smtClean="0"/>
                        <a:t>  </a:t>
                      </a:r>
                      <a:r>
                        <a:rPr lang="en-US" sz="2800" dirty="0" smtClean="0"/>
                        <a:t>Doubled</a:t>
                      </a:r>
                    </a:p>
                    <a:p>
                      <a:r>
                        <a:rPr lang="en-US" sz="2800" dirty="0" smtClean="0"/>
                        <a:t>Quadrupled</a:t>
                      </a:r>
                      <a:endParaRPr lang="en-US" sz="2800" dirty="0"/>
                    </a:p>
                  </a:txBody>
                  <a:tcPr/>
                </a:tc>
              </a:tr>
              <a:tr h="758025">
                <a:tc>
                  <a:txBody>
                    <a:bodyPr/>
                    <a:lstStyle/>
                    <a:p>
                      <a:r>
                        <a:rPr lang="en-US" sz="4000" dirty="0" smtClean="0"/>
                        <a:t>  </a:t>
                      </a:r>
                      <a:r>
                        <a:rPr lang="en-US" sz="4400" dirty="0" smtClean="0"/>
                        <a:t>6-11</a:t>
                      </a:r>
                      <a:endParaRPr lang="en-US" sz="4400" dirty="0"/>
                    </a:p>
                  </a:txBody>
                  <a:tcPr/>
                </a:tc>
                <a:tc>
                  <a:txBody>
                    <a:bodyPr/>
                    <a:lstStyle/>
                    <a:p>
                      <a:r>
                        <a:rPr lang="en-US" sz="4400" dirty="0" smtClean="0"/>
                        <a:t>     7%</a:t>
                      </a:r>
                      <a:endParaRPr lang="en-US" sz="4400" dirty="0"/>
                    </a:p>
                  </a:txBody>
                  <a:tcPr/>
                </a:tc>
                <a:tc>
                  <a:txBody>
                    <a:bodyPr/>
                    <a:lstStyle/>
                    <a:p>
                      <a:r>
                        <a:rPr lang="en-US" dirty="0" smtClean="0"/>
                        <a:t>       </a:t>
                      </a:r>
                      <a:r>
                        <a:rPr lang="en-US" sz="4400" dirty="0" smtClean="0"/>
                        <a:t>18%</a:t>
                      </a:r>
                      <a:endParaRPr lang="en-US" dirty="0"/>
                    </a:p>
                  </a:txBody>
                  <a:tcPr/>
                </a:tc>
              </a:tr>
              <a:tr h="801757">
                <a:tc>
                  <a:txBody>
                    <a:bodyPr/>
                    <a:lstStyle/>
                    <a:p>
                      <a:r>
                        <a:rPr lang="en-US" sz="4400" dirty="0" smtClean="0"/>
                        <a:t> 12-19</a:t>
                      </a:r>
                      <a:endParaRPr lang="en-US" sz="4400" dirty="0"/>
                    </a:p>
                  </a:txBody>
                  <a:tcPr/>
                </a:tc>
                <a:tc>
                  <a:txBody>
                    <a:bodyPr/>
                    <a:lstStyle/>
                    <a:p>
                      <a:r>
                        <a:rPr lang="en-US" sz="4400" dirty="0" smtClean="0"/>
                        <a:t>     5%</a:t>
                      </a:r>
                      <a:endParaRPr lang="en-US" sz="4400" dirty="0"/>
                    </a:p>
                  </a:txBody>
                  <a:tcPr/>
                </a:tc>
                <a:tc>
                  <a:txBody>
                    <a:bodyPr/>
                    <a:lstStyle/>
                    <a:p>
                      <a:r>
                        <a:rPr lang="en-US" sz="4400" dirty="0" smtClean="0"/>
                        <a:t>   21%</a:t>
                      </a:r>
                      <a:endParaRPr lang="en-US" sz="4400" dirty="0"/>
                    </a:p>
                  </a:txBody>
                  <a:tcPr/>
                </a:tc>
              </a:tr>
              <a:tr h="1137037">
                <a:tc>
                  <a:txBody>
                    <a:bodyPr/>
                    <a:lstStyle/>
                    <a:p>
                      <a:r>
                        <a:rPr lang="en-US" sz="3200" dirty="0" smtClean="0"/>
                        <a:t>Children &amp;</a:t>
                      </a:r>
                    </a:p>
                    <a:p>
                      <a:r>
                        <a:rPr lang="en-US" sz="3200" dirty="0" smtClean="0"/>
                        <a:t>Adolescents</a:t>
                      </a:r>
                      <a:endParaRPr lang="en-US" sz="3200" dirty="0"/>
                    </a:p>
                  </a:txBody>
                  <a:tcPr/>
                </a:tc>
                <a:tc>
                  <a:txBody>
                    <a:bodyPr/>
                    <a:lstStyle/>
                    <a:p>
                      <a:endParaRPr lang="en-US" dirty="0"/>
                    </a:p>
                  </a:txBody>
                  <a:tcPr/>
                </a:tc>
                <a:tc>
                  <a:txBody>
                    <a:bodyPr/>
                    <a:lstStyle/>
                    <a:p>
                      <a:r>
                        <a:rPr lang="en-US" sz="3200" dirty="0" smtClean="0"/>
                        <a:t>   </a:t>
                      </a:r>
                      <a:r>
                        <a:rPr lang="en-US" sz="4000" dirty="0" smtClean="0"/>
                        <a:t>&gt;1/3</a:t>
                      </a:r>
                    </a:p>
                    <a:p>
                      <a:r>
                        <a:rPr lang="en-US" sz="3200" dirty="0" smtClean="0"/>
                        <a:t>overweight</a:t>
                      </a:r>
                      <a:endParaRPr lang="en-US" sz="3200" dirty="0"/>
                    </a:p>
                  </a:txBody>
                  <a:tcPr/>
                </a:tc>
              </a:tr>
            </a:tbl>
          </a:graphicData>
        </a:graphic>
      </p:graphicFrame>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0" y="3810000"/>
            <a:ext cx="1920240" cy="2667000"/>
          </a:xfrm>
          <a:prstGeom prst="rect">
            <a:avLst/>
          </a:prstGeom>
        </p:spPr>
      </p:pic>
      <p:sp>
        <p:nvSpPr>
          <p:cNvPr id="3" name="TextBox 2"/>
          <p:cNvSpPr txBox="1"/>
          <p:nvPr/>
        </p:nvSpPr>
        <p:spPr>
          <a:xfrm>
            <a:off x="2286000" y="914400"/>
            <a:ext cx="6023855" cy="763286"/>
          </a:xfrm>
          <a:prstGeom prst="rect">
            <a:avLst/>
          </a:prstGeom>
          <a:noFill/>
        </p:spPr>
        <p:txBody>
          <a:bodyPr wrap="none" rtlCol="0">
            <a:spAutoFit/>
          </a:bodyPr>
          <a:lstStyle/>
          <a:p>
            <a:pPr>
              <a:lnSpc>
                <a:spcPct val="90000"/>
              </a:lnSpc>
            </a:pPr>
            <a:r>
              <a:rPr lang="en-US" sz="2400" b="1" dirty="0" smtClean="0">
                <a:solidFill>
                  <a:srgbClr val="000000"/>
                </a:solidFill>
                <a:latin typeface="+mj-lt"/>
              </a:rPr>
              <a:t>Centers for Disease Control &amp; Prevention</a:t>
            </a:r>
          </a:p>
          <a:p>
            <a:pPr>
              <a:lnSpc>
                <a:spcPct val="90000"/>
              </a:lnSpc>
            </a:pPr>
            <a:r>
              <a:rPr lang="en-US" sz="2400" b="1" dirty="0" err="1" smtClean="0">
                <a:solidFill>
                  <a:srgbClr val="000000"/>
                </a:solidFill>
                <a:latin typeface="+mj-lt"/>
              </a:rPr>
              <a:t>www.cdc.gov</a:t>
            </a:r>
            <a:r>
              <a:rPr lang="en-US" sz="2400" b="1" dirty="0" smtClean="0">
                <a:solidFill>
                  <a:srgbClr val="000000"/>
                </a:solidFill>
                <a:latin typeface="+mj-lt"/>
              </a:rPr>
              <a:t>/</a:t>
            </a:r>
            <a:r>
              <a:rPr lang="en-US" sz="2400" b="1" dirty="0" err="1" smtClean="0">
                <a:solidFill>
                  <a:srgbClr val="000000"/>
                </a:solidFill>
                <a:latin typeface="+mj-lt"/>
              </a:rPr>
              <a:t>healthyyouth</a:t>
            </a:r>
            <a:r>
              <a:rPr lang="en-US" sz="2400" b="1" dirty="0" smtClean="0">
                <a:solidFill>
                  <a:srgbClr val="000000"/>
                </a:solidFill>
                <a:latin typeface="+mj-lt"/>
              </a:rPr>
              <a:t>/obesity/</a:t>
            </a:r>
            <a:r>
              <a:rPr lang="en-US" sz="2400" b="1" dirty="0" err="1" smtClean="0">
                <a:solidFill>
                  <a:srgbClr val="000000"/>
                </a:solidFill>
                <a:latin typeface="+mj-lt"/>
              </a:rPr>
              <a:t>facts.htm</a:t>
            </a:r>
            <a:endParaRPr lang="en-US" sz="2400" b="1" dirty="0">
              <a:solidFill>
                <a:srgbClr val="000000"/>
              </a:solidFill>
              <a:latin typeface="+mj-lt"/>
            </a:endParaRPr>
          </a:p>
        </p:txBody>
      </p:sp>
    </p:spTree>
    <p:extLst>
      <p:ext uri="{BB962C8B-B14F-4D97-AF65-F5344CB8AC3E}">
        <p14:creationId xmlns:p14="http://schemas.microsoft.com/office/powerpoint/2010/main" val="8156182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001000" cy="792162"/>
          </a:xfrm>
        </p:spPr>
        <p:txBody>
          <a:bodyPr/>
          <a:lstStyle/>
          <a:p>
            <a:r>
              <a:rPr lang="en-US" sz="4000" b="1" dirty="0" smtClean="0">
                <a:solidFill>
                  <a:srgbClr val="FF6600"/>
                </a:solidFill>
                <a:effectLst>
                  <a:outerShdw blurRad="50800" dist="38100" dir="10800000" algn="r" rotWithShape="0">
                    <a:prstClr val="black">
                      <a:alpha val="40000"/>
                    </a:prstClr>
                  </a:outerShdw>
                </a:effectLst>
                <a:latin typeface="Cambria"/>
                <a:cs typeface="Cambria"/>
              </a:rPr>
              <a:t>What’s a Highly Healthy Child?</a:t>
            </a:r>
            <a:endParaRPr lang="en-US" sz="4000" b="1" dirty="0">
              <a:solidFill>
                <a:srgbClr val="FF6600"/>
              </a:solidFill>
              <a:effectLst>
                <a:outerShdw blurRad="50800" dist="38100" dir="10800000" algn="r" rotWithShape="0">
                  <a:prstClr val="black">
                    <a:alpha val="40000"/>
                  </a:prstClr>
                </a:outerShdw>
              </a:effectLst>
              <a:latin typeface="Cambria"/>
              <a:cs typeface="Cambria"/>
            </a:endParaRPr>
          </a:p>
        </p:txBody>
      </p:sp>
      <p:sp>
        <p:nvSpPr>
          <p:cNvPr id="3" name="Content Placeholder 2"/>
          <p:cNvSpPr>
            <a:spLocks noGrp="1"/>
          </p:cNvSpPr>
          <p:nvPr>
            <p:ph idx="1"/>
          </p:nvPr>
        </p:nvSpPr>
        <p:spPr>
          <a:xfrm>
            <a:off x="1981200" y="1447800"/>
            <a:ext cx="7010400" cy="4906963"/>
          </a:xfrm>
        </p:spPr>
        <p:txBody>
          <a:bodyPr/>
          <a:lstStyle/>
          <a:p>
            <a:pPr marL="0" indent="0">
              <a:buNone/>
            </a:pPr>
            <a:r>
              <a:rPr lang="en-US" sz="3200" b="1" dirty="0" smtClean="0"/>
              <a:t>True health involves our entire beings, with all the following elements:</a:t>
            </a:r>
          </a:p>
          <a:p>
            <a:pPr marL="0" indent="0">
              <a:buNone/>
            </a:pPr>
            <a:endParaRPr lang="en-US" sz="2800" b="1" dirty="0"/>
          </a:p>
          <a:p>
            <a:pPr>
              <a:spcBef>
                <a:spcPts val="0"/>
              </a:spcBef>
            </a:pPr>
            <a:r>
              <a:rPr lang="en-US" sz="3600" b="1" dirty="0" smtClean="0"/>
              <a:t>Physical </a:t>
            </a:r>
          </a:p>
          <a:p>
            <a:pPr>
              <a:spcBef>
                <a:spcPts val="0"/>
              </a:spcBef>
            </a:pPr>
            <a:r>
              <a:rPr lang="en-US" sz="3600" b="1" dirty="0" smtClean="0"/>
              <a:t>Emotional</a:t>
            </a:r>
          </a:p>
          <a:p>
            <a:pPr>
              <a:spcBef>
                <a:spcPts val="0"/>
              </a:spcBef>
            </a:pPr>
            <a:r>
              <a:rPr lang="en-US" sz="3600" b="1" dirty="0" smtClean="0"/>
              <a:t>Relational</a:t>
            </a:r>
          </a:p>
          <a:p>
            <a:pPr>
              <a:spcBef>
                <a:spcPts val="0"/>
              </a:spcBef>
            </a:pPr>
            <a:r>
              <a:rPr lang="en-US" sz="3600" b="1" dirty="0" smtClean="0"/>
              <a:t>Spiritual </a:t>
            </a:r>
            <a:endParaRPr lang="en-US" sz="3600" b="1" dirty="0"/>
          </a:p>
        </p:txBody>
      </p:sp>
      <p:pic>
        <p:nvPicPr>
          <p:cNvPr id="4" name="Picture 3"/>
          <p:cNvPicPr>
            <a:picLocks noChangeAspect="1"/>
          </p:cNvPicPr>
          <p:nvPr/>
        </p:nvPicPr>
        <p:blipFill>
          <a:blip r:embed="rId3"/>
          <a:stretch>
            <a:fillRect/>
          </a:stretch>
        </p:blipFill>
        <p:spPr>
          <a:xfrm>
            <a:off x="4953000" y="3048000"/>
            <a:ext cx="3874416" cy="2743200"/>
          </a:xfrm>
          <a:prstGeom prst="rect">
            <a:avLst/>
          </a:prstGeom>
        </p:spPr>
      </p:pic>
    </p:spTree>
    <p:extLst>
      <p:ext uri="{BB962C8B-B14F-4D97-AF65-F5344CB8AC3E}">
        <p14:creationId xmlns:p14="http://schemas.microsoft.com/office/powerpoint/2010/main" val="344220682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152400"/>
            <a:ext cx="5867400" cy="792162"/>
          </a:xfrm>
        </p:spPr>
        <p:txBody>
          <a:bodyPr/>
          <a:lstStyle/>
          <a:p>
            <a:r>
              <a:rPr lang="en-US" sz="4800" b="1" dirty="0" smtClean="0">
                <a:solidFill>
                  <a:srgbClr val="800000"/>
                </a:solidFill>
              </a:rPr>
              <a:t>What Can You Do?</a:t>
            </a:r>
            <a:endParaRPr lang="en-US" sz="4800" b="1" dirty="0">
              <a:solidFill>
                <a:srgbClr val="800000"/>
              </a:solidFill>
            </a:endParaRPr>
          </a:p>
        </p:txBody>
      </p:sp>
      <p:sp>
        <p:nvSpPr>
          <p:cNvPr id="5" name="Content Placeholder 4"/>
          <p:cNvSpPr>
            <a:spLocks noGrp="1"/>
          </p:cNvSpPr>
          <p:nvPr>
            <p:ph idx="1"/>
          </p:nvPr>
        </p:nvSpPr>
        <p:spPr>
          <a:xfrm>
            <a:off x="1752600" y="990600"/>
            <a:ext cx="7239000" cy="5334000"/>
          </a:xfrm>
        </p:spPr>
        <p:txBody>
          <a:bodyPr/>
          <a:lstStyle/>
          <a:p>
            <a:pPr>
              <a:lnSpc>
                <a:spcPct val="90000"/>
              </a:lnSpc>
              <a:spcBef>
                <a:spcPts val="0"/>
              </a:spcBef>
            </a:pPr>
            <a:r>
              <a:rPr lang="en-US" sz="3200" b="1" dirty="0" smtClean="0">
                <a:solidFill>
                  <a:srgbClr val="000090"/>
                </a:solidFill>
              </a:rPr>
              <a:t>Turn off the TV and get some exercise</a:t>
            </a:r>
            <a:r>
              <a:rPr lang="en-US" sz="3200" b="1" dirty="0" smtClean="0"/>
              <a:t>—5 or more hours of TV have 5 times more likely to be overweight .</a:t>
            </a:r>
          </a:p>
          <a:p>
            <a:pPr>
              <a:lnSpc>
                <a:spcPct val="90000"/>
              </a:lnSpc>
              <a:spcBef>
                <a:spcPts val="0"/>
              </a:spcBef>
            </a:pPr>
            <a:r>
              <a:rPr lang="en-US" sz="3200" b="1" dirty="0" smtClean="0">
                <a:solidFill>
                  <a:srgbClr val="000090"/>
                </a:solidFill>
              </a:rPr>
              <a:t>Limit or eliminate fast food</a:t>
            </a:r>
            <a:r>
              <a:rPr lang="en-US" sz="3200" b="1" dirty="0" smtClean="0"/>
              <a:t>—a Big Mac with fries and large soda, he gets 1,500 ca.</a:t>
            </a:r>
          </a:p>
          <a:p>
            <a:pPr>
              <a:lnSpc>
                <a:spcPct val="90000"/>
              </a:lnSpc>
              <a:spcBef>
                <a:spcPts val="0"/>
              </a:spcBef>
            </a:pPr>
            <a:r>
              <a:rPr lang="en-US" sz="3200" b="1" dirty="0" smtClean="0">
                <a:solidFill>
                  <a:srgbClr val="000090"/>
                </a:solidFill>
              </a:rPr>
              <a:t>Eat Together as a family</a:t>
            </a:r>
            <a:r>
              <a:rPr lang="en-US" sz="3200" b="1" dirty="0" smtClean="0"/>
              <a:t>—study by American Psychological Association found that teens who are with families 5 or more times a week were less likely to do drugs or depressed, were motivated at school &amp; had better peer relationships.</a:t>
            </a:r>
            <a:endParaRPr lang="en-US" sz="3200" b="1" dirty="0"/>
          </a:p>
        </p:txBody>
      </p:sp>
      <p:pic>
        <p:nvPicPr>
          <p:cNvPr id="6" name="Picture 3" descr="MIGDALE1500009"/>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19349" y="3733800"/>
            <a:ext cx="1695750" cy="2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0" y="762000"/>
            <a:ext cx="1714500" cy="2286000"/>
          </a:xfrm>
          <a:prstGeom prst="rect">
            <a:avLst/>
          </a:prstGeom>
          <a:ln w="38100" cmpd="sng">
            <a:solidFill>
              <a:srgbClr val="F07F09"/>
            </a:solidFill>
          </a:ln>
        </p:spPr>
      </p:pic>
    </p:spTree>
    <p:extLst>
      <p:ext uri="{BB962C8B-B14F-4D97-AF65-F5344CB8AC3E}">
        <p14:creationId xmlns:p14="http://schemas.microsoft.com/office/powerpoint/2010/main" val="4871255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82000" cy="792162"/>
          </a:xfrm>
        </p:spPr>
        <p:txBody>
          <a:bodyPr/>
          <a:lstStyle/>
          <a:p>
            <a:pPr>
              <a:lnSpc>
                <a:spcPct val="90000"/>
              </a:lnSpc>
            </a:pPr>
            <a:r>
              <a:rPr lang="en-US" b="1" dirty="0">
                <a:solidFill>
                  <a:schemeClr val="tx1"/>
                </a:solidFill>
                <a:effectLst>
                  <a:outerShdw blurRad="50800" dist="38100" dir="10800000" algn="r" rotWithShape="0">
                    <a:prstClr val="black">
                      <a:alpha val="40000"/>
                    </a:prstClr>
                  </a:outerShdw>
                </a:effectLst>
                <a:latin typeface="Cambria"/>
                <a:cs typeface="Cambria"/>
              </a:rPr>
              <a:t>3.  Provide Adequate </a:t>
            </a:r>
            <a:r>
              <a:rPr lang="en-US" b="1" dirty="0" smtClean="0">
                <a:solidFill>
                  <a:schemeClr val="tx1"/>
                </a:solidFill>
                <a:effectLst>
                  <a:outerShdw blurRad="50800" dist="38100" dir="10800000" algn="r" rotWithShape="0">
                    <a:prstClr val="black">
                      <a:alpha val="40000"/>
                    </a:prstClr>
                  </a:outerShdw>
                </a:effectLst>
                <a:latin typeface="Cambria"/>
                <a:cs typeface="Cambria"/>
              </a:rPr>
              <a:t>	Protection</a:t>
            </a:r>
            <a:endParaRPr lang="en-US" dirty="0"/>
          </a:p>
        </p:txBody>
      </p:sp>
      <p:pic>
        <p:nvPicPr>
          <p:cNvPr id="4" name="Content Placeholder 3"/>
          <p:cNvPicPr>
            <a:picLocks noGrp="1" noChangeAspect="1"/>
          </p:cNvPicPr>
          <p:nvPr>
            <p:ph sz="half" idx="1"/>
          </p:nvPr>
        </p:nvPicPr>
        <p:blipFill>
          <a:blip r:embed="rId3"/>
          <a:srcRect l="27382" r="27382"/>
          <a:stretch>
            <a:fillRect/>
          </a:stretch>
        </p:blipFill>
        <p:spPr>
          <a:xfrm>
            <a:off x="0" y="1371601"/>
            <a:ext cx="1750109" cy="2590799"/>
          </a:xfrm>
          <a:prstGeom prst="rect">
            <a:avLst/>
          </a:prstGeom>
          <a:solidFill>
            <a:srgbClr val="FFFFFF">
              <a:shade val="85000"/>
            </a:srgbClr>
          </a:solidFill>
          <a:ln w="38100" cap="sq" cmpd="sng">
            <a:solidFill>
              <a:srgbClr val="F07F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p:cNvSpPr>
            <a:spLocks noGrp="1"/>
          </p:cNvSpPr>
          <p:nvPr>
            <p:ph sz="half" idx="2"/>
          </p:nvPr>
        </p:nvSpPr>
        <p:spPr>
          <a:xfrm>
            <a:off x="1981200" y="1143000"/>
            <a:ext cx="7010400" cy="5486400"/>
          </a:xfrm>
          <a:effectLst>
            <a:outerShdw blurRad="50800" dist="38100" dir="13500000" algn="br" rotWithShape="0">
              <a:prstClr val="black">
                <a:alpha val="40000"/>
              </a:prstClr>
            </a:outerShdw>
          </a:effectLst>
        </p:spPr>
        <p:txBody>
          <a:bodyPr/>
          <a:lstStyle/>
          <a:p>
            <a:pPr>
              <a:lnSpc>
                <a:spcPct val="90000"/>
              </a:lnSpc>
              <a:spcBef>
                <a:spcPts val="0"/>
              </a:spcBef>
            </a:pPr>
            <a:r>
              <a:rPr lang="en-US" sz="3200" b="1" dirty="0" smtClean="0">
                <a:solidFill>
                  <a:srgbClr val="0000FF"/>
                </a:solidFill>
                <a:effectLst/>
              </a:rPr>
              <a:t>Protect our children by building strong relationships with them.</a:t>
            </a:r>
          </a:p>
          <a:p>
            <a:pPr marL="0" indent="0">
              <a:lnSpc>
                <a:spcPct val="90000"/>
              </a:lnSpc>
              <a:spcBef>
                <a:spcPts val="0"/>
              </a:spcBef>
              <a:buNone/>
            </a:pPr>
            <a:r>
              <a:rPr lang="en-US" sz="3200" dirty="0" smtClean="0">
                <a:effectLst/>
              </a:rPr>
              <a:t>   -- love them unconditionally</a:t>
            </a:r>
          </a:p>
          <a:p>
            <a:pPr marL="0" indent="0">
              <a:lnSpc>
                <a:spcPct val="90000"/>
              </a:lnSpc>
              <a:spcBef>
                <a:spcPts val="0"/>
              </a:spcBef>
              <a:buNone/>
            </a:pPr>
            <a:r>
              <a:rPr lang="en-US" sz="3200" dirty="0" smtClean="0">
                <a:effectLst/>
              </a:rPr>
              <a:t>   -- listen to them as they share concerns</a:t>
            </a:r>
          </a:p>
          <a:p>
            <a:pPr marL="0" indent="0">
              <a:lnSpc>
                <a:spcPct val="90000"/>
              </a:lnSpc>
              <a:spcBef>
                <a:spcPts val="0"/>
              </a:spcBef>
              <a:buNone/>
            </a:pPr>
            <a:r>
              <a:rPr lang="en-US" sz="3200" dirty="0">
                <a:effectLst/>
              </a:rPr>
              <a:t> </a:t>
            </a:r>
            <a:r>
              <a:rPr lang="en-US" sz="3200" dirty="0" smtClean="0">
                <a:effectLst/>
              </a:rPr>
              <a:t>  -- hug them, write notes, little gifts, etc.</a:t>
            </a:r>
          </a:p>
          <a:p>
            <a:pPr marL="0" indent="0">
              <a:lnSpc>
                <a:spcPct val="90000"/>
              </a:lnSpc>
              <a:spcBef>
                <a:spcPts val="0"/>
              </a:spcBef>
              <a:buNone/>
            </a:pPr>
            <a:r>
              <a:rPr lang="en-US" sz="3200" dirty="0" smtClean="0">
                <a:effectLst/>
              </a:rPr>
              <a:t>   -- build their self esteem &amp; confidence</a:t>
            </a:r>
          </a:p>
          <a:p>
            <a:pPr marL="0" indent="0">
              <a:lnSpc>
                <a:spcPct val="90000"/>
              </a:lnSpc>
              <a:spcBef>
                <a:spcPts val="0"/>
              </a:spcBef>
              <a:buNone/>
            </a:pPr>
            <a:r>
              <a:rPr lang="en-US" sz="3200" dirty="0" smtClean="0">
                <a:effectLst/>
              </a:rPr>
              <a:t>   -- spend time to do things together</a:t>
            </a:r>
          </a:p>
          <a:p>
            <a:pPr>
              <a:lnSpc>
                <a:spcPct val="90000"/>
              </a:lnSpc>
              <a:spcBef>
                <a:spcPts val="0"/>
              </a:spcBef>
            </a:pPr>
            <a:r>
              <a:rPr lang="en-US" sz="3200" b="1" dirty="0">
                <a:solidFill>
                  <a:srgbClr val="0000FF"/>
                </a:solidFill>
                <a:effectLst/>
              </a:rPr>
              <a:t>Protect our children </a:t>
            </a:r>
            <a:r>
              <a:rPr lang="en-US" sz="3200" b="1" dirty="0" smtClean="0">
                <a:solidFill>
                  <a:srgbClr val="0000FF"/>
                </a:solidFill>
                <a:effectLst/>
              </a:rPr>
              <a:t>through discipline</a:t>
            </a:r>
          </a:p>
          <a:p>
            <a:pPr marL="0" indent="0">
              <a:lnSpc>
                <a:spcPct val="90000"/>
              </a:lnSpc>
              <a:spcBef>
                <a:spcPts val="0"/>
              </a:spcBef>
              <a:buNone/>
            </a:pPr>
            <a:r>
              <a:rPr lang="en-US" sz="3200" dirty="0">
                <a:solidFill>
                  <a:schemeClr val="bg1"/>
                </a:solidFill>
                <a:effectLst>
                  <a:glow rad="101600">
                    <a:schemeClr val="accent3">
                      <a:satMod val="175000"/>
                      <a:alpha val="40000"/>
                    </a:schemeClr>
                  </a:glow>
                </a:effectLst>
              </a:rPr>
              <a:t> </a:t>
            </a:r>
            <a:r>
              <a:rPr lang="en-US" sz="3200" dirty="0" smtClean="0">
                <a:solidFill>
                  <a:schemeClr val="bg1"/>
                </a:solidFill>
                <a:effectLst>
                  <a:glow rad="101600">
                    <a:schemeClr val="accent3">
                      <a:satMod val="175000"/>
                      <a:alpha val="40000"/>
                    </a:schemeClr>
                  </a:glow>
                </a:effectLst>
              </a:rPr>
              <a:t>  </a:t>
            </a:r>
            <a:r>
              <a:rPr lang="en-US" sz="3200" dirty="0"/>
              <a:t>-- </a:t>
            </a:r>
            <a:r>
              <a:rPr lang="en-US" sz="3200" dirty="0" smtClean="0"/>
              <a:t>define boundaries before enforcing 	them</a:t>
            </a:r>
          </a:p>
          <a:p>
            <a:pPr marL="0" indent="0">
              <a:lnSpc>
                <a:spcPct val="90000"/>
              </a:lnSpc>
              <a:spcBef>
                <a:spcPts val="0"/>
              </a:spcBef>
              <a:buNone/>
            </a:pPr>
            <a:r>
              <a:rPr lang="en-US" sz="3200" dirty="0"/>
              <a:t> </a:t>
            </a:r>
            <a:r>
              <a:rPr lang="en-US" sz="3200" dirty="0" smtClean="0"/>
              <a:t>  -- avoid making impossible demands</a:t>
            </a:r>
            <a:endParaRPr lang="en-US" sz="3200" dirty="0"/>
          </a:p>
          <a:p>
            <a:pPr marL="0" indent="0">
              <a:lnSpc>
                <a:spcPct val="90000"/>
              </a:lnSpc>
              <a:spcBef>
                <a:spcPts val="0"/>
              </a:spcBef>
              <a:buNone/>
            </a:pPr>
            <a:endParaRPr lang="en-US" sz="3200" dirty="0">
              <a:solidFill>
                <a:schemeClr val="bg1"/>
              </a:solidFill>
              <a:effectLst>
                <a:glow rad="101600">
                  <a:schemeClr val="accent3">
                    <a:satMod val="175000"/>
                    <a:alpha val="40000"/>
                  </a:schemeClr>
                </a:glow>
              </a:effectLst>
            </a:endParaRPr>
          </a:p>
          <a:p>
            <a:pPr marL="0" indent="0">
              <a:lnSpc>
                <a:spcPct val="90000"/>
              </a:lnSpc>
              <a:spcBef>
                <a:spcPts val="0"/>
              </a:spcBef>
              <a:buNone/>
            </a:pPr>
            <a:endParaRPr lang="en-US" sz="3200" dirty="0"/>
          </a:p>
        </p:txBody>
      </p:sp>
    </p:spTree>
    <p:extLst>
      <p:ext uri="{BB962C8B-B14F-4D97-AF65-F5344CB8AC3E}">
        <p14:creationId xmlns:p14="http://schemas.microsoft.com/office/powerpoint/2010/main" val="2766906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7188" t="15521" r="4990"/>
          <a:stretch/>
        </p:blipFill>
        <p:spPr>
          <a:xfrm rot="21132725">
            <a:off x="132623" y="241196"/>
            <a:ext cx="2165222" cy="3124200"/>
          </a:xfrm>
          <a:prstGeom prst="rect">
            <a:avLst/>
          </a:prstGeom>
          <a:ln w="57150" cmpd="sng">
            <a:solidFill>
              <a:srgbClr val="FF6600"/>
            </a:solidFill>
          </a:ln>
        </p:spPr>
      </p:pic>
      <p:sp>
        <p:nvSpPr>
          <p:cNvPr id="10" name="Content Placeholder 9"/>
          <p:cNvSpPr>
            <a:spLocks noGrp="1"/>
          </p:cNvSpPr>
          <p:nvPr>
            <p:ph idx="1"/>
          </p:nvPr>
        </p:nvSpPr>
        <p:spPr>
          <a:xfrm>
            <a:off x="1981200" y="457200"/>
            <a:ext cx="7010400" cy="5943600"/>
          </a:xfrm>
        </p:spPr>
        <p:txBody>
          <a:bodyPr/>
          <a:lstStyle/>
          <a:p>
            <a:pPr marL="0" indent="0">
              <a:buNone/>
            </a:pPr>
            <a:r>
              <a:rPr lang="en-US" dirty="0"/>
              <a:t> </a:t>
            </a:r>
            <a:r>
              <a:rPr lang="en-US" dirty="0" smtClean="0"/>
              <a:t>      </a:t>
            </a:r>
            <a:r>
              <a:rPr lang="en-US" sz="2800" dirty="0" smtClean="0"/>
              <a:t> -- distinguish between willful defiance &amp; 	childish irresponsibility</a:t>
            </a:r>
          </a:p>
          <a:p>
            <a:pPr marL="0" indent="0">
              <a:buNone/>
            </a:pPr>
            <a:r>
              <a:rPr lang="en-US" sz="2800" dirty="0" smtClean="0"/>
              <a:t>       -- when defiantly challenged, respond 	with confident decisiveness</a:t>
            </a:r>
          </a:p>
          <a:p>
            <a:pPr marL="0" indent="0">
              <a:buNone/>
            </a:pPr>
            <a:r>
              <a:rPr lang="en-US" sz="2800" dirty="0"/>
              <a:t> </a:t>
            </a:r>
            <a:r>
              <a:rPr lang="en-US" sz="2800" dirty="0" smtClean="0"/>
              <a:t>      -- reassure &amp; teach after the confrontation 	is over</a:t>
            </a:r>
          </a:p>
          <a:p>
            <a:pPr marL="0" indent="0">
              <a:buNone/>
            </a:pPr>
            <a:r>
              <a:rPr lang="en-US" sz="2800" dirty="0"/>
              <a:t> </a:t>
            </a:r>
            <a:r>
              <a:rPr lang="en-US" sz="2800" dirty="0" smtClean="0"/>
              <a:t>      -- let love be our guide</a:t>
            </a:r>
          </a:p>
          <a:p>
            <a:r>
              <a:rPr lang="en-US" sz="2800" b="1" dirty="0">
                <a:solidFill>
                  <a:srgbClr val="0000FF"/>
                </a:solidFill>
              </a:rPr>
              <a:t>Protect our children </a:t>
            </a:r>
            <a:r>
              <a:rPr lang="en-US" sz="2800" b="1" dirty="0" smtClean="0">
                <a:solidFill>
                  <a:srgbClr val="0000FF"/>
                </a:solidFill>
              </a:rPr>
              <a:t>from a hostile world</a:t>
            </a:r>
            <a:endParaRPr lang="en-US" sz="2800" b="1" dirty="0">
              <a:solidFill>
                <a:srgbClr val="0000FF"/>
              </a:solidFill>
            </a:endParaRPr>
          </a:p>
          <a:p>
            <a:pPr marL="0" indent="0">
              <a:buNone/>
            </a:pPr>
            <a:r>
              <a:rPr lang="en-US" sz="2800" dirty="0" smtClean="0"/>
              <a:t>   -- guard against abuse &amp; abduction. </a:t>
            </a:r>
          </a:p>
          <a:p>
            <a:pPr marL="0" indent="0">
              <a:buNone/>
            </a:pPr>
            <a:r>
              <a:rPr lang="en-US" sz="2800" dirty="0"/>
              <a:t> </a:t>
            </a:r>
            <a:r>
              <a:rPr lang="en-US" sz="2800" dirty="0" smtClean="0"/>
              <a:t>  -- Know where your children are</a:t>
            </a:r>
          </a:p>
          <a:p>
            <a:pPr marL="0" indent="0">
              <a:buNone/>
            </a:pPr>
            <a:r>
              <a:rPr lang="en-US" sz="2800" dirty="0"/>
              <a:t> </a:t>
            </a:r>
            <a:r>
              <a:rPr lang="en-US" sz="2800" dirty="0" smtClean="0"/>
              <a:t>  -- know their friends</a:t>
            </a:r>
          </a:p>
          <a:p>
            <a:pPr marL="0" indent="0">
              <a:buNone/>
            </a:pPr>
            <a:r>
              <a:rPr lang="en-US" sz="2800" dirty="0"/>
              <a:t> </a:t>
            </a:r>
            <a:r>
              <a:rPr lang="en-US" sz="2800" dirty="0" smtClean="0"/>
              <a:t>  -- teach them how get help</a:t>
            </a:r>
            <a:endParaRPr lang="en-US" sz="2800" dirty="0"/>
          </a:p>
        </p:txBody>
      </p:sp>
    </p:spTree>
    <p:extLst>
      <p:ext uri="{BB962C8B-B14F-4D97-AF65-F5344CB8AC3E}">
        <p14:creationId xmlns:p14="http://schemas.microsoft.com/office/powerpoint/2010/main" val="3638381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p:tgtEl>
                                          <p:spTgt spid="10">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0">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 calcmode="lin" valueType="num">
                                      <p:cBhvr additive="base">
                                        <p:cTn id="49" dur="500"/>
                                        <p:tgtEl>
                                          <p:spTgt spid="10">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0">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0">
                                            <p:txEl>
                                              <p:pRg st="8" end="8"/>
                                            </p:txEl>
                                          </p:spTgt>
                                        </p:tgtEl>
                                        <p:attrNameLst>
                                          <p:attrName>style.visibility</p:attrName>
                                        </p:attrNameLst>
                                      </p:cBhvr>
                                      <p:to>
                                        <p:strVal val="visible"/>
                                      </p:to>
                                    </p:set>
                                    <p:anim calcmode="lin" valueType="num">
                                      <p:cBhvr additive="base">
                                        <p:cTn id="55" dur="500"/>
                                        <p:tgtEl>
                                          <p:spTgt spid="10">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171" r="14392" b="16554"/>
          <a:stretch/>
        </p:blipFill>
        <p:spPr>
          <a:xfrm rot="21416127">
            <a:off x="-236222" y="376768"/>
            <a:ext cx="2762991" cy="2639404"/>
          </a:xfrm>
          <a:prstGeom prst="ellipse">
            <a:avLst/>
          </a:prstGeom>
          <a:ln w="38100" cap="rnd" cmpd="sng">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ontent Placeholder 6"/>
          <p:cNvSpPr>
            <a:spLocks noGrp="1"/>
          </p:cNvSpPr>
          <p:nvPr>
            <p:ph idx="1"/>
          </p:nvPr>
        </p:nvSpPr>
        <p:spPr>
          <a:xfrm>
            <a:off x="2198206" y="381000"/>
            <a:ext cx="6934200" cy="5791200"/>
          </a:xfrm>
        </p:spPr>
        <p:txBody>
          <a:bodyPr/>
          <a:lstStyle/>
          <a:p>
            <a:pPr marL="0" indent="0">
              <a:buNone/>
            </a:pPr>
            <a:r>
              <a:rPr lang="en-US" sz="2800" dirty="0" smtClean="0"/>
              <a:t>     -- teach children to face bullying head on</a:t>
            </a:r>
          </a:p>
          <a:p>
            <a:pPr marL="0" indent="0">
              <a:buNone/>
            </a:pPr>
            <a:r>
              <a:rPr lang="en-US" sz="2800" dirty="0"/>
              <a:t> </a:t>
            </a:r>
            <a:r>
              <a:rPr lang="en-US" sz="2800" dirty="0" smtClean="0"/>
              <a:t>    -- investigate the school’s anti-bullying 	policy</a:t>
            </a:r>
            <a:endParaRPr lang="en-US" sz="2800" dirty="0">
              <a:solidFill>
                <a:srgbClr val="0000FF"/>
              </a:solidFill>
            </a:endParaRPr>
          </a:p>
          <a:p>
            <a:pPr marL="0" indent="0">
              <a:buNone/>
            </a:pPr>
            <a:r>
              <a:rPr lang="en-US" sz="2800" dirty="0" smtClean="0">
                <a:solidFill>
                  <a:srgbClr val="0000FF"/>
                </a:solidFill>
              </a:rPr>
              <a:t>   </a:t>
            </a:r>
            <a:r>
              <a:rPr lang="en-US" sz="2800" dirty="0" smtClean="0"/>
              <a:t>  -- guard against strangers on the internet         	and television</a:t>
            </a:r>
          </a:p>
          <a:p>
            <a:pPr marL="0" indent="0">
              <a:buNone/>
            </a:pPr>
            <a:r>
              <a:rPr lang="en-US" sz="2800" dirty="0"/>
              <a:t> </a:t>
            </a:r>
            <a:r>
              <a:rPr lang="en-US" sz="2800" dirty="0" smtClean="0"/>
              <a:t>    -- too much TV viewing can decrease 	family interaction, lower creativity,    	shape our children’s minds and hearts</a:t>
            </a:r>
          </a:p>
          <a:p>
            <a:r>
              <a:rPr lang="en-US" sz="2800" b="1" dirty="0" smtClean="0">
                <a:solidFill>
                  <a:srgbClr val="0000FF"/>
                </a:solidFill>
              </a:rPr>
              <a:t>Protect your children from substance abuse</a:t>
            </a:r>
          </a:p>
          <a:p>
            <a:pPr marL="0" indent="0">
              <a:buNone/>
            </a:pPr>
            <a:r>
              <a:rPr lang="en-US" sz="2800" dirty="0">
                <a:solidFill>
                  <a:srgbClr val="0000FF"/>
                </a:solidFill>
              </a:rPr>
              <a:t> </a:t>
            </a:r>
            <a:r>
              <a:rPr lang="en-US" sz="2800" dirty="0" smtClean="0">
                <a:solidFill>
                  <a:srgbClr val="0000FF"/>
                </a:solidFill>
              </a:rPr>
              <a:t>   </a:t>
            </a:r>
            <a:r>
              <a:rPr lang="en-US" sz="2800" dirty="0" smtClean="0"/>
              <a:t>-- set an example as parents</a:t>
            </a:r>
          </a:p>
          <a:p>
            <a:pPr marL="0" indent="0">
              <a:buNone/>
            </a:pPr>
            <a:r>
              <a:rPr lang="en-US" sz="2800" dirty="0">
                <a:solidFill>
                  <a:srgbClr val="0000FF"/>
                </a:solidFill>
              </a:rPr>
              <a:t> </a:t>
            </a:r>
            <a:r>
              <a:rPr lang="en-US" sz="2800" dirty="0" smtClean="0">
                <a:solidFill>
                  <a:srgbClr val="0000FF"/>
                </a:solidFill>
              </a:rPr>
              <a:t>   </a:t>
            </a:r>
            <a:r>
              <a:rPr lang="en-US" sz="2800" dirty="0" smtClean="0">
                <a:solidFill>
                  <a:srgbClr val="000000"/>
                </a:solidFill>
              </a:rPr>
              <a:t>-- talk to your children about the dangers     	of drugs, alcohol, cigarettes</a:t>
            </a:r>
            <a:endParaRPr lang="en-US" sz="2800" dirty="0" smtClean="0">
              <a:solidFill>
                <a:srgbClr val="0000FF"/>
              </a:solidFill>
            </a:endParaRPr>
          </a:p>
          <a:p>
            <a:pPr marL="0" indent="0">
              <a:buNone/>
            </a:pPr>
            <a:r>
              <a:rPr lang="en-US" sz="2800" dirty="0"/>
              <a:t> </a:t>
            </a:r>
            <a:r>
              <a:rPr lang="en-US" sz="2800" dirty="0" smtClean="0"/>
              <a:t>    </a:t>
            </a:r>
          </a:p>
        </p:txBody>
      </p:sp>
    </p:spTree>
    <p:extLst>
      <p:ext uri="{BB962C8B-B14F-4D97-AF65-F5344CB8AC3E}">
        <p14:creationId xmlns:p14="http://schemas.microsoft.com/office/powerpoint/2010/main" val="42311113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382000" cy="792162"/>
          </a:xfrm>
        </p:spPr>
        <p:txBody>
          <a:bodyPr/>
          <a:lstStyle/>
          <a:p>
            <a:pPr>
              <a:lnSpc>
                <a:spcPct val="90000"/>
              </a:lnSpc>
            </a:pPr>
            <a:r>
              <a:rPr lang="en-US" b="1" dirty="0" smtClean="0">
                <a:solidFill>
                  <a:srgbClr val="000000"/>
                </a:solidFill>
              </a:rPr>
              <a:t>4.  Nurture Family Relationships</a:t>
            </a:r>
            <a:endParaRPr lang="en-US" b="1" dirty="0">
              <a:solidFill>
                <a:srgbClr val="000000"/>
              </a:solidFill>
            </a:endParaRPr>
          </a:p>
        </p:txBody>
      </p:sp>
      <p:pic>
        <p:nvPicPr>
          <p:cNvPr id="4" name="Content Placeholder 3"/>
          <p:cNvPicPr>
            <a:picLocks noGrp="1" noChangeAspect="1"/>
          </p:cNvPicPr>
          <p:nvPr>
            <p:ph sz="half" idx="1"/>
          </p:nvPr>
        </p:nvPicPr>
        <p:blipFill rotWithShape="1">
          <a:blip r:embed="rId3"/>
          <a:srcRect l="27989" r="27989"/>
          <a:stretch/>
        </p:blipFill>
        <p:spPr>
          <a:xfrm>
            <a:off x="-228600" y="3200400"/>
            <a:ext cx="1904531" cy="2819400"/>
          </a:xfrm>
          <a:prstGeom prst="ellipse">
            <a:avLst/>
          </a:prstGeom>
          <a:ln w="28575" cap="rnd" cmpd="sng">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sz="half" idx="2"/>
          </p:nvPr>
        </p:nvSpPr>
        <p:spPr>
          <a:xfrm>
            <a:off x="1676400" y="1371600"/>
            <a:ext cx="7467600" cy="5486400"/>
          </a:xfrm>
        </p:spPr>
        <p:txBody>
          <a:bodyPr/>
          <a:lstStyle/>
          <a:p>
            <a:pPr>
              <a:spcBef>
                <a:spcPts val="0"/>
              </a:spcBef>
            </a:pPr>
            <a:r>
              <a:rPr lang="en-US" sz="3200" b="1" dirty="0" smtClean="0">
                <a:latin typeface="Arial Narrow"/>
                <a:cs typeface="Arial Narrow"/>
              </a:rPr>
              <a:t>Strong families impact a child’s physical, psychological, educational, social health.</a:t>
            </a:r>
          </a:p>
          <a:p>
            <a:pPr>
              <a:spcBef>
                <a:spcPts val="0"/>
              </a:spcBef>
            </a:pPr>
            <a:r>
              <a:rPr lang="en-US" sz="3200" b="1" dirty="0" smtClean="0">
                <a:latin typeface="Arial Narrow"/>
                <a:cs typeface="Arial Narrow"/>
              </a:rPr>
              <a:t>Studies show that father love is important in predicting social, emotional, &amp; cognitive development &amp; functioning of children &amp; young adults. </a:t>
            </a:r>
          </a:p>
          <a:p>
            <a:pPr>
              <a:spcBef>
                <a:spcPts val="0"/>
              </a:spcBef>
            </a:pPr>
            <a:r>
              <a:rPr lang="en-US" sz="3200" b="1" dirty="0" smtClean="0">
                <a:latin typeface="Arial Narrow"/>
                <a:cs typeface="Arial Narrow"/>
              </a:rPr>
              <a:t>Developmental psychologist Brenda Hunter’s studies leads her to conclude that mothers play a powerful role in a child’s formation of conscience &amp; empathy.</a:t>
            </a:r>
            <a:endParaRPr lang="en-US" sz="3200" b="1" dirty="0">
              <a:latin typeface="Arial Narrow"/>
              <a:cs typeface="Arial Narrow"/>
            </a:endParaRPr>
          </a:p>
        </p:txBody>
      </p:sp>
    </p:spTree>
    <p:extLst>
      <p:ext uri="{BB962C8B-B14F-4D97-AF65-F5344CB8AC3E}">
        <p14:creationId xmlns:p14="http://schemas.microsoft.com/office/powerpoint/2010/main" val="3589980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amily_meals_matter_-_08-20-13.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853" r="7328"/>
          <a:stretch/>
        </p:blipFill>
        <p:spPr>
          <a:xfrm rot="21123257">
            <a:off x="-64132" y="120056"/>
            <a:ext cx="2279489" cy="25378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514600" y="381000"/>
            <a:ext cx="6934200" cy="792162"/>
          </a:xfrm>
        </p:spPr>
        <p:txBody>
          <a:bodyPr/>
          <a:lstStyle/>
          <a:p>
            <a:pPr>
              <a:lnSpc>
                <a:spcPct val="90000"/>
              </a:lnSpc>
            </a:pPr>
            <a:r>
              <a:rPr lang="en-US" b="1" dirty="0" smtClean="0">
                <a:solidFill>
                  <a:srgbClr val="000000"/>
                </a:solidFill>
              </a:rPr>
              <a:t>5.  Establish A Spiritual 		  Foundation</a:t>
            </a:r>
            <a:endParaRPr lang="en-US" b="1" dirty="0">
              <a:solidFill>
                <a:srgbClr val="000000"/>
              </a:solidFill>
            </a:endParaRPr>
          </a:p>
        </p:txBody>
      </p:sp>
      <p:sp>
        <p:nvSpPr>
          <p:cNvPr id="5" name="Content Placeholder 4"/>
          <p:cNvSpPr>
            <a:spLocks noGrp="1"/>
          </p:cNvSpPr>
          <p:nvPr>
            <p:ph sz="half" idx="2"/>
          </p:nvPr>
        </p:nvSpPr>
        <p:spPr>
          <a:xfrm>
            <a:off x="1828800" y="1600200"/>
            <a:ext cx="7315200" cy="5248671"/>
          </a:xfrm>
        </p:spPr>
        <p:txBody>
          <a:bodyPr/>
          <a:lstStyle/>
          <a:p>
            <a:pPr>
              <a:spcBef>
                <a:spcPts val="0"/>
              </a:spcBef>
            </a:pPr>
            <a:r>
              <a:rPr lang="en-US" sz="3200" b="1" dirty="0" smtClean="0">
                <a:effectLst>
                  <a:outerShdw blurRad="50800" dist="38100" dir="13500000" algn="br" rotWithShape="0">
                    <a:prstClr val="black">
                      <a:alpha val="40000"/>
                    </a:prstClr>
                  </a:outerShdw>
                </a:effectLst>
              </a:rPr>
              <a:t>God intends that the home to be the primary religious training facility,</a:t>
            </a: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not the church</a:t>
            </a: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(Deuteronomy 6).</a:t>
            </a:r>
          </a:p>
          <a:p>
            <a:pPr>
              <a:spcBef>
                <a:spcPts val="0"/>
              </a:spcBef>
            </a:pPr>
            <a:r>
              <a:rPr lang="en-US" sz="3200" b="1" dirty="0" smtClean="0">
                <a:effectLst>
                  <a:outerShdw blurRad="50800" dist="38100" dir="13500000" algn="br" rotWithShape="0">
                    <a:prstClr val="black">
                      <a:alpha val="40000"/>
                    </a:prstClr>
                  </a:outerShdw>
                </a:effectLst>
              </a:rPr>
              <a:t>It is important to live and teach our children spiritual beliefs that permeate  our conversation &amp; interactions with our children.</a:t>
            </a:r>
          </a:p>
          <a:p>
            <a:pPr>
              <a:spcBef>
                <a:spcPts val="0"/>
              </a:spcBef>
            </a:pPr>
            <a:r>
              <a:rPr lang="en-US" sz="3200" b="1" dirty="0" smtClean="0">
                <a:effectLst>
                  <a:outerShdw blurRad="50800" dist="38100" dir="13500000" algn="br" rotWithShape="0">
                    <a:prstClr val="black">
                      <a:alpha val="40000"/>
                    </a:prstClr>
                  </a:outerShdw>
                </a:effectLst>
              </a:rPr>
              <a:t>According to </a:t>
            </a:r>
            <a:r>
              <a:rPr lang="en-US" sz="3200" b="1" dirty="0" err="1" smtClean="0">
                <a:effectLst>
                  <a:outerShdw blurRad="50800" dist="38100" dir="13500000" algn="br" rotWithShape="0">
                    <a:prstClr val="black">
                      <a:alpha val="40000"/>
                    </a:prstClr>
                  </a:outerShdw>
                </a:effectLst>
              </a:rPr>
              <a:t>Barna’s</a:t>
            </a:r>
            <a:r>
              <a:rPr lang="en-US" sz="3200" b="1" dirty="0" smtClean="0">
                <a:effectLst>
                  <a:outerShdw blurRad="50800" dist="38100" dir="13500000" algn="br" rotWithShape="0">
                    <a:prstClr val="black">
                      <a:alpha val="40000"/>
                    </a:prstClr>
                  </a:outerShdw>
                </a:effectLst>
              </a:rPr>
              <a:t> survey, children ages 5-13 have a 32% likelihood of beginning a relationship with God.</a:t>
            </a:r>
            <a:endParaRPr lang="en-US" sz="3200" b="1"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66683934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9169" r="18859"/>
          <a:stretch/>
        </p:blipFill>
        <p:spPr>
          <a:xfrm rot="21121860">
            <a:off x="-14602" y="2344489"/>
            <a:ext cx="2091658" cy="2133600"/>
          </a:xfrm>
          <a:prstGeom prst="rect">
            <a:avLst/>
          </a:prstGeom>
          <a:ln w="57150" cmpd="sng">
            <a:solidFill>
              <a:srgbClr val="F07F09"/>
            </a:solidFill>
          </a:ln>
        </p:spPr>
      </p:pic>
      <p:sp>
        <p:nvSpPr>
          <p:cNvPr id="4" name="Title 3"/>
          <p:cNvSpPr>
            <a:spLocks noGrp="1"/>
          </p:cNvSpPr>
          <p:nvPr>
            <p:ph type="title"/>
          </p:nvPr>
        </p:nvSpPr>
        <p:spPr>
          <a:xfrm>
            <a:off x="1828800" y="228600"/>
            <a:ext cx="6934200" cy="792162"/>
          </a:xfrm>
        </p:spPr>
        <p:txBody>
          <a:bodyPr/>
          <a:lstStyle/>
          <a:p>
            <a:r>
              <a:rPr lang="en-US" b="1" dirty="0" smtClean="0">
                <a:solidFill>
                  <a:srgbClr val="990000"/>
                </a:solidFill>
              </a:rPr>
              <a:t>Research about Spirituality</a:t>
            </a:r>
            <a:endParaRPr lang="en-US" b="1" dirty="0">
              <a:solidFill>
                <a:srgbClr val="990000"/>
              </a:solidFill>
            </a:endParaRPr>
          </a:p>
        </p:txBody>
      </p:sp>
      <p:sp>
        <p:nvSpPr>
          <p:cNvPr id="5" name="Content Placeholder 4"/>
          <p:cNvSpPr>
            <a:spLocks noGrp="1"/>
          </p:cNvSpPr>
          <p:nvPr>
            <p:ph idx="1"/>
          </p:nvPr>
        </p:nvSpPr>
        <p:spPr>
          <a:xfrm>
            <a:off x="1981200" y="1219200"/>
            <a:ext cx="6934200" cy="4983163"/>
          </a:xfrm>
        </p:spPr>
        <p:txBody>
          <a:bodyPr/>
          <a:lstStyle/>
          <a:p>
            <a:pPr>
              <a:lnSpc>
                <a:spcPct val="90000"/>
              </a:lnSpc>
              <a:spcBef>
                <a:spcPts val="0"/>
              </a:spcBef>
            </a:pPr>
            <a:r>
              <a:rPr lang="en-US" sz="3200" b="1" dirty="0" smtClean="0"/>
              <a:t>Three variables emerge strongly from James </a:t>
            </a:r>
            <a:r>
              <a:rPr lang="en-US" sz="3200" b="1" dirty="0" err="1" smtClean="0"/>
              <a:t>Garbarino’s</a:t>
            </a:r>
            <a:r>
              <a:rPr lang="en-US" sz="3200" b="1" dirty="0" smtClean="0"/>
              <a:t> studies of kids committing senseless, violent crimes:  </a:t>
            </a:r>
          </a:p>
          <a:p>
            <a:pPr marL="0" indent="0">
              <a:lnSpc>
                <a:spcPct val="90000"/>
              </a:lnSpc>
              <a:spcBef>
                <a:spcPts val="0"/>
              </a:spcBef>
              <a:buNone/>
            </a:pPr>
            <a:r>
              <a:rPr lang="en-US" sz="3200" b="1" dirty="0"/>
              <a:t>	</a:t>
            </a:r>
            <a:r>
              <a:rPr lang="en-US" sz="3200" b="1" dirty="0" smtClean="0"/>
              <a:t>* spiritual emptiness (vacuum)</a:t>
            </a:r>
          </a:p>
          <a:p>
            <a:pPr marL="0" indent="0">
              <a:lnSpc>
                <a:spcPct val="90000"/>
              </a:lnSpc>
              <a:spcBef>
                <a:spcPts val="0"/>
              </a:spcBef>
              <a:buNone/>
            </a:pPr>
            <a:r>
              <a:rPr lang="en-US" sz="3200" b="1" dirty="0"/>
              <a:t>	</a:t>
            </a:r>
            <a:r>
              <a:rPr lang="en-US" sz="3200" b="1" dirty="0" smtClean="0"/>
              <a:t>* toxic social environment</a:t>
            </a:r>
          </a:p>
          <a:p>
            <a:pPr marL="0" indent="0">
              <a:lnSpc>
                <a:spcPct val="90000"/>
              </a:lnSpc>
              <a:spcBef>
                <a:spcPts val="0"/>
              </a:spcBef>
              <a:buNone/>
            </a:pPr>
            <a:r>
              <a:rPr lang="en-US" sz="3200" b="1" dirty="0"/>
              <a:t>	</a:t>
            </a:r>
            <a:r>
              <a:rPr lang="en-US" sz="3200" b="1" dirty="0" smtClean="0"/>
              <a:t>* family instability</a:t>
            </a:r>
          </a:p>
          <a:p>
            <a:pPr>
              <a:lnSpc>
                <a:spcPct val="90000"/>
              </a:lnSpc>
              <a:spcBef>
                <a:spcPts val="0"/>
              </a:spcBef>
            </a:pPr>
            <a:r>
              <a:rPr lang="en-US" sz="3200" b="1" dirty="0" smtClean="0"/>
              <a:t>Andrew Weaver’s research concludes that a spiritual foundation helps to buffer children from the cultural and social poisons of modern life—gives a sense of hope. </a:t>
            </a:r>
          </a:p>
          <a:p>
            <a:endParaRPr lang="en-US" sz="3200" dirty="0"/>
          </a:p>
        </p:txBody>
      </p:sp>
    </p:spTree>
    <p:extLst>
      <p:ext uri="{BB962C8B-B14F-4D97-AF65-F5344CB8AC3E}">
        <p14:creationId xmlns:p14="http://schemas.microsoft.com/office/powerpoint/2010/main" val="33702332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8537" y="457200"/>
            <a:ext cx="7162800" cy="5791200"/>
          </a:xfrm>
        </p:spPr>
        <p:txBody>
          <a:bodyPr/>
          <a:lstStyle/>
          <a:p>
            <a:pPr>
              <a:lnSpc>
                <a:spcPct val="90000"/>
              </a:lnSpc>
              <a:spcBef>
                <a:spcPts val="0"/>
              </a:spcBef>
            </a:pPr>
            <a:r>
              <a:rPr lang="en-US" sz="3200" b="1" dirty="0" smtClean="0">
                <a:solidFill>
                  <a:srgbClr val="990000"/>
                </a:solidFill>
              </a:rPr>
              <a:t>Parents need to develop true spirituality that results in the most important and enduring form of health and vitality.</a:t>
            </a:r>
          </a:p>
          <a:p>
            <a:pPr>
              <a:lnSpc>
                <a:spcPct val="90000"/>
              </a:lnSpc>
              <a:spcBef>
                <a:spcPts val="0"/>
              </a:spcBef>
            </a:pPr>
            <a:r>
              <a:rPr lang="en-US" sz="3200" b="1" dirty="0" smtClean="0">
                <a:solidFill>
                  <a:srgbClr val="990000"/>
                </a:solidFill>
              </a:rPr>
              <a:t>Medical studies clearly show that spiritual distress can negatively affect physical, emotional, and relational health.</a:t>
            </a:r>
          </a:p>
          <a:p>
            <a:pPr>
              <a:lnSpc>
                <a:spcPct val="90000"/>
              </a:lnSpc>
              <a:spcBef>
                <a:spcPts val="0"/>
              </a:spcBef>
            </a:pPr>
            <a:r>
              <a:rPr lang="en-US" sz="3200" b="1" dirty="0" smtClean="0">
                <a:solidFill>
                  <a:srgbClr val="990000"/>
                </a:solidFill>
              </a:rPr>
              <a:t>Spiritual distress or crisis occurs when people cannot find meaning, hope, joy, satisfaction, love, peace, comfort, strength, and connection in life.</a:t>
            </a:r>
          </a:p>
          <a:p>
            <a:endParaRPr lang="en-US" sz="3200" dirty="0" smtClean="0"/>
          </a:p>
          <a:p>
            <a:endParaRPr lang="en-US" sz="2800" b="1" dirty="0" smtClean="0"/>
          </a:p>
        </p:txBody>
      </p:sp>
      <p:pic>
        <p:nvPicPr>
          <p:cNvPr id="2" name="Picture 1"/>
          <p:cNvPicPr>
            <a:picLocks noChangeAspect="1"/>
          </p:cNvPicPr>
          <p:nvPr/>
        </p:nvPicPr>
        <p:blipFill rotWithShape="1">
          <a:blip r:embed="rId3"/>
          <a:srcRect l="8097" r="28589" b="14517"/>
          <a:stretch/>
        </p:blipFill>
        <p:spPr>
          <a:xfrm rot="588429">
            <a:off x="-81042" y="4892114"/>
            <a:ext cx="2133600" cy="1915642"/>
          </a:xfrm>
          <a:prstGeom prst="rect">
            <a:avLst/>
          </a:prstGeom>
          <a:ln w="38100" cmpd="sng">
            <a:solidFill>
              <a:srgbClr val="F07F09"/>
            </a:solidFill>
          </a:ln>
        </p:spPr>
      </p:pic>
    </p:spTree>
    <p:extLst>
      <p:ext uri="{BB962C8B-B14F-4D97-AF65-F5344CB8AC3E}">
        <p14:creationId xmlns:p14="http://schemas.microsoft.com/office/powerpoint/2010/main" val="65344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777" t="4933" r="20888"/>
          <a:stretch/>
        </p:blipFill>
        <p:spPr>
          <a:xfrm rot="21275366">
            <a:off x="-276655" y="4000078"/>
            <a:ext cx="2525654" cy="2332590"/>
          </a:xfrm>
          <a:prstGeom prst="ellipse">
            <a:avLst/>
          </a:prstGeom>
          <a:ln w="63500" cap="rnd">
            <a:solidFill>
              <a:srgbClr val="F07F0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457200" y="457200"/>
            <a:ext cx="8686800" cy="792162"/>
          </a:xfrm>
        </p:spPr>
        <p:txBody>
          <a:bodyPr/>
          <a:lstStyle/>
          <a:p>
            <a:pPr>
              <a:lnSpc>
                <a:spcPct val="80000"/>
              </a:lnSpc>
            </a:pPr>
            <a:r>
              <a:rPr lang="en-US" b="1" dirty="0" smtClean="0">
                <a:solidFill>
                  <a:srgbClr val="990000"/>
                </a:solidFill>
              </a:rPr>
              <a:t>Establishing Your Child’s Spiritual 			Foundation</a:t>
            </a:r>
            <a:endParaRPr lang="en-US" b="1" dirty="0">
              <a:solidFill>
                <a:srgbClr val="990000"/>
              </a:solidFill>
            </a:endParaRPr>
          </a:p>
        </p:txBody>
      </p:sp>
      <p:sp>
        <p:nvSpPr>
          <p:cNvPr id="3" name="Content Placeholder 2"/>
          <p:cNvSpPr>
            <a:spLocks noGrp="1"/>
          </p:cNvSpPr>
          <p:nvPr>
            <p:ph idx="1"/>
          </p:nvPr>
        </p:nvSpPr>
        <p:spPr>
          <a:xfrm>
            <a:off x="2130993" y="1524000"/>
            <a:ext cx="7010400" cy="4754563"/>
          </a:xfrm>
        </p:spPr>
        <p:txBody>
          <a:bodyPr/>
          <a:lstStyle/>
          <a:p>
            <a:r>
              <a:rPr lang="en-US" sz="3200" b="1" dirty="0" smtClean="0"/>
              <a:t>Balance your own spiritual wheel.</a:t>
            </a:r>
          </a:p>
          <a:p>
            <a:r>
              <a:rPr lang="en-US" sz="3200" b="1" dirty="0" smtClean="0"/>
              <a:t>Teach your children spiritual truth daily.</a:t>
            </a:r>
          </a:p>
          <a:p>
            <a:r>
              <a:rPr lang="en-US" sz="3200" b="1" dirty="0" smtClean="0"/>
              <a:t>Pray with and for your children and family.</a:t>
            </a:r>
          </a:p>
          <a:p>
            <a:r>
              <a:rPr lang="en-US" sz="3200" b="1" dirty="0" smtClean="0"/>
              <a:t>Involve your family in a faith community.</a:t>
            </a:r>
          </a:p>
          <a:p>
            <a:r>
              <a:rPr lang="en-US" sz="3200" b="1" dirty="0" smtClean="0"/>
              <a:t>Prepare your children to make a difference in their world.</a:t>
            </a:r>
          </a:p>
          <a:p>
            <a:endParaRPr lang="en-US" sz="3200" b="1" dirty="0" smtClean="0"/>
          </a:p>
        </p:txBody>
      </p:sp>
    </p:spTree>
    <p:extLst>
      <p:ext uri="{BB962C8B-B14F-4D97-AF65-F5344CB8AC3E}">
        <p14:creationId xmlns:p14="http://schemas.microsoft.com/office/powerpoint/2010/main" val="6534404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6934200" cy="792162"/>
          </a:xfrm>
        </p:spPr>
        <p:txBody>
          <a:bodyPr/>
          <a:lstStyle/>
          <a:p>
            <a:pPr>
              <a:lnSpc>
                <a:spcPct val="80000"/>
              </a:lnSpc>
            </a:pPr>
            <a:r>
              <a:rPr lang="en-US" sz="4800" b="1" i="1" dirty="0" smtClean="0">
                <a:solidFill>
                  <a:srgbClr val="FF0000"/>
                </a:solidFill>
              </a:rPr>
              <a:t>Child Guidance, </a:t>
            </a:r>
            <a:r>
              <a:rPr lang="en-US" sz="4800" b="1" dirty="0" smtClean="0">
                <a:solidFill>
                  <a:srgbClr val="FF0000"/>
                </a:solidFill>
              </a:rPr>
              <a:t>163</a:t>
            </a:r>
            <a:endParaRPr lang="en-US" sz="4800" b="1" dirty="0">
              <a:solidFill>
                <a:srgbClr val="FF0000"/>
              </a:solidFill>
            </a:endParaRPr>
          </a:p>
        </p:txBody>
      </p:sp>
      <p:sp>
        <p:nvSpPr>
          <p:cNvPr id="3" name="Content Placeholder 2"/>
          <p:cNvSpPr>
            <a:spLocks noGrp="1"/>
          </p:cNvSpPr>
          <p:nvPr>
            <p:ph idx="1"/>
          </p:nvPr>
        </p:nvSpPr>
        <p:spPr>
          <a:xfrm>
            <a:off x="1752600" y="1371600"/>
            <a:ext cx="7162800" cy="4983163"/>
          </a:xfrm>
        </p:spPr>
        <p:txBody>
          <a:bodyPr/>
          <a:lstStyle/>
          <a:p>
            <a:pPr marL="0" indent="0">
              <a:spcBef>
                <a:spcPts val="0"/>
              </a:spcBef>
              <a:buNone/>
            </a:pPr>
            <a:r>
              <a:rPr lang="en-US" sz="3200" i="1" dirty="0" smtClean="0">
                <a:latin typeface="Arial Narrow"/>
                <a:cs typeface="Arial Narrow"/>
              </a:rPr>
              <a:t>“</a:t>
            </a:r>
            <a:r>
              <a:rPr lang="en-US" sz="3200" i="1" dirty="0" smtClean="0">
                <a:latin typeface="Arial Narrow"/>
                <a:cs typeface="Arial Narrow"/>
              </a:rPr>
              <a:t>No </a:t>
            </a:r>
            <a:r>
              <a:rPr lang="en-US" sz="3200" i="1" dirty="0">
                <a:latin typeface="Arial Narrow"/>
                <a:cs typeface="Arial Narrow"/>
              </a:rPr>
              <a:t>higher work was ever committed to mortals than the shaping of character. Children are not only to be educated, but trained as well; and who can tell the future of a growing child, or youth? Let the greatest care be bestowed upon the culture of your children. One child, properly disciplined in the principles of truth, who has the love and fear of God woven through the character, will possess a power for good in the world that cannot be </a:t>
            </a:r>
            <a:r>
              <a:rPr lang="en-US" sz="3200" i="1" dirty="0" smtClean="0">
                <a:latin typeface="Arial Narrow"/>
                <a:cs typeface="Arial Narrow"/>
              </a:rPr>
              <a:t>estimated.”</a:t>
            </a:r>
            <a:endParaRPr lang="en-US" sz="3200" i="1" dirty="0">
              <a:latin typeface="Arial Narrow"/>
              <a:cs typeface="Arial Narrow"/>
            </a:endParaRPr>
          </a:p>
        </p:txBody>
      </p:sp>
      <p:pic>
        <p:nvPicPr>
          <p:cNvPr id="4" name="Picture 3"/>
          <p:cNvPicPr>
            <a:picLocks noChangeAspect="1"/>
          </p:cNvPicPr>
          <p:nvPr/>
        </p:nvPicPr>
        <p:blipFill>
          <a:blip r:embed="rId3"/>
          <a:stretch>
            <a:fillRect/>
          </a:stretch>
        </p:blipFill>
        <p:spPr>
          <a:xfrm flipH="1">
            <a:off x="0" y="30408"/>
            <a:ext cx="1665111" cy="2247900"/>
          </a:xfrm>
          <a:prstGeom prst="rect">
            <a:avLst/>
          </a:prstGeom>
        </p:spPr>
      </p:pic>
      <p:sp>
        <p:nvSpPr>
          <p:cNvPr id="5" name="TextBox 4"/>
          <p:cNvSpPr txBox="1"/>
          <p:nvPr/>
        </p:nvSpPr>
        <p:spPr>
          <a:xfrm>
            <a:off x="228600" y="2286000"/>
            <a:ext cx="1301558" cy="1077218"/>
          </a:xfrm>
          <a:prstGeom prst="rect">
            <a:avLst/>
          </a:prstGeom>
          <a:noFill/>
        </p:spPr>
        <p:txBody>
          <a:bodyPr wrap="none" rtlCol="0">
            <a:spAutoFit/>
          </a:bodyPr>
          <a:lstStyle/>
          <a:p>
            <a:r>
              <a:rPr lang="en-US" sz="3200" b="1" dirty="0" smtClean="0"/>
              <a:t>E. G</a:t>
            </a:r>
          </a:p>
          <a:p>
            <a:r>
              <a:rPr lang="en-US" sz="3200" b="1" dirty="0" smtClean="0"/>
              <a:t>White</a:t>
            </a:r>
            <a:endParaRPr lang="en-US" sz="3200" b="1" dirty="0"/>
          </a:p>
        </p:txBody>
      </p:sp>
    </p:spTree>
    <p:extLst>
      <p:ext uri="{BB962C8B-B14F-4D97-AF65-F5344CB8AC3E}">
        <p14:creationId xmlns:p14="http://schemas.microsoft.com/office/powerpoint/2010/main" val="10855441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7239000" y="304800"/>
            <a:ext cx="1905000" cy="1905000"/>
          </a:xfrm>
          <a:prstGeom prst="rect">
            <a:avLst/>
          </a:prstGeom>
        </p:spPr>
      </p:pic>
      <p:sp>
        <p:nvSpPr>
          <p:cNvPr id="4098" name="Rectangle 2"/>
          <p:cNvSpPr>
            <a:spLocks noGrp="1" noChangeArrowheads="1"/>
          </p:cNvSpPr>
          <p:nvPr>
            <p:ph type="title"/>
          </p:nvPr>
        </p:nvSpPr>
        <p:spPr>
          <a:xfrm>
            <a:off x="1828800" y="457200"/>
            <a:ext cx="6934200" cy="792162"/>
          </a:xfrm>
        </p:spPr>
        <p:txBody>
          <a:bodyPr/>
          <a:lstStyle/>
          <a:p>
            <a:r>
              <a:rPr lang="en-US" b="1" dirty="0" smtClean="0">
                <a:solidFill>
                  <a:schemeClr val="tx1"/>
                </a:solidFill>
              </a:rPr>
              <a:t>Nick </a:t>
            </a:r>
            <a:r>
              <a:rPr lang="en-US" b="1" dirty="0" err="1" smtClean="0">
                <a:solidFill>
                  <a:schemeClr val="tx1"/>
                </a:solidFill>
              </a:rPr>
              <a:t>Zervanos</a:t>
            </a:r>
            <a:r>
              <a:rPr lang="en-US" b="1" dirty="0" smtClean="0">
                <a:solidFill>
                  <a:schemeClr val="tx1"/>
                </a:solidFill>
              </a:rPr>
              <a:t>, M. D., family physician</a:t>
            </a:r>
            <a:endParaRPr lang="en-US" b="1" dirty="0">
              <a:solidFill>
                <a:schemeClr val="tx1"/>
              </a:solidFill>
            </a:endParaRPr>
          </a:p>
        </p:txBody>
      </p:sp>
      <p:sp>
        <p:nvSpPr>
          <p:cNvPr id="4099" name="Rectangle 3"/>
          <p:cNvSpPr>
            <a:spLocks noGrp="1" noChangeArrowheads="1"/>
          </p:cNvSpPr>
          <p:nvPr>
            <p:ph idx="1"/>
          </p:nvPr>
        </p:nvSpPr>
        <p:spPr>
          <a:xfrm>
            <a:off x="1981200" y="1828800"/>
            <a:ext cx="6172200" cy="4830763"/>
          </a:xfrm>
        </p:spPr>
        <p:txBody>
          <a:bodyPr/>
          <a:lstStyle/>
          <a:p>
            <a:pPr marL="0" indent="0">
              <a:buNone/>
            </a:pPr>
            <a:r>
              <a:rPr lang="en-US" sz="3600" b="1" i="1" dirty="0" smtClean="0">
                <a:effectLst>
                  <a:outerShdw blurRad="50800" dist="38100" dir="13500000" algn="br" rotWithShape="0">
                    <a:prstClr val="black">
                      <a:alpha val="40000"/>
                    </a:prstClr>
                  </a:outerShdw>
                </a:effectLst>
                <a:latin typeface="Cambria"/>
                <a:cs typeface="Cambria"/>
              </a:rPr>
              <a:t>“When the physical, mental, and spiritual dimensions of well-being are singing in harmony, you’re healthy.  That doesn’t mean there is no room for a dissonant chord, but that the music of life is pleasant to the ear.”</a:t>
            </a:r>
            <a:endParaRPr lang="en-US" sz="3600" b="1" i="1" dirty="0">
              <a:effectLst>
                <a:outerShdw blurRad="50800" dist="38100" dir="13500000" algn="br" rotWithShape="0">
                  <a:prstClr val="black">
                    <a:alpha val="40000"/>
                  </a:prstClr>
                </a:outerShdw>
              </a:effectLst>
              <a:latin typeface="Cambria"/>
              <a:cs typeface="Cambria"/>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NewmanFamilyPhotoByAndrewWolf-thumb.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335" t="-10299" r="10102" b="20155"/>
          <a:stretch/>
        </p:blipFill>
        <p:spPr>
          <a:xfrm rot="21372855">
            <a:off x="-373817" y="3893561"/>
            <a:ext cx="2617499" cy="2612272"/>
          </a:xfrm>
          <a:prstGeom prst="rect">
            <a:avLst/>
          </a:prstGeom>
          <a:ln w="38100" cmpd="sng">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38200" y="381000"/>
            <a:ext cx="8305800" cy="792162"/>
          </a:xfrm>
        </p:spPr>
        <p:txBody>
          <a:bodyPr/>
          <a:lstStyle/>
          <a:p>
            <a:pPr>
              <a:lnSpc>
                <a:spcPct val="80000"/>
              </a:lnSpc>
            </a:pPr>
            <a:r>
              <a:rPr lang="en-US" sz="4800" b="1" dirty="0" smtClean="0">
                <a:solidFill>
                  <a:schemeClr val="tx1"/>
                </a:solidFill>
              </a:rPr>
              <a:t>6.  Connect With the Larger 		Community</a:t>
            </a:r>
            <a:endParaRPr lang="en-US" sz="4800" b="1" dirty="0">
              <a:solidFill>
                <a:schemeClr val="tx1"/>
              </a:solidFill>
            </a:endParaRPr>
          </a:p>
        </p:txBody>
      </p:sp>
      <p:sp>
        <p:nvSpPr>
          <p:cNvPr id="5" name="Content Placeholder 4"/>
          <p:cNvSpPr>
            <a:spLocks noGrp="1"/>
          </p:cNvSpPr>
          <p:nvPr>
            <p:ph sz="half" idx="2"/>
          </p:nvPr>
        </p:nvSpPr>
        <p:spPr>
          <a:xfrm>
            <a:off x="2209800" y="1447800"/>
            <a:ext cx="6781800" cy="4906963"/>
          </a:xfrm>
        </p:spPr>
        <p:txBody>
          <a:bodyPr/>
          <a:lstStyle/>
          <a:p>
            <a:pPr>
              <a:spcBef>
                <a:spcPts val="0"/>
              </a:spcBef>
            </a:pPr>
            <a:r>
              <a:rPr lang="en-US" sz="3600" b="1" dirty="0" smtClean="0">
                <a:effectLst>
                  <a:outerShdw blurRad="50800" dist="38100" dir="13500000" algn="br" rotWithShape="0">
                    <a:prstClr val="black">
                      <a:alpha val="40000"/>
                    </a:prstClr>
                  </a:outerShdw>
                </a:effectLst>
              </a:rPr>
              <a:t>Allow your children to grow beyond the family.</a:t>
            </a:r>
          </a:p>
          <a:p>
            <a:pPr>
              <a:spcBef>
                <a:spcPts val="0"/>
              </a:spcBef>
            </a:pPr>
            <a:r>
              <a:rPr lang="en-US" sz="3600" b="1" dirty="0" smtClean="0">
                <a:effectLst>
                  <a:outerShdw blurRad="50800" dist="38100" dir="13500000" algn="br" rotWithShape="0">
                    <a:prstClr val="black">
                      <a:alpha val="40000"/>
                    </a:prstClr>
                  </a:outerShdw>
                </a:effectLst>
              </a:rPr>
              <a:t>Teach them to obey and respect authority.</a:t>
            </a:r>
          </a:p>
          <a:p>
            <a:pPr>
              <a:spcBef>
                <a:spcPts val="0"/>
              </a:spcBef>
            </a:pPr>
            <a:r>
              <a:rPr lang="en-US" sz="3600" b="1" dirty="0" smtClean="0">
                <a:effectLst>
                  <a:outerShdw blurRad="50800" dist="38100" dir="13500000" algn="br" rotWithShape="0">
                    <a:prstClr val="black">
                      <a:alpha val="40000"/>
                    </a:prstClr>
                  </a:outerShdw>
                </a:effectLst>
              </a:rPr>
              <a:t>Teach them to respect differences that make people unique.</a:t>
            </a:r>
          </a:p>
          <a:p>
            <a:pPr>
              <a:spcBef>
                <a:spcPts val="0"/>
              </a:spcBef>
            </a:pPr>
            <a:r>
              <a:rPr lang="en-US" sz="3600" b="1" dirty="0" smtClean="0">
                <a:effectLst>
                  <a:outerShdw blurRad="50800" dist="38100" dir="13500000" algn="br" rotWithShape="0">
                    <a:prstClr val="black">
                      <a:alpha val="40000"/>
                    </a:prstClr>
                  </a:outerShdw>
                </a:effectLst>
              </a:rPr>
              <a:t>Teach them to contribute to the world around them.</a:t>
            </a:r>
            <a:endParaRPr lang="en-US" sz="3600" b="1"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6668393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
                                        <p:tgtEl>
                                          <p:spTgt spid="5">
                                            <p:txEl>
                                              <p:pRg st="1" end="1"/>
                                            </p:txEl>
                                          </p:spTgt>
                                        </p:tgtEl>
                                      </p:cBhvr>
                                    </p:animEffect>
                                    <p:anim calcmode="lin" valueType="num">
                                      <p:cBhvr>
                                        <p:cTn id="17" dur="4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
                                        <p:tgtEl>
                                          <p:spTgt spid="5">
                                            <p:txEl>
                                              <p:pRg st="2" end="2"/>
                                            </p:txEl>
                                          </p:spTgt>
                                        </p:tgtEl>
                                      </p:cBhvr>
                                    </p:animEffect>
                                    <p:anim calcmode="lin" valueType="num">
                                      <p:cBhvr>
                                        <p:cTn id="26" dur="4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
                                        <p:tgtEl>
                                          <p:spTgt spid="5">
                                            <p:txEl>
                                              <p:pRg st="3" end="3"/>
                                            </p:txEl>
                                          </p:spTgt>
                                        </p:tgtEl>
                                      </p:cBhvr>
                                    </p:animEffect>
                                    <p:anim calcmode="lin" valueType="num">
                                      <p:cBhvr>
                                        <p:cTn id="35" dur="4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2200" y="457200"/>
            <a:ext cx="6121400" cy="3646791"/>
          </a:xfrm>
          <a:prstGeom prst="rect">
            <a:avLst/>
          </a:prstGeom>
          <a:ln w="57150" cmpd="sng">
            <a:solidFill>
              <a:srgbClr val="F07F09"/>
            </a:solidFill>
          </a:ln>
        </p:spPr>
      </p:pic>
      <p:sp>
        <p:nvSpPr>
          <p:cNvPr id="4" name="Content Placeholder 3"/>
          <p:cNvSpPr>
            <a:spLocks noGrp="1"/>
          </p:cNvSpPr>
          <p:nvPr>
            <p:ph idx="1"/>
          </p:nvPr>
        </p:nvSpPr>
        <p:spPr>
          <a:xfrm>
            <a:off x="1828800" y="4191000"/>
            <a:ext cx="7145331" cy="1401763"/>
          </a:xfrm>
        </p:spPr>
        <p:txBody>
          <a:bodyPr/>
          <a:lstStyle/>
          <a:p>
            <a:pPr marL="0" indent="0">
              <a:lnSpc>
                <a:spcPct val="110000"/>
              </a:lnSpc>
              <a:buNone/>
            </a:pPr>
            <a:r>
              <a:rPr lang="en-US" dirty="0" smtClean="0"/>
              <a:t> </a:t>
            </a:r>
            <a:r>
              <a:rPr lang="en-US" sz="3200" i="1" dirty="0" smtClean="0">
                <a:latin typeface="Lucida Calligraphy"/>
                <a:cs typeface="Lucida Calligraphy"/>
              </a:rPr>
              <a:t>“</a:t>
            </a:r>
            <a:r>
              <a:rPr lang="en-US" sz="3200" i="1" dirty="0" smtClean="0">
                <a:latin typeface="Comic Sans MS"/>
                <a:cs typeface="Comic Sans MS"/>
              </a:rPr>
              <a:t>And do not forget to do good and to share with others, for with such sacrifices God is pleased.”</a:t>
            </a:r>
            <a:endParaRPr lang="en-US" sz="3200" b="1" i="1" dirty="0" smtClean="0">
              <a:latin typeface="Comic Sans MS"/>
              <a:cs typeface="Comic Sans MS"/>
            </a:endParaRPr>
          </a:p>
          <a:p>
            <a:pPr marL="0" indent="0">
              <a:lnSpc>
                <a:spcPct val="110000"/>
              </a:lnSpc>
              <a:spcBef>
                <a:spcPts val="0"/>
              </a:spcBef>
              <a:buNone/>
            </a:pPr>
            <a:r>
              <a:rPr lang="en-US" sz="3200" b="1" i="1" dirty="0">
                <a:latin typeface="Comic Sans MS"/>
                <a:cs typeface="Comic Sans MS"/>
              </a:rPr>
              <a:t> </a:t>
            </a:r>
            <a:r>
              <a:rPr lang="en-US" sz="3200" b="1" i="1" dirty="0" smtClean="0">
                <a:latin typeface="Comic Sans MS"/>
                <a:cs typeface="Comic Sans MS"/>
              </a:rPr>
              <a:t>            </a:t>
            </a:r>
            <a:r>
              <a:rPr lang="en-US" sz="3200" i="1" dirty="0" smtClean="0">
                <a:latin typeface="Comic Sans MS"/>
                <a:cs typeface="Comic Sans MS"/>
              </a:rPr>
              <a:t>Hebrews 13:16, </a:t>
            </a:r>
            <a:r>
              <a:rPr lang="en-US" sz="2800" i="1" dirty="0" smtClean="0">
                <a:latin typeface="Comic Sans MS"/>
                <a:cs typeface="Comic Sans MS"/>
              </a:rPr>
              <a:t>The Bible</a:t>
            </a:r>
            <a:endParaRPr lang="en-US" dirty="0">
              <a:latin typeface="Comic Sans MS"/>
              <a:cs typeface="Comic Sans MS"/>
            </a:endParaRPr>
          </a:p>
        </p:txBody>
      </p:sp>
    </p:spTree>
    <p:extLst>
      <p:ext uri="{BB962C8B-B14F-4D97-AF65-F5344CB8AC3E}">
        <p14:creationId xmlns:p14="http://schemas.microsoft.com/office/powerpoint/2010/main" val="653440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7162800" cy="5135563"/>
          </a:xfrm>
        </p:spPr>
        <p:txBody>
          <a:bodyPr/>
          <a:lstStyle/>
          <a:p>
            <a:pPr>
              <a:lnSpc>
                <a:spcPct val="90000"/>
              </a:lnSpc>
            </a:pPr>
            <a:r>
              <a:rPr lang="en-US" sz="3600" b="1" dirty="0" smtClean="0">
                <a:solidFill>
                  <a:srgbClr val="990000"/>
                </a:solidFill>
              </a:rPr>
              <a:t>Teach them to build great friendships.</a:t>
            </a:r>
          </a:p>
          <a:p>
            <a:pPr>
              <a:lnSpc>
                <a:spcPct val="90000"/>
              </a:lnSpc>
            </a:pPr>
            <a:r>
              <a:rPr lang="en-US" sz="3600" b="1" dirty="0" smtClean="0">
                <a:solidFill>
                  <a:srgbClr val="990000"/>
                </a:solidFill>
              </a:rPr>
              <a:t>Teach them to seek out mentors:</a:t>
            </a:r>
          </a:p>
          <a:p>
            <a:pPr marL="0" indent="0">
              <a:lnSpc>
                <a:spcPct val="90000"/>
              </a:lnSpc>
              <a:buNone/>
            </a:pPr>
            <a:r>
              <a:rPr lang="en-US" sz="3600" b="1" dirty="0" smtClean="0">
                <a:solidFill>
                  <a:srgbClr val="990000"/>
                </a:solidFill>
              </a:rPr>
              <a:t>   * mentors provide unconditional       	support</a:t>
            </a:r>
          </a:p>
          <a:p>
            <a:pPr marL="0" indent="0">
              <a:lnSpc>
                <a:spcPct val="90000"/>
              </a:lnSpc>
              <a:spcBef>
                <a:spcPts val="0"/>
              </a:spcBef>
              <a:buNone/>
            </a:pPr>
            <a:r>
              <a:rPr lang="en-US" sz="3600" b="1" dirty="0">
                <a:solidFill>
                  <a:srgbClr val="990000"/>
                </a:solidFill>
              </a:rPr>
              <a:t> </a:t>
            </a:r>
            <a:r>
              <a:rPr lang="en-US" sz="3600" b="1" dirty="0" smtClean="0">
                <a:solidFill>
                  <a:srgbClr val="990000"/>
                </a:solidFill>
              </a:rPr>
              <a:t> </a:t>
            </a:r>
            <a:r>
              <a:rPr lang="en-US" sz="3600" b="1" dirty="0">
                <a:solidFill>
                  <a:srgbClr val="990000"/>
                </a:solidFill>
              </a:rPr>
              <a:t> </a:t>
            </a:r>
            <a:r>
              <a:rPr lang="en-US" sz="3600" b="1" dirty="0" smtClean="0">
                <a:solidFill>
                  <a:srgbClr val="990000"/>
                </a:solidFill>
              </a:rPr>
              <a:t>* mentors model positive values 	attitudes, and behaviors</a:t>
            </a:r>
          </a:p>
          <a:p>
            <a:pPr marL="0" indent="0">
              <a:lnSpc>
                <a:spcPct val="90000"/>
              </a:lnSpc>
              <a:spcBef>
                <a:spcPts val="0"/>
              </a:spcBef>
              <a:buNone/>
            </a:pPr>
            <a:r>
              <a:rPr lang="en-US" sz="3600" b="1" dirty="0">
                <a:solidFill>
                  <a:srgbClr val="990000"/>
                </a:solidFill>
              </a:rPr>
              <a:t> </a:t>
            </a:r>
            <a:r>
              <a:rPr lang="en-US" sz="3600" b="1" dirty="0" smtClean="0">
                <a:solidFill>
                  <a:srgbClr val="990000"/>
                </a:solidFill>
              </a:rPr>
              <a:t>  * mentors help kids discover 	solutions to their problems</a:t>
            </a:r>
          </a:p>
          <a:p>
            <a:pPr marL="0" indent="0">
              <a:lnSpc>
                <a:spcPct val="90000"/>
              </a:lnSpc>
              <a:spcBef>
                <a:spcPts val="0"/>
              </a:spcBef>
              <a:buNone/>
            </a:pPr>
            <a:r>
              <a:rPr lang="en-US" sz="3600" b="1" dirty="0">
                <a:solidFill>
                  <a:srgbClr val="990000"/>
                </a:solidFill>
              </a:rPr>
              <a:t> </a:t>
            </a:r>
            <a:r>
              <a:rPr lang="en-US" sz="3600" b="1" dirty="0" smtClean="0">
                <a:solidFill>
                  <a:srgbClr val="990000"/>
                </a:solidFill>
              </a:rPr>
              <a:t>  * mentors help kids look beyond 	today and to see tomorrow’s 	possibilities</a:t>
            </a:r>
          </a:p>
          <a:p>
            <a:pPr marL="0" indent="0">
              <a:spcBef>
                <a:spcPts val="0"/>
              </a:spcBef>
              <a:buNone/>
            </a:pPr>
            <a:endParaRPr lang="en-US" sz="3200" b="1" dirty="0" smtClean="0"/>
          </a:p>
        </p:txBody>
      </p:sp>
      <p:pic>
        <p:nvPicPr>
          <p:cNvPr id="6" name="Picture 3" descr="MIGDALE1500009"/>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19349" y="3733800"/>
            <a:ext cx="1695750" cy="2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0" y="762000"/>
            <a:ext cx="1714500" cy="2286000"/>
          </a:xfrm>
          <a:prstGeom prst="rect">
            <a:avLst/>
          </a:prstGeom>
          <a:ln w="38100" cmpd="sng">
            <a:solidFill>
              <a:srgbClr val="F07F09"/>
            </a:solidFill>
          </a:ln>
        </p:spPr>
      </p:pic>
    </p:spTree>
    <p:extLst>
      <p:ext uri="{BB962C8B-B14F-4D97-AF65-F5344CB8AC3E}">
        <p14:creationId xmlns:p14="http://schemas.microsoft.com/office/powerpoint/2010/main" val="65344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73" y="304800"/>
            <a:ext cx="9715957" cy="792162"/>
          </a:xfrm>
        </p:spPr>
        <p:txBody>
          <a:bodyPr/>
          <a:lstStyle/>
          <a:p>
            <a:r>
              <a:rPr lang="en-US" b="1" dirty="0" smtClean="0">
                <a:solidFill>
                  <a:srgbClr val="000000"/>
                </a:solidFill>
                <a:effectLst>
                  <a:outerShdw blurRad="50800" dist="38100" dir="13500000" algn="br" rotWithShape="0">
                    <a:prstClr val="black">
                      <a:alpha val="40000"/>
                    </a:prstClr>
                  </a:outerShdw>
                </a:effectLst>
                <a:latin typeface="Arial Rounded MT Bold"/>
                <a:cs typeface="Arial Rounded MT Bold"/>
              </a:rPr>
              <a:t>7. Instill </a:t>
            </a:r>
            <a:r>
              <a:rPr lang="en-US" b="1" dirty="0" smtClean="0">
                <a:solidFill>
                  <a:srgbClr val="000000"/>
                </a:solidFill>
                <a:effectLst>
                  <a:outerShdw blurRad="50800" dist="38100" dir="13500000" algn="br" rotWithShape="0">
                    <a:prstClr val="black">
                      <a:alpha val="40000"/>
                    </a:prstClr>
                  </a:outerShdw>
                </a:effectLst>
                <a:latin typeface="Arial Rounded MT Bold"/>
                <a:cs typeface="Arial Rounded MT Bold"/>
              </a:rPr>
              <a:t>A </a:t>
            </a:r>
            <a:r>
              <a:rPr lang="en-US" b="1" dirty="0" smtClean="0">
                <a:solidFill>
                  <a:srgbClr val="000000"/>
                </a:solidFill>
                <a:effectLst>
                  <a:outerShdw blurRad="50800" dist="38100" dir="13500000" algn="br" rotWithShape="0">
                    <a:prstClr val="black">
                      <a:alpha val="40000"/>
                    </a:prstClr>
                  </a:outerShdw>
                </a:effectLst>
                <a:latin typeface="Arial Rounded MT Bold"/>
                <a:cs typeface="Arial Rounded MT Bold"/>
              </a:rPr>
              <a:t>Balanced Self-Concept</a:t>
            </a:r>
            <a:endParaRPr lang="en-US" b="1" dirty="0">
              <a:solidFill>
                <a:srgbClr val="000000"/>
              </a:solidFill>
              <a:effectLst>
                <a:outerShdw blurRad="50800" dist="38100" dir="13500000" algn="br" rotWithShape="0">
                  <a:prstClr val="black">
                    <a:alpha val="40000"/>
                  </a:prstClr>
                </a:outerShdw>
              </a:effectLst>
              <a:latin typeface="Arial Rounded MT Bold"/>
              <a:cs typeface="Arial Rounded MT Bold"/>
            </a:endParaRPr>
          </a:p>
        </p:txBody>
      </p:sp>
      <p:pic>
        <p:nvPicPr>
          <p:cNvPr id="6" name="Picture 5"/>
          <p:cNvPicPr>
            <a:picLocks noChangeAspect="1"/>
          </p:cNvPicPr>
          <p:nvPr/>
        </p:nvPicPr>
        <p:blipFill>
          <a:blip r:embed="rId3"/>
          <a:stretch>
            <a:fillRect/>
          </a:stretch>
        </p:blipFill>
        <p:spPr>
          <a:xfrm rot="21211941">
            <a:off x="1143000" y="1676400"/>
            <a:ext cx="5219700" cy="3463424"/>
          </a:xfrm>
          <a:prstGeom prst="rect">
            <a:avLst/>
          </a:prstGeom>
          <a:ln w="57150" cmpd="sng">
            <a:solidFill>
              <a:srgbClr val="F07F09"/>
            </a:solidFill>
          </a:ln>
        </p:spPr>
      </p:pic>
      <p:pic>
        <p:nvPicPr>
          <p:cNvPr id="7" name="Picture 6"/>
          <p:cNvPicPr>
            <a:picLocks noChangeAspect="1"/>
          </p:cNvPicPr>
          <p:nvPr/>
        </p:nvPicPr>
        <p:blipFill rotWithShape="1">
          <a:blip r:embed="rId4"/>
          <a:srcRect l="1436" t="2845" r="9516" b="17280"/>
          <a:stretch/>
        </p:blipFill>
        <p:spPr>
          <a:xfrm rot="738209">
            <a:off x="4535417" y="3837839"/>
            <a:ext cx="4594736" cy="2876734"/>
          </a:xfrm>
          <a:prstGeom prst="ellipse">
            <a:avLst/>
          </a:prstGeom>
          <a:ln w="57150" cap="rnd" cmpd="sng">
            <a:solidFill>
              <a:srgbClr val="F07F0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rotWithShape="1">
          <a:blip r:embed="rId5"/>
          <a:srcRect l="16798" r="5760"/>
          <a:stretch/>
        </p:blipFill>
        <p:spPr>
          <a:xfrm rot="444041">
            <a:off x="130908" y="4597521"/>
            <a:ext cx="2906183" cy="2220567"/>
          </a:xfrm>
          <a:prstGeom prst="ellipse">
            <a:avLst/>
          </a:prstGeom>
          <a:ln w="63500" cap="rnd">
            <a:solidFill>
              <a:srgbClr val="F07F0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rotWithShape="1">
          <a:blip r:embed="rId6"/>
          <a:srcRect l="37547" t="11565" r="15642" b="20470"/>
          <a:stretch/>
        </p:blipFill>
        <p:spPr>
          <a:xfrm rot="701868">
            <a:off x="6801388" y="1908535"/>
            <a:ext cx="1730147" cy="1873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68393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7010400" cy="6019800"/>
          </a:xfrm>
        </p:spPr>
        <p:txBody>
          <a:bodyPr/>
          <a:lstStyle/>
          <a:p>
            <a:pPr>
              <a:spcBef>
                <a:spcPts val="0"/>
              </a:spcBef>
            </a:pPr>
            <a:r>
              <a:rPr lang="en-US" sz="3200" b="1" dirty="0" smtClean="0">
                <a:solidFill>
                  <a:srgbClr val="990000"/>
                </a:solidFill>
              </a:rPr>
              <a:t>Child development experts tell us that when a child believes he or she is a certain kind of person, that belief guides his or her behavior.</a:t>
            </a:r>
          </a:p>
          <a:p>
            <a:pPr>
              <a:spcBef>
                <a:spcPts val="0"/>
              </a:spcBef>
            </a:pPr>
            <a:r>
              <a:rPr lang="en-US" sz="3200" b="1" dirty="0" smtClean="0">
                <a:solidFill>
                  <a:srgbClr val="990000"/>
                </a:solidFill>
              </a:rPr>
              <a:t>An unhealthy self-concept originates in childhood.</a:t>
            </a:r>
          </a:p>
          <a:p>
            <a:pPr>
              <a:spcBef>
                <a:spcPts val="0"/>
              </a:spcBef>
            </a:pPr>
            <a:r>
              <a:rPr lang="en-US" sz="3200" b="1" dirty="0" smtClean="0">
                <a:solidFill>
                  <a:srgbClr val="990000"/>
                </a:solidFill>
              </a:rPr>
              <a:t>Parents, teachers, and peers are very important influences on a child’s developing self-concept.</a:t>
            </a:r>
          </a:p>
          <a:p>
            <a:pPr>
              <a:spcBef>
                <a:spcPts val="0"/>
              </a:spcBef>
            </a:pPr>
            <a:r>
              <a:rPr lang="en-US" sz="3200" b="1" dirty="0" smtClean="0">
                <a:solidFill>
                  <a:srgbClr val="990000"/>
                </a:solidFill>
              </a:rPr>
              <a:t>According to John </a:t>
            </a:r>
            <a:r>
              <a:rPr lang="en-US" sz="3200" b="1" dirty="0" err="1" smtClean="0">
                <a:solidFill>
                  <a:srgbClr val="990000"/>
                </a:solidFill>
              </a:rPr>
              <a:t>Eldredge</a:t>
            </a:r>
            <a:r>
              <a:rPr lang="en-US" sz="3200" b="1" dirty="0" smtClean="0">
                <a:solidFill>
                  <a:srgbClr val="990000"/>
                </a:solidFill>
              </a:rPr>
              <a:t>, boys &amp; girls seek answers primarily from their dads regarding how strong they are, or how beautiful they are.</a:t>
            </a:r>
          </a:p>
        </p:txBody>
      </p:sp>
      <p:pic>
        <p:nvPicPr>
          <p:cNvPr id="6" name="Picture 3" descr="MIGDALE1500009"/>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19349" y="3733800"/>
            <a:ext cx="1695750" cy="2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sian-kid-smile.jpg"/>
          <p:cNvPicPr>
            <a:picLocks noChangeAspect="1"/>
          </p:cNvPicPr>
          <p:nvPr/>
        </p:nvPicPr>
        <p:blipFill rotWithShape="1">
          <a:blip r:embed="rId4">
            <a:extLst>
              <a:ext uri="{28A0092B-C50C-407E-A947-70E740481C1C}">
                <a14:useLocalDpi xmlns:a14="http://schemas.microsoft.com/office/drawing/2010/main" val="0"/>
              </a:ext>
            </a:extLst>
          </a:blip>
          <a:srcRect l="8663" r="5741"/>
          <a:stretch/>
        </p:blipFill>
        <p:spPr>
          <a:xfrm>
            <a:off x="22469" y="457200"/>
            <a:ext cx="1730131" cy="2743200"/>
          </a:xfrm>
          <a:prstGeom prst="rect">
            <a:avLst/>
          </a:prstGeom>
        </p:spPr>
      </p:pic>
    </p:spTree>
    <p:extLst>
      <p:ext uri="{BB962C8B-B14F-4D97-AF65-F5344CB8AC3E}">
        <p14:creationId xmlns:p14="http://schemas.microsoft.com/office/powerpoint/2010/main" val="197592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28600"/>
            <a:ext cx="9144000" cy="792162"/>
          </a:xfrm>
        </p:spPr>
        <p:txBody>
          <a:bodyPr/>
          <a:lstStyle/>
          <a:p>
            <a:r>
              <a:rPr lang="en-US" b="1" dirty="0" smtClean="0">
                <a:solidFill>
                  <a:srgbClr val="990000"/>
                </a:solidFill>
                <a:latin typeface="Arial Narrow"/>
                <a:cs typeface="Arial Narrow"/>
              </a:rPr>
              <a:t>Nurturing Your Child’s Self-Concept</a:t>
            </a:r>
            <a:endParaRPr lang="en-US" b="1" dirty="0">
              <a:solidFill>
                <a:srgbClr val="990000"/>
              </a:solidFill>
              <a:latin typeface="Arial Narrow"/>
              <a:cs typeface="Arial Narrow"/>
            </a:endParaRPr>
          </a:p>
        </p:txBody>
      </p:sp>
      <p:sp>
        <p:nvSpPr>
          <p:cNvPr id="3" name="Content Placeholder 2"/>
          <p:cNvSpPr>
            <a:spLocks noGrp="1"/>
          </p:cNvSpPr>
          <p:nvPr>
            <p:ph idx="1"/>
          </p:nvPr>
        </p:nvSpPr>
        <p:spPr>
          <a:xfrm>
            <a:off x="1752600" y="1219200"/>
            <a:ext cx="7391400" cy="4983163"/>
          </a:xfrm>
        </p:spPr>
        <p:txBody>
          <a:bodyPr/>
          <a:lstStyle/>
          <a:p>
            <a:pPr>
              <a:lnSpc>
                <a:spcPct val="90000"/>
              </a:lnSpc>
              <a:spcBef>
                <a:spcPts val="0"/>
              </a:spcBef>
            </a:pPr>
            <a:r>
              <a:rPr lang="en-US" sz="3600" b="1" dirty="0" smtClean="0">
                <a:latin typeface="Arial Narrow"/>
                <a:cs typeface="Arial Narrow"/>
              </a:rPr>
              <a:t>Love each child unconditionally.</a:t>
            </a:r>
          </a:p>
          <a:p>
            <a:pPr>
              <a:lnSpc>
                <a:spcPct val="90000"/>
              </a:lnSpc>
              <a:spcBef>
                <a:spcPts val="0"/>
              </a:spcBef>
            </a:pPr>
            <a:r>
              <a:rPr lang="en-US" sz="3600" b="1" dirty="0">
                <a:latin typeface="Arial Narrow"/>
                <a:cs typeface="Arial Narrow"/>
              </a:rPr>
              <a:t>U</a:t>
            </a:r>
            <a:r>
              <a:rPr lang="en-US" sz="3600" b="1" dirty="0" smtClean="0">
                <a:latin typeface="Arial Narrow"/>
                <a:cs typeface="Arial Narrow"/>
              </a:rPr>
              <a:t>nderstand </a:t>
            </a:r>
            <a:r>
              <a:rPr lang="en-US" sz="3600" b="1" dirty="0" smtClean="0">
                <a:latin typeface="Arial Narrow"/>
                <a:cs typeface="Arial Narrow"/>
              </a:rPr>
              <a:t>the </a:t>
            </a:r>
            <a:r>
              <a:rPr lang="en-US" sz="3600" b="1" dirty="0" smtClean="0">
                <a:latin typeface="Arial Narrow"/>
                <a:cs typeface="Arial Narrow"/>
              </a:rPr>
              <a:t>child’s </a:t>
            </a:r>
            <a:r>
              <a:rPr lang="en-US" sz="3600" b="1" dirty="0" smtClean="0">
                <a:latin typeface="Arial Narrow"/>
                <a:cs typeface="Arial Narrow"/>
              </a:rPr>
              <a:t>temperament.</a:t>
            </a:r>
          </a:p>
          <a:p>
            <a:pPr>
              <a:lnSpc>
                <a:spcPct val="90000"/>
              </a:lnSpc>
              <a:spcBef>
                <a:spcPts val="0"/>
              </a:spcBef>
            </a:pPr>
            <a:r>
              <a:rPr lang="en-US" sz="3600" b="1" dirty="0" smtClean="0">
                <a:latin typeface="Arial Narrow"/>
                <a:cs typeface="Arial Narrow"/>
              </a:rPr>
              <a:t>Provide plenty of focused attention.</a:t>
            </a:r>
          </a:p>
          <a:p>
            <a:pPr>
              <a:lnSpc>
                <a:spcPct val="90000"/>
              </a:lnSpc>
              <a:spcBef>
                <a:spcPts val="0"/>
              </a:spcBef>
            </a:pPr>
            <a:r>
              <a:rPr lang="en-US" sz="3600" b="1" dirty="0" smtClean="0">
                <a:latin typeface="Arial Narrow"/>
                <a:cs typeface="Arial Narrow"/>
              </a:rPr>
              <a:t>Give plenty of appropriate physical contact.</a:t>
            </a:r>
          </a:p>
          <a:p>
            <a:pPr>
              <a:lnSpc>
                <a:spcPct val="90000"/>
              </a:lnSpc>
              <a:spcBef>
                <a:spcPts val="0"/>
              </a:spcBef>
            </a:pPr>
            <a:r>
              <a:rPr lang="en-US" sz="3600" b="1" dirty="0" smtClean="0">
                <a:latin typeface="Arial Narrow"/>
                <a:cs typeface="Arial Narrow"/>
              </a:rPr>
              <a:t>Appreciate uniqueness of each child.</a:t>
            </a:r>
          </a:p>
          <a:p>
            <a:pPr>
              <a:lnSpc>
                <a:spcPct val="90000"/>
              </a:lnSpc>
              <a:spcBef>
                <a:spcPts val="0"/>
              </a:spcBef>
            </a:pPr>
            <a:r>
              <a:rPr lang="en-US" sz="3600" b="1" dirty="0" smtClean="0">
                <a:latin typeface="Arial Narrow"/>
                <a:cs typeface="Arial Narrow"/>
              </a:rPr>
              <a:t>Encourage child to believe in himself </a:t>
            </a:r>
            <a:r>
              <a:rPr lang="en-US" sz="3600" b="1" dirty="0" smtClean="0">
                <a:latin typeface="Arial Narrow"/>
                <a:cs typeface="Arial Narrow"/>
              </a:rPr>
              <a:t>Allow </a:t>
            </a:r>
            <a:r>
              <a:rPr lang="en-US" sz="3600" b="1" dirty="0" smtClean="0">
                <a:latin typeface="Arial Narrow"/>
                <a:cs typeface="Arial Narrow"/>
              </a:rPr>
              <a:t>your child to make his or her own healthy choices.</a:t>
            </a:r>
          </a:p>
        </p:txBody>
      </p:sp>
      <p:pic>
        <p:nvPicPr>
          <p:cNvPr id="10" name="Picture 9"/>
          <p:cNvPicPr>
            <a:picLocks noChangeAspect="1"/>
          </p:cNvPicPr>
          <p:nvPr/>
        </p:nvPicPr>
        <p:blipFill rotWithShape="1">
          <a:blip r:embed="rId3"/>
          <a:srcRect l="11402" r="32606"/>
          <a:stretch/>
        </p:blipFill>
        <p:spPr>
          <a:xfrm>
            <a:off x="0" y="4343400"/>
            <a:ext cx="1633105" cy="2082800"/>
          </a:xfrm>
          <a:prstGeom prst="rect">
            <a:avLst/>
          </a:prstGeom>
          <a:ln w="57150" cmpd="sng">
            <a:solidFill>
              <a:srgbClr val="F07F09"/>
            </a:solidFill>
          </a:ln>
        </p:spPr>
      </p:pic>
    </p:spTree>
    <p:extLst>
      <p:ext uri="{BB962C8B-B14F-4D97-AF65-F5344CB8AC3E}">
        <p14:creationId xmlns:p14="http://schemas.microsoft.com/office/powerpoint/2010/main" val="1975921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9067800" cy="792162"/>
          </a:xfrm>
        </p:spPr>
        <p:txBody>
          <a:bodyPr/>
          <a:lstStyle/>
          <a:p>
            <a:pPr>
              <a:lnSpc>
                <a:spcPct val="90000"/>
              </a:lnSpc>
            </a:pPr>
            <a:r>
              <a:rPr lang="en-US" sz="4800" b="1" dirty="0" smtClean="0">
                <a:solidFill>
                  <a:schemeClr val="tx1"/>
                </a:solidFill>
              </a:rPr>
              <a:t>8. Engage in Healthy Activities</a:t>
            </a:r>
            <a:endParaRPr lang="en-US" sz="4800" b="1" dirty="0">
              <a:solidFill>
                <a:schemeClr val="tx1"/>
              </a:solidFill>
            </a:endParaRPr>
          </a:p>
        </p:txBody>
      </p:sp>
      <p:pic>
        <p:nvPicPr>
          <p:cNvPr id="6" name="Content Placeholder 5" descr="jumping.jpg"/>
          <p:cNvPicPr>
            <a:picLocks noGrp="1" noChangeAspect="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274" b="3274"/>
          <a:stretch>
            <a:fillRect/>
          </a:stretch>
        </p:blipFill>
        <p:spPr>
          <a:xfrm>
            <a:off x="-13384" y="3505200"/>
            <a:ext cx="1828800" cy="3124200"/>
          </a:xfrm>
        </p:spPr>
      </p:pic>
      <p:sp>
        <p:nvSpPr>
          <p:cNvPr id="5" name="Content Placeholder 4"/>
          <p:cNvSpPr>
            <a:spLocks noGrp="1"/>
          </p:cNvSpPr>
          <p:nvPr>
            <p:ph sz="half" idx="2"/>
          </p:nvPr>
        </p:nvSpPr>
        <p:spPr>
          <a:xfrm>
            <a:off x="1828800" y="1143000"/>
            <a:ext cx="7086600" cy="5135563"/>
          </a:xfrm>
        </p:spPr>
        <p:txBody>
          <a:bodyPr/>
          <a:lstStyle/>
          <a:p>
            <a:r>
              <a:rPr lang="en-US" sz="3200" b="1" dirty="0" smtClean="0">
                <a:effectLst>
                  <a:outerShdw blurRad="50800" dist="38100" dir="13500000" algn="br" rotWithShape="0">
                    <a:prstClr val="black">
                      <a:alpha val="40000"/>
                    </a:prstClr>
                  </a:outerShdw>
                </a:effectLst>
              </a:rPr>
              <a:t>There needs to be a balanced diet for the mind:</a:t>
            </a:r>
          </a:p>
          <a:p>
            <a:pPr marL="0" indent="0">
              <a:spcBef>
                <a:spcPts val="0"/>
              </a:spcBef>
              <a:buNone/>
            </a:pPr>
            <a:r>
              <a:rPr lang="en-US" sz="3200" b="1" dirty="0" smtClean="0">
                <a:effectLst>
                  <a:outerShdw blurRad="50800" dist="38100" dir="13500000" algn="br" rotWithShape="0">
                    <a:prstClr val="black">
                      <a:alpha val="40000"/>
                    </a:prstClr>
                  </a:outerShdw>
                </a:effectLst>
              </a:rPr>
              <a:t>    * reading aloud to your children   </a:t>
            </a:r>
          </a:p>
          <a:p>
            <a:pPr marL="0" indent="0">
              <a:spcBef>
                <a:spcPts val="0"/>
              </a:spcBef>
              <a:buNone/>
            </a:pP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      stimulates their brains</a:t>
            </a:r>
          </a:p>
          <a:p>
            <a:pPr marL="0" indent="0">
              <a:spcBef>
                <a:spcPts val="0"/>
              </a:spcBef>
              <a:buNone/>
            </a:pP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   * reading together as a family and     </a:t>
            </a:r>
          </a:p>
          <a:p>
            <a:pPr marL="0" indent="0">
              <a:spcBef>
                <a:spcPts val="0"/>
              </a:spcBef>
              <a:buNone/>
            </a:pP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      discuss about stories or articles     </a:t>
            </a:r>
          </a:p>
          <a:p>
            <a:pPr marL="0" indent="0">
              <a:spcBef>
                <a:spcPts val="0"/>
              </a:spcBef>
              <a:buNone/>
            </a:pPr>
            <a:r>
              <a:rPr lang="en-US" sz="3200" b="1" dirty="0">
                <a:effectLst>
                  <a:outerShdw blurRad="50800" dist="38100" dir="13500000" algn="br" rotWithShape="0">
                    <a:prstClr val="black">
                      <a:alpha val="40000"/>
                    </a:prstClr>
                  </a:outerShdw>
                </a:effectLst>
              </a:rPr>
              <a:t> </a:t>
            </a:r>
            <a:r>
              <a:rPr lang="en-US" sz="3200" b="1" dirty="0" smtClean="0">
                <a:effectLst>
                  <a:outerShdw blurRad="50800" dist="38100" dir="13500000" algn="br" rotWithShape="0">
                    <a:prstClr val="black">
                      <a:alpha val="40000"/>
                    </a:prstClr>
                  </a:outerShdw>
                </a:effectLst>
              </a:rPr>
              <a:t>      read</a:t>
            </a:r>
          </a:p>
          <a:p>
            <a:r>
              <a:rPr lang="en-US" sz="3200" b="1" dirty="0" smtClean="0">
                <a:effectLst>
                  <a:outerShdw blurRad="50800" dist="38100" dir="13500000" algn="br" rotWithShape="0">
                    <a:prstClr val="black">
                      <a:alpha val="40000"/>
                    </a:prstClr>
                  </a:outerShdw>
                </a:effectLst>
              </a:rPr>
              <a:t>Choose active as well as passive activities for the family.</a:t>
            </a:r>
          </a:p>
          <a:p>
            <a:r>
              <a:rPr lang="en-US" sz="3200" b="1" dirty="0" smtClean="0">
                <a:effectLst>
                  <a:outerShdw blurRad="50800" dist="38100" dir="13500000" algn="br" rotWithShape="0">
                    <a:prstClr val="black">
                      <a:alpha val="40000"/>
                    </a:prstClr>
                  </a:outerShdw>
                </a:effectLst>
              </a:rPr>
              <a:t>Choose activities with physical health benefits.</a:t>
            </a:r>
            <a:endParaRPr lang="en-US" sz="3200" b="1"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072902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5">
                                            <p:txEl>
                                              <p:pRg st="1" end="1"/>
                                            </p:txEl>
                                          </p:spTgt>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32" dur="500"/>
                                        <p:tgtEl>
                                          <p:spTgt spid="5">
                                            <p:txEl>
                                              <p:pRg st="3" end="3"/>
                                            </p:txEl>
                                          </p:spTgt>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7" dur="5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38" dur="500"/>
                                        <p:tgtEl>
                                          <p:spTgt spid="5">
                                            <p:txEl>
                                              <p:pRg st="4" end="4"/>
                                            </p:txEl>
                                          </p:spTgt>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p:cTn id="41"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1"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52" dur="5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9"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6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09600"/>
            <a:ext cx="7162800" cy="5135563"/>
          </a:xfrm>
        </p:spPr>
        <p:txBody>
          <a:bodyPr/>
          <a:lstStyle/>
          <a:p>
            <a:pPr>
              <a:spcBef>
                <a:spcPts val="0"/>
              </a:spcBef>
            </a:pPr>
            <a:r>
              <a:rPr lang="en-US" sz="3200" b="1" dirty="0" smtClean="0"/>
              <a:t>Choose activities that promote spiritual health.</a:t>
            </a:r>
          </a:p>
          <a:p>
            <a:pPr>
              <a:spcBef>
                <a:spcPts val="0"/>
              </a:spcBef>
            </a:pPr>
            <a:r>
              <a:rPr lang="en-US" sz="3200" b="1" dirty="0" smtClean="0"/>
              <a:t>Help your children choose the right balance of appropriate activities.</a:t>
            </a:r>
          </a:p>
          <a:p>
            <a:pPr>
              <a:spcBef>
                <a:spcPts val="0"/>
              </a:spcBef>
            </a:pPr>
            <a:r>
              <a:rPr lang="en-US" sz="3200" b="1" dirty="0" smtClean="0"/>
              <a:t>Do not over plan too many activities.</a:t>
            </a:r>
          </a:p>
          <a:p>
            <a:pPr>
              <a:spcBef>
                <a:spcPts val="0"/>
              </a:spcBef>
            </a:pPr>
            <a:r>
              <a:rPr lang="en-US" sz="3200" b="1" dirty="0" smtClean="0"/>
              <a:t>Plan a healthy dose of family traditions.</a:t>
            </a:r>
            <a:endParaRPr lang="en-US" sz="3200" b="1" dirty="0"/>
          </a:p>
          <a:p>
            <a:pPr marL="0" indent="0">
              <a:spcBef>
                <a:spcPts val="0"/>
              </a:spcBef>
              <a:buNone/>
            </a:pPr>
            <a:r>
              <a:rPr lang="en-US" sz="3200" b="1" dirty="0" smtClean="0"/>
              <a:t>   * have kids write down their feelings</a:t>
            </a:r>
          </a:p>
          <a:p>
            <a:pPr marL="0" indent="0">
              <a:spcBef>
                <a:spcPts val="0"/>
              </a:spcBef>
              <a:buNone/>
            </a:pPr>
            <a:r>
              <a:rPr lang="en-US" sz="3200" b="1" dirty="0"/>
              <a:t> </a:t>
            </a:r>
            <a:r>
              <a:rPr lang="en-US" sz="3200" b="1" dirty="0" smtClean="0"/>
              <a:t>  * start a gratitude journal</a:t>
            </a:r>
          </a:p>
          <a:p>
            <a:pPr>
              <a:lnSpc>
                <a:spcPct val="90000"/>
              </a:lnSpc>
              <a:spcBef>
                <a:spcPts val="0"/>
              </a:spcBef>
            </a:pPr>
            <a:r>
              <a:rPr lang="en-US" sz="3200" b="1" dirty="0" smtClean="0"/>
              <a:t>Make family vacations</a:t>
            </a:r>
          </a:p>
          <a:p>
            <a:pPr marL="0" indent="0">
              <a:lnSpc>
                <a:spcPct val="90000"/>
              </a:lnSpc>
              <a:spcBef>
                <a:spcPts val="0"/>
              </a:spcBef>
              <a:buNone/>
            </a:pPr>
            <a:r>
              <a:rPr lang="en-US" sz="3200" b="1" dirty="0"/>
              <a:t> </a:t>
            </a:r>
            <a:r>
              <a:rPr lang="en-US" sz="3200" b="1" dirty="0" smtClean="0"/>
              <a:t>  a healthy memory.</a:t>
            </a:r>
          </a:p>
          <a:p>
            <a:pPr>
              <a:spcBef>
                <a:spcPts val="0"/>
              </a:spcBef>
            </a:pPr>
            <a:endParaRPr lang="en-US" sz="3200" b="1" dirty="0" smtClean="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l="5009"/>
          <a:stretch/>
        </p:blipFill>
        <p:spPr>
          <a:xfrm>
            <a:off x="-228600" y="3505200"/>
            <a:ext cx="1884330" cy="302517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stretch>
            <a:fillRect/>
          </a:stretch>
        </p:blipFill>
        <p:spPr>
          <a:xfrm>
            <a:off x="5880681" y="4953000"/>
            <a:ext cx="3280886" cy="2108200"/>
          </a:xfrm>
          <a:prstGeom prst="ellipse">
            <a:avLst/>
          </a:prstGeom>
          <a:ln>
            <a:noFill/>
          </a:ln>
          <a:effectLst>
            <a:softEdge rad="112500"/>
          </a:effectLst>
        </p:spPr>
      </p:pic>
    </p:spTree>
    <p:extLst>
      <p:ext uri="{BB962C8B-B14F-4D97-AF65-F5344CB8AC3E}">
        <p14:creationId xmlns:p14="http://schemas.microsoft.com/office/powerpoint/2010/main" val="1820168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64045" y="152400"/>
            <a:ext cx="8915400" cy="792162"/>
          </a:xfrm>
        </p:spPr>
        <p:txBody>
          <a:bodyPr/>
          <a:lstStyle/>
          <a:p>
            <a:r>
              <a:rPr lang="en-US" sz="4800" b="1" dirty="0" smtClean="0">
                <a:solidFill>
                  <a:schemeClr val="tx1"/>
                </a:solidFill>
              </a:rPr>
              <a:t>9. Cultivate Growth &amp; Maturity</a:t>
            </a:r>
            <a:endParaRPr lang="en-US" sz="4800" b="1" dirty="0">
              <a:solidFill>
                <a:schemeClr val="tx1"/>
              </a:solidFill>
            </a:endParaRPr>
          </a:p>
        </p:txBody>
      </p:sp>
      <p:sp>
        <p:nvSpPr>
          <p:cNvPr id="4099" name="Rectangle 3"/>
          <p:cNvSpPr>
            <a:spLocks noGrp="1" noChangeArrowheads="1"/>
          </p:cNvSpPr>
          <p:nvPr>
            <p:ph idx="1"/>
          </p:nvPr>
        </p:nvSpPr>
        <p:spPr>
          <a:xfrm>
            <a:off x="1676400" y="1219200"/>
            <a:ext cx="7467600" cy="5410200"/>
          </a:xfrm>
        </p:spPr>
        <p:txBody>
          <a:bodyPr/>
          <a:lstStyle/>
          <a:p>
            <a:pPr marL="0" indent="0">
              <a:buNone/>
            </a:pPr>
            <a:r>
              <a:rPr lang="en-US" sz="3600" b="1" i="1" dirty="0" smtClean="0">
                <a:effectLst>
                  <a:outerShdw blurRad="50800" dist="38100" dir="13500000" algn="br" rotWithShape="0">
                    <a:prstClr val="black">
                      <a:alpha val="40000"/>
                    </a:prstClr>
                  </a:outerShdw>
                </a:effectLst>
                <a:latin typeface="Cambria"/>
                <a:cs typeface="Cambria"/>
              </a:rPr>
              <a:t>“Train a child in the way he should go, and when he is old he will not turn from it.”</a:t>
            </a:r>
          </a:p>
          <a:p>
            <a:pPr marL="0" indent="0">
              <a:buNone/>
            </a:pPr>
            <a:r>
              <a:rPr lang="en-US" sz="3600" b="1" i="1" dirty="0">
                <a:effectLst>
                  <a:outerShdw blurRad="50800" dist="38100" dir="13500000" algn="br" rotWithShape="0">
                    <a:prstClr val="black">
                      <a:alpha val="40000"/>
                    </a:prstClr>
                  </a:outerShdw>
                </a:effectLst>
                <a:latin typeface="Cambria"/>
                <a:cs typeface="Cambria"/>
              </a:rPr>
              <a:t> </a:t>
            </a:r>
            <a:r>
              <a:rPr lang="en-US" sz="3600" b="1" i="1" dirty="0" smtClean="0">
                <a:effectLst>
                  <a:outerShdw blurRad="50800" dist="38100" dir="13500000" algn="br" rotWithShape="0">
                    <a:prstClr val="black">
                      <a:alpha val="40000"/>
                    </a:prstClr>
                  </a:outerShdw>
                </a:effectLst>
                <a:latin typeface="Cambria"/>
                <a:cs typeface="Cambria"/>
              </a:rPr>
              <a:t>                              Proverbs 22:6</a:t>
            </a:r>
          </a:p>
          <a:p>
            <a:pPr marL="0" indent="0">
              <a:buNone/>
            </a:pPr>
            <a:endParaRPr lang="en-US" sz="3200" b="1" dirty="0" smtClean="0">
              <a:effectLst>
                <a:outerShdw blurRad="50800" dist="38100" dir="13500000" algn="br" rotWithShape="0">
                  <a:prstClr val="black">
                    <a:alpha val="40000"/>
                  </a:prstClr>
                </a:outerShdw>
              </a:effectLst>
              <a:latin typeface="Cambria"/>
              <a:cs typeface="Cambria"/>
            </a:endParaRPr>
          </a:p>
          <a:p>
            <a:r>
              <a:rPr lang="en-US" sz="3200" b="1" dirty="0" smtClean="0">
                <a:effectLst>
                  <a:outerShdw blurRad="50800" dist="38100" dir="13500000" algn="br" rotWithShape="0">
                    <a:prstClr val="black">
                      <a:alpha val="40000"/>
                    </a:prstClr>
                  </a:outerShdw>
                </a:effectLst>
                <a:latin typeface="Cambria"/>
                <a:cs typeface="Cambria"/>
              </a:rPr>
              <a:t>Each child is to be trained according to his or her bent – according to his or her temperament and giftedness, according to the way he or she is created.</a:t>
            </a:r>
            <a:endParaRPr lang="en-US" sz="3200" b="1" dirty="0">
              <a:effectLst>
                <a:outerShdw blurRad="50800" dist="38100" dir="13500000" algn="br" rotWithShape="0">
                  <a:prstClr val="black">
                    <a:alpha val="40000"/>
                  </a:prstClr>
                </a:outerShdw>
              </a:effectLst>
              <a:latin typeface="Cambria"/>
              <a:cs typeface="Cambria"/>
            </a:endParaRPr>
          </a:p>
        </p:txBody>
      </p:sp>
      <p:pic>
        <p:nvPicPr>
          <p:cNvPr id="4" name="Picture 3"/>
          <p:cNvPicPr>
            <a:picLocks noChangeAspect="1"/>
          </p:cNvPicPr>
          <p:nvPr/>
        </p:nvPicPr>
        <p:blipFill rotWithShape="1">
          <a:blip r:embed="rId3"/>
          <a:srcRect l="8587" r="12142"/>
          <a:stretch/>
        </p:blipFill>
        <p:spPr>
          <a:xfrm>
            <a:off x="-35056" y="3505200"/>
            <a:ext cx="1758494" cy="3089964"/>
          </a:xfrm>
          <a:prstGeom prst="rect">
            <a:avLst/>
          </a:prstGeom>
        </p:spPr>
      </p:pic>
    </p:spTree>
    <p:extLst>
      <p:ext uri="{BB962C8B-B14F-4D97-AF65-F5344CB8AC3E}">
        <p14:creationId xmlns:p14="http://schemas.microsoft.com/office/powerpoint/2010/main" val="3072902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strips(downLeft)">
                                      <p:cBhvr>
                                        <p:cTn id="7" dur="500"/>
                                        <p:tgtEl>
                                          <p:spTgt spid="4099">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strips(downLeft)">
                                      <p:cBhvr>
                                        <p:cTn id="10" dur="500"/>
                                        <p:tgtEl>
                                          <p:spTgt spid="40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animEffect transition="in" filter="barn(inVertical)">
                                      <p:cBhvr>
                                        <p:cTn id="15"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7162800" cy="5364163"/>
          </a:xfrm>
        </p:spPr>
        <p:txBody>
          <a:bodyPr/>
          <a:lstStyle/>
          <a:p>
            <a:pPr>
              <a:spcBef>
                <a:spcPts val="0"/>
              </a:spcBef>
            </a:pPr>
            <a:r>
              <a:rPr lang="en-US" sz="3600" b="1" dirty="0" smtClean="0">
                <a:solidFill>
                  <a:srgbClr val="800000"/>
                </a:solidFill>
                <a:latin typeface="Arial Narrow"/>
                <a:cs typeface="Arial Narrow"/>
              </a:rPr>
              <a:t>Children need cheerleaders, not critics.</a:t>
            </a:r>
          </a:p>
          <a:p>
            <a:pPr>
              <a:spcBef>
                <a:spcPts val="0"/>
              </a:spcBef>
            </a:pPr>
            <a:r>
              <a:rPr lang="en-US" sz="3600" b="1" dirty="0" smtClean="0">
                <a:solidFill>
                  <a:srgbClr val="800000"/>
                </a:solidFill>
                <a:latin typeface="Arial Narrow"/>
                <a:cs typeface="Arial Narrow"/>
              </a:rPr>
              <a:t>Avoid comparing them with others.</a:t>
            </a:r>
          </a:p>
          <a:p>
            <a:pPr>
              <a:spcBef>
                <a:spcPts val="0"/>
              </a:spcBef>
            </a:pPr>
            <a:r>
              <a:rPr lang="en-US" sz="3600" b="1" dirty="0" smtClean="0">
                <a:solidFill>
                  <a:srgbClr val="800000"/>
                </a:solidFill>
                <a:latin typeface="Arial Narrow"/>
                <a:cs typeface="Arial Narrow"/>
              </a:rPr>
              <a:t>Don’t demand perfection.</a:t>
            </a:r>
          </a:p>
          <a:p>
            <a:pPr>
              <a:spcBef>
                <a:spcPts val="0"/>
              </a:spcBef>
            </a:pPr>
            <a:r>
              <a:rPr lang="en-US" sz="3600" b="1" dirty="0" smtClean="0">
                <a:solidFill>
                  <a:srgbClr val="800000"/>
                </a:solidFill>
                <a:latin typeface="Arial Narrow"/>
                <a:cs typeface="Arial Narrow"/>
              </a:rPr>
              <a:t>Avoid making rash comments in anger.</a:t>
            </a:r>
          </a:p>
          <a:p>
            <a:pPr>
              <a:spcBef>
                <a:spcPts val="0"/>
              </a:spcBef>
            </a:pPr>
            <a:r>
              <a:rPr lang="en-US" sz="3600" b="1" dirty="0" smtClean="0">
                <a:solidFill>
                  <a:srgbClr val="800000"/>
                </a:solidFill>
                <a:latin typeface="Arial Narrow"/>
                <a:cs typeface="Arial Narrow"/>
              </a:rPr>
              <a:t>Cheer them through their ups and downs.</a:t>
            </a:r>
          </a:p>
          <a:p>
            <a:pPr>
              <a:spcBef>
                <a:spcPts val="0"/>
              </a:spcBef>
            </a:pPr>
            <a:r>
              <a:rPr lang="en-US" sz="3600" b="1" dirty="0" smtClean="0">
                <a:solidFill>
                  <a:srgbClr val="800000"/>
                </a:solidFill>
                <a:latin typeface="Arial Narrow"/>
                <a:cs typeface="Arial Narrow"/>
              </a:rPr>
              <a:t>Give them wings and </a:t>
            </a:r>
          </a:p>
          <a:p>
            <a:pPr marL="0" indent="0">
              <a:spcBef>
                <a:spcPts val="0"/>
              </a:spcBef>
              <a:buNone/>
            </a:pPr>
            <a:r>
              <a:rPr lang="en-US" sz="3600" b="1" dirty="0">
                <a:solidFill>
                  <a:srgbClr val="800000"/>
                </a:solidFill>
                <a:latin typeface="Arial Narrow"/>
                <a:cs typeface="Arial Narrow"/>
              </a:rPr>
              <a:t> </a:t>
            </a:r>
            <a:r>
              <a:rPr lang="en-US" sz="3600" b="1" dirty="0" smtClean="0">
                <a:solidFill>
                  <a:srgbClr val="800000"/>
                </a:solidFill>
                <a:latin typeface="Arial Narrow"/>
                <a:cs typeface="Arial Narrow"/>
              </a:rPr>
              <a:t>   let go.</a:t>
            </a:r>
          </a:p>
          <a:p>
            <a:pPr>
              <a:spcBef>
                <a:spcPts val="0"/>
              </a:spcBef>
            </a:pPr>
            <a:r>
              <a:rPr lang="en-US" sz="3600" b="1" dirty="0" smtClean="0">
                <a:solidFill>
                  <a:srgbClr val="800000"/>
                </a:solidFill>
                <a:latin typeface="Arial Narrow"/>
                <a:cs typeface="Arial Narrow"/>
              </a:rPr>
              <a:t>Be sure to allow mistakes.</a:t>
            </a:r>
          </a:p>
          <a:p>
            <a:pPr marL="0" indent="0">
              <a:spcBef>
                <a:spcPts val="0"/>
              </a:spcBef>
              <a:buNone/>
            </a:pPr>
            <a:endParaRPr lang="en-US" sz="3600" b="1" dirty="0" smtClean="0">
              <a:solidFill>
                <a:srgbClr val="800000"/>
              </a:solidFill>
              <a:latin typeface="Arial Narrow"/>
              <a:cs typeface="Arial Narrow"/>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6248400" y="4343400"/>
            <a:ext cx="2895600" cy="2688771"/>
          </a:xfrm>
          <a:prstGeom prst="rect">
            <a:avLst/>
          </a:prstGeom>
        </p:spPr>
      </p:pic>
    </p:spTree>
    <p:extLst>
      <p:ext uri="{BB962C8B-B14F-4D97-AF65-F5344CB8AC3E}">
        <p14:creationId xmlns:p14="http://schemas.microsoft.com/office/powerpoint/2010/main" val="10876388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934200" cy="792162"/>
          </a:xfrm>
        </p:spPr>
        <p:txBody>
          <a:bodyPr/>
          <a:lstStyle/>
          <a:p>
            <a:r>
              <a:rPr lang="en-US" b="1" dirty="0" smtClean="0">
                <a:solidFill>
                  <a:srgbClr val="000000"/>
                </a:solidFill>
              </a:rPr>
              <a:t>Ellen G. White, </a:t>
            </a:r>
            <a:r>
              <a:rPr lang="en-US" b="1" i="1" dirty="0" smtClean="0">
                <a:solidFill>
                  <a:srgbClr val="000000"/>
                </a:solidFill>
              </a:rPr>
              <a:t>Child Guidance, p. 103.</a:t>
            </a:r>
            <a:endParaRPr lang="en-US" b="1" dirty="0">
              <a:solidFill>
                <a:srgbClr val="000000"/>
              </a:solidFill>
            </a:endParaRPr>
          </a:p>
        </p:txBody>
      </p:sp>
      <p:sp>
        <p:nvSpPr>
          <p:cNvPr id="3" name="Content Placeholder 2"/>
          <p:cNvSpPr>
            <a:spLocks noGrp="1"/>
          </p:cNvSpPr>
          <p:nvPr>
            <p:ph idx="1"/>
          </p:nvPr>
        </p:nvSpPr>
        <p:spPr>
          <a:xfrm>
            <a:off x="2286000" y="1828800"/>
            <a:ext cx="6553200" cy="4221163"/>
          </a:xfrm>
        </p:spPr>
        <p:txBody>
          <a:bodyPr/>
          <a:lstStyle/>
          <a:p>
            <a:pPr marL="0" indent="0">
              <a:spcBef>
                <a:spcPts val="0"/>
              </a:spcBef>
              <a:buNone/>
            </a:pPr>
            <a:r>
              <a:rPr lang="en-US" sz="3600" b="1" i="1" dirty="0" smtClean="0">
                <a:effectLst>
                  <a:outerShdw blurRad="50800" dist="38100" dir="13500000" algn="br" rotWithShape="0">
                    <a:prstClr val="black">
                      <a:alpha val="40000"/>
                    </a:prstClr>
                  </a:outerShdw>
                </a:effectLst>
                <a:latin typeface="Cambria"/>
                <a:cs typeface="Cambria"/>
              </a:rPr>
              <a:t>“The future happiness of your families and the welfare of society depend largely upon the physical and moral education which your children receive in the first years of their life.”</a:t>
            </a:r>
            <a:endParaRPr lang="en-US" sz="3600" b="1" i="1" dirty="0">
              <a:effectLst>
                <a:outerShdw blurRad="50800" dist="38100" dir="13500000" algn="br" rotWithShape="0">
                  <a:prstClr val="black">
                    <a:alpha val="40000"/>
                  </a:prstClr>
                </a:outerShdw>
              </a:effectLst>
              <a:latin typeface="Cambria"/>
              <a:cs typeface="Cambria"/>
            </a:endParaRPr>
          </a:p>
        </p:txBody>
      </p:sp>
      <p:pic>
        <p:nvPicPr>
          <p:cNvPr id="4" name="Picture 3"/>
          <p:cNvPicPr>
            <a:picLocks noChangeAspect="1"/>
          </p:cNvPicPr>
          <p:nvPr/>
        </p:nvPicPr>
        <p:blipFill>
          <a:blip r:embed="rId3"/>
          <a:stretch>
            <a:fillRect/>
          </a:stretch>
        </p:blipFill>
        <p:spPr>
          <a:xfrm flipH="1">
            <a:off x="-152400" y="4256053"/>
            <a:ext cx="2641458" cy="2591076"/>
          </a:xfrm>
          <a:prstGeom prst="rect">
            <a:avLst/>
          </a:prstGeom>
        </p:spPr>
      </p:pic>
    </p:spTree>
    <p:extLst>
      <p:ext uri="{BB962C8B-B14F-4D97-AF65-F5344CB8AC3E}">
        <p14:creationId xmlns:p14="http://schemas.microsoft.com/office/powerpoint/2010/main" val="1767321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ctrTitle"/>
          </p:nvPr>
        </p:nvSpPr>
        <p:spPr>
          <a:xfrm>
            <a:off x="304800" y="2743200"/>
            <a:ext cx="8839200" cy="1295400"/>
          </a:xfrm>
        </p:spPr>
        <p:txBody>
          <a:bodyPr/>
          <a:lstStyle/>
          <a:p>
            <a:pPr>
              <a:lnSpc>
                <a:spcPct val="90000"/>
              </a:lnSpc>
            </a:pPr>
            <a:r>
              <a:rPr lang="en-US" b="1" dirty="0" smtClean="0">
                <a:effectLst>
                  <a:outerShdw blurRad="50800" dist="38100" dir="13500000" algn="br" rotWithShape="0">
                    <a:prstClr val="black">
                      <a:alpha val="40000"/>
                    </a:prstClr>
                  </a:outerShdw>
                </a:effectLst>
              </a:rPr>
              <a:t>May the essentials presented by Dr. Larimore will assist you in raising highly healthy children, who will become highly healthy adults, who will contribute mightily to the health of the world around them.</a:t>
            </a:r>
            <a:endParaRPr lang="en-US" b="1" dirty="0">
              <a:effectLst>
                <a:outerShdw blurRad="50800" dist="38100" dir="13500000" algn="br" rotWithShape="0">
                  <a:prstClr val="black">
                    <a:alpha val="40000"/>
                  </a:prstClr>
                </a:outerShdw>
              </a:effectLst>
            </a:endParaRPr>
          </a:p>
        </p:txBody>
      </p:sp>
      <p:pic>
        <p:nvPicPr>
          <p:cNvPr id="2" name="Picture 1"/>
          <p:cNvPicPr>
            <a:picLocks noChangeAspect="1"/>
          </p:cNvPicPr>
          <p:nvPr/>
        </p:nvPicPr>
        <p:blipFill>
          <a:blip r:embed="rId3"/>
          <a:stretch>
            <a:fillRect/>
          </a:stretch>
        </p:blipFill>
        <p:spPr>
          <a:xfrm>
            <a:off x="-304800" y="4191000"/>
            <a:ext cx="3581400" cy="2667000"/>
          </a:xfrm>
          <a:prstGeom prst="rect">
            <a:avLst/>
          </a:prstGeom>
        </p:spPr>
      </p:pic>
      <p:pic>
        <p:nvPicPr>
          <p:cNvPr id="3" name="Picture 2"/>
          <p:cNvPicPr>
            <a:picLocks noChangeAspect="1"/>
          </p:cNvPicPr>
          <p:nvPr/>
        </p:nvPicPr>
        <p:blipFill rotWithShape="1">
          <a:blip r:embed="rId4"/>
          <a:srcRect l="13321" r="1650"/>
          <a:stretch/>
        </p:blipFill>
        <p:spPr>
          <a:xfrm>
            <a:off x="3124200" y="4191000"/>
            <a:ext cx="3124200" cy="2667000"/>
          </a:xfrm>
          <a:prstGeom prst="rect">
            <a:avLst/>
          </a:prstGeom>
        </p:spPr>
      </p:pic>
      <p:pic>
        <p:nvPicPr>
          <p:cNvPr id="5" name="Picture 4"/>
          <p:cNvPicPr>
            <a:picLocks noChangeAspect="1"/>
          </p:cNvPicPr>
          <p:nvPr/>
        </p:nvPicPr>
        <p:blipFill rotWithShape="1">
          <a:blip r:embed="rId5"/>
          <a:srcRect l="7147" r="15854" b="6059"/>
          <a:stretch/>
        </p:blipFill>
        <p:spPr>
          <a:xfrm>
            <a:off x="6172200" y="4191000"/>
            <a:ext cx="2971800" cy="2667000"/>
          </a:xfrm>
          <a:prstGeom prst="rect">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28600"/>
            <a:ext cx="5867400" cy="792162"/>
          </a:xfrm>
        </p:spPr>
        <p:txBody>
          <a:bodyPr/>
          <a:lstStyle/>
          <a:p>
            <a:r>
              <a:rPr lang="en-US" sz="4800" b="1" dirty="0" smtClean="0">
                <a:solidFill>
                  <a:srgbClr val="800000"/>
                </a:solidFill>
              </a:rPr>
              <a:t>References</a:t>
            </a:r>
            <a:endParaRPr lang="en-US" sz="4800" b="1" dirty="0">
              <a:solidFill>
                <a:srgbClr val="800000"/>
              </a:solidFill>
            </a:endParaRPr>
          </a:p>
        </p:txBody>
      </p:sp>
      <p:sp>
        <p:nvSpPr>
          <p:cNvPr id="5" name="Content Placeholder 4"/>
          <p:cNvSpPr>
            <a:spLocks noGrp="1"/>
          </p:cNvSpPr>
          <p:nvPr>
            <p:ph idx="1"/>
          </p:nvPr>
        </p:nvSpPr>
        <p:spPr>
          <a:xfrm>
            <a:off x="1828800" y="1143000"/>
            <a:ext cx="7086600" cy="5334000"/>
          </a:xfrm>
        </p:spPr>
        <p:txBody>
          <a:bodyPr/>
          <a:lstStyle/>
          <a:p>
            <a:pPr>
              <a:lnSpc>
                <a:spcPct val="90000"/>
              </a:lnSpc>
              <a:spcBef>
                <a:spcPts val="0"/>
              </a:spcBef>
            </a:pPr>
            <a:r>
              <a:rPr lang="en-US" sz="3200" dirty="0" err="1" smtClean="0"/>
              <a:t>Barna</a:t>
            </a:r>
            <a:r>
              <a:rPr lang="en-US" sz="3200" dirty="0" smtClean="0"/>
              <a:t>, George.  “Teens &amp; Adults Have Little Change of Accepting Christ as Their Savior.”  </a:t>
            </a:r>
            <a:r>
              <a:rPr lang="en-US" sz="3200" i="1" dirty="0" err="1" smtClean="0"/>
              <a:t>Barna’s</a:t>
            </a:r>
            <a:r>
              <a:rPr lang="en-US" sz="3200" i="1" dirty="0" smtClean="0"/>
              <a:t> Updates, </a:t>
            </a:r>
            <a:r>
              <a:rPr lang="en-US" sz="3200" dirty="0" smtClean="0"/>
              <a:t>November 15, 1999. </a:t>
            </a:r>
            <a:endParaRPr lang="en-US" sz="3200" dirty="0"/>
          </a:p>
          <a:p>
            <a:pPr>
              <a:lnSpc>
                <a:spcPct val="90000"/>
              </a:lnSpc>
              <a:spcBef>
                <a:spcPts val="0"/>
              </a:spcBef>
            </a:pPr>
            <a:r>
              <a:rPr lang="en-US" sz="3200" dirty="0" err="1" smtClean="0"/>
              <a:t>Garbarino</a:t>
            </a:r>
            <a:r>
              <a:rPr lang="en-US" sz="3200" dirty="0" smtClean="0"/>
              <a:t>, James.  </a:t>
            </a:r>
            <a:r>
              <a:rPr lang="en-US" sz="3200" i="1" dirty="0" smtClean="0"/>
              <a:t>Lost Boys: Why Our Sons Turn Violent and How We Can Save Them </a:t>
            </a:r>
            <a:r>
              <a:rPr lang="en-US" sz="3200" dirty="0" smtClean="0"/>
              <a:t>(New York: Free Press, 1999).</a:t>
            </a:r>
          </a:p>
          <a:p>
            <a:pPr>
              <a:lnSpc>
                <a:spcPct val="90000"/>
              </a:lnSpc>
              <a:spcBef>
                <a:spcPts val="0"/>
              </a:spcBef>
            </a:pPr>
            <a:r>
              <a:rPr lang="en-US" sz="3200" dirty="0" smtClean="0"/>
              <a:t>Larimore</a:t>
            </a:r>
            <a:r>
              <a:rPr lang="en-US" sz="3200" dirty="0"/>
              <a:t>, Walt with Stephen &amp; Amanda Sorenson. </a:t>
            </a:r>
            <a:r>
              <a:rPr lang="en-US" sz="3200" i="1" dirty="0"/>
              <a:t>God’s Design for Highly Healthy Children </a:t>
            </a:r>
            <a:r>
              <a:rPr lang="en-US" sz="3200" dirty="0"/>
              <a:t>Grand Rapids, MI:  Zondervan, 2004)</a:t>
            </a:r>
            <a:r>
              <a:rPr lang="en-US" sz="3200" dirty="0" smtClean="0"/>
              <a:t>.</a:t>
            </a:r>
          </a:p>
          <a:p>
            <a:endParaRPr lang="en-US" sz="2800" dirty="0"/>
          </a:p>
          <a:p>
            <a:endParaRPr lang="en-US" sz="2800" dirty="0"/>
          </a:p>
        </p:txBody>
      </p:sp>
      <p:pic>
        <p:nvPicPr>
          <p:cNvPr id="6" name="Picture 3" descr="MIGDALE1500009"/>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19349" y="3733800"/>
            <a:ext cx="1695750" cy="2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0" y="762000"/>
            <a:ext cx="1714500" cy="2286000"/>
          </a:xfrm>
          <a:prstGeom prst="rect">
            <a:avLst/>
          </a:prstGeom>
          <a:ln w="38100" cmpd="sng">
            <a:solidFill>
              <a:srgbClr val="F07F09"/>
            </a:solidFill>
          </a:ln>
        </p:spPr>
      </p:pic>
    </p:spTree>
    <p:extLst>
      <p:ext uri="{BB962C8B-B14F-4D97-AF65-F5344CB8AC3E}">
        <p14:creationId xmlns:p14="http://schemas.microsoft.com/office/powerpoint/2010/main" val="1087638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5600" y="152400"/>
            <a:ext cx="5867400" cy="792162"/>
          </a:xfrm>
        </p:spPr>
        <p:txBody>
          <a:bodyPr/>
          <a:lstStyle/>
          <a:p>
            <a:r>
              <a:rPr lang="en-US" sz="4800" b="1" dirty="0" smtClean="0">
                <a:solidFill>
                  <a:srgbClr val="800000"/>
                </a:solidFill>
              </a:rPr>
              <a:t>References</a:t>
            </a:r>
            <a:endParaRPr lang="en-US" sz="4800" b="1" dirty="0">
              <a:solidFill>
                <a:srgbClr val="800000"/>
              </a:solidFill>
            </a:endParaRPr>
          </a:p>
        </p:txBody>
      </p:sp>
      <p:sp>
        <p:nvSpPr>
          <p:cNvPr id="5" name="Content Placeholder 4"/>
          <p:cNvSpPr>
            <a:spLocks noGrp="1"/>
          </p:cNvSpPr>
          <p:nvPr>
            <p:ph idx="1"/>
          </p:nvPr>
        </p:nvSpPr>
        <p:spPr>
          <a:xfrm>
            <a:off x="1828800" y="1143000"/>
            <a:ext cx="7086600" cy="5334000"/>
          </a:xfrm>
        </p:spPr>
        <p:txBody>
          <a:bodyPr/>
          <a:lstStyle/>
          <a:p>
            <a:pPr>
              <a:lnSpc>
                <a:spcPct val="90000"/>
              </a:lnSpc>
              <a:spcBef>
                <a:spcPts val="0"/>
              </a:spcBef>
            </a:pPr>
            <a:r>
              <a:rPr lang="en-US" sz="3600" dirty="0" smtClean="0"/>
              <a:t>Mayo Clinic Report. In </a:t>
            </a:r>
            <a:r>
              <a:rPr lang="en-US" sz="3600" dirty="0" smtClean="0">
                <a:hlinkClick r:id="rId3"/>
              </a:rPr>
              <a:t>www.mayoclinic.org/diseases-conditions/childhood-obesity/basics</a:t>
            </a:r>
            <a:r>
              <a:rPr lang="en-US" sz="3600" dirty="0" smtClean="0"/>
              <a:t>.</a:t>
            </a:r>
          </a:p>
          <a:p>
            <a:pPr>
              <a:lnSpc>
                <a:spcPct val="90000"/>
              </a:lnSpc>
              <a:spcBef>
                <a:spcPts val="0"/>
              </a:spcBef>
            </a:pPr>
            <a:r>
              <a:rPr lang="en-US" sz="3600" dirty="0" smtClean="0"/>
              <a:t>National </a:t>
            </a:r>
            <a:r>
              <a:rPr lang="en-US" sz="3600" dirty="0"/>
              <a:t>Center for Health Statistics. Health, United States, 2011: With Special Features on Socioeconomic Status and Health. Hyattsville, MD; U.S. Department of Health and Human Services; 2012</a:t>
            </a:r>
            <a:r>
              <a:rPr lang="en-US" sz="3600" dirty="0" smtClean="0"/>
              <a:t>.</a:t>
            </a:r>
          </a:p>
          <a:p>
            <a:pPr>
              <a:lnSpc>
                <a:spcPct val="90000"/>
              </a:lnSpc>
              <a:spcBef>
                <a:spcPts val="0"/>
              </a:spcBef>
            </a:pPr>
            <a:endParaRPr lang="en-US" sz="3600" dirty="0"/>
          </a:p>
        </p:txBody>
      </p:sp>
      <p:pic>
        <p:nvPicPr>
          <p:cNvPr id="6" name="Picture 3" descr="MIGDALE1500009"/>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19349" y="3733800"/>
            <a:ext cx="1695750" cy="2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762000"/>
            <a:ext cx="1714500" cy="2286000"/>
          </a:xfrm>
          <a:prstGeom prst="rect">
            <a:avLst/>
          </a:prstGeom>
          <a:ln w="38100" cmpd="sng">
            <a:solidFill>
              <a:srgbClr val="F07F09"/>
            </a:solidFill>
          </a:ln>
        </p:spPr>
      </p:pic>
    </p:spTree>
    <p:extLst>
      <p:ext uri="{BB962C8B-B14F-4D97-AF65-F5344CB8AC3E}">
        <p14:creationId xmlns:p14="http://schemas.microsoft.com/office/powerpoint/2010/main" val="12650704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6934200" cy="792162"/>
          </a:xfrm>
        </p:spPr>
        <p:txBody>
          <a:bodyPr/>
          <a:lstStyle/>
          <a:p>
            <a:r>
              <a:rPr lang="en-US" dirty="0" smtClean="0"/>
              <a:t>		</a:t>
            </a:r>
            <a:r>
              <a:rPr lang="en-US" b="1" dirty="0" smtClean="0">
                <a:solidFill>
                  <a:srgbClr val="800000"/>
                </a:solidFill>
              </a:rPr>
              <a:t>References</a:t>
            </a:r>
            <a:endParaRPr lang="en-US" dirty="0"/>
          </a:p>
        </p:txBody>
      </p:sp>
      <p:sp>
        <p:nvSpPr>
          <p:cNvPr id="3" name="Content Placeholder 2"/>
          <p:cNvSpPr>
            <a:spLocks noGrp="1"/>
          </p:cNvSpPr>
          <p:nvPr>
            <p:ph idx="1"/>
          </p:nvPr>
        </p:nvSpPr>
        <p:spPr>
          <a:xfrm>
            <a:off x="1752600" y="1219200"/>
            <a:ext cx="6934200" cy="4983163"/>
          </a:xfrm>
        </p:spPr>
        <p:txBody>
          <a:bodyPr/>
          <a:lstStyle/>
          <a:p>
            <a:pPr>
              <a:lnSpc>
                <a:spcPct val="90000"/>
              </a:lnSpc>
              <a:spcBef>
                <a:spcPts val="0"/>
              </a:spcBef>
            </a:pPr>
            <a:r>
              <a:rPr lang="en-US" sz="3200" dirty="0"/>
              <a:t>Ogden CL, Carroll MD, Kit BK, </a:t>
            </a:r>
            <a:r>
              <a:rPr lang="en-US" sz="3200" dirty="0" err="1"/>
              <a:t>Flegal</a:t>
            </a:r>
            <a:r>
              <a:rPr lang="en-US" sz="3200" dirty="0"/>
              <a:t> KM. “Prevalence of childhood and adult obesity in the United States, 2011-2012.”  </a:t>
            </a:r>
            <a:r>
              <a:rPr lang="en-US" sz="3200" i="1" dirty="0"/>
              <a:t>Journal of the American Medical Association</a:t>
            </a:r>
            <a:r>
              <a:rPr lang="en-US" sz="3200" dirty="0"/>
              <a:t> 2014;311(8):806-</a:t>
            </a:r>
            <a:r>
              <a:rPr lang="en-US" sz="3200" dirty="0" smtClean="0"/>
              <a:t>814</a:t>
            </a:r>
          </a:p>
          <a:p>
            <a:pPr>
              <a:lnSpc>
                <a:spcPct val="90000"/>
              </a:lnSpc>
              <a:spcBef>
                <a:spcPts val="0"/>
              </a:spcBef>
            </a:pPr>
            <a:r>
              <a:rPr lang="en-US" sz="3200" dirty="0" smtClean="0"/>
              <a:t>Weaver</a:t>
            </a:r>
            <a:r>
              <a:rPr lang="en-US" sz="3200" dirty="0"/>
              <a:t>, Andrew, et. Al.  “An Analysis of Research on Religious and Spiritual Variables in Three Major Mental Health Nursing Journals, 1991-1995,” </a:t>
            </a:r>
            <a:r>
              <a:rPr lang="en-US" sz="3200" i="1" dirty="0"/>
              <a:t>Issues in Mental Healthy Nursing 1998 (April 1998): 3:263-76.</a:t>
            </a:r>
          </a:p>
          <a:p>
            <a:pPr>
              <a:lnSpc>
                <a:spcPct val="90000"/>
              </a:lnSpc>
              <a:spcBef>
                <a:spcPts val="0"/>
              </a:spcBef>
            </a:pPr>
            <a:r>
              <a:rPr lang="en-US" sz="3200" dirty="0"/>
              <a:t>.</a:t>
            </a:r>
          </a:p>
          <a:p>
            <a:endParaRPr lang="en-US" sz="3200" dirty="0"/>
          </a:p>
        </p:txBody>
      </p:sp>
    </p:spTree>
    <p:extLst>
      <p:ext uri="{BB962C8B-B14F-4D97-AF65-F5344CB8AC3E}">
        <p14:creationId xmlns:p14="http://schemas.microsoft.com/office/powerpoint/2010/main" val="36984832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7848600" cy="792162"/>
          </a:xfrm>
        </p:spPr>
        <p:txBody>
          <a:bodyPr/>
          <a:lstStyle/>
          <a:p>
            <a:r>
              <a:rPr lang="en-US" sz="4000" b="1" dirty="0" smtClean="0">
                <a:solidFill>
                  <a:srgbClr val="FF6600"/>
                </a:solidFill>
                <a:effectLst>
                  <a:outerShdw blurRad="50800" dist="38100" dir="10800000" algn="r" rotWithShape="0">
                    <a:prstClr val="black">
                      <a:alpha val="40000"/>
                    </a:prstClr>
                  </a:outerShdw>
                </a:effectLst>
                <a:latin typeface="Cambria"/>
                <a:cs typeface="Cambria"/>
              </a:rPr>
              <a:t>The Four Wheels of Health</a:t>
            </a:r>
            <a:endParaRPr lang="en-US" sz="4000" b="1" dirty="0">
              <a:solidFill>
                <a:srgbClr val="FF6600"/>
              </a:solidFill>
              <a:effectLst>
                <a:outerShdw blurRad="50800" dist="38100" dir="10800000" algn="r" rotWithShape="0">
                  <a:prstClr val="black">
                    <a:alpha val="40000"/>
                  </a:prstClr>
                </a:outerShdw>
              </a:effectLst>
              <a:latin typeface="Cambria"/>
              <a:cs typeface="Cambria"/>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07874121"/>
              </p:ext>
            </p:extLst>
          </p:nvPr>
        </p:nvGraphicFramePr>
        <p:xfrm>
          <a:off x="533400" y="12954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ctive gir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46268" y="4038600"/>
            <a:ext cx="2697731" cy="2811319"/>
          </a:xfrm>
          <a:prstGeom prst="rect">
            <a:avLst/>
          </a:prstGeom>
        </p:spPr>
      </p:pic>
    </p:spTree>
    <p:extLst>
      <p:ext uri="{BB962C8B-B14F-4D97-AF65-F5344CB8AC3E}">
        <p14:creationId xmlns:p14="http://schemas.microsoft.com/office/powerpoint/2010/main" val="1332922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B69AB7BF-C0C2-BB4B-86F1-98F068417EB5}"/>
                                            </p:graphicEl>
                                          </p:spTgt>
                                        </p:tgtEl>
                                        <p:attrNameLst>
                                          <p:attrName>style.visibility</p:attrName>
                                        </p:attrNameLst>
                                      </p:cBhvr>
                                      <p:to>
                                        <p:strVal val="visible"/>
                                      </p:to>
                                    </p:set>
                                    <p:anim calcmode="lin" valueType="num">
                                      <p:cBhvr additive="base">
                                        <p:cTn id="7" dur="500" fill="hold"/>
                                        <p:tgtEl>
                                          <p:spTgt spid="5">
                                            <p:graphicEl>
                                              <a:dgm id="{B69AB7BF-C0C2-BB4B-86F1-98F068417EB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B69AB7BF-C0C2-BB4B-86F1-98F068417EB5}"/>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6C6FB520-E011-7243-A83F-2354D3BDF441}"/>
                                            </p:graphicEl>
                                          </p:spTgt>
                                        </p:tgtEl>
                                        <p:attrNameLst>
                                          <p:attrName>style.visibility</p:attrName>
                                        </p:attrNameLst>
                                      </p:cBhvr>
                                      <p:to>
                                        <p:strVal val="visible"/>
                                      </p:to>
                                    </p:set>
                                    <p:anim calcmode="lin" valueType="num">
                                      <p:cBhvr additive="base">
                                        <p:cTn id="11" dur="500" fill="hold"/>
                                        <p:tgtEl>
                                          <p:spTgt spid="5">
                                            <p:graphicEl>
                                              <a:dgm id="{6C6FB520-E011-7243-A83F-2354D3BDF441}"/>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6C6FB520-E011-7243-A83F-2354D3BDF441}"/>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A9AD9FF9-5E63-FC4F-89EA-788606462F82}"/>
                                            </p:graphicEl>
                                          </p:spTgt>
                                        </p:tgtEl>
                                        <p:attrNameLst>
                                          <p:attrName>style.visibility</p:attrName>
                                        </p:attrNameLst>
                                      </p:cBhvr>
                                      <p:to>
                                        <p:strVal val="visible"/>
                                      </p:to>
                                    </p:set>
                                    <p:anim calcmode="lin" valueType="num">
                                      <p:cBhvr additive="base">
                                        <p:cTn id="17" dur="500" fill="hold"/>
                                        <p:tgtEl>
                                          <p:spTgt spid="5">
                                            <p:graphicEl>
                                              <a:dgm id="{A9AD9FF9-5E63-FC4F-89EA-788606462F82}"/>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A9AD9FF9-5E63-FC4F-89EA-788606462F82}"/>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C4051EF1-1529-344D-ADFF-42C74C0105C3}"/>
                                            </p:graphicEl>
                                          </p:spTgt>
                                        </p:tgtEl>
                                        <p:attrNameLst>
                                          <p:attrName>style.visibility</p:attrName>
                                        </p:attrNameLst>
                                      </p:cBhvr>
                                      <p:to>
                                        <p:strVal val="visible"/>
                                      </p:to>
                                    </p:set>
                                    <p:anim calcmode="lin" valueType="num">
                                      <p:cBhvr additive="base">
                                        <p:cTn id="21" dur="500" fill="hold"/>
                                        <p:tgtEl>
                                          <p:spTgt spid="5">
                                            <p:graphicEl>
                                              <a:dgm id="{C4051EF1-1529-344D-ADFF-42C74C0105C3}"/>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C4051EF1-1529-344D-ADFF-42C74C0105C3}"/>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1F90F4BB-D705-504D-BCCE-68AFFE20BCBA}"/>
                                            </p:graphicEl>
                                          </p:spTgt>
                                        </p:tgtEl>
                                        <p:attrNameLst>
                                          <p:attrName>style.visibility</p:attrName>
                                        </p:attrNameLst>
                                      </p:cBhvr>
                                      <p:to>
                                        <p:strVal val="visible"/>
                                      </p:to>
                                    </p:set>
                                    <p:anim calcmode="lin" valueType="num">
                                      <p:cBhvr additive="base">
                                        <p:cTn id="27" dur="500" fill="hold"/>
                                        <p:tgtEl>
                                          <p:spTgt spid="5">
                                            <p:graphicEl>
                                              <a:dgm id="{1F90F4BB-D705-504D-BCCE-68AFFE20BCBA}"/>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1F90F4BB-D705-504D-BCCE-68AFFE20BCBA}"/>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53ECACB4-0EC2-6845-9584-1AA5A80E124F}"/>
                                            </p:graphicEl>
                                          </p:spTgt>
                                        </p:tgtEl>
                                        <p:attrNameLst>
                                          <p:attrName>style.visibility</p:attrName>
                                        </p:attrNameLst>
                                      </p:cBhvr>
                                      <p:to>
                                        <p:strVal val="visible"/>
                                      </p:to>
                                    </p:set>
                                    <p:anim calcmode="lin" valueType="num">
                                      <p:cBhvr additive="base">
                                        <p:cTn id="31" dur="500" fill="hold"/>
                                        <p:tgtEl>
                                          <p:spTgt spid="5">
                                            <p:graphicEl>
                                              <a:dgm id="{53ECACB4-0EC2-6845-9584-1AA5A80E124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53ECACB4-0EC2-6845-9584-1AA5A80E124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B636DB66-2B7B-674F-94EB-3CD76BCFDACF}"/>
                                            </p:graphicEl>
                                          </p:spTgt>
                                        </p:tgtEl>
                                        <p:attrNameLst>
                                          <p:attrName>style.visibility</p:attrName>
                                        </p:attrNameLst>
                                      </p:cBhvr>
                                      <p:to>
                                        <p:strVal val="visible"/>
                                      </p:to>
                                    </p:set>
                                    <p:anim calcmode="lin" valueType="num">
                                      <p:cBhvr additive="base">
                                        <p:cTn id="37" dur="500" fill="hold"/>
                                        <p:tgtEl>
                                          <p:spTgt spid="5">
                                            <p:graphicEl>
                                              <a:dgm id="{B636DB66-2B7B-674F-94EB-3CD76BCFDAC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B636DB66-2B7B-674F-94EB-3CD76BCFDACF}"/>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graphicEl>
                                              <a:dgm id="{183B4D2F-3F14-A24B-B84A-80847AA389F5}"/>
                                            </p:graphicEl>
                                          </p:spTgt>
                                        </p:tgtEl>
                                        <p:attrNameLst>
                                          <p:attrName>style.visibility</p:attrName>
                                        </p:attrNameLst>
                                      </p:cBhvr>
                                      <p:to>
                                        <p:strVal val="visible"/>
                                      </p:to>
                                    </p:set>
                                    <p:anim calcmode="lin" valueType="num">
                                      <p:cBhvr additive="base">
                                        <p:cTn id="41" dur="500" fill="hold"/>
                                        <p:tgtEl>
                                          <p:spTgt spid="5">
                                            <p:graphicEl>
                                              <a:dgm id="{183B4D2F-3F14-A24B-B84A-80847AA389F5}"/>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183B4D2F-3F14-A24B-B84A-80847AA389F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flipH="1">
            <a:off x="5410199" y="5294630"/>
            <a:ext cx="3733800" cy="1560012"/>
          </a:xfrm>
          <a:prstGeom prst="rect">
            <a:avLst/>
          </a:prstGeom>
        </p:spPr>
      </p:pic>
      <p:sp>
        <p:nvSpPr>
          <p:cNvPr id="2" name="Title 1"/>
          <p:cNvSpPr>
            <a:spLocks noGrp="1"/>
          </p:cNvSpPr>
          <p:nvPr>
            <p:ph type="title"/>
          </p:nvPr>
        </p:nvSpPr>
        <p:spPr>
          <a:xfrm>
            <a:off x="1981200" y="304800"/>
            <a:ext cx="6934200" cy="792162"/>
          </a:xfrm>
        </p:spPr>
        <p:txBody>
          <a:bodyPr/>
          <a:lstStyle/>
          <a:p>
            <a:r>
              <a:rPr lang="en-US" b="1" dirty="0" smtClean="0">
                <a:solidFill>
                  <a:srgbClr val="FF0000"/>
                </a:solidFill>
              </a:rPr>
              <a:t>The Physical Wheel</a:t>
            </a:r>
            <a:endParaRPr lang="en-US" b="1" dirty="0">
              <a:solidFill>
                <a:srgbClr val="FF0000"/>
              </a:solidFill>
            </a:endParaRPr>
          </a:p>
        </p:txBody>
      </p:sp>
      <p:sp>
        <p:nvSpPr>
          <p:cNvPr id="3" name="Content Placeholder 2"/>
          <p:cNvSpPr>
            <a:spLocks noGrp="1"/>
          </p:cNvSpPr>
          <p:nvPr>
            <p:ph idx="1"/>
          </p:nvPr>
        </p:nvSpPr>
        <p:spPr>
          <a:xfrm>
            <a:off x="1752600" y="1295400"/>
            <a:ext cx="7162800" cy="4754563"/>
          </a:xfrm>
        </p:spPr>
        <p:txBody>
          <a:bodyPr/>
          <a:lstStyle/>
          <a:p>
            <a:pPr>
              <a:spcBef>
                <a:spcPts val="0"/>
              </a:spcBef>
            </a:pPr>
            <a:r>
              <a:rPr lang="en-US" sz="3600" b="1" dirty="0" smtClean="0"/>
              <a:t>Preventing diseases and treating it as early as possible is essential.</a:t>
            </a:r>
          </a:p>
          <a:p>
            <a:pPr>
              <a:spcBef>
                <a:spcPts val="0"/>
              </a:spcBef>
            </a:pPr>
            <a:r>
              <a:rPr lang="en-US" sz="3600" b="1" dirty="0" smtClean="0"/>
              <a:t>When illness or disorder occurs, physical health involves learning to cope and adapt at needed.</a:t>
            </a:r>
          </a:p>
          <a:p>
            <a:pPr>
              <a:spcBef>
                <a:spcPts val="0"/>
              </a:spcBef>
            </a:pPr>
            <a:r>
              <a:rPr lang="en-US" sz="3600" b="1" dirty="0" smtClean="0"/>
              <a:t>With good emotional, relational, and spiritual health, a child lacking physical “wholeness” can still be highly healthy.</a:t>
            </a:r>
          </a:p>
          <a:p>
            <a:pPr>
              <a:spcBef>
                <a:spcPts val="0"/>
              </a:spcBef>
            </a:pPr>
            <a:endParaRPr lang="en-US" sz="3600" b="1" dirty="0" smtClean="0">
              <a:solidFill>
                <a:srgbClr val="FF0000"/>
              </a:solidFill>
            </a:endParaRPr>
          </a:p>
          <a:p>
            <a:pPr>
              <a:lnSpc>
                <a:spcPct val="90000"/>
              </a:lnSpc>
              <a:spcBef>
                <a:spcPts val="0"/>
              </a:spcBef>
            </a:pPr>
            <a:endParaRPr lang="en-US" sz="3600" b="1" dirty="0">
              <a:solidFill>
                <a:srgbClr val="FF0000"/>
              </a:solidFill>
            </a:endParaRPr>
          </a:p>
        </p:txBody>
      </p:sp>
      <p:pic>
        <p:nvPicPr>
          <p:cNvPr id="5" name="Picture 4"/>
          <p:cNvPicPr>
            <a:picLocks noChangeAspect="1"/>
          </p:cNvPicPr>
          <p:nvPr/>
        </p:nvPicPr>
        <p:blipFill>
          <a:blip r:embed="rId4"/>
          <a:stretch>
            <a:fillRect/>
          </a:stretch>
        </p:blipFill>
        <p:spPr>
          <a:xfrm>
            <a:off x="-29597" y="4191000"/>
            <a:ext cx="2163197" cy="2667000"/>
          </a:xfrm>
          <a:prstGeom prst="rect">
            <a:avLst/>
          </a:prstGeom>
        </p:spPr>
      </p:pic>
    </p:spTree>
    <p:extLst>
      <p:ext uri="{BB962C8B-B14F-4D97-AF65-F5344CB8AC3E}">
        <p14:creationId xmlns:p14="http://schemas.microsoft.com/office/powerpoint/2010/main" val="3820752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934200" cy="792162"/>
          </a:xfrm>
        </p:spPr>
        <p:txBody>
          <a:bodyPr/>
          <a:lstStyle/>
          <a:p>
            <a:r>
              <a:rPr lang="en-US" b="1" dirty="0" smtClean="0">
                <a:solidFill>
                  <a:srgbClr val="FF0000"/>
                </a:solidFill>
              </a:rPr>
              <a:t>The Physical Wheel</a:t>
            </a:r>
            <a:endParaRPr lang="en-US" b="1" dirty="0">
              <a:solidFill>
                <a:srgbClr val="FF0000"/>
              </a:solidFill>
            </a:endParaRPr>
          </a:p>
        </p:txBody>
      </p:sp>
      <p:sp>
        <p:nvSpPr>
          <p:cNvPr id="3" name="Content Placeholder 2"/>
          <p:cNvSpPr>
            <a:spLocks noGrp="1"/>
          </p:cNvSpPr>
          <p:nvPr>
            <p:ph idx="1"/>
          </p:nvPr>
        </p:nvSpPr>
        <p:spPr>
          <a:xfrm>
            <a:off x="1752600" y="1371600"/>
            <a:ext cx="7162800" cy="4754563"/>
          </a:xfrm>
        </p:spPr>
        <p:txBody>
          <a:bodyPr/>
          <a:lstStyle/>
          <a:p>
            <a:pPr>
              <a:lnSpc>
                <a:spcPct val="90000"/>
              </a:lnSpc>
              <a:spcBef>
                <a:spcPts val="0"/>
              </a:spcBef>
            </a:pPr>
            <a:r>
              <a:rPr lang="en-US" sz="3200" b="1" dirty="0" smtClean="0">
                <a:solidFill>
                  <a:srgbClr val="FF0000"/>
                </a:solidFill>
              </a:rPr>
              <a:t>Activity</a:t>
            </a:r>
            <a:r>
              <a:rPr lang="en-US" sz="3200" b="1" dirty="0" smtClean="0"/>
              <a:t> – exercise, play outside, participate in sports and physical education.</a:t>
            </a:r>
          </a:p>
          <a:p>
            <a:pPr>
              <a:lnSpc>
                <a:spcPct val="90000"/>
              </a:lnSpc>
              <a:spcBef>
                <a:spcPts val="0"/>
              </a:spcBef>
            </a:pPr>
            <a:r>
              <a:rPr lang="en-US" sz="3200" b="1" dirty="0" smtClean="0">
                <a:solidFill>
                  <a:srgbClr val="FF0000"/>
                </a:solidFill>
              </a:rPr>
              <a:t>Rest</a:t>
            </a:r>
            <a:r>
              <a:rPr lang="en-US" sz="3200" b="1" dirty="0" smtClean="0"/>
              <a:t> – adequate sleep and rest.</a:t>
            </a:r>
          </a:p>
          <a:p>
            <a:pPr>
              <a:lnSpc>
                <a:spcPct val="90000"/>
              </a:lnSpc>
              <a:spcBef>
                <a:spcPts val="0"/>
              </a:spcBef>
            </a:pPr>
            <a:r>
              <a:rPr lang="en-US" sz="3200" b="1" dirty="0" smtClean="0">
                <a:solidFill>
                  <a:srgbClr val="FF0000"/>
                </a:solidFill>
              </a:rPr>
              <a:t>Nutrition </a:t>
            </a:r>
            <a:r>
              <a:rPr lang="en-US" sz="3200" b="1" dirty="0" smtClean="0"/>
              <a:t>– drink water, nutritious foods, abstain from alcohol, smoking, etc.</a:t>
            </a:r>
          </a:p>
          <a:p>
            <a:pPr>
              <a:lnSpc>
                <a:spcPct val="90000"/>
              </a:lnSpc>
              <a:spcBef>
                <a:spcPts val="0"/>
              </a:spcBef>
            </a:pPr>
            <a:r>
              <a:rPr lang="en-US" sz="3200" b="1" dirty="0" smtClean="0">
                <a:solidFill>
                  <a:srgbClr val="FF0000"/>
                </a:solidFill>
              </a:rPr>
              <a:t>Immunizations </a:t>
            </a:r>
            <a:r>
              <a:rPr lang="en-US" sz="3200" b="1" dirty="0" smtClean="0"/>
              <a:t>– get the necessary immunizations and recommended vaccines.</a:t>
            </a:r>
            <a:endParaRPr lang="en-US" sz="3200" b="1" dirty="0">
              <a:solidFill>
                <a:srgbClr val="FF0000"/>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flipH="1">
            <a:off x="5410199" y="5294630"/>
            <a:ext cx="3733800" cy="1560012"/>
          </a:xfrm>
          <a:prstGeom prst="rect">
            <a:avLst/>
          </a:prstGeom>
        </p:spPr>
      </p:pic>
      <p:pic>
        <p:nvPicPr>
          <p:cNvPr id="5" name="Picture 4"/>
          <p:cNvPicPr>
            <a:picLocks noChangeAspect="1"/>
          </p:cNvPicPr>
          <p:nvPr/>
        </p:nvPicPr>
        <p:blipFill>
          <a:blip r:embed="rId4"/>
          <a:stretch>
            <a:fillRect/>
          </a:stretch>
        </p:blipFill>
        <p:spPr>
          <a:xfrm>
            <a:off x="-29597" y="4191000"/>
            <a:ext cx="2163197" cy="2667000"/>
          </a:xfrm>
          <a:prstGeom prst="rect">
            <a:avLst/>
          </a:prstGeom>
        </p:spPr>
      </p:pic>
    </p:spTree>
    <p:extLst>
      <p:ext uri="{BB962C8B-B14F-4D97-AF65-F5344CB8AC3E}">
        <p14:creationId xmlns:p14="http://schemas.microsoft.com/office/powerpoint/2010/main" val="2219175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Emotional Wheel</a:t>
            </a:r>
            <a:endParaRPr lang="en-US" b="1" dirty="0">
              <a:solidFill>
                <a:srgbClr val="FF0000"/>
              </a:solidFill>
            </a:endParaRPr>
          </a:p>
        </p:txBody>
      </p:sp>
      <p:sp>
        <p:nvSpPr>
          <p:cNvPr id="3" name="Content Placeholder 2"/>
          <p:cNvSpPr>
            <a:spLocks noGrp="1"/>
          </p:cNvSpPr>
          <p:nvPr>
            <p:ph idx="1"/>
          </p:nvPr>
        </p:nvSpPr>
        <p:spPr/>
        <p:txBody>
          <a:bodyPr/>
          <a:lstStyle/>
          <a:p>
            <a:r>
              <a:rPr lang="en-US" sz="3200" b="1" dirty="0" smtClean="0"/>
              <a:t>Great emotional healthy is not the absence of emotional stress.</a:t>
            </a:r>
          </a:p>
          <a:p>
            <a:r>
              <a:rPr lang="en-US" sz="3200" b="1" dirty="0" smtClean="0"/>
              <a:t>Emotional health is learning to cope with and then embrace the full spectrum of human emotions—positive and negative.</a:t>
            </a:r>
          </a:p>
          <a:p>
            <a:r>
              <a:rPr lang="en-US" sz="3200" b="1" dirty="0" smtClean="0"/>
              <a:t>Parents must teach our children how to appropriately recognize and express the full range of human emotions.</a:t>
            </a:r>
          </a:p>
          <a:p>
            <a:pPr marL="0" indent="0">
              <a:buNone/>
            </a:pPr>
            <a:r>
              <a:rPr lang="en-US" sz="3200" b="1" dirty="0" smtClean="0"/>
              <a:t>  </a:t>
            </a:r>
            <a:endParaRPr lang="en-US" sz="3200" b="1" dirty="0"/>
          </a:p>
        </p:txBody>
      </p:sp>
    </p:spTree>
    <p:extLst>
      <p:ext uri="{BB962C8B-B14F-4D97-AF65-F5344CB8AC3E}">
        <p14:creationId xmlns:p14="http://schemas.microsoft.com/office/powerpoint/2010/main" val="33137934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Emotional Wheel</a:t>
            </a:r>
            <a:endParaRPr lang="en-US" dirty="0"/>
          </a:p>
        </p:txBody>
      </p:sp>
      <p:sp>
        <p:nvSpPr>
          <p:cNvPr id="3" name="Content Placeholder 2"/>
          <p:cNvSpPr>
            <a:spLocks noGrp="1"/>
          </p:cNvSpPr>
          <p:nvPr>
            <p:ph idx="1"/>
          </p:nvPr>
        </p:nvSpPr>
        <p:spPr>
          <a:xfrm>
            <a:off x="1752600" y="1143000"/>
            <a:ext cx="7391400" cy="4983163"/>
          </a:xfrm>
        </p:spPr>
        <p:txBody>
          <a:bodyPr/>
          <a:lstStyle/>
          <a:p>
            <a:pPr>
              <a:lnSpc>
                <a:spcPct val="110000"/>
              </a:lnSpc>
              <a:spcBef>
                <a:spcPts val="0"/>
              </a:spcBef>
            </a:pPr>
            <a:r>
              <a:rPr lang="en-US" sz="3200" b="1" dirty="0" smtClean="0">
                <a:solidFill>
                  <a:srgbClr val="FF0000"/>
                </a:solidFill>
              </a:rPr>
              <a:t>Love/Respect</a:t>
            </a:r>
            <a:r>
              <a:rPr lang="en-US" sz="3200" b="1" dirty="0" smtClean="0"/>
              <a:t> – communicate love &amp; respect to your child.</a:t>
            </a:r>
          </a:p>
          <a:p>
            <a:pPr>
              <a:lnSpc>
                <a:spcPct val="110000"/>
              </a:lnSpc>
              <a:spcBef>
                <a:spcPts val="0"/>
              </a:spcBef>
            </a:pPr>
            <a:r>
              <a:rPr lang="en-US" sz="3200" b="1" dirty="0" smtClean="0">
                <a:solidFill>
                  <a:srgbClr val="FF0000"/>
                </a:solidFill>
              </a:rPr>
              <a:t>Affirmation/Appreciation </a:t>
            </a:r>
            <a:r>
              <a:rPr lang="en-US" sz="3200" b="1" dirty="0" smtClean="0"/>
              <a:t>-- Praise your child’s unique qualities, gifts, and talents.</a:t>
            </a:r>
          </a:p>
          <a:p>
            <a:pPr>
              <a:lnSpc>
                <a:spcPct val="110000"/>
              </a:lnSpc>
              <a:spcBef>
                <a:spcPts val="0"/>
              </a:spcBef>
            </a:pPr>
            <a:r>
              <a:rPr lang="en-US" sz="3200" b="1" dirty="0" smtClean="0">
                <a:solidFill>
                  <a:srgbClr val="FF0000"/>
                </a:solidFill>
              </a:rPr>
              <a:t>Media/Learning </a:t>
            </a:r>
            <a:r>
              <a:rPr lang="en-US" sz="3200" b="1" dirty="0" smtClean="0"/>
              <a:t>– influence your child’s learning.  Encourage reading, playing besides TV/ computer games.</a:t>
            </a:r>
          </a:p>
          <a:p>
            <a:pPr>
              <a:lnSpc>
                <a:spcPct val="110000"/>
              </a:lnSpc>
              <a:spcBef>
                <a:spcPts val="0"/>
              </a:spcBef>
            </a:pPr>
            <a:r>
              <a:rPr lang="en-US" sz="3200" b="1" dirty="0" smtClean="0">
                <a:solidFill>
                  <a:srgbClr val="FF0000"/>
                </a:solidFill>
              </a:rPr>
              <a:t>Boundaries </a:t>
            </a:r>
            <a:r>
              <a:rPr lang="en-US" sz="3200" b="1" dirty="0" smtClean="0"/>
              <a:t>-- Set appropriate &amp; limits for media use and learning.</a:t>
            </a:r>
            <a:endParaRPr lang="en-US" sz="3200" b="1" dirty="0"/>
          </a:p>
        </p:txBody>
      </p:sp>
    </p:spTree>
    <p:extLst>
      <p:ext uri="{BB962C8B-B14F-4D97-AF65-F5344CB8AC3E}">
        <p14:creationId xmlns:p14="http://schemas.microsoft.com/office/powerpoint/2010/main" val="290937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C103368189990">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111B2EB-D8F6-41DE-A131-963A39A88F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TC103368189990</Template>
  <TotalTime>5462</TotalTime>
  <Words>4632</Words>
  <Application>Microsoft Macintosh PowerPoint</Application>
  <PresentationFormat>On-screen Show (4:3)</PresentationFormat>
  <Paragraphs>511</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TC103368189990</vt:lpstr>
      <vt:lpstr>God’s Design for       Highly Healthy           Children</vt:lpstr>
      <vt:lpstr>What’s a Highly Healthy Child?</vt:lpstr>
      <vt:lpstr>Nick Zervanos, M. D., family physician</vt:lpstr>
      <vt:lpstr>Ellen G. White, Child Guidance, p. 103.</vt:lpstr>
      <vt:lpstr>The Four Wheels of Health</vt:lpstr>
      <vt:lpstr>The Physical Wheel</vt:lpstr>
      <vt:lpstr>The Physical Wheel</vt:lpstr>
      <vt:lpstr>The Emotional Wheel</vt:lpstr>
      <vt:lpstr>The Emotional Wheel</vt:lpstr>
      <vt:lpstr>The Relational Wheel</vt:lpstr>
      <vt:lpstr>The Relational Wheel</vt:lpstr>
      <vt:lpstr>The Spiritual Wheel</vt:lpstr>
      <vt:lpstr>PowerPoint Presentation</vt:lpstr>
      <vt:lpstr>1.  Be Proactive in Preventing  Physical Disease </vt:lpstr>
      <vt:lpstr>PowerPoint Presentation</vt:lpstr>
      <vt:lpstr>2.  Ensure Proper Nutrition</vt:lpstr>
      <vt:lpstr>PowerPoint Presentation</vt:lpstr>
      <vt:lpstr>PowerPoint Presentation</vt:lpstr>
      <vt:lpstr>U. S. Childhood Obesity Facts</vt:lpstr>
      <vt:lpstr>What Can You Do?</vt:lpstr>
      <vt:lpstr>3.  Provide Adequate  Protection</vt:lpstr>
      <vt:lpstr>PowerPoint Presentation</vt:lpstr>
      <vt:lpstr>PowerPoint Presentation</vt:lpstr>
      <vt:lpstr>4.  Nurture Family Relationships</vt:lpstr>
      <vt:lpstr>5.  Establish A Spiritual     Foundation</vt:lpstr>
      <vt:lpstr>Research about Spirituality</vt:lpstr>
      <vt:lpstr>PowerPoint Presentation</vt:lpstr>
      <vt:lpstr>Establishing Your Child’s Spiritual    Foundation</vt:lpstr>
      <vt:lpstr>Child Guidance, 163</vt:lpstr>
      <vt:lpstr>6.  Connect With the Larger   Community</vt:lpstr>
      <vt:lpstr>PowerPoint Presentation</vt:lpstr>
      <vt:lpstr>PowerPoint Presentation</vt:lpstr>
      <vt:lpstr>7. Instill A Balanced Self-Concept</vt:lpstr>
      <vt:lpstr>PowerPoint Presentation</vt:lpstr>
      <vt:lpstr>Nurturing Your Child’s Self-Concept</vt:lpstr>
      <vt:lpstr>8. Engage in Healthy Activities</vt:lpstr>
      <vt:lpstr>PowerPoint Presentation</vt:lpstr>
      <vt:lpstr>9. Cultivate Growth &amp; Maturity</vt:lpstr>
      <vt:lpstr>PowerPoint Presentation</vt:lpstr>
      <vt:lpstr>May the essentials presented by Dr. Larimore will assist you in raising highly healthy children, who will become highly healthy adults, who will contribute mightily to the health of the world around them.</vt:lpstr>
      <vt:lpstr>References</vt:lpstr>
      <vt:lpstr>References</vt:lpstr>
      <vt:lpstr>  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Feast design template</dc:title>
  <dc:creator/>
  <cp:keywords/>
  <cp:lastModifiedBy>Linda Koh</cp:lastModifiedBy>
  <cp:revision>133</cp:revision>
  <dcterms:modified xsi:type="dcterms:W3CDTF">2015-09-28T19:32:17Z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TC103368189990</vt:lpwstr>
  </property>
</Properties>
</file>