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270" r:id="rId3"/>
    <p:sldId id="257" r:id="rId4"/>
    <p:sldId id="258" r:id="rId5"/>
    <p:sldId id="259" r:id="rId6"/>
    <p:sldId id="260" r:id="rId7"/>
    <p:sldId id="262" r:id="rId8"/>
    <p:sldId id="263" r:id="rId9"/>
    <p:sldId id="276" r:id="rId10"/>
    <p:sldId id="265" r:id="rId11"/>
    <p:sldId id="266" r:id="rId12"/>
    <p:sldId id="267" r:id="rId13"/>
    <p:sldId id="272"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6666"/>
    <a:srgbClr val="F2F2F2"/>
    <a:srgbClr val="004E4C"/>
    <a:srgbClr val="0A1B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56" autoAdjust="0"/>
  </p:normalViewPr>
  <p:slideViewPr>
    <p:cSldViewPr>
      <p:cViewPr>
        <p:scale>
          <a:sx n="50" d="100"/>
          <a:sy n="50" d="100"/>
        </p:scale>
        <p:origin x="-1456" y="-3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6A337-1818-42CF-AF21-16857051C682}"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8258826B-2854-4E02-A28C-81914B0F7888}">
      <dgm:prSet phldrT="[Text]" custT="1"/>
      <dgm:spPr/>
      <dgm:t>
        <a:bodyPr/>
        <a:lstStyle/>
        <a:p>
          <a:r>
            <a:rPr lang="en-US" sz="3200" b="1" dirty="0" smtClean="0">
              <a:effectLst>
                <a:outerShdw blurRad="38100" dist="38100" dir="2700000" algn="tl">
                  <a:srgbClr val="000000">
                    <a:alpha val="43137"/>
                  </a:srgbClr>
                </a:outerShdw>
              </a:effectLst>
              <a:latin typeface="Arial Narrow" pitchFamily="34" charset="0"/>
            </a:rPr>
            <a:t>Youth Protection Program</a:t>
          </a:r>
          <a:endParaRPr lang="en-US" sz="3200" b="1" dirty="0">
            <a:effectLst>
              <a:outerShdw blurRad="38100" dist="38100" dir="2700000" algn="tl">
                <a:srgbClr val="000000">
                  <a:alpha val="43137"/>
                </a:srgbClr>
              </a:outerShdw>
            </a:effectLst>
            <a:latin typeface="Arial Narrow" pitchFamily="34" charset="0"/>
          </a:endParaRPr>
        </a:p>
      </dgm:t>
    </dgm:pt>
    <dgm:pt modelId="{C30C513B-6C45-47D8-B855-0FA8672376AC}" type="parTrans" cxnId="{7ACAC2FC-41AA-4F73-A5A8-29F2C4735F6A}">
      <dgm:prSet/>
      <dgm:spPr/>
      <dgm:t>
        <a:bodyPr/>
        <a:lstStyle/>
        <a:p>
          <a:endParaRPr lang="en-US"/>
        </a:p>
      </dgm:t>
    </dgm:pt>
    <dgm:pt modelId="{48E83689-9710-4337-980A-46F7983FB372}" type="sibTrans" cxnId="{7ACAC2FC-41AA-4F73-A5A8-29F2C4735F6A}">
      <dgm:prSet/>
      <dgm:spPr/>
      <dgm:t>
        <a:bodyPr/>
        <a:lstStyle/>
        <a:p>
          <a:endParaRPr lang="en-US"/>
        </a:p>
      </dgm:t>
    </dgm:pt>
    <dgm:pt modelId="{91725241-4782-4438-B7A9-4A0F6FEC6219}">
      <dgm:prSet phldrT="[Text]" custT="1"/>
      <dgm:spPr/>
      <dgm:t>
        <a:bodyPr/>
        <a:lstStyle/>
        <a:p>
          <a:r>
            <a:rPr lang="en-US" sz="4400" b="1" dirty="0" smtClean="0">
              <a:effectLst>
                <a:outerShdw blurRad="38100" dist="38100" dir="2700000" algn="tl">
                  <a:srgbClr val="000000">
                    <a:alpha val="43137"/>
                  </a:srgbClr>
                </a:outerShdw>
              </a:effectLst>
            </a:rPr>
            <a:t>Train Adults</a:t>
          </a:r>
          <a:endParaRPr lang="en-US" sz="4400" b="1" dirty="0">
            <a:effectLst>
              <a:outerShdw blurRad="38100" dist="38100" dir="2700000" algn="tl">
                <a:srgbClr val="000000">
                  <a:alpha val="43137"/>
                </a:srgbClr>
              </a:outerShdw>
            </a:effectLst>
          </a:endParaRPr>
        </a:p>
      </dgm:t>
    </dgm:pt>
    <dgm:pt modelId="{DEA99519-DD7F-4838-9791-AFD5F83812A3}" type="parTrans" cxnId="{3F490824-72E3-4EE9-8BB1-ECB278DA072B}">
      <dgm:prSet/>
      <dgm:spPr/>
      <dgm:t>
        <a:bodyPr/>
        <a:lstStyle/>
        <a:p>
          <a:endParaRPr lang="en-US"/>
        </a:p>
      </dgm:t>
    </dgm:pt>
    <dgm:pt modelId="{064199AA-1143-4042-A9E1-931A99E8FAC9}" type="sibTrans" cxnId="{3F490824-72E3-4EE9-8BB1-ECB278DA072B}">
      <dgm:prSet/>
      <dgm:spPr/>
      <dgm:t>
        <a:bodyPr/>
        <a:lstStyle/>
        <a:p>
          <a:endParaRPr lang="en-US"/>
        </a:p>
      </dgm:t>
    </dgm:pt>
    <dgm:pt modelId="{DF3F208B-9414-4A4C-8CFF-8F0B9695BCED}">
      <dgm:prSet phldrT="[Text]" custT="1"/>
      <dgm:spPr/>
      <dgm:t>
        <a:bodyPr/>
        <a:lstStyle/>
        <a:p>
          <a:r>
            <a:rPr lang="en-US" sz="3200" b="1" dirty="0" smtClean="0">
              <a:effectLst>
                <a:outerShdw blurRad="38100" dist="38100" dir="2700000" algn="tl">
                  <a:srgbClr val="000000">
                    <a:alpha val="43137"/>
                  </a:srgbClr>
                </a:outerShdw>
              </a:effectLst>
            </a:rPr>
            <a:t>Background Screening</a:t>
          </a:r>
        </a:p>
        <a:p>
          <a:r>
            <a:rPr lang="en-US" sz="2400" b="1" dirty="0" smtClean="0">
              <a:solidFill>
                <a:schemeClr val="tx1"/>
              </a:solidFill>
              <a:effectLst/>
            </a:rPr>
            <a:t>Stop predators at the door</a:t>
          </a:r>
          <a:endParaRPr lang="en-US" sz="2400" b="1" dirty="0">
            <a:solidFill>
              <a:schemeClr val="tx1"/>
            </a:solidFill>
            <a:effectLst/>
          </a:endParaRPr>
        </a:p>
      </dgm:t>
    </dgm:pt>
    <dgm:pt modelId="{B28DB51F-DA62-4725-ABD4-0628B7C905FB}" type="parTrans" cxnId="{4276553B-7D3D-489E-8B9D-26E5605BBF19}">
      <dgm:prSet/>
      <dgm:spPr/>
      <dgm:t>
        <a:bodyPr/>
        <a:lstStyle/>
        <a:p>
          <a:endParaRPr lang="en-US"/>
        </a:p>
      </dgm:t>
    </dgm:pt>
    <dgm:pt modelId="{DC0C262F-38BF-4FB9-89E4-D88552CDF769}" type="sibTrans" cxnId="{4276553B-7D3D-489E-8B9D-26E5605BBF19}">
      <dgm:prSet/>
      <dgm:spPr/>
      <dgm:t>
        <a:bodyPr/>
        <a:lstStyle/>
        <a:p>
          <a:endParaRPr lang="en-US"/>
        </a:p>
      </dgm:t>
    </dgm:pt>
    <dgm:pt modelId="{722E1BC0-B8E1-49D2-B1C4-C73534D404CB}">
      <dgm:prSet phldrT="[Text]" custT="1"/>
      <dgm:spPr/>
      <dgm:t>
        <a:bodyPr/>
        <a:lstStyle/>
        <a:p>
          <a:pPr>
            <a:lnSpc>
              <a:spcPct val="100000"/>
            </a:lnSpc>
            <a:spcAft>
              <a:spcPts val="0"/>
            </a:spcAft>
          </a:pPr>
          <a:r>
            <a:rPr lang="en-US" sz="4400" b="1" dirty="0" smtClean="0">
              <a:effectLst>
                <a:outerShdw blurRad="38100" dist="38100" dir="2700000" algn="tl">
                  <a:srgbClr val="000000">
                    <a:alpha val="43137"/>
                  </a:srgbClr>
                </a:outerShdw>
              </a:effectLst>
            </a:rPr>
            <a:t>Train Youth</a:t>
          </a:r>
          <a:endParaRPr lang="en-US" sz="4400" b="1" dirty="0">
            <a:effectLst>
              <a:outerShdw blurRad="38100" dist="38100" dir="2700000" algn="tl">
                <a:srgbClr val="000000">
                  <a:alpha val="43137"/>
                </a:srgbClr>
              </a:outerShdw>
            </a:effectLst>
          </a:endParaRPr>
        </a:p>
      </dgm:t>
    </dgm:pt>
    <dgm:pt modelId="{971F430A-9A4C-4E37-887A-3F72FD954393}" type="parTrans" cxnId="{537D9DD0-2ACB-48F0-8BE3-6A0BA3B07456}">
      <dgm:prSet/>
      <dgm:spPr/>
      <dgm:t>
        <a:bodyPr/>
        <a:lstStyle/>
        <a:p>
          <a:endParaRPr lang="en-US"/>
        </a:p>
      </dgm:t>
    </dgm:pt>
    <dgm:pt modelId="{927EB105-CF8E-470C-8A02-A2C6841E5A75}" type="sibTrans" cxnId="{537D9DD0-2ACB-48F0-8BE3-6A0BA3B07456}">
      <dgm:prSet/>
      <dgm:spPr/>
      <dgm:t>
        <a:bodyPr/>
        <a:lstStyle/>
        <a:p>
          <a:endParaRPr lang="en-US"/>
        </a:p>
      </dgm:t>
    </dgm:pt>
    <dgm:pt modelId="{A8F5E0A6-E014-4A8D-A464-84DFE7ABE772}" type="pres">
      <dgm:prSet presAssocID="{B666A337-1818-42CF-AF21-16857051C682}" presName="cycle" presStyleCnt="0">
        <dgm:presLayoutVars>
          <dgm:chMax val="1"/>
          <dgm:dir/>
          <dgm:animLvl val="ctr"/>
          <dgm:resizeHandles val="exact"/>
        </dgm:presLayoutVars>
      </dgm:prSet>
      <dgm:spPr/>
      <dgm:t>
        <a:bodyPr/>
        <a:lstStyle/>
        <a:p>
          <a:endParaRPr lang="en-US"/>
        </a:p>
      </dgm:t>
    </dgm:pt>
    <dgm:pt modelId="{CB910960-E876-4A5B-B167-14BDD28350C6}" type="pres">
      <dgm:prSet presAssocID="{8258826B-2854-4E02-A28C-81914B0F7888}" presName="centerShape" presStyleLbl="node0" presStyleIdx="0" presStyleCnt="1" custScaleX="131352"/>
      <dgm:spPr/>
      <dgm:t>
        <a:bodyPr/>
        <a:lstStyle/>
        <a:p>
          <a:endParaRPr lang="en-US"/>
        </a:p>
      </dgm:t>
    </dgm:pt>
    <dgm:pt modelId="{EB07772A-E853-48AD-9FDE-7260F37C1FC9}" type="pres">
      <dgm:prSet presAssocID="{DEA99519-DD7F-4838-9791-AFD5F83812A3}" presName="parTrans" presStyleLbl="bgSibTrans2D1" presStyleIdx="0" presStyleCnt="3"/>
      <dgm:spPr/>
      <dgm:t>
        <a:bodyPr/>
        <a:lstStyle/>
        <a:p>
          <a:endParaRPr lang="en-US"/>
        </a:p>
      </dgm:t>
    </dgm:pt>
    <dgm:pt modelId="{05A55C75-2175-4987-B000-8338266B20B7}" type="pres">
      <dgm:prSet presAssocID="{91725241-4782-4438-B7A9-4A0F6FEC6219}" presName="node" presStyleLbl="node1" presStyleIdx="0" presStyleCnt="3">
        <dgm:presLayoutVars>
          <dgm:bulletEnabled val="1"/>
        </dgm:presLayoutVars>
      </dgm:prSet>
      <dgm:spPr/>
      <dgm:t>
        <a:bodyPr/>
        <a:lstStyle/>
        <a:p>
          <a:endParaRPr lang="en-US"/>
        </a:p>
      </dgm:t>
    </dgm:pt>
    <dgm:pt modelId="{BE025B54-2E15-4738-848E-18274B9ECE30}" type="pres">
      <dgm:prSet presAssocID="{B28DB51F-DA62-4725-ABD4-0628B7C905FB}" presName="parTrans" presStyleLbl="bgSibTrans2D1" presStyleIdx="1" presStyleCnt="3"/>
      <dgm:spPr/>
      <dgm:t>
        <a:bodyPr/>
        <a:lstStyle/>
        <a:p>
          <a:endParaRPr lang="en-US"/>
        </a:p>
      </dgm:t>
    </dgm:pt>
    <dgm:pt modelId="{9B4A2A64-0D45-427D-A347-F87FC2BD874E}" type="pres">
      <dgm:prSet presAssocID="{DF3F208B-9414-4A4C-8CFF-8F0B9695BCED}" presName="node" presStyleLbl="node1" presStyleIdx="1" presStyleCnt="3" custScaleX="122464">
        <dgm:presLayoutVars>
          <dgm:bulletEnabled val="1"/>
        </dgm:presLayoutVars>
      </dgm:prSet>
      <dgm:spPr/>
      <dgm:t>
        <a:bodyPr/>
        <a:lstStyle/>
        <a:p>
          <a:endParaRPr lang="en-US"/>
        </a:p>
      </dgm:t>
    </dgm:pt>
    <dgm:pt modelId="{8CB7BA80-FD17-45B4-994B-C07805C2F0C8}" type="pres">
      <dgm:prSet presAssocID="{971F430A-9A4C-4E37-887A-3F72FD954393}" presName="parTrans" presStyleLbl="bgSibTrans2D1" presStyleIdx="2" presStyleCnt="3"/>
      <dgm:spPr/>
      <dgm:t>
        <a:bodyPr/>
        <a:lstStyle/>
        <a:p>
          <a:endParaRPr lang="en-US"/>
        </a:p>
      </dgm:t>
    </dgm:pt>
    <dgm:pt modelId="{D664F8BE-D478-45A5-98D6-BE2C1A3C3B3C}" type="pres">
      <dgm:prSet presAssocID="{722E1BC0-B8E1-49D2-B1C4-C73534D404CB}" presName="node" presStyleLbl="node1" presStyleIdx="2" presStyleCnt="3" custScaleX="104574" custRadScaleRad="104308" custRadScaleInc="1413">
        <dgm:presLayoutVars>
          <dgm:bulletEnabled val="1"/>
        </dgm:presLayoutVars>
      </dgm:prSet>
      <dgm:spPr/>
      <dgm:t>
        <a:bodyPr/>
        <a:lstStyle/>
        <a:p>
          <a:endParaRPr lang="en-US"/>
        </a:p>
      </dgm:t>
    </dgm:pt>
  </dgm:ptLst>
  <dgm:cxnLst>
    <dgm:cxn modelId="{805C7878-5528-4326-851A-0F553D23A473}" type="presOf" srcId="{722E1BC0-B8E1-49D2-B1C4-C73534D404CB}" destId="{D664F8BE-D478-45A5-98D6-BE2C1A3C3B3C}" srcOrd="0" destOrd="0" presId="urn:microsoft.com/office/officeart/2005/8/layout/radial4"/>
    <dgm:cxn modelId="{537D9DD0-2ACB-48F0-8BE3-6A0BA3B07456}" srcId="{8258826B-2854-4E02-A28C-81914B0F7888}" destId="{722E1BC0-B8E1-49D2-B1C4-C73534D404CB}" srcOrd="2" destOrd="0" parTransId="{971F430A-9A4C-4E37-887A-3F72FD954393}" sibTransId="{927EB105-CF8E-470C-8A02-A2C6841E5A75}"/>
    <dgm:cxn modelId="{C7549FAB-6FBE-4F0E-9585-458C3E2782E1}" type="presOf" srcId="{91725241-4782-4438-B7A9-4A0F6FEC6219}" destId="{05A55C75-2175-4987-B000-8338266B20B7}" srcOrd="0" destOrd="0" presId="urn:microsoft.com/office/officeart/2005/8/layout/radial4"/>
    <dgm:cxn modelId="{3F490824-72E3-4EE9-8BB1-ECB278DA072B}" srcId="{8258826B-2854-4E02-A28C-81914B0F7888}" destId="{91725241-4782-4438-B7A9-4A0F6FEC6219}" srcOrd="0" destOrd="0" parTransId="{DEA99519-DD7F-4838-9791-AFD5F83812A3}" sibTransId="{064199AA-1143-4042-A9E1-931A99E8FAC9}"/>
    <dgm:cxn modelId="{79008C59-B010-475B-9170-B883727F5F29}" type="presOf" srcId="{8258826B-2854-4E02-A28C-81914B0F7888}" destId="{CB910960-E876-4A5B-B167-14BDD28350C6}" srcOrd="0" destOrd="0" presId="urn:microsoft.com/office/officeart/2005/8/layout/radial4"/>
    <dgm:cxn modelId="{7ACAC2FC-41AA-4F73-A5A8-29F2C4735F6A}" srcId="{B666A337-1818-42CF-AF21-16857051C682}" destId="{8258826B-2854-4E02-A28C-81914B0F7888}" srcOrd="0" destOrd="0" parTransId="{C30C513B-6C45-47D8-B855-0FA8672376AC}" sibTransId="{48E83689-9710-4337-980A-46F7983FB372}"/>
    <dgm:cxn modelId="{4276553B-7D3D-489E-8B9D-26E5605BBF19}" srcId="{8258826B-2854-4E02-A28C-81914B0F7888}" destId="{DF3F208B-9414-4A4C-8CFF-8F0B9695BCED}" srcOrd="1" destOrd="0" parTransId="{B28DB51F-DA62-4725-ABD4-0628B7C905FB}" sibTransId="{DC0C262F-38BF-4FB9-89E4-D88552CDF769}"/>
    <dgm:cxn modelId="{AE3758F3-BFB5-466B-A874-4BE3F123B3A3}" type="presOf" srcId="{B666A337-1818-42CF-AF21-16857051C682}" destId="{A8F5E0A6-E014-4A8D-A464-84DFE7ABE772}" srcOrd="0" destOrd="0" presId="urn:microsoft.com/office/officeart/2005/8/layout/radial4"/>
    <dgm:cxn modelId="{43D726A6-42BA-4E0D-9745-19D161ED6B9E}" type="presOf" srcId="{B28DB51F-DA62-4725-ABD4-0628B7C905FB}" destId="{BE025B54-2E15-4738-848E-18274B9ECE30}" srcOrd="0" destOrd="0" presId="urn:microsoft.com/office/officeart/2005/8/layout/radial4"/>
    <dgm:cxn modelId="{7BBDA8CC-4EF7-446D-AFC5-2AE92DE32847}" type="presOf" srcId="{971F430A-9A4C-4E37-887A-3F72FD954393}" destId="{8CB7BA80-FD17-45B4-994B-C07805C2F0C8}" srcOrd="0" destOrd="0" presId="urn:microsoft.com/office/officeart/2005/8/layout/radial4"/>
    <dgm:cxn modelId="{82C45AC4-ABA3-492B-9E2B-8BF0E575F457}" type="presOf" srcId="{DEA99519-DD7F-4838-9791-AFD5F83812A3}" destId="{EB07772A-E853-48AD-9FDE-7260F37C1FC9}" srcOrd="0" destOrd="0" presId="urn:microsoft.com/office/officeart/2005/8/layout/radial4"/>
    <dgm:cxn modelId="{99AADA2B-B399-41F0-BC30-E055D58A1C2C}" type="presOf" srcId="{DF3F208B-9414-4A4C-8CFF-8F0B9695BCED}" destId="{9B4A2A64-0D45-427D-A347-F87FC2BD874E}" srcOrd="0" destOrd="0" presId="urn:microsoft.com/office/officeart/2005/8/layout/radial4"/>
    <dgm:cxn modelId="{7B32D494-F911-4A7B-A722-25ED8A16A064}" type="presParOf" srcId="{A8F5E0A6-E014-4A8D-A464-84DFE7ABE772}" destId="{CB910960-E876-4A5B-B167-14BDD28350C6}" srcOrd="0" destOrd="0" presId="urn:microsoft.com/office/officeart/2005/8/layout/radial4"/>
    <dgm:cxn modelId="{E36385B3-B12E-4E14-8D59-C419A9A11113}" type="presParOf" srcId="{A8F5E0A6-E014-4A8D-A464-84DFE7ABE772}" destId="{EB07772A-E853-48AD-9FDE-7260F37C1FC9}" srcOrd="1" destOrd="0" presId="urn:microsoft.com/office/officeart/2005/8/layout/radial4"/>
    <dgm:cxn modelId="{43D852DD-C805-45D7-85E0-D7B62606C5F0}" type="presParOf" srcId="{A8F5E0A6-E014-4A8D-A464-84DFE7ABE772}" destId="{05A55C75-2175-4987-B000-8338266B20B7}" srcOrd="2" destOrd="0" presId="urn:microsoft.com/office/officeart/2005/8/layout/radial4"/>
    <dgm:cxn modelId="{6F666BF4-6BC4-490B-B59F-F971059F797E}" type="presParOf" srcId="{A8F5E0A6-E014-4A8D-A464-84DFE7ABE772}" destId="{BE025B54-2E15-4738-848E-18274B9ECE30}" srcOrd="3" destOrd="0" presId="urn:microsoft.com/office/officeart/2005/8/layout/radial4"/>
    <dgm:cxn modelId="{DC1C10BB-C6F6-4A70-A51F-1FCF2AF1DB22}" type="presParOf" srcId="{A8F5E0A6-E014-4A8D-A464-84DFE7ABE772}" destId="{9B4A2A64-0D45-427D-A347-F87FC2BD874E}" srcOrd="4" destOrd="0" presId="urn:microsoft.com/office/officeart/2005/8/layout/radial4"/>
    <dgm:cxn modelId="{A94CA08F-4F2B-4C40-96B4-13DD17FBF535}" type="presParOf" srcId="{A8F5E0A6-E014-4A8D-A464-84DFE7ABE772}" destId="{8CB7BA80-FD17-45B4-994B-C07805C2F0C8}" srcOrd="5" destOrd="0" presId="urn:microsoft.com/office/officeart/2005/8/layout/radial4"/>
    <dgm:cxn modelId="{1FDF2FDE-32FA-460E-BC78-FF7FE0AE4514}" type="presParOf" srcId="{A8F5E0A6-E014-4A8D-A464-84DFE7ABE772}" destId="{D664F8BE-D478-45A5-98D6-BE2C1A3C3B3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10960-E876-4A5B-B167-14BDD28350C6}">
      <dsp:nvSpPr>
        <dsp:cNvPr id="0" name=""/>
        <dsp:cNvSpPr/>
      </dsp:nvSpPr>
      <dsp:spPr>
        <a:xfrm>
          <a:off x="2527848" y="2900351"/>
          <a:ext cx="3192813" cy="24307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latin typeface="Arial Narrow" pitchFamily="34" charset="0"/>
            </a:rPr>
            <a:t>Youth Protection Program</a:t>
          </a:r>
          <a:endParaRPr lang="en-US" sz="3200" b="1" kern="1200" dirty="0">
            <a:effectLst>
              <a:outerShdw blurRad="38100" dist="38100" dir="2700000" algn="tl">
                <a:srgbClr val="000000">
                  <a:alpha val="43137"/>
                </a:srgbClr>
              </a:outerShdw>
            </a:effectLst>
            <a:latin typeface="Arial Narrow" pitchFamily="34" charset="0"/>
          </a:endParaRPr>
        </a:p>
      </dsp:txBody>
      <dsp:txXfrm>
        <a:off x="2995425" y="3256323"/>
        <a:ext cx="2257659" cy="1718787"/>
      </dsp:txXfrm>
    </dsp:sp>
    <dsp:sp modelId="{EB07772A-E853-48AD-9FDE-7260F37C1FC9}">
      <dsp:nvSpPr>
        <dsp:cNvPr id="0" name=""/>
        <dsp:cNvSpPr/>
      </dsp:nvSpPr>
      <dsp:spPr>
        <a:xfrm rot="12900000">
          <a:off x="1361939" y="2415685"/>
          <a:ext cx="1658202" cy="69275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A55C75-2175-4987-B000-8338266B20B7}">
      <dsp:nvSpPr>
        <dsp:cNvPr id="0" name=""/>
        <dsp:cNvSpPr/>
      </dsp:nvSpPr>
      <dsp:spPr>
        <a:xfrm>
          <a:off x="357283" y="1362834"/>
          <a:ext cx="2309194" cy="18473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en-US" sz="4400" b="1" kern="1200" dirty="0" smtClean="0">
              <a:effectLst>
                <a:outerShdw blurRad="38100" dist="38100" dir="2700000" algn="tl">
                  <a:srgbClr val="000000">
                    <a:alpha val="43137"/>
                  </a:srgbClr>
                </a:outerShdw>
              </a:effectLst>
            </a:rPr>
            <a:t>Train Adults</a:t>
          </a:r>
          <a:endParaRPr lang="en-US" sz="4400" b="1" kern="1200" dirty="0">
            <a:effectLst>
              <a:outerShdw blurRad="38100" dist="38100" dir="2700000" algn="tl">
                <a:srgbClr val="000000">
                  <a:alpha val="43137"/>
                </a:srgbClr>
              </a:outerShdw>
            </a:effectLst>
          </a:endParaRPr>
        </a:p>
      </dsp:txBody>
      <dsp:txXfrm>
        <a:off x="411390" y="1416941"/>
        <a:ext cx="2200980" cy="1739141"/>
      </dsp:txXfrm>
    </dsp:sp>
    <dsp:sp modelId="{BE025B54-2E15-4738-848E-18274B9ECE30}">
      <dsp:nvSpPr>
        <dsp:cNvPr id="0" name=""/>
        <dsp:cNvSpPr/>
      </dsp:nvSpPr>
      <dsp:spPr>
        <a:xfrm rot="16200000">
          <a:off x="3191656" y="1512815"/>
          <a:ext cx="1865198" cy="69275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4A2A64-0D45-427D-A347-F87FC2BD874E}">
      <dsp:nvSpPr>
        <dsp:cNvPr id="0" name=""/>
        <dsp:cNvSpPr/>
      </dsp:nvSpPr>
      <dsp:spPr>
        <a:xfrm>
          <a:off x="2710289" y="2917"/>
          <a:ext cx="2827932" cy="18473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Background Screening</a:t>
          </a:r>
        </a:p>
        <a:p>
          <a:pPr lvl="0" algn="ctr" defTabSz="1422400">
            <a:lnSpc>
              <a:spcPct val="90000"/>
            </a:lnSpc>
            <a:spcBef>
              <a:spcPct val="0"/>
            </a:spcBef>
            <a:spcAft>
              <a:spcPct val="35000"/>
            </a:spcAft>
          </a:pPr>
          <a:r>
            <a:rPr lang="en-US" sz="2400" b="1" kern="1200" dirty="0" smtClean="0">
              <a:solidFill>
                <a:schemeClr val="tx1"/>
              </a:solidFill>
              <a:effectLst/>
            </a:rPr>
            <a:t>Stop predators at the door</a:t>
          </a:r>
          <a:endParaRPr lang="en-US" sz="2400" b="1" kern="1200" dirty="0">
            <a:solidFill>
              <a:schemeClr val="tx1"/>
            </a:solidFill>
            <a:effectLst/>
          </a:endParaRPr>
        </a:p>
      </dsp:txBody>
      <dsp:txXfrm>
        <a:off x="2764396" y="57024"/>
        <a:ext cx="2719718" cy="1739141"/>
      </dsp:txXfrm>
    </dsp:sp>
    <dsp:sp modelId="{8CB7BA80-FD17-45B4-994B-C07805C2F0C8}">
      <dsp:nvSpPr>
        <dsp:cNvPr id="0" name=""/>
        <dsp:cNvSpPr/>
      </dsp:nvSpPr>
      <dsp:spPr>
        <a:xfrm rot="19550868">
          <a:off x="5248291" y="2402203"/>
          <a:ext cx="1782511" cy="69275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64F8BE-D478-45A5-98D6-BE2C1A3C3B3C}">
      <dsp:nvSpPr>
        <dsp:cNvPr id="0" name=""/>
        <dsp:cNvSpPr/>
      </dsp:nvSpPr>
      <dsp:spPr>
        <a:xfrm>
          <a:off x="5669696" y="1324559"/>
          <a:ext cx="2414817" cy="184735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100000"/>
            </a:lnSpc>
            <a:spcBef>
              <a:spcPct val="0"/>
            </a:spcBef>
            <a:spcAft>
              <a:spcPts val="0"/>
            </a:spcAft>
          </a:pPr>
          <a:r>
            <a:rPr lang="en-US" sz="4400" b="1" kern="1200" dirty="0" smtClean="0">
              <a:effectLst>
                <a:outerShdw blurRad="38100" dist="38100" dir="2700000" algn="tl">
                  <a:srgbClr val="000000">
                    <a:alpha val="43137"/>
                  </a:srgbClr>
                </a:outerShdw>
              </a:effectLst>
            </a:rPr>
            <a:t>Train Youth</a:t>
          </a:r>
          <a:endParaRPr lang="en-US" sz="4400" b="1" kern="1200" dirty="0">
            <a:effectLst>
              <a:outerShdw blurRad="38100" dist="38100" dir="2700000" algn="tl">
                <a:srgbClr val="000000">
                  <a:alpha val="43137"/>
                </a:srgbClr>
              </a:outerShdw>
            </a:effectLst>
          </a:endParaRPr>
        </a:p>
      </dsp:txBody>
      <dsp:txXfrm>
        <a:off x="5723803" y="1378666"/>
        <a:ext cx="2306603" cy="173914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423D9-FD07-4B3B-998D-1F02579CDBD3}" type="datetimeFigureOut">
              <a:rPr lang="en-US" smtClean="0"/>
              <a:pPr/>
              <a:t>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B2EF41-9F64-4B28-A6EA-6BFC8769E959}" type="slidenum">
              <a:rPr lang="en-US" smtClean="0"/>
              <a:pPr/>
              <a:t>‹#›</a:t>
            </a:fld>
            <a:endParaRPr lang="en-US"/>
          </a:p>
        </p:txBody>
      </p:sp>
    </p:spTree>
    <p:extLst>
      <p:ext uri="{BB962C8B-B14F-4D97-AF65-F5344CB8AC3E}">
        <p14:creationId xmlns:p14="http://schemas.microsoft.com/office/powerpoint/2010/main" val="3577061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is designed to introduce</a:t>
            </a:r>
            <a:r>
              <a:rPr lang="en-US" baseline="0" dirty="0" smtClean="0"/>
              <a:t> </a:t>
            </a:r>
            <a:r>
              <a:rPr lang="en-US" dirty="0" smtClean="0"/>
              <a:t>Seventh-day Adventist Church Board members</a:t>
            </a:r>
            <a:r>
              <a:rPr lang="en-US" baseline="0" dirty="0" smtClean="0"/>
              <a:t> concerning </a:t>
            </a:r>
            <a:r>
              <a:rPr lang="en-US" dirty="0" smtClean="0"/>
              <a:t>the challenge</a:t>
            </a:r>
            <a:r>
              <a:rPr lang="en-US" baseline="0" dirty="0" smtClean="0"/>
              <a:t> of being PREPARED in the prevention of child abuse within our families, congregations, during church sponsored activities and the rising trend of children and youth abusing one another.  This presentation will outline the proactive steps the _____________________ Conference is taking to address the tragic issue of child abuse and the actions that will help to protection children and adults from being vulnerable to harm or false accusations.  We invite you to join our church leadership in the implementation of these policies and practices that will help us achieve our mission to provide safe Christ-centered ministries at all times.</a:t>
            </a:r>
            <a:endParaRPr lang="en-US" dirty="0"/>
          </a:p>
        </p:txBody>
      </p:sp>
      <p:sp>
        <p:nvSpPr>
          <p:cNvPr id="4" name="Slide Number Placeholder 3"/>
          <p:cNvSpPr>
            <a:spLocks noGrp="1"/>
          </p:cNvSpPr>
          <p:nvPr>
            <p:ph type="sldNum" sz="quarter" idx="10"/>
          </p:nvPr>
        </p:nvSpPr>
        <p:spPr/>
        <p:txBody>
          <a:bodyPr/>
          <a:lstStyle/>
          <a:p>
            <a:fld id="{2814184D-430A-4C27-B9EF-0D80875934B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Shield the Vulnerable/</a:t>
            </a:r>
            <a:r>
              <a:rPr lang="en-US" b="1" dirty="0" err="1" smtClean="0"/>
              <a:t>Lawroom</a:t>
            </a:r>
            <a:r>
              <a:rPr lang="en-US" b="1" dirty="0" smtClean="0"/>
              <a:t>, Inc.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assist the Seventh-day Adventist Church in the conduct</a:t>
            </a:r>
            <a:r>
              <a:rPr lang="en-US" baseline="0" dirty="0" smtClean="0"/>
              <a:t> the necessary background screening and training of all adults who interact with children in ministry, the North American Division has entered into a service agreement with “Shield the Vulnerable” who will provide the Church with a web-based secure 24/7 online platform to conduct criminal background screening of adult employees and volunteers.  In addition to the background screening, Shield the Vulnerable will provide an online classroom to train both adults and children in the area of child abuse prevention and child safety issues.  </a:t>
            </a:r>
            <a:endParaRPr lang="en-US" dirty="0" smtClean="0"/>
          </a:p>
          <a:p>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Online Training</a:t>
            </a:r>
          </a:p>
          <a:p>
            <a:endParaRPr lang="en-US" b="1" dirty="0" smtClean="0"/>
          </a:p>
          <a:p>
            <a:r>
              <a:rPr lang="en-US" dirty="0" smtClean="0"/>
              <a:t>Online training will be provided for both adults and children in the area of child abuse prevention and child safety.  These courses are being customized specifically for the Seventh-day Adventist Church in North America.  Child abuse reporting training will be specifically based on the local law where each church and school is located including all 50 states, all Canadian provinces, Bermuda and the Guam-Micronesia</a:t>
            </a:r>
            <a:r>
              <a:rPr lang="en-US" baseline="0" dirty="0" smtClean="0"/>
              <a:t> Mission.  The adult training course can be completed in approximately ninety (90) minutes and each individual will receive a certificate of completion that will be recorded in a North American Division wide data base. </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Shield the Vulnerable Secure</a:t>
            </a:r>
            <a:r>
              <a:rPr lang="en-US" b="1" baseline="0" dirty="0" smtClean="0"/>
              <a:t> Website</a:t>
            </a:r>
          </a:p>
          <a:p>
            <a:endParaRPr lang="en-US" b="1" baseline="0" dirty="0" smtClean="0"/>
          </a:p>
          <a:p>
            <a:r>
              <a:rPr lang="en-US" dirty="0" smtClean="0"/>
              <a:t>All</a:t>
            </a:r>
            <a:r>
              <a:rPr lang="en-US" baseline="0" dirty="0" smtClean="0"/>
              <a:t> adults register for their background screening online at the Shield the Vulnerable secure website.  Personal privacy and information is maintained by Shield the Vulnerable in accordance with all Federal and local reporting laws.  Each Applicant personally authorizes their own criminal background check on a voluntary basis.  Neither the local church or conference ever have access to an individual’s personal information.</a:t>
            </a:r>
          </a:p>
          <a:p>
            <a:endParaRPr lang="en-US" baseline="0" dirty="0" smtClean="0"/>
          </a:p>
          <a:p>
            <a:r>
              <a:rPr lang="en-US" baseline="0" dirty="0" smtClean="0"/>
              <a:t>Only the local conference will receive specific information concerning an applicant’s criminal background history.  This information will be used to determine eligibility for service in working with children at that conference.  The local church or school will only have access to an individual’s status as either eligible or in-eligible for service with children and record of the successful completion of the required adult child protection training class. </a:t>
            </a:r>
          </a:p>
          <a:p>
            <a:endParaRPr lang="en-US" baseline="0" dirty="0" smtClean="0"/>
          </a:p>
          <a:p>
            <a:r>
              <a:rPr lang="en-US" baseline="0" dirty="0" smtClean="0"/>
              <a:t>Background screening and child protection training will be required on a three (3) year re-</a:t>
            </a:r>
            <a:r>
              <a:rPr lang="en-US" baseline="0" dirty="0" err="1" smtClean="0"/>
              <a:t>occuring</a:t>
            </a:r>
            <a:r>
              <a:rPr lang="en-US" baseline="0" dirty="0" smtClean="0"/>
              <a:t> basis.</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What Do You Have</a:t>
            </a:r>
            <a:r>
              <a:rPr lang="en-US" b="1" baseline="0" dirty="0" smtClean="0"/>
              <a:t> in Your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171450" indent="-171450">
              <a:buFont typeface="Arial" pitchFamily="34" charset="0"/>
              <a:buChar char="•"/>
            </a:pPr>
            <a:r>
              <a:rPr lang="en-US" b="0" dirty="0" smtClean="0"/>
              <a:t>Check out the laws of your country that protect children.</a:t>
            </a:r>
          </a:p>
          <a:p>
            <a:pPr marL="171450" indent="-171450">
              <a:buFont typeface="Arial" pitchFamily="34" charset="0"/>
              <a:buChar char="•"/>
            </a:pPr>
            <a:r>
              <a:rPr lang="en-US" b="0" dirty="0" smtClean="0"/>
              <a:t>Identify organizations that can offer help for abused victims and their families.</a:t>
            </a:r>
          </a:p>
          <a:p>
            <a:pPr marL="171450" indent="-171450">
              <a:buFont typeface="Arial" pitchFamily="34" charset="0"/>
              <a:buChar char="•"/>
            </a:pPr>
            <a:r>
              <a:rPr lang="en-US" b="0" dirty="0" smtClean="0"/>
              <a:t>Check out Hotlines, counseling services, Helplines, etc. that are available.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PREPARED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a:t>
            </a:r>
            <a:r>
              <a:rPr lang="en-US" baseline="0" dirty="0" smtClean="0"/>
              <a:t> your Church Prepared?  As a congregation we all have a responsibility to protect our children from harm and abuse.  Let’s make a commitment today to take our responsibility seriously by following the action steps of the “PREPARED” model here in our church.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Become Proactive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Respect Relationship</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Educate Adults and Children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Protect your Flock</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Acting Responsibly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Report Suspected Abuse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Effect Change in Attitudes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smtClean="0"/>
              <a:t>Duty to Protect from harm</a:t>
            </a:r>
            <a:endParaRPr lang="en-US" b="0" dirty="0" smtClean="0"/>
          </a:p>
          <a:p>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Seventh-day Adventist Church</a:t>
            </a:r>
            <a:r>
              <a:rPr lang="en-US" baseline="0" dirty="0" smtClean="0"/>
              <a:t> is one of the fastest growing Christian denominations in North America and around the world with over 17 Million members which includes over 1.2 Million members here in North America.  The church has the privilege of ministering to 100,000’s of children each day!</a:t>
            </a:r>
            <a:endParaRPr lang="en-US" dirty="0" smtClean="0"/>
          </a:p>
          <a:p>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Child Abuse statistics tell the tragic story that every</a:t>
            </a:r>
            <a:r>
              <a:rPr lang="en-US" baseline="0" dirty="0" smtClean="0"/>
              <a:t> Ten Seconds a child is abused in North America.</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United States each year over 3 Million reported</a:t>
            </a:r>
            <a:r>
              <a:rPr lang="en-US" baseline="0" dirty="0" smtClean="0"/>
              <a:t> allegations our made to law enforcement authorities involving over 6 Million children.  Unfortunately, all too often the Church has an iceberg mentality, that although we know it happens in our community, it couldn’t happen in my church or school.  Sadly, society and news reports only show a glimpse of the tip of the growing tragedy of child abuse and the devastating impact it can have on our families, congregation and the community at large to whom the Church is called to serve.</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children in our Adventist churches and schools are a priceless gift entrusted to us.  Is</a:t>
            </a:r>
            <a:r>
              <a:rPr lang="en-US" baseline="0" dirty="0" smtClean="0"/>
              <a:t> our church prepared to protect our children from Harm?</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Value of Children</a:t>
            </a:r>
          </a:p>
          <a:p>
            <a:endParaRPr lang="en-US" dirty="0" smtClean="0"/>
          </a:p>
          <a:p>
            <a:r>
              <a:rPr lang="en-US" dirty="0" smtClean="0"/>
              <a:t>During His ministry, Jesus place a very high value on Children and the responsibility</a:t>
            </a:r>
            <a:r>
              <a:rPr lang="en-US" baseline="0" dirty="0" smtClean="0"/>
              <a:t> adults have in protecting children from harm.  These words still instruct us today on how serious is our duty to appropriately interact with children and to be prepared in shielding them from harm.</a:t>
            </a:r>
          </a:p>
          <a:p>
            <a:endParaRPr lang="en-US" baseline="0" dirty="0" smtClean="0"/>
          </a:p>
          <a:p>
            <a:r>
              <a:rPr lang="en-US" baseline="0" dirty="0" smtClean="0"/>
              <a:t>“Anyone who welcomes one child like this for my sake is welcoming me.  But if anyone leads astray one of these little children who believe in me he would be better off thrown into the depths of the sea with a mill-stone hung round his neck!”  Matthew 18:5-6 (Phillips Translation)</a:t>
            </a:r>
          </a:p>
          <a:p>
            <a:endParaRPr lang="en-US" baseline="0" dirty="0" smtClean="0"/>
          </a:p>
          <a:p>
            <a:r>
              <a:rPr lang="en-US" dirty="0" smtClean="0"/>
              <a:t>SHOW THE VIDEO CLIP – Predator At the</a:t>
            </a:r>
            <a:r>
              <a:rPr lang="en-US" baseline="0" dirty="0" smtClean="0"/>
              <a:t> Door --  This is a 4 minute dramatization which illustrates how vulnerable Seventh-day Adventist churches and schools can be in providing easy/unsupervised access to Adventist children.  Is our congregation Prepared?</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Child Abuse Facts . . .</a:t>
            </a:r>
          </a:p>
          <a:p>
            <a:endParaRPr lang="en-US" dirty="0" smtClean="0"/>
          </a:p>
          <a:p>
            <a:r>
              <a:rPr lang="en-US" dirty="0" smtClean="0"/>
              <a:t>The</a:t>
            </a:r>
            <a:r>
              <a:rPr lang="en-US" baseline="0" dirty="0" smtClean="0"/>
              <a:t> Seventh-day Adventist Church is not immune from the tragic results of child abuse.</a:t>
            </a:r>
          </a:p>
          <a:p>
            <a:r>
              <a:rPr lang="en-US" baseline="0" dirty="0" smtClean="0"/>
              <a:t>Consider these lessons learned from Child Abuse statistics within the faith-based Christian community:</a:t>
            </a:r>
          </a:p>
          <a:p>
            <a:endParaRPr lang="en-US" baseline="0" dirty="0" smtClean="0"/>
          </a:p>
          <a:p>
            <a:pPr marL="171450" indent="-171450">
              <a:buFont typeface="Arial" pitchFamily="34" charset="0"/>
              <a:buChar char="•"/>
            </a:pPr>
            <a:r>
              <a:rPr lang="en-US" baseline="0" dirty="0" smtClean="0"/>
              <a:t>1 in 5 Churches (20%) have reported allegations of child abuse to authorities</a:t>
            </a:r>
          </a:p>
          <a:p>
            <a:pPr marL="171450" indent="-171450">
              <a:buFont typeface="Arial" pitchFamily="34" charset="0"/>
              <a:buChar char="•"/>
            </a:pPr>
            <a:r>
              <a:rPr lang="en-US" baseline="0" dirty="0" smtClean="0"/>
              <a:t>When child abuse occurs within the Church setting, the abuser will most likely be a respected adult member of the congregation.</a:t>
            </a:r>
          </a:p>
          <a:p>
            <a:pPr marL="171450" indent="-171450">
              <a:buFont typeface="Arial" pitchFamily="34" charset="0"/>
              <a:buChar char="•"/>
            </a:pPr>
            <a:r>
              <a:rPr lang="en-US" baseline="0" dirty="0" smtClean="0"/>
              <a:t>Child sexual abuse occurs by individuals of both genders, all races, socioeconomic status and within all religious faiths.</a:t>
            </a:r>
          </a:p>
          <a:p>
            <a:pPr marL="171450" indent="-171450">
              <a:buFont typeface="Arial" pitchFamily="34" charset="0"/>
              <a:buChar char="•"/>
            </a:pPr>
            <a:r>
              <a:rPr lang="en-US" baseline="0" dirty="0" smtClean="0"/>
              <a:t>The average age of the victim is between 8 to 11 years old  -- This is the critical age when children are often making their life-long decision for Jesus Christ and to be baptized.  Is it any wonder, the scripture says:  “Satan is a roaring lion, seeking whomever he may devour” – 1 Peter 5:8, especially at these young ages when they are especially vulnerable.</a:t>
            </a:r>
          </a:p>
          <a:p>
            <a:pPr marL="171450" indent="-171450">
              <a:buFont typeface="Arial" pitchFamily="34" charset="0"/>
              <a:buChar char="•"/>
            </a:pPr>
            <a:r>
              <a:rPr lang="en-US" baseline="0" dirty="0" smtClean="0"/>
              <a:t>When abuse occurs, 90% of victims know the perpetrator in some type of relationship…. Most often within their own family.</a:t>
            </a:r>
          </a:p>
          <a:p>
            <a:pPr marL="171450" indent="-171450">
              <a:buFont typeface="Arial" pitchFamily="34" charset="0"/>
              <a:buChar char="•"/>
            </a:pPr>
            <a:r>
              <a:rPr lang="en-US" baseline="0" dirty="0" smtClean="0"/>
              <a:t>Children seldom lie when they disclose they are being abused.  It is a cry for help and less than 5% are false accusations.</a:t>
            </a:r>
          </a:p>
          <a:p>
            <a:pPr marL="171450" indent="-171450">
              <a:buFont typeface="Arial" pitchFamily="34" charset="0"/>
              <a:buChar char="•"/>
            </a:pPr>
            <a:r>
              <a:rPr lang="en-US" baseline="0" dirty="0" smtClean="0"/>
              <a:t>When child sexual abuse occurs, it is rarely a one time act and most perpetrators have more than one victim. </a:t>
            </a:r>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Safeguarding Our Children</a:t>
            </a:r>
          </a:p>
          <a:p>
            <a:endParaRPr lang="en-US" b="1" dirty="0" smtClean="0"/>
          </a:p>
          <a:p>
            <a:r>
              <a:rPr lang="en-US" dirty="0" smtClean="0"/>
              <a:t>The Seventh-day Adventist Church Manual outlines the key guiding principles for establishing</a:t>
            </a:r>
            <a:r>
              <a:rPr lang="en-US" baseline="0" dirty="0" smtClean="0"/>
              <a:t> safeguards that will protect children from harm and reduce the vulnerability of false accusations towards adults (church employees and volunteers) concerning abuse.  Recognizing the importance of having a pro-active child abuse prevention program, the North American Division has implemented into working policy these practices as a safeguard for children, adults in order to help provide Christ-centered ministries for children and youth.</a:t>
            </a:r>
          </a:p>
          <a:p>
            <a:endParaRPr lang="en-US" baseline="0" dirty="0" smtClean="0"/>
          </a:p>
          <a:p>
            <a:pPr marL="171450" indent="-171450">
              <a:buFont typeface="Arial" pitchFamily="34" charset="0"/>
              <a:buChar char="•"/>
            </a:pPr>
            <a:r>
              <a:rPr lang="en-US" baseline="0" dirty="0" smtClean="0"/>
              <a:t>Two-Adult Rule or Never being alone with a child</a:t>
            </a:r>
          </a:p>
          <a:p>
            <a:pPr marL="171450" indent="-171450">
              <a:buFont typeface="Arial" pitchFamily="34" charset="0"/>
              <a:buChar char="•"/>
            </a:pPr>
            <a:r>
              <a:rPr lang="en-US" baseline="0" dirty="0" smtClean="0"/>
              <a:t>Open Door Policy to avoid one on one situations</a:t>
            </a:r>
          </a:p>
          <a:p>
            <a:pPr marL="171450" indent="-171450">
              <a:buFont typeface="Arial" pitchFamily="34" charset="0"/>
              <a:buChar char="•"/>
            </a:pPr>
            <a:r>
              <a:rPr lang="en-US" baseline="0" dirty="0" smtClean="0"/>
              <a:t>Adult Screening – Background Checks</a:t>
            </a:r>
          </a:p>
          <a:p>
            <a:pPr marL="171450" indent="-171450">
              <a:buFont typeface="Arial" pitchFamily="34" charset="0"/>
              <a:buChar char="•"/>
            </a:pPr>
            <a:r>
              <a:rPr lang="en-US" baseline="0" dirty="0" smtClean="0"/>
              <a:t>Six-Month Waiting Period for new volunteers</a:t>
            </a:r>
          </a:p>
          <a:p>
            <a:pPr marL="171450" indent="-171450">
              <a:buFont typeface="Arial" pitchFamily="34" charset="0"/>
              <a:buChar char="•"/>
            </a:pPr>
            <a:r>
              <a:rPr lang="en-US" baseline="0" dirty="0" smtClean="0"/>
              <a:t>Training in Child Protection</a:t>
            </a:r>
          </a:p>
          <a:p>
            <a:pPr marL="0" indent="0">
              <a:buFont typeface="Arial" pitchFamily="34" charset="0"/>
              <a:buNone/>
            </a:pPr>
            <a:r>
              <a:rPr lang="en-US" baseline="0" dirty="0"/>
              <a:t>	</a:t>
            </a:r>
            <a:r>
              <a:rPr lang="en-US" i="1" baseline="0" dirty="0" smtClean="0"/>
              <a:t>SDA Church Manual (2010), pp. 168 &amp; 169</a:t>
            </a:r>
            <a:endParaRPr lang="en-US" baseline="0" dirty="0" smtClean="0"/>
          </a:p>
        </p:txBody>
      </p:sp>
      <p:sp>
        <p:nvSpPr>
          <p:cNvPr id="4" name="Slide Number Placeholder 3"/>
          <p:cNvSpPr>
            <a:spLocks noGrp="1"/>
          </p:cNvSpPr>
          <p:nvPr>
            <p:ph type="sldNum" sz="quarter" idx="10"/>
          </p:nvPr>
        </p:nvSpPr>
        <p:spPr/>
        <p:txBody>
          <a:bodyPr/>
          <a:lstStyle/>
          <a:p>
            <a:fld id="{F4B2EF41-9F64-4B28-A6EA-6BFC8769E95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Shielding the Vulnerable—Our  Responsibility </a:t>
            </a:r>
          </a:p>
          <a:p>
            <a:endParaRPr lang="en-US" b="1" dirty="0" smtClean="0"/>
          </a:p>
          <a:p>
            <a:r>
              <a:rPr lang="en-US" dirty="0" smtClean="0"/>
              <a:t>To properly protect vulnerable children and adults for the tragic results</a:t>
            </a:r>
            <a:r>
              <a:rPr lang="en-US" baseline="0" dirty="0" smtClean="0"/>
              <a:t> of abuse is everyone’s Moral &amp; Ethical Responsibility</a:t>
            </a:r>
          </a:p>
          <a:p>
            <a:r>
              <a:rPr lang="en-US" baseline="0" dirty="0" smtClean="0"/>
              <a:t>In some cases adult employees and volunteers may be legally mandated to report all suspected incidents of child abuse or neglect.</a:t>
            </a:r>
          </a:p>
          <a:p>
            <a:endParaRPr lang="en-US" baseline="0" dirty="0" smtClean="0"/>
          </a:p>
          <a:p>
            <a:r>
              <a:rPr lang="en-US" baseline="0" dirty="0" smtClean="0"/>
              <a:t>In order to have a pro-active child protection program in place within the church requires our time, resources and training of all adults and where possible children on how to recognize the signs of abuse, how to seek help when needed and to conduct background screening and reference checking.</a:t>
            </a:r>
          </a:p>
          <a:p>
            <a:endParaRPr lang="en-US" baseline="0" dirty="0" smtClean="0"/>
          </a:p>
          <a:p>
            <a:r>
              <a:rPr lang="en-US" dirty="0" smtClean="0"/>
              <a:t>Youth Protection Program:</a:t>
            </a:r>
          </a:p>
          <a:p>
            <a:pPr marL="228600" indent="-228600">
              <a:buAutoNum type="arabicParenR"/>
            </a:pPr>
            <a:r>
              <a:rPr lang="en-US" dirty="0" smtClean="0"/>
              <a:t>Background</a:t>
            </a:r>
            <a:r>
              <a:rPr lang="en-US" baseline="0" dirty="0" smtClean="0"/>
              <a:t> Screening – stop predators at the door</a:t>
            </a:r>
          </a:p>
          <a:p>
            <a:pPr marL="228600" indent="-228600">
              <a:buAutoNum type="arabicParenR"/>
            </a:pPr>
            <a:r>
              <a:rPr lang="en-US" baseline="0" dirty="0" smtClean="0"/>
              <a:t>Train Adults – stop predators before they abuse</a:t>
            </a:r>
          </a:p>
          <a:p>
            <a:pPr marL="228600" indent="-228600">
              <a:buAutoNum type="arabicParenR"/>
            </a:pPr>
            <a:r>
              <a:rPr lang="en-US" baseline="0" dirty="0" smtClean="0"/>
              <a:t>Train Youth – Stop predators on the front lines</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F4B2EF41-9F64-4B28-A6EA-6BFC8769E959}" type="slidenum">
              <a:rPr lang="en-US" smtClean="0"/>
              <a:pPr/>
              <a:t>9</a:t>
            </a:fld>
            <a:endParaRPr lang="en-US"/>
          </a:p>
        </p:txBody>
      </p:sp>
    </p:spTree>
    <p:extLst>
      <p:ext uri="{BB962C8B-B14F-4D97-AF65-F5344CB8AC3E}">
        <p14:creationId xmlns:p14="http://schemas.microsoft.com/office/powerpoint/2010/main" val="370499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60B4E-7713-45D6-A588-A39FC916C336}" type="datetimeFigureOut">
              <a:rPr lang="en-US" smtClean="0"/>
              <a:pPr/>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60B4E-7713-45D6-A588-A39FC916C336}" type="datetimeFigureOut">
              <a:rPr lang="en-US" smtClean="0"/>
              <a:pPr/>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60B4E-7713-45D6-A588-A39FC916C336}" type="datetimeFigureOut">
              <a:rPr lang="en-US" smtClean="0"/>
              <a:pPr/>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42D9FFF-21AC-4D15-9BF3-CD56176CA01B}" type="slidenum">
              <a:rPr lang="en-US"/>
              <a:pPr/>
              <a:t>‹#›</a:t>
            </a:fld>
            <a:endParaRPr lang="en-US"/>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60B4E-7713-45D6-A588-A39FC916C336}" type="datetimeFigureOut">
              <a:rPr lang="en-US" smtClean="0"/>
              <a:pPr/>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60B4E-7713-45D6-A588-A39FC916C336}" type="datetimeFigureOut">
              <a:rPr lang="en-US" smtClean="0"/>
              <a:pPr/>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60B4E-7713-45D6-A588-A39FC916C336}" type="datetimeFigureOut">
              <a:rPr lang="en-US" smtClean="0"/>
              <a:pPr/>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60B4E-7713-45D6-A588-A39FC916C336}" type="datetimeFigureOut">
              <a:rPr lang="en-US" smtClean="0"/>
              <a:pPr/>
              <a:t>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60B4E-7713-45D6-A588-A39FC916C336}" type="datetimeFigureOut">
              <a:rPr lang="en-US" smtClean="0"/>
              <a:pPr/>
              <a:t>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60B4E-7713-45D6-A588-A39FC916C336}" type="datetimeFigureOut">
              <a:rPr lang="en-US" smtClean="0"/>
              <a:pPr/>
              <a:t>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60B4E-7713-45D6-A588-A39FC916C336}" type="datetimeFigureOut">
              <a:rPr lang="en-US" smtClean="0"/>
              <a:pPr/>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60B4E-7713-45D6-A588-A39FC916C336}" type="datetimeFigureOut">
              <a:rPr lang="en-US" smtClean="0"/>
              <a:pPr/>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A7029-6FC3-4B3A-8302-636626D52D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60B4E-7713-45D6-A588-A39FC916C336}" type="datetimeFigureOut">
              <a:rPr lang="en-US" smtClean="0"/>
              <a:pPr/>
              <a:t>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A7029-6FC3-4B3A-8302-636626D52D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267200" y="1143000"/>
            <a:ext cx="4495800" cy="477054"/>
          </a:xfrm>
          <a:prstGeom prst="rect">
            <a:avLst/>
          </a:prstGeom>
          <a:noFill/>
        </p:spPr>
        <p:txBody>
          <a:bodyPr wrap="square" rtlCol="0">
            <a:spAutoFit/>
          </a:bodyPr>
          <a:lstStyle/>
          <a:p>
            <a:pPr algn="r"/>
            <a:r>
              <a:rPr lang="en-US" sz="2500" dirty="0" smtClean="0">
                <a:solidFill>
                  <a:schemeClr val="bg1">
                    <a:lumMod val="50000"/>
                  </a:schemeClr>
                </a:solidFill>
                <a:latin typeface="Arial Narrow"/>
                <a:cs typeface="Arial Narrow"/>
              </a:rPr>
              <a:t>Your Church Name</a:t>
            </a:r>
            <a:endParaRPr lang="en-US" sz="2500" dirty="0">
              <a:solidFill>
                <a:schemeClr val="bg1">
                  <a:lumMod val="50000"/>
                </a:schemeClr>
              </a:solidFill>
              <a:latin typeface="Arial Narrow"/>
              <a:cs typeface="Arial Narrow"/>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contrast="6000"/>
          </a:blip>
          <a:srcRect/>
          <a:stretch>
            <a:fillRect/>
          </a:stretch>
        </p:blipFill>
        <p:spPr bwMode="auto">
          <a:xfrm>
            <a:off x="96926400" y="106222800"/>
            <a:ext cx="3666849" cy="4759650"/>
          </a:xfrm>
          <a:prstGeom prst="rect">
            <a:avLst/>
          </a:prstGeom>
          <a:noFill/>
          <a:ln w="9525" algn="in">
            <a:noFill/>
            <a:miter lim="800000"/>
            <a:headEnd/>
            <a:tailEnd/>
          </a:ln>
          <a:effectLst/>
        </p:spPr>
      </p:pic>
      <p:pic>
        <p:nvPicPr>
          <p:cNvPr id="4" name="Picture 3" descr="Slide1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0"/>
            <a:ext cx="94488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6625092_Reverse_CMY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01911" y="4816475"/>
            <a:ext cx="3003989" cy="1905000"/>
          </a:xfrm>
          <a:prstGeom prst="rect">
            <a:avLst/>
          </a:prstGeom>
        </p:spPr>
      </p:pic>
      <p:sp>
        <p:nvSpPr>
          <p:cNvPr id="6" name="Rectangle 5"/>
          <p:cNvSpPr/>
          <p:nvPr/>
        </p:nvSpPr>
        <p:spPr>
          <a:xfrm>
            <a:off x="0" y="0"/>
            <a:ext cx="98425" cy="2071688"/>
          </a:xfrm>
          <a:prstGeom prst="rect">
            <a:avLst/>
          </a:prstGeom>
          <a:gradFill flip="none" rotWithShape="1">
            <a:gsLst>
              <a:gs pos="0">
                <a:srgbClr val="004E4C"/>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p:nvPr/>
        </p:nvCxnSpPr>
        <p:spPr>
          <a:xfrm>
            <a:off x="685800" y="6721475"/>
            <a:ext cx="9144000" cy="0"/>
          </a:xfrm>
          <a:prstGeom prst="line">
            <a:avLst/>
          </a:prstGeom>
          <a:ln>
            <a:solidFill>
              <a:srgbClr val="004E4C"/>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304800"/>
            <a:ext cx="8229600" cy="1143000"/>
          </a:xfrm>
        </p:spPr>
        <p:txBody>
          <a:bodyPr>
            <a:normAutofit fontScale="90000"/>
          </a:bodyPr>
          <a:lstStyle/>
          <a:p>
            <a:r>
              <a:rPr lang="en-US" b="1" dirty="0" smtClean="0"/>
              <a:t>What Do You Have In Your Country? </a:t>
            </a:r>
            <a:endParaRPr lang="en-US" b="1" dirty="0"/>
          </a:p>
        </p:txBody>
      </p:sp>
      <p:sp>
        <p:nvSpPr>
          <p:cNvPr id="3" name="Content Placeholder 2"/>
          <p:cNvSpPr>
            <a:spLocks noGrp="1"/>
          </p:cNvSpPr>
          <p:nvPr>
            <p:ph idx="1"/>
          </p:nvPr>
        </p:nvSpPr>
        <p:spPr>
          <a:xfrm>
            <a:off x="838200" y="1752600"/>
            <a:ext cx="7772399" cy="4400550"/>
          </a:xfrm>
        </p:spPr>
        <p:txBody>
          <a:bodyPr>
            <a:normAutofit/>
          </a:bodyPr>
          <a:lstStyle/>
          <a:p>
            <a:r>
              <a:rPr lang="en-US" b="1" dirty="0" smtClean="0"/>
              <a:t>Check out the laws of your country that protect children.</a:t>
            </a:r>
          </a:p>
          <a:p>
            <a:r>
              <a:rPr lang="en-US" b="1" dirty="0" smtClean="0"/>
              <a:t>Identify organizations that can offer help for abused victims and their families.</a:t>
            </a:r>
          </a:p>
          <a:p>
            <a:r>
              <a:rPr lang="en-US" b="1" dirty="0" smtClean="0"/>
              <a:t>Check out Hotlines, counseling services, Helplines, etc. that are available.  </a:t>
            </a:r>
          </a:p>
        </p:txBody>
      </p:sp>
    </p:spTree>
    <p:extLst>
      <p:ext uri="{BB962C8B-B14F-4D97-AF65-F5344CB8AC3E}">
        <p14:creationId xmlns:p14="http://schemas.microsoft.com/office/powerpoint/2010/main" val="66946969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26" name="WordArt 42"/>
          <p:cNvSpPr>
            <a:spLocks noChangeArrowheads="1" noChangeShapeType="1" noTextEdit="1"/>
          </p:cNvSpPr>
          <p:nvPr/>
        </p:nvSpPr>
        <p:spPr bwMode="auto">
          <a:xfrm>
            <a:off x="4800600" y="5562600"/>
            <a:ext cx="3886200" cy="857250"/>
          </a:xfrm>
          <a:prstGeom prst="rect">
            <a:avLst/>
          </a:prstGeom>
        </p:spPr>
        <p:txBody>
          <a:bodyPr wrap="none" fromWordArt="1">
            <a:prstTxWarp prst="textPlain">
              <a:avLst>
                <a:gd name="adj" fmla="val 50000"/>
              </a:avLst>
            </a:prstTxWarp>
          </a:bodyPr>
          <a:lstStyle/>
          <a:p>
            <a:pPr algn="ctr"/>
            <a:endParaRPr lang="en-US" sz="28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endParaRPr>
          </a:p>
        </p:txBody>
      </p:sp>
      <p:pic>
        <p:nvPicPr>
          <p:cNvPr id="4" name="Picture 3" descr="Slide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5" name="Picture 7" descr="C:\Users\KohL\AppData\Local\Microsoft\Windows\Temporary Internet Files\Content.IE5\ZBMOF89R\MP90040895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01334"/>
            <a:ext cx="3581400" cy="23894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8600"/>
            <a:ext cx="9144000" cy="6858000"/>
          </a:xfrm>
          <a:prstGeom prst="rect">
            <a:avLst/>
          </a:prstGeom>
        </p:spPr>
      </p:pic>
      <p:pic>
        <p:nvPicPr>
          <p:cNvPr id="3074" name="Picture 2" descr="C:\Users\KohL\AppData\Local\Microsoft\Windows\Temporary Internet Files\Content.IE5\H0CO6EEC\MP90040936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962" b="20754"/>
          <a:stretch/>
        </p:blipFill>
        <p:spPr bwMode="auto">
          <a:xfrm>
            <a:off x="6153150" y="209550"/>
            <a:ext cx="2693714" cy="28384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
            <a:ext cx="9144000" cy="6858000"/>
          </a:xfrm>
          <a:prstGeom prst="rect">
            <a:avLst/>
          </a:prstGeom>
        </p:spPr>
      </p:pic>
      <p:pic>
        <p:nvPicPr>
          <p:cNvPr id="1026" name="Picture 2" descr="C:\Users\KohL\AppData\Local\Microsoft\Windows\Temporary Internet Files\Content.IE5\BKDV1NJL\MP91021639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514850"/>
            <a:ext cx="2973901"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5791200" cy="1143000"/>
          </a:xfrm>
        </p:spPr>
        <p:txBody>
          <a:bodyPr>
            <a:normAutofit/>
          </a:bodyPr>
          <a:lstStyle/>
          <a:p>
            <a:r>
              <a:rPr lang="en-US" sz="4000" b="1" dirty="0" smtClean="0">
                <a:solidFill>
                  <a:srgbClr val="009900"/>
                </a:solidFill>
                <a:effectLst>
                  <a:outerShdw blurRad="38100" dist="38100" dir="2700000" algn="tl">
                    <a:srgbClr val="000000">
                      <a:alpha val="43137"/>
                    </a:srgbClr>
                  </a:outerShdw>
                </a:effectLst>
                <a:latin typeface="Arial Narrow" pitchFamily="34" charset="0"/>
                <a:cs typeface="Arial" pitchFamily="34" charset="0"/>
              </a:rPr>
              <a:t>“Shielding the Vulnerable”</a:t>
            </a:r>
            <a:endParaRPr lang="en-US" b="1" dirty="0">
              <a:solidFill>
                <a:srgbClr val="009900"/>
              </a:solidFill>
              <a:effectLst>
                <a:outerShdw blurRad="38100" dist="38100" dir="2700000" algn="tl">
                  <a:srgbClr val="000000">
                    <a:alpha val="43137"/>
                  </a:srgbClr>
                </a:outerShdw>
              </a:effectLst>
              <a:latin typeface="Arial Narrow" pitchFamily="34" charset="0"/>
              <a:cs typeface="Arial" pitchFamily="34" charset="0"/>
            </a:endParaRPr>
          </a:p>
        </p:txBody>
      </p:sp>
      <p:graphicFrame>
        <p:nvGraphicFramePr>
          <p:cNvPr id="3" name="Diagram 2"/>
          <p:cNvGraphicFramePr/>
          <p:nvPr>
            <p:extLst>
              <p:ext uri="{D42A27DB-BD31-4B8C-83A1-F6EECF244321}">
                <p14:modId xmlns:p14="http://schemas.microsoft.com/office/powerpoint/2010/main" val="1039018379"/>
              </p:ext>
            </p:extLst>
          </p:nvPr>
        </p:nvGraphicFramePr>
        <p:xfrm>
          <a:off x="380999" y="1371600"/>
          <a:ext cx="8301323"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57200" y="4583605"/>
            <a:ext cx="2667002" cy="830997"/>
          </a:xfrm>
          <a:prstGeom prst="rect">
            <a:avLst/>
          </a:prstGeom>
          <a:noFill/>
        </p:spPr>
        <p:txBody>
          <a:bodyPr wrap="square" rtlCol="0">
            <a:spAutoFit/>
          </a:bodyPr>
          <a:lstStyle/>
          <a:p>
            <a:r>
              <a:rPr lang="en-US" sz="2400" b="1" dirty="0" smtClean="0"/>
              <a:t>   Stop predators before they abuse </a:t>
            </a:r>
            <a:endParaRPr lang="en-US" sz="2800" b="1" dirty="0"/>
          </a:p>
        </p:txBody>
      </p:sp>
      <p:sp>
        <p:nvSpPr>
          <p:cNvPr id="5" name="TextBox 4"/>
          <p:cNvSpPr txBox="1"/>
          <p:nvPr/>
        </p:nvSpPr>
        <p:spPr>
          <a:xfrm>
            <a:off x="6210300" y="4564555"/>
            <a:ext cx="2472023" cy="830997"/>
          </a:xfrm>
          <a:prstGeom prst="rect">
            <a:avLst/>
          </a:prstGeom>
          <a:noFill/>
        </p:spPr>
        <p:txBody>
          <a:bodyPr wrap="none" rtlCol="0">
            <a:spAutoFit/>
          </a:bodyPr>
          <a:lstStyle/>
          <a:p>
            <a:r>
              <a:rPr lang="en-US" sz="2400" b="1" dirty="0" smtClean="0"/>
              <a:t>Stop predators on</a:t>
            </a:r>
          </a:p>
          <a:p>
            <a:r>
              <a:rPr lang="en-US" sz="2400" b="1" dirty="0" smtClean="0"/>
              <a:t>   the front lines</a:t>
            </a:r>
            <a:endParaRPr lang="en-US" sz="2400" b="1" dirty="0"/>
          </a:p>
        </p:txBody>
      </p:sp>
      <p:sp>
        <p:nvSpPr>
          <p:cNvPr id="7" name="TextBox 6"/>
          <p:cNvSpPr txBox="1"/>
          <p:nvPr/>
        </p:nvSpPr>
        <p:spPr>
          <a:xfrm>
            <a:off x="6284261" y="48220"/>
            <a:ext cx="2764488" cy="1077218"/>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Our Responsibility</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40357495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10791</TotalTime>
  <Words>1592</Words>
  <Application>Microsoft Macintosh PowerPoint</Application>
  <PresentationFormat>On-screen Show (4:3)</PresentationFormat>
  <Paragraphs>104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“Shielding the Vulnerable”</vt:lpstr>
      <vt:lpstr>PowerPoint Presentation</vt:lpstr>
      <vt:lpstr>PowerPoint Presentation</vt:lpstr>
      <vt:lpstr>PowerPoint Presentation</vt:lpstr>
      <vt:lpstr>What Do You Have In Your Country?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PREPARDED for Ministry</dc:title>
  <dc:creator>BlinAr</dc:creator>
  <cp:lastModifiedBy>Linda Koh</cp:lastModifiedBy>
  <cp:revision>107</cp:revision>
  <dcterms:created xsi:type="dcterms:W3CDTF">2011-11-19T18:22:15Z</dcterms:created>
  <dcterms:modified xsi:type="dcterms:W3CDTF">2013-02-05T16:29:47Z</dcterms:modified>
</cp:coreProperties>
</file>