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9" r:id="rId17"/>
    <p:sldId id="270" r:id="rId18"/>
    <p:sldId id="271" r:id="rId19"/>
    <p:sldId id="280" r:id="rId20"/>
    <p:sldId id="276" r:id="rId21"/>
    <p:sldId id="272" r:id="rId22"/>
    <p:sldId id="273" r:id="rId23"/>
    <p:sldId id="274" r:id="rId24"/>
    <p:sldId id="277" r:id="rId25"/>
    <p:sldId id="275"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71581" autoAdjust="0"/>
  </p:normalViewPr>
  <p:slideViewPr>
    <p:cSldViewPr>
      <p:cViewPr>
        <p:scale>
          <a:sx n="50" d="100"/>
          <a:sy n="50" d="100"/>
        </p:scale>
        <p:origin x="-1488" y="-240"/>
      </p:cViewPr>
      <p:guideLst>
        <p:guide orient="horz" pos="2160"/>
        <p:guide pos="2880"/>
      </p:guideLst>
    </p:cSldViewPr>
  </p:slideViewPr>
  <p:notesTextViewPr>
    <p:cViewPr>
      <p:scale>
        <a:sx n="1" d="1"/>
        <a:sy n="1" d="1"/>
      </p:scale>
      <p:origin x="0" y="0"/>
    </p:cViewPr>
  </p:notesTextViewPr>
  <p:sorterViewPr>
    <p:cViewPr>
      <p:scale>
        <a:sx n="100" d="100"/>
        <a:sy n="100" d="100"/>
      </p:scale>
      <p:origin x="0" y="587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55FD2-874F-43AA-8214-518A850F06D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6A9320-4FC0-44EF-9FA3-92B1B48B8EE0}">
      <dgm:prSet custT="1"/>
      <dgm:spPr/>
      <dgm:t>
        <a:bodyPr/>
        <a:lstStyle/>
        <a:p>
          <a:pPr rtl="0"/>
          <a:r>
            <a:rPr lang="en-US" sz="2400" b="1" baseline="0" dirty="0" smtClean="0"/>
            <a:t>Find a time and place to talk with their teen in private</a:t>
          </a:r>
          <a:endParaRPr lang="en-US" sz="2400" b="1" dirty="0"/>
        </a:p>
      </dgm:t>
    </dgm:pt>
    <dgm:pt modelId="{219CA3C7-71E3-446F-9D08-37C76AC4614F}" type="parTrans" cxnId="{0F4DF6A4-8472-430D-AC93-9B1E7665F8A9}">
      <dgm:prSet/>
      <dgm:spPr/>
      <dgm:t>
        <a:bodyPr/>
        <a:lstStyle/>
        <a:p>
          <a:endParaRPr lang="en-US"/>
        </a:p>
      </dgm:t>
    </dgm:pt>
    <dgm:pt modelId="{C2EAAE0F-7552-4935-BE51-604972D60827}" type="sibTrans" cxnId="{0F4DF6A4-8472-430D-AC93-9B1E7665F8A9}">
      <dgm:prSet/>
      <dgm:spPr/>
      <dgm:t>
        <a:bodyPr/>
        <a:lstStyle/>
        <a:p>
          <a:endParaRPr lang="en-US"/>
        </a:p>
      </dgm:t>
    </dgm:pt>
    <dgm:pt modelId="{01C5B89A-8EFC-4678-BCCF-D52137197208}">
      <dgm:prSet custT="1"/>
      <dgm:spPr/>
      <dgm:t>
        <a:bodyPr/>
        <a:lstStyle/>
        <a:p>
          <a:pPr rtl="0"/>
          <a:r>
            <a:rPr lang="en-US" sz="2800" b="1" baseline="0" dirty="0" smtClean="0"/>
            <a:t>Pray, ponder, and plan what to say</a:t>
          </a:r>
          <a:endParaRPr lang="en-US" sz="2800" b="1" dirty="0"/>
        </a:p>
      </dgm:t>
    </dgm:pt>
    <dgm:pt modelId="{7408892E-DDCA-4048-A90A-60B48F094166}" type="parTrans" cxnId="{FC18AA52-ED92-40FF-BEA9-07CFBA73B8E0}">
      <dgm:prSet/>
      <dgm:spPr/>
      <dgm:t>
        <a:bodyPr/>
        <a:lstStyle/>
        <a:p>
          <a:endParaRPr lang="en-US"/>
        </a:p>
      </dgm:t>
    </dgm:pt>
    <dgm:pt modelId="{4EE0C786-982A-4F37-B00C-3FBFC98C906E}" type="sibTrans" cxnId="{FC18AA52-ED92-40FF-BEA9-07CFBA73B8E0}">
      <dgm:prSet/>
      <dgm:spPr/>
      <dgm:t>
        <a:bodyPr/>
        <a:lstStyle/>
        <a:p>
          <a:endParaRPr lang="en-US"/>
        </a:p>
      </dgm:t>
    </dgm:pt>
    <dgm:pt modelId="{9BA39919-6BBE-4925-8739-713E5AC1C1C1}">
      <dgm:prSet custT="1"/>
      <dgm:spPr/>
      <dgm:t>
        <a:bodyPr/>
        <a:lstStyle/>
        <a:p>
          <a:pPr rtl="0"/>
          <a:r>
            <a:rPr lang="en-US" sz="2800" b="1" baseline="0" dirty="0" smtClean="0"/>
            <a:t>State the concerns in a calm manner</a:t>
          </a:r>
          <a:endParaRPr lang="en-US" sz="2800" b="1" dirty="0"/>
        </a:p>
      </dgm:t>
    </dgm:pt>
    <dgm:pt modelId="{38A0D006-466D-4584-A5D8-6FB8C7B7AC10}" type="parTrans" cxnId="{6B5E899D-CA77-4617-91F1-B85C22D1A3D5}">
      <dgm:prSet/>
      <dgm:spPr/>
      <dgm:t>
        <a:bodyPr/>
        <a:lstStyle/>
        <a:p>
          <a:endParaRPr lang="en-US"/>
        </a:p>
      </dgm:t>
    </dgm:pt>
    <dgm:pt modelId="{479D7F80-F965-4B3C-925E-109F7D22F82D}" type="sibTrans" cxnId="{6B5E899D-CA77-4617-91F1-B85C22D1A3D5}">
      <dgm:prSet/>
      <dgm:spPr/>
      <dgm:t>
        <a:bodyPr/>
        <a:lstStyle/>
        <a:p>
          <a:endParaRPr lang="en-US"/>
        </a:p>
      </dgm:t>
    </dgm:pt>
    <dgm:pt modelId="{53EA461D-7B8B-4B35-8A25-575B36B4261A}">
      <dgm:prSet custT="1"/>
      <dgm:spPr/>
      <dgm:t>
        <a:bodyPr/>
        <a:lstStyle/>
        <a:p>
          <a:pPr rtl="0"/>
          <a:r>
            <a:rPr lang="en-US" sz="2400" b="1" baseline="0" dirty="0" smtClean="0"/>
            <a:t>Make repercussions specific, swift, and relevant to the offense.</a:t>
          </a:r>
          <a:endParaRPr lang="en-US" sz="2400" b="1" dirty="0"/>
        </a:p>
      </dgm:t>
    </dgm:pt>
    <dgm:pt modelId="{B2CCAE07-66F6-44C3-9372-16EEA161EC17}" type="parTrans" cxnId="{747483A2-9AAC-4DE1-A70C-4092E93F94DC}">
      <dgm:prSet/>
      <dgm:spPr/>
      <dgm:t>
        <a:bodyPr/>
        <a:lstStyle/>
        <a:p>
          <a:endParaRPr lang="en-US"/>
        </a:p>
      </dgm:t>
    </dgm:pt>
    <dgm:pt modelId="{146A4AA1-7985-4C79-AD4F-B9D384F3CD3D}" type="sibTrans" cxnId="{747483A2-9AAC-4DE1-A70C-4092E93F94DC}">
      <dgm:prSet/>
      <dgm:spPr/>
      <dgm:t>
        <a:bodyPr/>
        <a:lstStyle/>
        <a:p>
          <a:endParaRPr lang="en-US"/>
        </a:p>
      </dgm:t>
    </dgm:pt>
    <dgm:pt modelId="{A4DFA19B-838D-484A-A2A5-6B3F996A0D83}">
      <dgm:prSet custT="1"/>
      <dgm:spPr/>
      <dgm:t>
        <a:bodyPr/>
        <a:lstStyle/>
        <a:p>
          <a:pPr rtl="0"/>
          <a:r>
            <a:rPr lang="en-US" sz="2000" b="1" baseline="0" dirty="0" smtClean="0"/>
            <a:t>Prioritize the condition of the teen’s heart. If there is sincere remorse with a repentant heart, a plan of restoration can include restitution with those being bullied.</a:t>
          </a:r>
          <a:endParaRPr lang="en-US" sz="2000" b="1" dirty="0"/>
        </a:p>
      </dgm:t>
    </dgm:pt>
    <dgm:pt modelId="{EA658357-71B5-40C1-AA04-5CFCBC9F7DBB}" type="parTrans" cxnId="{54CE75B5-6FEF-4060-92DD-653B71149116}">
      <dgm:prSet/>
      <dgm:spPr/>
      <dgm:t>
        <a:bodyPr/>
        <a:lstStyle/>
        <a:p>
          <a:endParaRPr lang="en-US"/>
        </a:p>
      </dgm:t>
    </dgm:pt>
    <dgm:pt modelId="{F9CD97D3-1914-4F97-AF73-9E58F578516D}" type="sibTrans" cxnId="{54CE75B5-6FEF-4060-92DD-653B71149116}">
      <dgm:prSet/>
      <dgm:spPr/>
      <dgm:t>
        <a:bodyPr/>
        <a:lstStyle/>
        <a:p>
          <a:endParaRPr lang="en-US"/>
        </a:p>
      </dgm:t>
    </dgm:pt>
    <dgm:pt modelId="{9A64BA3A-61AA-4C9D-BEC1-484E3C7CE1E8}" type="pres">
      <dgm:prSet presAssocID="{4C355FD2-874F-43AA-8214-518A850F06DB}" presName="linear" presStyleCnt="0">
        <dgm:presLayoutVars>
          <dgm:animLvl val="lvl"/>
          <dgm:resizeHandles val="exact"/>
        </dgm:presLayoutVars>
      </dgm:prSet>
      <dgm:spPr/>
      <dgm:t>
        <a:bodyPr/>
        <a:lstStyle/>
        <a:p>
          <a:endParaRPr lang="en-US"/>
        </a:p>
      </dgm:t>
    </dgm:pt>
    <dgm:pt modelId="{C56110C5-BE70-4F10-B877-D70B899FC686}" type="pres">
      <dgm:prSet presAssocID="{B46A9320-4FC0-44EF-9FA3-92B1B48B8EE0}" presName="parentText" presStyleLbl="node1" presStyleIdx="0" presStyleCnt="5">
        <dgm:presLayoutVars>
          <dgm:chMax val="0"/>
          <dgm:bulletEnabled val="1"/>
        </dgm:presLayoutVars>
      </dgm:prSet>
      <dgm:spPr/>
      <dgm:t>
        <a:bodyPr/>
        <a:lstStyle/>
        <a:p>
          <a:endParaRPr lang="en-US"/>
        </a:p>
      </dgm:t>
    </dgm:pt>
    <dgm:pt modelId="{33150624-1AD7-4653-9670-ABB8D0DAED6B}" type="pres">
      <dgm:prSet presAssocID="{C2EAAE0F-7552-4935-BE51-604972D60827}" presName="spacer" presStyleCnt="0"/>
      <dgm:spPr/>
    </dgm:pt>
    <dgm:pt modelId="{2EEE59F4-1A0E-4663-9585-6B4EB8045A65}" type="pres">
      <dgm:prSet presAssocID="{01C5B89A-8EFC-4678-BCCF-D52137197208}" presName="parentText" presStyleLbl="node1" presStyleIdx="1" presStyleCnt="5">
        <dgm:presLayoutVars>
          <dgm:chMax val="0"/>
          <dgm:bulletEnabled val="1"/>
        </dgm:presLayoutVars>
      </dgm:prSet>
      <dgm:spPr/>
      <dgm:t>
        <a:bodyPr/>
        <a:lstStyle/>
        <a:p>
          <a:endParaRPr lang="en-US"/>
        </a:p>
      </dgm:t>
    </dgm:pt>
    <dgm:pt modelId="{6843F49A-9887-4110-A4B1-F58BF93FDBB7}" type="pres">
      <dgm:prSet presAssocID="{4EE0C786-982A-4F37-B00C-3FBFC98C906E}" presName="spacer" presStyleCnt="0"/>
      <dgm:spPr/>
    </dgm:pt>
    <dgm:pt modelId="{FBA1FA3A-6BEC-4711-8AE1-09D7E478DE87}" type="pres">
      <dgm:prSet presAssocID="{9BA39919-6BBE-4925-8739-713E5AC1C1C1}" presName="parentText" presStyleLbl="node1" presStyleIdx="2" presStyleCnt="5">
        <dgm:presLayoutVars>
          <dgm:chMax val="0"/>
          <dgm:bulletEnabled val="1"/>
        </dgm:presLayoutVars>
      </dgm:prSet>
      <dgm:spPr/>
      <dgm:t>
        <a:bodyPr/>
        <a:lstStyle/>
        <a:p>
          <a:endParaRPr lang="en-US"/>
        </a:p>
      </dgm:t>
    </dgm:pt>
    <dgm:pt modelId="{6C4FCBB3-6911-423E-B1F6-492C64000B2B}" type="pres">
      <dgm:prSet presAssocID="{479D7F80-F965-4B3C-925E-109F7D22F82D}" presName="spacer" presStyleCnt="0"/>
      <dgm:spPr/>
    </dgm:pt>
    <dgm:pt modelId="{4EB3020D-55C4-4BBE-A2F5-C887AC884DE2}" type="pres">
      <dgm:prSet presAssocID="{53EA461D-7B8B-4B35-8A25-575B36B4261A}" presName="parentText" presStyleLbl="node1" presStyleIdx="3" presStyleCnt="5">
        <dgm:presLayoutVars>
          <dgm:chMax val="0"/>
          <dgm:bulletEnabled val="1"/>
        </dgm:presLayoutVars>
      </dgm:prSet>
      <dgm:spPr/>
      <dgm:t>
        <a:bodyPr/>
        <a:lstStyle/>
        <a:p>
          <a:endParaRPr lang="en-US"/>
        </a:p>
      </dgm:t>
    </dgm:pt>
    <dgm:pt modelId="{801B11E6-CAD4-499A-B98D-5E49EE2B4ACD}" type="pres">
      <dgm:prSet presAssocID="{146A4AA1-7985-4C79-AD4F-B9D384F3CD3D}" presName="spacer" presStyleCnt="0"/>
      <dgm:spPr/>
    </dgm:pt>
    <dgm:pt modelId="{A9B8EC0A-2977-4AF9-ABD0-595C104B119D}" type="pres">
      <dgm:prSet presAssocID="{A4DFA19B-838D-484A-A2A5-6B3F996A0D83}" presName="parentText" presStyleLbl="node1" presStyleIdx="4" presStyleCnt="5">
        <dgm:presLayoutVars>
          <dgm:chMax val="0"/>
          <dgm:bulletEnabled val="1"/>
        </dgm:presLayoutVars>
      </dgm:prSet>
      <dgm:spPr/>
      <dgm:t>
        <a:bodyPr/>
        <a:lstStyle/>
        <a:p>
          <a:endParaRPr lang="en-US"/>
        </a:p>
      </dgm:t>
    </dgm:pt>
  </dgm:ptLst>
  <dgm:cxnLst>
    <dgm:cxn modelId="{FC18AA52-ED92-40FF-BEA9-07CFBA73B8E0}" srcId="{4C355FD2-874F-43AA-8214-518A850F06DB}" destId="{01C5B89A-8EFC-4678-BCCF-D52137197208}" srcOrd="1" destOrd="0" parTransId="{7408892E-DDCA-4048-A90A-60B48F094166}" sibTransId="{4EE0C786-982A-4F37-B00C-3FBFC98C906E}"/>
    <dgm:cxn modelId="{747483A2-9AAC-4DE1-A70C-4092E93F94DC}" srcId="{4C355FD2-874F-43AA-8214-518A850F06DB}" destId="{53EA461D-7B8B-4B35-8A25-575B36B4261A}" srcOrd="3" destOrd="0" parTransId="{B2CCAE07-66F6-44C3-9372-16EEA161EC17}" sibTransId="{146A4AA1-7985-4C79-AD4F-B9D384F3CD3D}"/>
    <dgm:cxn modelId="{8DF8307D-F254-4481-80CB-5A10F3BDF6C0}" type="presOf" srcId="{53EA461D-7B8B-4B35-8A25-575B36B4261A}" destId="{4EB3020D-55C4-4BBE-A2F5-C887AC884DE2}" srcOrd="0" destOrd="0" presId="urn:microsoft.com/office/officeart/2005/8/layout/vList2"/>
    <dgm:cxn modelId="{069A376E-4DB5-4A5F-B180-CBF21CC9A1D2}" type="presOf" srcId="{4C355FD2-874F-43AA-8214-518A850F06DB}" destId="{9A64BA3A-61AA-4C9D-BEC1-484E3C7CE1E8}" srcOrd="0" destOrd="0" presId="urn:microsoft.com/office/officeart/2005/8/layout/vList2"/>
    <dgm:cxn modelId="{33789B9A-D398-4DFA-8C66-36BAFC5E5BBD}" type="presOf" srcId="{B46A9320-4FC0-44EF-9FA3-92B1B48B8EE0}" destId="{C56110C5-BE70-4F10-B877-D70B899FC686}" srcOrd="0" destOrd="0" presId="urn:microsoft.com/office/officeart/2005/8/layout/vList2"/>
    <dgm:cxn modelId="{BC61F086-E4D8-4F6F-A49F-F6FCB983AC4A}" type="presOf" srcId="{9BA39919-6BBE-4925-8739-713E5AC1C1C1}" destId="{FBA1FA3A-6BEC-4711-8AE1-09D7E478DE87}" srcOrd="0" destOrd="0" presId="urn:microsoft.com/office/officeart/2005/8/layout/vList2"/>
    <dgm:cxn modelId="{0A3E7854-5F47-41AC-995C-9F2C206525F2}" type="presOf" srcId="{A4DFA19B-838D-484A-A2A5-6B3F996A0D83}" destId="{A9B8EC0A-2977-4AF9-ABD0-595C104B119D}" srcOrd="0" destOrd="0" presId="urn:microsoft.com/office/officeart/2005/8/layout/vList2"/>
    <dgm:cxn modelId="{54CE75B5-6FEF-4060-92DD-653B71149116}" srcId="{4C355FD2-874F-43AA-8214-518A850F06DB}" destId="{A4DFA19B-838D-484A-A2A5-6B3F996A0D83}" srcOrd="4" destOrd="0" parTransId="{EA658357-71B5-40C1-AA04-5CFCBC9F7DBB}" sibTransId="{F9CD97D3-1914-4F97-AF73-9E58F578516D}"/>
    <dgm:cxn modelId="{6B5E899D-CA77-4617-91F1-B85C22D1A3D5}" srcId="{4C355FD2-874F-43AA-8214-518A850F06DB}" destId="{9BA39919-6BBE-4925-8739-713E5AC1C1C1}" srcOrd="2" destOrd="0" parTransId="{38A0D006-466D-4584-A5D8-6FB8C7B7AC10}" sibTransId="{479D7F80-F965-4B3C-925E-109F7D22F82D}"/>
    <dgm:cxn modelId="{43914BF7-50D9-49EE-965E-622456FB16ED}" type="presOf" srcId="{01C5B89A-8EFC-4678-BCCF-D52137197208}" destId="{2EEE59F4-1A0E-4663-9585-6B4EB8045A65}" srcOrd="0" destOrd="0" presId="urn:microsoft.com/office/officeart/2005/8/layout/vList2"/>
    <dgm:cxn modelId="{0F4DF6A4-8472-430D-AC93-9B1E7665F8A9}" srcId="{4C355FD2-874F-43AA-8214-518A850F06DB}" destId="{B46A9320-4FC0-44EF-9FA3-92B1B48B8EE0}" srcOrd="0" destOrd="0" parTransId="{219CA3C7-71E3-446F-9D08-37C76AC4614F}" sibTransId="{C2EAAE0F-7552-4935-BE51-604972D60827}"/>
    <dgm:cxn modelId="{D1AD9A85-FF0B-439C-831B-E885EC32DF2F}" type="presParOf" srcId="{9A64BA3A-61AA-4C9D-BEC1-484E3C7CE1E8}" destId="{C56110C5-BE70-4F10-B877-D70B899FC686}" srcOrd="0" destOrd="0" presId="urn:microsoft.com/office/officeart/2005/8/layout/vList2"/>
    <dgm:cxn modelId="{018C3A00-ECF3-49FB-9A8F-8C3DC274E531}" type="presParOf" srcId="{9A64BA3A-61AA-4C9D-BEC1-484E3C7CE1E8}" destId="{33150624-1AD7-4653-9670-ABB8D0DAED6B}" srcOrd="1" destOrd="0" presId="urn:microsoft.com/office/officeart/2005/8/layout/vList2"/>
    <dgm:cxn modelId="{02CA8334-DDBE-47FF-BA43-0993E0ABF9B6}" type="presParOf" srcId="{9A64BA3A-61AA-4C9D-BEC1-484E3C7CE1E8}" destId="{2EEE59F4-1A0E-4663-9585-6B4EB8045A65}" srcOrd="2" destOrd="0" presId="urn:microsoft.com/office/officeart/2005/8/layout/vList2"/>
    <dgm:cxn modelId="{36EC3D8D-A3A0-4568-A137-68F613E06C5F}" type="presParOf" srcId="{9A64BA3A-61AA-4C9D-BEC1-484E3C7CE1E8}" destId="{6843F49A-9887-4110-A4B1-F58BF93FDBB7}" srcOrd="3" destOrd="0" presId="urn:microsoft.com/office/officeart/2005/8/layout/vList2"/>
    <dgm:cxn modelId="{837AE384-E259-4FA7-8133-EC495B2B5815}" type="presParOf" srcId="{9A64BA3A-61AA-4C9D-BEC1-484E3C7CE1E8}" destId="{FBA1FA3A-6BEC-4711-8AE1-09D7E478DE87}" srcOrd="4" destOrd="0" presId="urn:microsoft.com/office/officeart/2005/8/layout/vList2"/>
    <dgm:cxn modelId="{18C69FC0-CDE3-47BB-B8CD-AA814888563A}" type="presParOf" srcId="{9A64BA3A-61AA-4C9D-BEC1-484E3C7CE1E8}" destId="{6C4FCBB3-6911-423E-B1F6-492C64000B2B}" srcOrd="5" destOrd="0" presId="urn:microsoft.com/office/officeart/2005/8/layout/vList2"/>
    <dgm:cxn modelId="{B35BDF41-B646-41B0-946C-E02B56F55133}" type="presParOf" srcId="{9A64BA3A-61AA-4C9D-BEC1-484E3C7CE1E8}" destId="{4EB3020D-55C4-4BBE-A2F5-C887AC884DE2}" srcOrd="6" destOrd="0" presId="urn:microsoft.com/office/officeart/2005/8/layout/vList2"/>
    <dgm:cxn modelId="{92E46CA6-A47C-44BF-A60B-D43E3D3755B1}" type="presParOf" srcId="{9A64BA3A-61AA-4C9D-BEC1-484E3C7CE1E8}" destId="{801B11E6-CAD4-499A-B98D-5E49EE2B4ACD}" srcOrd="7" destOrd="0" presId="urn:microsoft.com/office/officeart/2005/8/layout/vList2"/>
    <dgm:cxn modelId="{96195DFE-5868-4C14-931F-D133E73C9B2D}" type="presParOf" srcId="{9A64BA3A-61AA-4C9D-BEC1-484E3C7CE1E8}" destId="{A9B8EC0A-2977-4AF9-ABD0-595C104B119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110C5-BE70-4F10-B877-D70B899FC686}">
      <dsp:nvSpPr>
        <dsp:cNvPr id="0" name=""/>
        <dsp:cNvSpPr/>
      </dsp:nvSpPr>
      <dsp:spPr>
        <a:xfrm>
          <a:off x="0" y="2381"/>
          <a:ext cx="6934200" cy="100964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0" dirty="0" smtClean="0"/>
            <a:t>Find a time and place to talk with their teen in private</a:t>
          </a:r>
          <a:endParaRPr lang="en-US" sz="2400" b="1" kern="1200" dirty="0"/>
        </a:p>
      </dsp:txBody>
      <dsp:txXfrm>
        <a:off x="49287" y="51668"/>
        <a:ext cx="6835626" cy="911068"/>
      </dsp:txXfrm>
    </dsp:sp>
    <dsp:sp modelId="{2EEE59F4-1A0E-4663-9585-6B4EB8045A65}">
      <dsp:nvSpPr>
        <dsp:cNvPr id="0" name=""/>
        <dsp:cNvSpPr/>
      </dsp:nvSpPr>
      <dsp:spPr>
        <a:xfrm>
          <a:off x="0" y="1025130"/>
          <a:ext cx="6934200" cy="1009642"/>
        </a:xfrm>
        <a:prstGeom prst="roundRect">
          <a:avLst/>
        </a:prstGeom>
        <a:solidFill>
          <a:schemeClr val="accent5">
            <a:hueOff val="2610123"/>
            <a:satOff val="-6260"/>
            <a:lumOff val="4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baseline="0" dirty="0" smtClean="0"/>
            <a:t>Pray, ponder, and plan what to say</a:t>
          </a:r>
          <a:endParaRPr lang="en-US" sz="2800" b="1" kern="1200" dirty="0"/>
        </a:p>
      </dsp:txBody>
      <dsp:txXfrm>
        <a:off x="49287" y="1074417"/>
        <a:ext cx="6835626" cy="911068"/>
      </dsp:txXfrm>
    </dsp:sp>
    <dsp:sp modelId="{FBA1FA3A-6BEC-4711-8AE1-09D7E478DE87}">
      <dsp:nvSpPr>
        <dsp:cNvPr id="0" name=""/>
        <dsp:cNvSpPr/>
      </dsp:nvSpPr>
      <dsp:spPr>
        <a:xfrm>
          <a:off x="0" y="2047878"/>
          <a:ext cx="6934200" cy="1009642"/>
        </a:xfrm>
        <a:prstGeom prst="roundRect">
          <a:avLst/>
        </a:prstGeom>
        <a:solidFill>
          <a:schemeClr val="accent5">
            <a:hueOff val="5220245"/>
            <a:satOff val="-12520"/>
            <a:lumOff val="98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baseline="0" dirty="0" smtClean="0"/>
            <a:t>State the concerns in a calm manner</a:t>
          </a:r>
          <a:endParaRPr lang="en-US" sz="2800" b="1" kern="1200" dirty="0"/>
        </a:p>
      </dsp:txBody>
      <dsp:txXfrm>
        <a:off x="49287" y="2097165"/>
        <a:ext cx="6835626" cy="911068"/>
      </dsp:txXfrm>
    </dsp:sp>
    <dsp:sp modelId="{4EB3020D-55C4-4BBE-A2F5-C887AC884DE2}">
      <dsp:nvSpPr>
        <dsp:cNvPr id="0" name=""/>
        <dsp:cNvSpPr/>
      </dsp:nvSpPr>
      <dsp:spPr>
        <a:xfrm>
          <a:off x="0" y="3070626"/>
          <a:ext cx="6934200" cy="1009642"/>
        </a:xfrm>
        <a:prstGeom prst="roundRect">
          <a:avLst/>
        </a:prstGeom>
        <a:solidFill>
          <a:schemeClr val="accent5">
            <a:hueOff val="7830368"/>
            <a:satOff val="-18780"/>
            <a:lumOff val="147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baseline="0" dirty="0" smtClean="0"/>
            <a:t>Make repercussions specific, swift, and relevant to the offense.</a:t>
          </a:r>
          <a:endParaRPr lang="en-US" sz="2400" b="1" kern="1200" dirty="0"/>
        </a:p>
      </dsp:txBody>
      <dsp:txXfrm>
        <a:off x="49287" y="3119913"/>
        <a:ext cx="6835626" cy="911068"/>
      </dsp:txXfrm>
    </dsp:sp>
    <dsp:sp modelId="{A9B8EC0A-2977-4AF9-ABD0-595C104B119D}">
      <dsp:nvSpPr>
        <dsp:cNvPr id="0" name=""/>
        <dsp:cNvSpPr/>
      </dsp:nvSpPr>
      <dsp:spPr>
        <a:xfrm>
          <a:off x="0" y="4093375"/>
          <a:ext cx="6934200" cy="1009642"/>
        </a:xfrm>
        <a:prstGeom prst="roundRect">
          <a:avLst/>
        </a:prstGeom>
        <a:solidFill>
          <a:schemeClr val="accent5">
            <a:hueOff val="10440491"/>
            <a:satOff val="-25040"/>
            <a:lumOff val="19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baseline="0" dirty="0" smtClean="0"/>
            <a:t>Prioritize the condition of the teen’s heart. If there is sincere remorse with a repentant heart, a plan of restoration can include restitution with those being bullied.</a:t>
          </a:r>
          <a:endParaRPr lang="en-US" sz="2000" b="1" kern="1200" dirty="0"/>
        </a:p>
      </dsp:txBody>
      <dsp:txXfrm>
        <a:off x="49287" y="4142662"/>
        <a:ext cx="6835626" cy="9110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B71EB-A1C4-40E8-B536-4FD1F923C6EE}" type="datetimeFigureOut">
              <a:rPr lang="en-US" smtClean="0"/>
              <a:t>2/5/13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3B8580-2C01-44D1-A301-65B882BE4BB7}" type="slidenum">
              <a:rPr lang="en-US" smtClean="0"/>
              <a:t>‹#›</a:t>
            </a:fld>
            <a:endParaRPr lang="en-US" dirty="0"/>
          </a:p>
        </p:txBody>
      </p:sp>
    </p:spTree>
    <p:extLst>
      <p:ext uri="{BB962C8B-B14F-4D97-AF65-F5344CB8AC3E}">
        <p14:creationId xmlns:p14="http://schemas.microsoft.com/office/powerpoint/2010/main" val="252268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Illustration</a:t>
            </a:r>
          </a:p>
          <a:p>
            <a:r>
              <a:rPr lang="en-US" b="0" baseline="0" dirty="0" smtClean="0"/>
              <a:t>Dave and Kay Conner receive a message from their daughter’s school: “Come to the office immediately.” Every thought imaginable races through their minds. Is she sick? Is she hurt? Is she in trouble?</a:t>
            </a:r>
          </a:p>
          <a:p>
            <a:endParaRPr lang="en-US" b="0" baseline="0" dirty="0" smtClean="0"/>
          </a:p>
          <a:p>
            <a:r>
              <a:rPr lang="en-US" b="0" baseline="0" dirty="0" smtClean="0"/>
              <a:t>As they enter the school parking lot, an ambulance pulls away. Rushing into the principal’s office, they see another student’s mother bent over in a chair … sobbing. Mrs Harper’s daughter, Dana, is the “flyer” atop the human pyramid on the school’s cheerleading squad.</a:t>
            </a:r>
          </a:p>
          <a:p>
            <a:endParaRPr lang="en-US" b="0" baseline="0" dirty="0" smtClean="0"/>
          </a:p>
          <a:p>
            <a:r>
              <a:rPr lang="en-US" b="0" baseline="0" dirty="0" smtClean="0"/>
              <a:t>The principal solemnly greets the Conners. “It appears that some of the other cheerleaders are jealous of Dana. So they ‘accidentally’ failed to catch her during a stunt this morning. Dana’s collarbone was shattered. She’ll be sidelined for the season. This is a malicious, premeditated act, intended to ‘eliminate the competition.’ And it was spearheaded by … your daughter.”</a:t>
            </a:r>
          </a:p>
          <a:p>
            <a:endParaRPr lang="en-US" b="0" baseline="0" dirty="0" smtClean="0"/>
          </a:p>
          <a:p>
            <a:r>
              <a:rPr lang="en-US" b="0" baseline="0" dirty="0" smtClean="0"/>
              <a:t>Dave and Kay are horrified – reeling with disbelief that their fun, popular Polly could be involved in such a dark plot, and deeply saddened by for Dana and her family. Tears of anger, shame, and frustration stream down their faces. Still in shock, the Conners drive home and immediately call …. You, asking, “How do we handle this horrible situation?”</a:t>
            </a:r>
          </a:p>
        </p:txBody>
      </p:sp>
      <p:sp>
        <p:nvSpPr>
          <p:cNvPr id="4" name="Slide Number Placeholder 3"/>
          <p:cNvSpPr>
            <a:spLocks noGrp="1"/>
          </p:cNvSpPr>
          <p:nvPr>
            <p:ph type="sldNum" sz="quarter" idx="10"/>
          </p:nvPr>
        </p:nvSpPr>
        <p:spPr/>
        <p:txBody>
          <a:bodyPr/>
          <a:lstStyle/>
          <a:p>
            <a:fld id="{D93B8580-2C01-44D1-A301-65B882BE4BB7}" type="slidenum">
              <a:rPr lang="en-US" smtClean="0"/>
              <a:t>1</a:t>
            </a:fld>
            <a:endParaRPr lang="en-US" dirty="0"/>
          </a:p>
        </p:txBody>
      </p:sp>
    </p:spTree>
    <p:extLst>
      <p:ext uri="{BB962C8B-B14F-4D97-AF65-F5344CB8AC3E}">
        <p14:creationId xmlns:p14="http://schemas.microsoft.com/office/powerpoint/2010/main" val="350858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Be mindful of cyber-bullying (intimidating others through e-mail, instant messaging, texting, and social networking)</a:t>
            </a:r>
          </a:p>
          <a:p>
            <a:endParaRPr lang="en-US" sz="1200" b="1" dirty="0" smtClean="0"/>
          </a:p>
          <a:p>
            <a:pPr marL="171450" indent="-171450">
              <a:buFont typeface="Arial" pitchFamily="34" charset="0"/>
              <a:buChar char="•"/>
            </a:pPr>
            <a:r>
              <a:rPr lang="en-US" sz="1200" dirty="0" smtClean="0"/>
              <a:t>Use parental controls and filtering, software, and/or online tracking programs.</a:t>
            </a:r>
          </a:p>
          <a:p>
            <a:pPr marL="171450" indent="-171450">
              <a:buFont typeface="Arial" pitchFamily="34" charset="0"/>
              <a:buChar char="•"/>
            </a:pPr>
            <a:r>
              <a:rPr lang="en-US" sz="1200" dirty="0" smtClean="0"/>
              <a:t>Offer to look at the teens’ communications with them, make copies of threatening correspondence, and delete harmful content together so the teen feels supported.</a:t>
            </a:r>
          </a:p>
          <a:p>
            <a:pPr marL="171450" indent="-171450">
              <a:buFont typeface="Arial" pitchFamily="34" charset="0"/>
              <a:buChar char="•"/>
            </a:pPr>
            <a:r>
              <a:rPr lang="en-US" sz="1200" dirty="0" smtClean="0"/>
              <a:t>Before “deleting,” communicate all cyber-bullying to the school.</a:t>
            </a:r>
          </a:p>
          <a:p>
            <a:pPr marL="171450" indent="-171450">
              <a:buFont typeface="Arial" pitchFamily="34" charset="0"/>
              <a:buChar char="•"/>
            </a:pPr>
            <a:r>
              <a:rPr lang="en-US" sz="1200" dirty="0" smtClean="0"/>
              <a:t>Talk and pray together about bullying.</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10</a:t>
            </a:fld>
            <a:endParaRPr lang="en-US" dirty="0"/>
          </a:p>
        </p:txBody>
      </p:sp>
    </p:spTree>
    <p:extLst>
      <p:ext uri="{BB962C8B-B14F-4D97-AF65-F5344CB8AC3E}">
        <p14:creationId xmlns:p14="http://schemas.microsoft.com/office/powerpoint/2010/main" val="3229516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Since bullies have typically been victims of bullying, watch for signs that their teen is currently being bullied</a:t>
            </a:r>
          </a:p>
          <a:p>
            <a:pPr algn="ctr"/>
            <a:endParaRPr lang="en-US" sz="1200" b="1" dirty="0" smtClean="0">
              <a:solidFill>
                <a:schemeClr val="tx1"/>
              </a:solidFill>
            </a:endParaRPr>
          </a:p>
          <a:p>
            <a:pPr marL="171450" indent="-171450" algn="l">
              <a:buFont typeface="Arial" pitchFamily="34" charset="0"/>
              <a:buChar char="•"/>
            </a:pPr>
            <a:r>
              <a:rPr lang="en-US" dirty="0" smtClean="0">
                <a:solidFill>
                  <a:sysClr val="windowText" lastClr="000000"/>
                </a:solidFill>
              </a:rPr>
              <a:t>Wanting to miss school</a:t>
            </a:r>
          </a:p>
          <a:p>
            <a:pPr marL="171450" indent="-171450" algn="l">
              <a:buFont typeface="Arial" pitchFamily="34" charset="0"/>
              <a:buChar char="•"/>
            </a:pPr>
            <a:r>
              <a:rPr lang="en-US" dirty="0" smtClean="0">
                <a:solidFill>
                  <a:sysClr val="windowText" lastClr="000000"/>
                </a:solidFill>
              </a:rPr>
              <a:t>Withdrawing from social activities</a:t>
            </a:r>
          </a:p>
          <a:p>
            <a:pPr marL="171450" indent="-171450" algn="l">
              <a:buFont typeface="Arial" pitchFamily="34" charset="0"/>
              <a:buChar char="•"/>
            </a:pPr>
            <a:r>
              <a:rPr lang="en-US" dirty="0" smtClean="0">
                <a:solidFill>
                  <a:sysClr val="windowText" lastClr="000000"/>
                </a:solidFill>
              </a:rPr>
              <a:t>Changes in eating patterns</a:t>
            </a:r>
          </a:p>
          <a:p>
            <a:pPr marL="171450" indent="-171450" algn="l">
              <a:buFont typeface="Arial" pitchFamily="34" charset="0"/>
              <a:buChar char="•"/>
            </a:pPr>
            <a:r>
              <a:rPr lang="en-US" dirty="0" smtClean="0">
                <a:solidFill>
                  <a:sysClr val="windowText" lastClr="000000"/>
                </a:solidFill>
              </a:rPr>
              <a:t>Experiencing general anxiety, fear, and/or depression</a:t>
            </a:r>
          </a:p>
          <a:p>
            <a:pPr marL="171450" indent="-171450" algn="l">
              <a:buFont typeface="Arial" pitchFamily="34" charset="0"/>
              <a:buChar char="•"/>
            </a:pPr>
            <a:r>
              <a:rPr lang="en-US" dirty="0" smtClean="0">
                <a:solidFill>
                  <a:sysClr val="windowText" lastClr="000000"/>
                </a:solidFill>
              </a:rPr>
              <a:t>Engaging in extreme self-destructive behaviors</a:t>
            </a:r>
          </a:p>
          <a:p>
            <a:pPr marL="171450" indent="-171450" algn="l">
              <a:buFont typeface="Arial" pitchFamily="34" charset="0"/>
              <a:buChar char="•"/>
            </a:pPr>
            <a:r>
              <a:rPr lang="en-US" dirty="0" smtClean="0">
                <a:solidFill>
                  <a:sysClr val="windowText" lastClr="000000"/>
                </a:solidFill>
              </a:rPr>
              <a:t>Receiving threatening e-mails or visiting suspicious websites</a:t>
            </a:r>
          </a:p>
          <a:p>
            <a:pPr algn="l"/>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11</a:t>
            </a:fld>
            <a:endParaRPr lang="en-US" dirty="0"/>
          </a:p>
        </p:txBody>
      </p:sp>
    </p:spTree>
    <p:extLst>
      <p:ext uri="{BB962C8B-B14F-4D97-AF65-F5344CB8AC3E}">
        <p14:creationId xmlns:p14="http://schemas.microsoft.com/office/powerpoint/2010/main" val="183107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Look for signs that their teen is bullying others</a:t>
            </a:r>
          </a:p>
          <a:p>
            <a:endParaRPr lang="en-US" b="1" dirty="0" smtClean="0"/>
          </a:p>
          <a:p>
            <a:pPr marL="171450" indent="-171450">
              <a:buFont typeface="Arial" pitchFamily="34" charset="0"/>
              <a:buChar char="•"/>
            </a:pPr>
            <a:r>
              <a:rPr lang="en-US" sz="1200" dirty="0" smtClean="0"/>
              <a:t>Pay close attention to conversations the teen has with friends</a:t>
            </a:r>
          </a:p>
          <a:p>
            <a:pPr marL="171450" indent="-171450">
              <a:buFont typeface="Arial" pitchFamily="34" charset="0"/>
              <a:buChar char="•"/>
            </a:pPr>
            <a:r>
              <a:rPr lang="en-US" sz="1200" dirty="0" smtClean="0"/>
              <a:t>Be aware of changes in the teen’s demeanor</a:t>
            </a:r>
          </a:p>
          <a:p>
            <a:pPr marL="171450" indent="-171450">
              <a:buFont typeface="Arial" pitchFamily="34" charset="0"/>
              <a:buChar char="•"/>
            </a:pPr>
            <a:r>
              <a:rPr lang="en-US" sz="1200" dirty="0" smtClean="0"/>
              <a:t>Notice the kind of clothing being worn. (All one color is often a sign of involvement with a clique, posse, or gang-all black may represent the occult and/or Satanism.)</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12</a:t>
            </a:fld>
            <a:endParaRPr lang="en-US" dirty="0"/>
          </a:p>
        </p:txBody>
      </p:sp>
    </p:spTree>
    <p:extLst>
      <p:ext uri="{BB962C8B-B14F-4D97-AF65-F5344CB8AC3E}">
        <p14:creationId xmlns:p14="http://schemas.microsoft.com/office/powerpoint/2010/main" val="2230955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b="1" dirty="0" smtClean="0"/>
              <a:t>More Signs to Look Out For …</a:t>
            </a:r>
          </a:p>
          <a:p>
            <a:pPr marL="171450" indent="-171450">
              <a:buFont typeface="Arial" pitchFamily="34" charset="0"/>
              <a:buChar char="•"/>
            </a:pPr>
            <a:endParaRPr lang="en-US" sz="1200" b="0" dirty="0" smtClean="0"/>
          </a:p>
          <a:p>
            <a:pPr marL="171450" indent="-171450">
              <a:buFont typeface="Arial" pitchFamily="34" charset="0"/>
              <a:buChar char="•"/>
            </a:pPr>
            <a:r>
              <a:rPr lang="en-US" sz="1200" b="0" dirty="0" smtClean="0"/>
              <a:t>Pay attention to the way the teen wears a hat. Some hat positions may be associated with gang activity or intimidation</a:t>
            </a:r>
          </a:p>
          <a:p>
            <a:pPr marL="171450" indent="-171450">
              <a:buFont typeface="Arial" pitchFamily="34" charset="0"/>
              <a:buChar char="•"/>
            </a:pPr>
            <a:r>
              <a:rPr lang="en-US" sz="1200" b="0" dirty="0" smtClean="0"/>
              <a:t>Watch for symbolic marks on the teen’s body</a:t>
            </a:r>
          </a:p>
          <a:p>
            <a:pPr marL="171450" indent="-171450">
              <a:buFont typeface="Arial" pitchFamily="34" charset="0"/>
              <a:buChar char="•"/>
            </a:pPr>
            <a:r>
              <a:rPr lang="en-US" sz="1200" b="0" dirty="0" smtClean="0"/>
              <a:t>Note any unusual, recurring doodling or drawings (e.g., occult signs, “666,” upside-down cross)</a:t>
            </a:r>
          </a:p>
          <a:p>
            <a:pPr marL="171450" indent="-171450">
              <a:buFont typeface="Arial" pitchFamily="34" charset="0"/>
              <a:buChar char="•"/>
            </a:pPr>
            <a:r>
              <a:rPr lang="en-US" sz="1200" b="0" dirty="0" smtClean="0"/>
              <a:t>Check out e-mails, text messages, and website participation.</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13</a:t>
            </a:fld>
            <a:endParaRPr lang="en-US" dirty="0"/>
          </a:p>
        </p:txBody>
      </p:sp>
    </p:spTree>
    <p:extLst>
      <p:ext uri="{BB962C8B-B14F-4D97-AF65-F5344CB8AC3E}">
        <p14:creationId xmlns:p14="http://schemas.microsoft.com/office/powerpoint/2010/main" val="59622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Enforce repercussions if their teen is a bully</a:t>
            </a:r>
          </a:p>
          <a:p>
            <a:endParaRPr lang="en-US" b="1" dirty="0" smtClean="0"/>
          </a:p>
          <a:p>
            <a:pPr marL="285750" lvl="0" indent="-285750" rtl="0">
              <a:buFont typeface="Arial" pitchFamily="34" charset="0"/>
              <a:buChar char="•"/>
            </a:pPr>
            <a:r>
              <a:rPr lang="en-US" sz="1400" b="0" baseline="0" dirty="0" smtClean="0"/>
              <a:t>Find a time and place to talk with their teen in private</a:t>
            </a:r>
            <a:endParaRPr lang="en-US" sz="1400" b="0" dirty="0" smtClean="0"/>
          </a:p>
          <a:p>
            <a:pPr marL="285750" lvl="0" indent="-285750" rtl="0">
              <a:buFont typeface="Arial" pitchFamily="34" charset="0"/>
              <a:buChar char="•"/>
            </a:pPr>
            <a:r>
              <a:rPr lang="en-US" sz="1600" b="0" baseline="0" dirty="0" smtClean="0"/>
              <a:t>Pray, ponder, and plan what to say</a:t>
            </a:r>
            <a:endParaRPr lang="en-US" sz="1600" b="0" dirty="0" smtClean="0"/>
          </a:p>
          <a:p>
            <a:pPr marL="285750" lvl="0" indent="-285750" rtl="0">
              <a:buFont typeface="Arial" pitchFamily="34" charset="0"/>
              <a:buChar char="•"/>
            </a:pPr>
            <a:r>
              <a:rPr lang="en-US" sz="1600" b="0" baseline="0" dirty="0" smtClean="0"/>
              <a:t>State the concerns in a calm manner</a:t>
            </a:r>
            <a:endParaRPr lang="en-US" sz="1600" b="0" dirty="0" smtClean="0"/>
          </a:p>
          <a:p>
            <a:pPr marL="285750" lvl="0" indent="-285750" rtl="0">
              <a:buFont typeface="Arial" pitchFamily="34" charset="0"/>
              <a:buChar char="•"/>
            </a:pPr>
            <a:r>
              <a:rPr lang="en-US" sz="1400" b="0" baseline="0" dirty="0" smtClean="0"/>
              <a:t>Make repercussions specific, swift, and relevant to the offense.</a:t>
            </a:r>
            <a:endParaRPr lang="en-US" sz="1400" b="0" dirty="0" smtClean="0"/>
          </a:p>
          <a:p>
            <a:pPr marL="171450" lvl="0" indent="-171450" rtl="0">
              <a:buFont typeface="Arial" pitchFamily="34" charset="0"/>
              <a:buChar char="•"/>
            </a:pPr>
            <a:r>
              <a:rPr lang="en-US" sz="1200" b="0" baseline="0" dirty="0" smtClean="0"/>
              <a:t>  Prioritize the condition of the teen’s heart. If there is sincere remorse with a repentant heart, a plan of restoration can include    </a:t>
            </a:r>
          </a:p>
          <a:p>
            <a:pPr marL="0" lvl="0" indent="0" rtl="0">
              <a:buFont typeface="Arial" pitchFamily="34" charset="0"/>
              <a:buNone/>
            </a:pPr>
            <a:r>
              <a:rPr lang="en-US" sz="1200" b="0" baseline="0" dirty="0" smtClean="0"/>
              <a:t>      restitution with those being bullied.</a:t>
            </a:r>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14</a:t>
            </a:fld>
            <a:endParaRPr lang="en-US" dirty="0"/>
          </a:p>
        </p:txBody>
      </p:sp>
    </p:spTree>
    <p:extLst>
      <p:ext uri="{BB962C8B-B14F-4D97-AF65-F5344CB8AC3E}">
        <p14:creationId xmlns:p14="http://schemas.microsoft.com/office/powerpoint/2010/main" val="318518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itchFamily="34" charset="0"/>
              <a:buNone/>
            </a:pPr>
            <a:r>
              <a:rPr lang="en-US" sz="1400" b="1" dirty="0" smtClean="0"/>
              <a:t>More Repercussions</a:t>
            </a:r>
          </a:p>
          <a:p>
            <a:pPr marL="171450" indent="-171450">
              <a:spcBef>
                <a:spcPts val="0"/>
              </a:spcBef>
              <a:buFont typeface="Arial" pitchFamily="34" charset="0"/>
              <a:buChar char="•"/>
            </a:pPr>
            <a:endParaRPr lang="en-US" sz="1200" b="0" dirty="0" smtClean="0"/>
          </a:p>
          <a:p>
            <a:pPr marL="171450" indent="-171450">
              <a:spcBef>
                <a:spcPts val="0"/>
              </a:spcBef>
              <a:buFont typeface="Arial" pitchFamily="34" charset="0"/>
              <a:buChar char="•"/>
            </a:pPr>
            <a:r>
              <a:rPr lang="en-US" sz="1200" b="0" dirty="0" smtClean="0"/>
              <a:t>Arrange a meeting with the perpetrator, the injured teen, their parents, and you. Meeting with the injured person face-to-face – rather than communicating by phone or e-mail – gives the bullying teen an opportunity to see the victim’s pain, and begin to develop sensitivity and empathy.</a:t>
            </a:r>
          </a:p>
          <a:p>
            <a:pPr marL="171450" indent="-171450">
              <a:spcBef>
                <a:spcPts val="0"/>
              </a:spcBef>
              <a:buFont typeface="Arial" pitchFamily="34" charset="0"/>
              <a:buChar char="•"/>
            </a:pPr>
            <a:r>
              <a:rPr lang="en-US" sz="1200" b="0" dirty="0" smtClean="0"/>
              <a:t>Help the teen make a list of specific acts of kindness that can be done for those who have been offended</a:t>
            </a:r>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15</a:t>
            </a:fld>
            <a:endParaRPr lang="en-US" dirty="0"/>
          </a:p>
        </p:txBody>
      </p:sp>
    </p:spTree>
    <p:extLst>
      <p:ext uri="{BB962C8B-B14F-4D97-AF65-F5344CB8AC3E}">
        <p14:creationId xmlns:p14="http://schemas.microsoft.com/office/powerpoint/2010/main" val="71546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More Repercussions</a:t>
            </a:r>
          </a:p>
          <a:p>
            <a:endParaRPr lang="en-US" dirty="0" smtClean="0"/>
          </a:p>
          <a:p>
            <a:pPr marL="171450" indent="-171450">
              <a:spcBef>
                <a:spcPts val="0"/>
              </a:spcBef>
              <a:buFont typeface="Arial" pitchFamily="34" charset="0"/>
              <a:buChar char="•"/>
            </a:pPr>
            <a:r>
              <a:rPr lang="en-US" sz="1200" b="0" dirty="0" smtClean="0"/>
              <a:t>Reward godly attitudes and actions with words of praise, appreciation and encouragement, and with increased trust.</a:t>
            </a:r>
          </a:p>
          <a:p>
            <a:pPr marL="171450" indent="-171450">
              <a:spcBef>
                <a:spcPts val="0"/>
              </a:spcBef>
              <a:buFont typeface="Arial" pitchFamily="34" charset="0"/>
              <a:buChar char="•"/>
            </a:pPr>
            <a:r>
              <a:rPr lang="en-US" sz="1200" b="0" dirty="0" smtClean="0"/>
              <a:t>Help teenage boys learn how to use words to resolve conflict rather than to create more conflict with physical aggression.</a:t>
            </a:r>
          </a:p>
          <a:p>
            <a:pPr marL="171450" indent="-171450">
              <a:spcBef>
                <a:spcPts val="0"/>
              </a:spcBef>
              <a:buFont typeface="Arial" pitchFamily="34" charset="0"/>
              <a:buChar char="•"/>
            </a:pPr>
            <a:r>
              <a:rPr lang="en-US" sz="1200" b="0" dirty="0" smtClean="0"/>
              <a:t>Long-term mentoring can help both girls and boys break patterns of gossip, meanness, cliques, and aggression.</a:t>
            </a:r>
          </a:p>
          <a:p>
            <a:endParaRPr lang="en-US" sz="1400" b="0" dirty="0" smtClean="0"/>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16</a:t>
            </a:fld>
            <a:endParaRPr lang="en-US" dirty="0"/>
          </a:p>
        </p:txBody>
      </p:sp>
    </p:spTree>
    <p:extLst>
      <p:ext uri="{BB962C8B-B14F-4D97-AF65-F5344CB8AC3E}">
        <p14:creationId xmlns:p14="http://schemas.microsoft.com/office/powerpoint/2010/main" val="1547820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Proverbs 20:5 says, “The purposes of a man’s heart are a deep waters, but a man of understanding draws them out.”</a:t>
            </a:r>
          </a:p>
          <a:p>
            <a:endParaRPr lang="en-US" b="1" dirty="0"/>
          </a:p>
        </p:txBody>
      </p:sp>
      <p:sp>
        <p:nvSpPr>
          <p:cNvPr id="4" name="Slide Number Placeholder 3"/>
          <p:cNvSpPr>
            <a:spLocks noGrp="1"/>
          </p:cNvSpPr>
          <p:nvPr>
            <p:ph type="sldNum" sz="quarter" idx="10"/>
          </p:nvPr>
        </p:nvSpPr>
        <p:spPr/>
        <p:txBody>
          <a:bodyPr/>
          <a:lstStyle/>
          <a:p>
            <a:fld id="{D93B8580-2C01-44D1-A301-65B882BE4BB7}" type="slidenum">
              <a:rPr lang="en-US" smtClean="0"/>
              <a:t>17</a:t>
            </a:fld>
            <a:endParaRPr lang="en-US" dirty="0"/>
          </a:p>
        </p:txBody>
      </p:sp>
    </p:spTree>
    <p:extLst>
      <p:ext uri="{BB962C8B-B14F-4D97-AF65-F5344CB8AC3E}">
        <p14:creationId xmlns:p14="http://schemas.microsoft.com/office/powerpoint/2010/main" val="389790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Dealing with the teen perpetrator</a:t>
            </a:r>
          </a:p>
          <a:p>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Parents should confront teen perpetrators with the truth and the need to change. Since bullies almost always were, themselves, bullied at some point in their own lives, parents might start a conversation by saying:</a:t>
            </a:r>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18</a:t>
            </a:fld>
            <a:endParaRPr lang="en-US" dirty="0"/>
          </a:p>
        </p:txBody>
      </p:sp>
    </p:spTree>
    <p:extLst>
      <p:ext uri="{BB962C8B-B14F-4D97-AF65-F5344CB8AC3E}">
        <p14:creationId xmlns:p14="http://schemas.microsoft.com/office/powerpoint/2010/main" val="524340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Parent conversation with teen</a:t>
            </a:r>
          </a:p>
          <a:p>
            <a:endParaRPr lang="en-US" sz="1200" b="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800" b="0" dirty="0" smtClean="0"/>
              <a:t>“Years ago, my heart went out to you because I knew you were being bullied. It was completely unjust. Later, I saw you learn to resist pressure and develop endurance. But now you’ve reached a point in your life when you are doing to others what was done to you. You don’t want to be hurt, so you’ve chosen ways to hurt others. If you continue to hurt others, you’ll never have peace within your heart, or experience God’s purpose for your life.”</a:t>
            </a:r>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19</a:t>
            </a:fld>
            <a:endParaRPr lang="en-US" dirty="0"/>
          </a:p>
        </p:txBody>
      </p:sp>
    </p:spTree>
    <p:extLst>
      <p:ext uri="{BB962C8B-B14F-4D97-AF65-F5344CB8AC3E}">
        <p14:creationId xmlns:p14="http://schemas.microsoft.com/office/powerpoint/2010/main" val="354961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What Can Parents</a:t>
            </a:r>
            <a:r>
              <a:rPr lang="en-US" sz="1200" b="1" baseline="0" dirty="0" smtClean="0"/>
              <a:t>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When counseling parents about bullying – whether their child is the victim or the perpetrator – first provide education about the problem, in general, and then help create a strategy to address specific instances of bullying.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Explain that bullying is a deliberate hostile physical or verbal activity intended to harm, induce fear, and create terror.” Those who are bullied live with continual fear and expectation of future harassment … or they themselves become bullies to stop the pain.</a:t>
            </a:r>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2</a:t>
            </a:fld>
            <a:endParaRPr lang="en-US" dirty="0"/>
          </a:p>
        </p:txBody>
      </p:sp>
    </p:spTree>
    <p:extLst>
      <p:ext uri="{BB962C8B-B14F-4D97-AF65-F5344CB8AC3E}">
        <p14:creationId xmlns:p14="http://schemas.microsoft.com/office/powerpoint/2010/main" val="88069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can parents say?</a:t>
            </a:r>
            <a:br>
              <a:rPr lang="en-US" sz="12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20</a:t>
            </a:fld>
            <a:endParaRPr lang="en-US" dirty="0"/>
          </a:p>
        </p:txBody>
      </p:sp>
    </p:spTree>
    <p:extLst>
      <p:ext uri="{BB962C8B-B14F-4D97-AF65-F5344CB8AC3E}">
        <p14:creationId xmlns:p14="http://schemas.microsoft.com/office/powerpoint/2010/main" val="2786977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“I love you too much to stand back and do nothing. I’ve arranged for us to talk with someone who understands the kind of pain you’re in … and how to bring true hope to your heart.” </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21</a:t>
            </a:fld>
            <a:endParaRPr lang="en-US" dirty="0"/>
          </a:p>
        </p:txBody>
      </p:sp>
    </p:spTree>
    <p:extLst>
      <p:ext uri="{BB962C8B-B14F-4D97-AF65-F5344CB8AC3E}">
        <p14:creationId xmlns:p14="http://schemas.microsoft.com/office/powerpoint/2010/main" val="1131339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spcBef>
                <a:spcPts val="0"/>
              </a:spcBef>
            </a:pPr>
            <a:r>
              <a:rPr lang="en-US" sz="1200" b="0" dirty="0" smtClean="0"/>
              <a:t>“This situation is very serious because you have literally brought harm to others. The meeting I’ve arranged is essential. If you should think about not attending, you’ll be choosing to give up all of your privileges: no car, no allowance, no phone, no after-school activities–no nothing. Our first meeting is Saturday morning at 10.  Although this will take real work, I’m genuinely grateful for the healing that is available to you, and the future God has for you.  I love you.”</a:t>
            </a:r>
            <a:endParaRPr lang="en-US" sz="1200" b="0" dirty="0"/>
          </a:p>
        </p:txBody>
      </p:sp>
      <p:sp>
        <p:nvSpPr>
          <p:cNvPr id="4" name="Slide Number Placeholder 3"/>
          <p:cNvSpPr>
            <a:spLocks noGrp="1"/>
          </p:cNvSpPr>
          <p:nvPr>
            <p:ph type="sldNum" sz="quarter" idx="10"/>
          </p:nvPr>
        </p:nvSpPr>
        <p:spPr/>
        <p:txBody>
          <a:bodyPr/>
          <a:lstStyle/>
          <a:p>
            <a:fld id="{D93B8580-2C01-44D1-A301-65B882BE4BB7}" type="slidenum">
              <a:rPr lang="en-US" smtClean="0"/>
              <a:t>22</a:t>
            </a:fld>
            <a:endParaRPr lang="en-US" dirty="0"/>
          </a:p>
        </p:txBody>
      </p:sp>
    </p:spTree>
    <p:extLst>
      <p:ext uri="{BB962C8B-B14F-4D97-AF65-F5344CB8AC3E}">
        <p14:creationId xmlns:p14="http://schemas.microsoft.com/office/powerpoint/2010/main" val="50232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a:t>
            </a:r>
            <a:r>
              <a:rPr lang="en-US" b="1" baseline="0" dirty="0" smtClean="0"/>
              <a:t> Wisdom from God’s Word</a:t>
            </a:r>
            <a:endParaRPr lang="en-US" b="1" dirty="0" smtClean="0"/>
          </a:p>
          <a:p>
            <a:endParaRPr lang="en-US" dirty="0" smtClean="0"/>
          </a:p>
          <a:p>
            <a:r>
              <a:rPr lang="en-US" dirty="0" smtClean="0"/>
              <a:t>Teens can be either bullies or bullied in various ways. Regardless, their role always</a:t>
            </a:r>
            <a:r>
              <a:rPr lang="en-US" baseline="0" dirty="0" smtClean="0"/>
              <a:t> begins in their hearts. Parents can help their children understand their words and actions come from the overflow of their hearts. When their hearts are right with the Lord, everything else will follow.</a:t>
            </a:r>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23</a:t>
            </a:fld>
            <a:endParaRPr lang="en-US" dirty="0"/>
          </a:p>
        </p:txBody>
      </p:sp>
    </p:spTree>
    <p:extLst>
      <p:ext uri="{BB962C8B-B14F-4D97-AF65-F5344CB8AC3E}">
        <p14:creationId xmlns:p14="http://schemas.microsoft.com/office/powerpoint/2010/main" val="2375509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t>Wisdom from God’s Word will remain with young people long after human words are forgotten. Here’s a suggested prayer: “Search me, O God, and know my heart! Try me and know my thoughts! And see if there be any grievous way in me, and lead me in the way everlasting!” (Ps. 139:23-24 ESV).</a:t>
            </a:r>
          </a:p>
          <a:p>
            <a:endParaRPr lang="en-US" sz="1100" dirty="0" smtClean="0"/>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24</a:t>
            </a:fld>
            <a:endParaRPr lang="en-US" dirty="0"/>
          </a:p>
        </p:txBody>
      </p:sp>
    </p:spTree>
    <p:extLst>
      <p:ext uri="{BB962C8B-B14F-4D97-AF65-F5344CB8AC3E}">
        <p14:creationId xmlns:p14="http://schemas.microsoft.com/office/powerpoint/2010/main" val="320600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With effective guidance and decisive intervention, an insightful counselor can be a powerful force to stop bullying, and ultimately change the entire course of a young person’s life. </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25</a:t>
            </a:fld>
            <a:endParaRPr lang="en-US" dirty="0"/>
          </a:p>
        </p:txBody>
      </p:sp>
    </p:spTree>
    <p:extLst>
      <p:ext uri="{BB962C8B-B14F-4D97-AF65-F5344CB8AC3E}">
        <p14:creationId xmlns:p14="http://schemas.microsoft.com/office/powerpoint/2010/main" val="3941248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Helping Parents of Teens Cope with Bullies by June Hunt </a:t>
            </a:r>
          </a:p>
          <a:p>
            <a:r>
              <a:rPr lang="en-US" sz="1200" b="1" dirty="0" smtClean="0"/>
              <a:t>Adapted from: Bonding with Your Teen through Boundaries by June Hunt with Jody </a:t>
            </a:r>
            <a:r>
              <a:rPr lang="en-US" sz="1200" b="1" dirty="0" err="1" smtClean="0"/>
              <a:t>Capehart</a:t>
            </a:r>
            <a:r>
              <a:rPr lang="en-US" sz="1200" b="1" smtClean="0"/>
              <a:t> ©2010. </a:t>
            </a:r>
            <a:endParaRPr lang="en-US" smtClean="0"/>
          </a:p>
          <a:p>
            <a:endParaRPr lang="en-US"/>
          </a:p>
        </p:txBody>
      </p:sp>
      <p:sp>
        <p:nvSpPr>
          <p:cNvPr id="4" name="Slide Number Placeholder 3"/>
          <p:cNvSpPr>
            <a:spLocks noGrp="1"/>
          </p:cNvSpPr>
          <p:nvPr>
            <p:ph type="sldNum" sz="quarter" idx="10"/>
          </p:nvPr>
        </p:nvSpPr>
        <p:spPr/>
        <p:txBody>
          <a:bodyPr/>
          <a:lstStyle/>
          <a:p>
            <a:fld id="{D93B8580-2C01-44D1-A301-65B882BE4BB7}" type="slidenum">
              <a:rPr lang="en-US" smtClean="0"/>
              <a:t>26</a:t>
            </a:fld>
            <a:endParaRPr lang="en-US" dirty="0"/>
          </a:p>
        </p:txBody>
      </p:sp>
    </p:spTree>
    <p:extLst>
      <p:ext uri="{BB962C8B-B14F-4D97-AF65-F5344CB8AC3E}">
        <p14:creationId xmlns:p14="http://schemas.microsoft.com/office/powerpoint/2010/main" val="2085600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Recommend that Parents:</a:t>
            </a:r>
          </a:p>
          <a:p>
            <a:endParaRPr lang="en-US" sz="1200" b="1" dirty="0" smtClean="0"/>
          </a:p>
          <a:p>
            <a:pPr marL="342900" indent="-342900">
              <a:buFont typeface="Wingdings" pitchFamily="2" charset="2"/>
              <a:buChar char="§"/>
            </a:pPr>
            <a:r>
              <a:rPr lang="en-US" sz="2400" b="0" dirty="0" smtClean="0"/>
              <a:t>Educate themselves about girl bullies, who are typically:</a:t>
            </a:r>
          </a:p>
          <a:p>
            <a:pPr marL="457200" lvl="1" indent="0">
              <a:buFont typeface="Arial" pitchFamily="34" charset="0"/>
              <a:buNone/>
            </a:pPr>
            <a:r>
              <a:rPr lang="en-US" sz="2400" b="0" dirty="0" smtClean="0"/>
              <a:t>*Perceived as fickle “bully-princesses” seeking power </a:t>
            </a:r>
          </a:p>
          <a:p>
            <a:pPr lvl="1"/>
            <a:r>
              <a:rPr lang="en-US" sz="2400" b="0" dirty="0" smtClean="0"/>
              <a:t>*Physically aggressive and mean-spirited</a:t>
            </a:r>
          </a:p>
          <a:p>
            <a:pPr lvl="1"/>
            <a:r>
              <a:rPr lang="en-US" sz="2400" b="0" dirty="0" smtClean="0"/>
              <a:t>*Emotionally manipulative and deceptive</a:t>
            </a:r>
          </a:p>
          <a:p>
            <a:pPr lvl="1"/>
            <a:r>
              <a:rPr lang="en-US" sz="2400" b="0" dirty="0" smtClean="0"/>
              <a:t>*Socially willing to seek and destroy anyone considered weaker, superior, threatening, or disliked</a:t>
            </a:r>
          </a:p>
          <a:p>
            <a:pPr lvl="1"/>
            <a:r>
              <a:rPr lang="en-US" sz="2400" b="0" dirty="0" smtClean="0"/>
              <a:t>*Eager to pressure and coerce in order to control others</a:t>
            </a:r>
          </a:p>
          <a:p>
            <a:endParaRPr lang="en-US" b="0" dirty="0"/>
          </a:p>
        </p:txBody>
      </p:sp>
      <p:sp>
        <p:nvSpPr>
          <p:cNvPr id="4" name="Slide Number Placeholder 3"/>
          <p:cNvSpPr>
            <a:spLocks noGrp="1"/>
          </p:cNvSpPr>
          <p:nvPr>
            <p:ph type="sldNum" sz="quarter" idx="10"/>
          </p:nvPr>
        </p:nvSpPr>
        <p:spPr/>
        <p:txBody>
          <a:bodyPr/>
          <a:lstStyle/>
          <a:p>
            <a:fld id="{D93B8580-2C01-44D1-A301-65B882BE4BB7}" type="slidenum">
              <a:rPr lang="en-US" smtClean="0"/>
              <a:t>3</a:t>
            </a:fld>
            <a:endParaRPr lang="en-US" dirty="0"/>
          </a:p>
        </p:txBody>
      </p:sp>
    </p:spTree>
    <p:extLst>
      <p:ext uri="{BB962C8B-B14F-4D97-AF65-F5344CB8AC3E}">
        <p14:creationId xmlns:p14="http://schemas.microsoft.com/office/powerpoint/2010/main" val="3377414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Educate themselves about boy bullies, who are typically:</a:t>
            </a:r>
          </a:p>
          <a:p>
            <a:r>
              <a:rPr lang="en-US" sz="1200" b="1" dirty="0" smtClean="0"/>
              <a:t>                                                                                             </a:t>
            </a:r>
            <a:r>
              <a:rPr lang="en-US" sz="3600" b="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*Perceived as “bully-gangsters” seeking power</a:t>
            </a:r>
          </a:p>
          <a:p>
            <a:pPr marL="0" lvl="1" indent="0">
              <a:buFont typeface="Wingdings" pitchFamily="2" charset="2"/>
              <a:buNone/>
            </a:pPr>
            <a:r>
              <a:rPr lang="en-US" sz="3600" b="0"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600" b="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Physically</a:t>
            </a:r>
            <a:r>
              <a:rPr lang="en-US" sz="3600" b="0"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violent</a:t>
            </a:r>
          </a:p>
          <a:p>
            <a:pPr marL="0" lvl="1" indent="0">
              <a:buFont typeface="Wingdings" pitchFamily="2" charset="2"/>
              <a:buNone/>
            </a:pPr>
            <a:r>
              <a:rPr lang="en-US" sz="3600" b="0"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3600" b="0"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Lacking emotional empathy, yet possessing a sense of entitlement                                                                                                                                                                                                                                                                                                                                                           *Socially ready to hurt anyone                                                           </a:t>
            </a:r>
          </a:p>
          <a:p>
            <a:r>
              <a:rPr lang="en-US" sz="1200" b="1" dirty="0" smtClean="0"/>
              <a:t/>
            </a:r>
            <a:br>
              <a:rPr lang="en-US" sz="1200" b="1" dirty="0" smtClean="0"/>
            </a:br>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4</a:t>
            </a:fld>
            <a:endParaRPr lang="en-US" dirty="0"/>
          </a:p>
        </p:txBody>
      </p:sp>
    </p:spTree>
    <p:extLst>
      <p:ext uri="{BB962C8B-B14F-4D97-AF65-F5344CB8AC3E}">
        <p14:creationId xmlns:p14="http://schemas.microsoft.com/office/powerpoint/2010/main" val="370812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Initiate immediate intervention</a:t>
            </a:r>
          </a:p>
          <a:p>
            <a:endParaRPr lang="en-US" sz="1200" b="1" dirty="0" smtClean="0"/>
          </a:p>
          <a:p>
            <a:pPr marL="171450" indent="-171450">
              <a:buFont typeface="Arial" pitchFamily="34" charset="0"/>
              <a:buChar char="•"/>
            </a:pPr>
            <a:r>
              <a:rPr lang="en-US" sz="1200" dirty="0" smtClean="0"/>
              <a:t>Speak with the school counselor about bullying policies and procedures</a:t>
            </a:r>
          </a:p>
          <a:p>
            <a:pPr marL="171450" indent="-171450">
              <a:buFont typeface="Arial" pitchFamily="34" charset="0"/>
              <a:buChar char="•"/>
            </a:pPr>
            <a:r>
              <a:rPr lang="en-US" sz="1200" dirty="0" smtClean="0"/>
              <a:t>Speak with police regarding intervention programs available for teens</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5</a:t>
            </a:fld>
            <a:endParaRPr lang="en-US" dirty="0"/>
          </a:p>
        </p:txBody>
      </p:sp>
    </p:spTree>
    <p:extLst>
      <p:ext uri="{BB962C8B-B14F-4D97-AF65-F5344CB8AC3E}">
        <p14:creationId xmlns:p14="http://schemas.microsoft.com/office/powerpoint/2010/main" val="602989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Set a zero-tolerance level for bullying by holding teen(s) accountable for offensive behaviors</a:t>
            </a:r>
          </a:p>
          <a:p>
            <a:endParaRPr lang="en-US" sz="1200" b="1" dirty="0" smtClean="0"/>
          </a:p>
          <a:p>
            <a:pPr marL="171450" indent="-171450">
              <a:buFont typeface="Arial" pitchFamily="34" charset="0"/>
              <a:buChar char="•"/>
            </a:pPr>
            <a:r>
              <a:rPr lang="en-US" sz="1200" dirty="0" smtClean="0"/>
              <a:t>Establish boundaries that are unquestionably fair and clearly communicated.</a:t>
            </a:r>
          </a:p>
          <a:p>
            <a:pPr marL="171450" indent="-171450">
              <a:buFont typeface="Arial" pitchFamily="34" charset="0"/>
              <a:buChar char="•"/>
            </a:pPr>
            <a:r>
              <a:rPr lang="en-US" sz="1200" dirty="0" smtClean="0"/>
              <a:t>Administer repercussions when bullying occurs – discipline that relates to the offense, and that helps reprogram behavior… consequences that are restorative in nature, and are relative to the degree of repentance.</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6</a:t>
            </a:fld>
            <a:endParaRPr lang="en-US" dirty="0"/>
          </a:p>
        </p:txBody>
      </p:sp>
    </p:spTree>
    <p:extLst>
      <p:ext uri="{BB962C8B-B14F-4D97-AF65-F5344CB8AC3E}">
        <p14:creationId xmlns:p14="http://schemas.microsoft.com/office/powerpoint/2010/main" val="207188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Provide opportunities for teen perpetrators to make restitution</a:t>
            </a:r>
          </a:p>
          <a:p>
            <a:endParaRPr lang="en-US" b="1" dirty="0" smtClean="0"/>
          </a:p>
          <a:p>
            <a:pPr marL="171450" indent="-171450">
              <a:buFont typeface="Arial" pitchFamily="34" charset="0"/>
              <a:buChar char="•"/>
            </a:pPr>
            <a:r>
              <a:rPr lang="en-US" sz="1200" dirty="0" smtClean="0"/>
              <a:t>Establish requirements for what to do and how to do it.</a:t>
            </a:r>
          </a:p>
          <a:p>
            <a:pPr marL="171450" indent="-171450">
              <a:buFont typeface="Arial" pitchFamily="34" charset="0"/>
              <a:buChar char="•"/>
            </a:pPr>
            <a:r>
              <a:rPr lang="en-US" sz="1200" dirty="0" smtClean="0"/>
              <a:t>Reinforce responsible behavior by rewarding it with verbal acknowledgements, praise, and increased responsibilities and privileges.</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7</a:t>
            </a:fld>
            <a:endParaRPr lang="en-US" dirty="0"/>
          </a:p>
        </p:txBody>
      </p:sp>
    </p:spTree>
    <p:extLst>
      <p:ext uri="{BB962C8B-B14F-4D97-AF65-F5344CB8AC3E}">
        <p14:creationId xmlns:p14="http://schemas.microsoft.com/office/powerpoint/2010/main" val="4091836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Establish a safe, bully-free environment in the home by cultivating a family spirit that communicates, “I love you, hear you, value you, respect you, believe in you, and am here for you.”</a:t>
            </a:r>
          </a:p>
          <a:p>
            <a:endParaRPr lang="en-US" sz="1200" b="1" dirty="0" smtClean="0"/>
          </a:p>
          <a:p>
            <a:pPr marL="171450" indent="-171450">
              <a:buFont typeface="Arial" pitchFamily="34" charset="0"/>
              <a:buChar char="•"/>
            </a:pPr>
            <a:r>
              <a:rPr lang="en-US" sz="1200" dirty="0" smtClean="0"/>
              <a:t>Monitor and restrict inappropriate, aggressive video games, movies and television programs, social relationships, music and music videos.</a:t>
            </a:r>
          </a:p>
          <a:p>
            <a:pPr marL="171450" indent="-171450">
              <a:buFont typeface="Arial" pitchFamily="34" charset="0"/>
              <a:buChar char="•"/>
            </a:pPr>
            <a:r>
              <a:rPr lang="en-US" sz="1200" dirty="0" smtClean="0"/>
              <a:t>Model kindness, consideration, active listening and unconditional love.</a:t>
            </a:r>
          </a:p>
          <a:p>
            <a:endParaRPr lang="en-US" dirty="0"/>
          </a:p>
        </p:txBody>
      </p:sp>
      <p:sp>
        <p:nvSpPr>
          <p:cNvPr id="4" name="Slide Number Placeholder 3"/>
          <p:cNvSpPr>
            <a:spLocks noGrp="1"/>
          </p:cNvSpPr>
          <p:nvPr>
            <p:ph type="sldNum" sz="quarter" idx="10"/>
          </p:nvPr>
        </p:nvSpPr>
        <p:spPr/>
        <p:txBody>
          <a:bodyPr/>
          <a:lstStyle/>
          <a:p>
            <a:fld id="{D93B8580-2C01-44D1-A301-65B882BE4BB7}" type="slidenum">
              <a:rPr lang="en-US" smtClean="0"/>
              <a:t>8</a:t>
            </a:fld>
            <a:endParaRPr lang="en-US" dirty="0"/>
          </a:p>
        </p:txBody>
      </p:sp>
    </p:spTree>
    <p:extLst>
      <p:ext uri="{BB962C8B-B14F-4D97-AF65-F5344CB8AC3E}">
        <p14:creationId xmlns:p14="http://schemas.microsoft.com/office/powerpoint/2010/main" val="390117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dirty="0" smtClean="0"/>
              <a:t>Bullying can escalate quickly. A parent’s goal is to train their children to handle conflict constructively, ask for help in addressing serious situations, and develop compassion and empathy.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tongue that brings healing is a tree of life, but a deceitful tongue crushes the spirit” (Proverbs 15:4).</a:t>
            </a:r>
          </a:p>
          <a:p>
            <a:pPr marL="0" indent="0">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fld id="{D93B8580-2C01-44D1-A301-65B882BE4BB7}" type="slidenum">
              <a:rPr lang="en-US" smtClean="0"/>
              <a:t>9</a:t>
            </a:fld>
            <a:endParaRPr lang="en-US" dirty="0"/>
          </a:p>
        </p:txBody>
      </p:sp>
    </p:spTree>
    <p:extLst>
      <p:ext uri="{BB962C8B-B14F-4D97-AF65-F5344CB8AC3E}">
        <p14:creationId xmlns:p14="http://schemas.microsoft.com/office/powerpoint/2010/main" val="599111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6894A022-392F-4533-B5AD-C4F194C17C42}" type="datetimeFigureOut">
              <a:rPr lang="en-US" smtClean="0"/>
              <a:t>2/5/13</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6DD9326-0EF7-40C9-B47D-495F5332B0A1}"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4A022-392F-4533-B5AD-C4F194C17C42}" type="datetimeFigureOut">
              <a:rPr lang="en-US" smtClean="0"/>
              <a:t>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9326-0EF7-40C9-B47D-495F5332B0A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94A022-392F-4533-B5AD-C4F194C17C42}" type="datetimeFigureOut">
              <a:rPr lang="en-US" smtClean="0"/>
              <a:t>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6DD9326-0EF7-40C9-B47D-495F5332B0A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94A022-392F-4533-B5AD-C4F194C17C42}" type="datetimeFigureOut">
              <a:rPr lang="en-US" smtClean="0"/>
              <a:t>2/5/13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DD9326-0EF7-40C9-B47D-495F5332B0A1}"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6894A022-392F-4533-B5AD-C4F194C17C42}" type="datetimeFigureOut">
              <a:rPr lang="en-US" smtClean="0"/>
              <a:t>2/5/13</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6DD9326-0EF7-40C9-B47D-495F5332B0A1}"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94A022-392F-4533-B5AD-C4F194C17C42}" type="datetimeFigureOut">
              <a:rPr lang="en-US" smtClean="0"/>
              <a:t>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D9326-0EF7-40C9-B47D-495F5332B0A1}"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94A022-392F-4533-B5AD-C4F194C17C42}" type="datetimeFigureOut">
              <a:rPr lang="en-US" smtClean="0"/>
              <a:t>2/5/13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DD9326-0EF7-40C9-B47D-495F5332B0A1}"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894A022-392F-4533-B5AD-C4F194C17C42}" type="datetimeFigureOut">
              <a:rPr lang="en-US" smtClean="0"/>
              <a:t>2/5/13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DD9326-0EF7-40C9-B47D-495F5332B0A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894A022-392F-4533-B5AD-C4F194C17C42}" type="datetimeFigureOut">
              <a:rPr lang="en-US" smtClean="0"/>
              <a:t>2/5/13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DD9326-0EF7-40C9-B47D-495F5332B0A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4A022-392F-4533-B5AD-C4F194C17C42}" type="datetimeFigureOut">
              <a:rPr lang="en-US" smtClean="0"/>
              <a:t>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6DD9326-0EF7-40C9-B47D-495F5332B0A1}"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4A022-392F-4533-B5AD-C4F194C17C42}" type="datetimeFigureOut">
              <a:rPr lang="en-US" smtClean="0"/>
              <a:t>2/5/13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DD9326-0EF7-40C9-B47D-495F5332B0A1}"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6894A022-392F-4533-B5AD-C4F194C17C42}" type="datetimeFigureOut">
              <a:rPr lang="en-US" smtClean="0"/>
              <a:t>2/5/13</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6DD9326-0EF7-40C9-B47D-495F5332B0A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xfrm>
            <a:off x="428419" y="1219200"/>
            <a:ext cx="4800600" cy="2595240"/>
          </a:xfrm>
        </p:spPr>
        <p:txBody>
          <a:bodyPr/>
          <a:lstStyle/>
          <a:p>
            <a:r>
              <a:rPr lang="en-US" sz="5400" b="1" dirty="0" smtClean="0">
                <a:effectLst>
                  <a:outerShdw blurRad="50800" dist="38100" dir="13500000" algn="br" rotWithShape="0">
                    <a:prstClr val="black">
                      <a:alpha val="40000"/>
                    </a:prstClr>
                  </a:outerShdw>
                </a:effectLst>
              </a:rPr>
              <a:t>Helping parents of teens cope with bullies</a:t>
            </a:r>
            <a:br>
              <a:rPr lang="en-US" sz="5400" b="1" dirty="0" smtClean="0">
                <a:effectLst>
                  <a:outerShdw blurRad="50800" dist="38100" dir="13500000" algn="br" rotWithShape="0">
                    <a:prstClr val="black">
                      <a:alpha val="40000"/>
                    </a:prstClr>
                  </a:outerShdw>
                </a:effectLst>
              </a:rPr>
            </a:br>
            <a:endParaRPr lang="en-US" sz="5400" b="1" dirty="0">
              <a:effectLst>
                <a:outerShdw blurRad="50800" dist="38100" dir="13500000" algn="br" rotWithShape="0">
                  <a:prstClr val="black">
                    <a:alpha val="40000"/>
                  </a:prstClr>
                </a:outerShdw>
              </a:effectLst>
            </a:endParaRPr>
          </a:p>
        </p:txBody>
      </p:sp>
      <p:pic>
        <p:nvPicPr>
          <p:cNvPr id="1026" name="Picture 2" descr="C:\Users\mugandat\AppData\Local\Microsoft\Windows\Temporary Internet Files\Content.IE5\CBNU68D7\MP9004485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
            <a:ext cx="3592736" cy="6019800"/>
          </a:xfrm>
          <a:prstGeom prst="round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4648200"/>
            <a:ext cx="5532284" cy="1815882"/>
          </a:xfrm>
          <a:prstGeom prst="rect">
            <a:avLst/>
          </a:prstGeom>
          <a:noFill/>
        </p:spPr>
        <p:txBody>
          <a:bodyPr wrap="none" rtlCol="0">
            <a:spAutoFit/>
          </a:bodyPr>
          <a:lstStyle/>
          <a:p>
            <a:r>
              <a:rPr lang="en-US" sz="2400" b="1" dirty="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Leadership Certification</a:t>
            </a:r>
          </a:p>
          <a:p>
            <a:r>
              <a:rPr lang="en-US" sz="2800" b="1" dirty="0" smtClean="0">
                <a:solidFill>
                  <a:schemeClr val="bg1"/>
                </a:solidFill>
                <a:effectLst>
                  <a:outerShdw blurRad="38100" dist="38100" dir="2700000" algn="tl">
                    <a:srgbClr val="000000">
                      <a:alpha val="43137"/>
                    </a:srgbClr>
                  </a:outerShdw>
                </a:effectLst>
              </a:rPr>
              <a:t>	Level IV, Course #5</a:t>
            </a:r>
          </a:p>
          <a:p>
            <a:endParaRPr lang="en-US" sz="2800" b="1" dirty="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Linda </a:t>
            </a:r>
            <a:r>
              <a:rPr lang="en-US" sz="2800" b="1" dirty="0" err="1" smtClean="0">
                <a:solidFill>
                  <a:schemeClr val="bg1"/>
                </a:solidFill>
                <a:effectLst>
                  <a:outerShdw blurRad="38100" dist="38100" dir="2700000" algn="tl">
                    <a:srgbClr val="000000">
                      <a:alpha val="43137"/>
                    </a:srgbClr>
                  </a:outerShdw>
                </a:effectLst>
              </a:rPr>
              <a:t>Koh</a:t>
            </a:r>
            <a:r>
              <a:rPr lang="en-US" sz="2800" b="1" dirty="0" smtClean="0">
                <a:solidFill>
                  <a:schemeClr val="bg1"/>
                </a:solidFill>
                <a:effectLst>
                  <a:outerShdw blurRad="38100" dist="38100" dir="2700000" algn="tl">
                    <a:srgbClr val="000000">
                      <a:alpha val="43137"/>
                    </a:srgbClr>
                  </a:outerShdw>
                </a:effectLst>
              </a:rPr>
              <a:t>, GC Children’s Ministries</a:t>
            </a:r>
            <a:endParaRPr lang="en-US"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00820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1600200"/>
            <a:ext cx="5715000" cy="4526279"/>
          </a:xfrm>
        </p:spPr>
        <p:txBody>
          <a:bodyPr>
            <a:noAutofit/>
          </a:bodyPr>
          <a:lstStyle/>
          <a:p>
            <a:r>
              <a:rPr lang="en-US" sz="2400" dirty="0" smtClean="0"/>
              <a:t>Use parental controls and filtering, software, and/or online tracking programs.</a:t>
            </a:r>
          </a:p>
          <a:p>
            <a:r>
              <a:rPr lang="en-US" sz="2400" dirty="0" smtClean="0"/>
              <a:t>Offer to look at the teens’ communications with them, make copies of threatening correspondence, and delete harmful content together so the teen feels supported.</a:t>
            </a:r>
          </a:p>
          <a:p>
            <a:r>
              <a:rPr lang="en-US" sz="2400" dirty="0" smtClean="0"/>
              <a:t>Before “deleting,” communicate all cyber-bullying to the school.</a:t>
            </a:r>
          </a:p>
          <a:p>
            <a:r>
              <a:rPr lang="en-US" sz="2400" dirty="0" smtClean="0"/>
              <a:t>Talk and pray together about bullying.</a:t>
            </a:r>
            <a:endParaRPr lang="en-US" sz="2400" dirty="0"/>
          </a:p>
        </p:txBody>
      </p:sp>
      <p:sp>
        <p:nvSpPr>
          <p:cNvPr id="3" name="Title 2"/>
          <p:cNvSpPr>
            <a:spLocks noGrp="1"/>
          </p:cNvSpPr>
          <p:nvPr>
            <p:ph type="title"/>
          </p:nvPr>
        </p:nvSpPr>
        <p:spPr/>
        <p:txBody>
          <a:bodyPr/>
          <a:lstStyle/>
          <a:p>
            <a:r>
              <a:rPr lang="en-US" sz="2400" b="1" dirty="0" smtClean="0"/>
              <a:t>Be mindful of cyber-bullying (intimidating others through e-mail, instant messaging, texting, and social networking)</a:t>
            </a:r>
            <a:endParaRPr lang="en-US" sz="24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312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383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2259115" cy="22060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0400" y="990600"/>
            <a:ext cx="1946763"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1600200" y="1600200"/>
            <a:ext cx="5715000" cy="5105400"/>
          </a:xfrm>
        </p:spPr>
        <p:txBody>
          <a:bodyPr>
            <a:noAutofit/>
          </a:bodyPr>
          <a:lstStyle/>
          <a:p>
            <a:pPr algn="ctr">
              <a:lnSpc>
                <a:spcPct val="90000"/>
              </a:lnSpc>
              <a:spcBef>
                <a:spcPts val="0"/>
              </a:spcBef>
            </a:pPr>
            <a:r>
              <a:rPr lang="en-US" sz="2400" dirty="0" smtClean="0">
                <a:solidFill>
                  <a:sysClr val="windowText" lastClr="000000"/>
                </a:solidFill>
              </a:rPr>
              <a:t>Wanting to miss school</a:t>
            </a:r>
          </a:p>
          <a:p>
            <a:pPr algn="ctr">
              <a:lnSpc>
                <a:spcPct val="90000"/>
              </a:lnSpc>
              <a:spcBef>
                <a:spcPts val="0"/>
              </a:spcBef>
            </a:pPr>
            <a:endParaRPr lang="en-US" sz="2400" dirty="0" smtClean="0"/>
          </a:p>
          <a:p>
            <a:pPr algn="ctr">
              <a:lnSpc>
                <a:spcPct val="90000"/>
              </a:lnSpc>
              <a:spcBef>
                <a:spcPts val="0"/>
              </a:spcBef>
            </a:pPr>
            <a:r>
              <a:rPr lang="en-US" sz="2400" dirty="0" smtClean="0">
                <a:solidFill>
                  <a:sysClr val="windowText" lastClr="000000"/>
                </a:solidFill>
              </a:rPr>
              <a:t>Withdrawing from social activities</a:t>
            </a:r>
          </a:p>
          <a:p>
            <a:pPr algn="ctr">
              <a:lnSpc>
                <a:spcPct val="90000"/>
              </a:lnSpc>
              <a:spcBef>
                <a:spcPts val="0"/>
              </a:spcBef>
            </a:pPr>
            <a:endParaRPr lang="en-US" sz="2400" dirty="0" smtClean="0"/>
          </a:p>
          <a:p>
            <a:pPr algn="ctr">
              <a:lnSpc>
                <a:spcPct val="90000"/>
              </a:lnSpc>
              <a:spcBef>
                <a:spcPts val="0"/>
              </a:spcBef>
            </a:pPr>
            <a:r>
              <a:rPr lang="en-US" sz="2400" dirty="0" smtClean="0">
                <a:solidFill>
                  <a:sysClr val="windowText" lastClr="000000"/>
                </a:solidFill>
              </a:rPr>
              <a:t>Changes in eating patterns</a:t>
            </a:r>
          </a:p>
          <a:p>
            <a:pPr marL="45720" indent="0" algn="ctr">
              <a:lnSpc>
                <a:spcPct val="90000"/>
              </a:lnSpc>
              <a:spcBef>
                <a:spcPts val="0"/>
              </a:spcBef>
              <a:buNone/>
            </a:pPr>
            <a:endParaRPr lang="en-US" sz="2400" dirty="0" smtClean="0"/>
          </a:p>
          <a:p>
            <a:pPr algn="ctr">
              <a:lnSpc>
                <a:spcPct val="90000"/>
              </a:lnSpc>
              <a:spcBef>
                <a:spcPts val="0"/>
              </a:spcBef>
            </a:pPr>
            <a:r>
              <a:rPr lang="en-US" sz="2400" dirty="0" smtClean="0">
                <a:solidFill>
                  <a:sysClr val="windowText" lastClr="000000"/>
                </a:solidFill>
              </a:rPr>
              <a:t>Experiencing general anxiety, fear, and/or depression</a:t>
            </a:r>
          </a:p>
          <a:p>
            <a:pPr algn="ctr">
              <a:lnSpc>
                <a:spcPct val="90000"/>
              </a:lnSpc>
              <a:spcBef>
                <a:spcPts val="0"/>
              </a:spcBef>
            </a:pPr>
            <a:endParaRPr lang="en-US" sz="2400" dirty="0" smtClean="0"/>
          </a:p>
          <a:p>
            <a:pPr algn="ctr">
              <a:lnSpc>
                <a:spcPct val="90000"/>
              </a:lnSpc>
              <a:spcBef>
                <a:spcPts val="0"/>
              </a:spcBef>
            </a:pPr>
            <a:r>
              <a:rPr lang="en-US" sz="2400" dirty="0" smtClean="0">
                <a:solidFill>
                  <a:sysClr val="windowText" lastClr="000000"/>
                </a:solidFill>
              </a:rPr>
              <a:t>Engaging in extreme self-destructive behaviors</a:t>
            </a:r>
          </a:p>
          <a:p>
            <a:pPr algn="ctr">
              <a:lnSpc>
                <a:spcPct val="90000"/>
              </a:lnSpc>
              <a:spcBef>
                <a:spcPts val="0"/>
              </a:spcBef>
            </a:pPr>
            <a:endParaRPr lang="en-US" sz="2400" dirty="0" smtClean="0"/>
          </a:p>
          <a:p>
            <a:pPr algn="ctr">
              <a:lnSpc>
                <a:spcPct val="90000"/>
              </a:lnSpc>
              <a:spcBef>
                <a:spcPts val="0"/>
              </a:spcBef>
            </a:pPr>
            <a:r>
              <a:rPr lang="en-US" sz="2400" dirty="0" smtClean="0">
                <a:solidFill>
                  <a:sysClr val="windowText" lastClr="000000"/>
                </a:solidFill>
              </a:rPr>
              <a:t>Receiving threatening e-mails or visiting suspicious websites</a:t>
            </a:r>
            <a:endParaRPr lang="en-US" sz="2400" dirty="0">
              <a:solidFill>
                <a:sysClr val="windowText" lastClr="000000"/>
              </a:solidFill>
            </a:endParaRPr>
          </a:p>
        </p:txBody>
      </p:sp>
      <p:sp>
        <p:nvSpPr>
          <p:cNvPr id="3" name="Title 2"/>
          <p:cNvSpPr>
            <a:spLocks noGrp="1"/>
          </p:cNvSpPr>
          <p:nvPr>
            <p:ph type="title"/>
          </p:nvPr>
        </p:nvSpPr>
        <p:spPr>
          <a:xfrm>
            <a:off x="381000" y="228600"/>
            <a:ext cx="8381260" cy="1181641"/>
          </a:xfrm>
        </p:spPr>
        <p:txBody>
          <a:bodyPr/>
          <a:lstStyle/>
          <a:p>
            <a:r>
              <a:rPr lang="en-US" sz="2400" b="1" dirty="0" smtClean="0"/>
              <a:t>Since bullies have typically been victims of bullying, watch for signs that their teen is currently being bullied</a:t>
            </a:r>
            <a:endParaRPr lang="en-US" sz="2400" b="1" dirty="0"/>
          </a:p>
        </p:txBody>
      </p:sp>
    </p:spTree>
    <p:extLst>
      <p:ext uri="{BB962C8B-B14F-4D97-AF65-F5344CB8AC3E}">
        <p14:creationId xmlns:p14="http://schemas.microsoft.com/office/powerpoint/2010/main" val="3899334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62914" y="1600200"/>
            <a:ext cx="6681086" cy="5029200"/>
          </a:xfrm>
        </p:spPr>
        <p:txBody>
          <a:bodyPr>
            <a:noAutofit/>
          </a:bodyPr>
          <a:lstStyle/>
          <a:p>
            <a:pPr>
              <a:lnSpc>
                <a:spcPct val="90000"/>
              </a:lnSpc>
            </a:pPr>
            <a:r>
              <a:rPr lang="en-US" sz="3200" b="1" dirty="0" smtClean="0">
                <a:latin typeface="Chalkboard"/>
                <a:cs typeface="Chalkboard"/>
              </a:rPr>
              <a:t>Pay close attention to conversations the teen has with friends</a:t>
            </a:r>
          </a:p>
          <a:p>
            <a:pPr>
              <a:lnSpc>
                <a:spcPct val="90000"/>
              </a:lnSpc>
            </a:pPr>
            <a:r>
              <a:rPr lang="en-US" sz="3200" b="1" dirty="0" smtClean="0">
                <a:latin typeface="Chalkboard"/>
                <a:cs typeface="Chalkboard"/>
              </a:rPr>
              <a:t>Be aware of changes in the teen’s demeanor</a:t>
            </a:r>
          </a:p>
          <a:p>
            <a:pPr>
              <a:lnSpc>
                <a:spcPct val="90000"/>
              </a:lnSpc>
            </a:pPr>
            <a:r>
              <a:rPr lang="en-US" sz="3200" b="1" dirty="0" smtClean="0">
                <a:latin typeface="Chalkboard"/>
                <a:cs typeface="Chalkboard"/>
              </a:rPr>
              <a:t>Notice the kind of clothing being worn. (All one color is often a sign of involvement with a clique, posse, or gang-all black may represent the occult and/or Satanism.)</a:t>
            </a:r>
          </a:p>
        </p:txBody>
      </p:sp>
      <p:sp>
        <p:nvSpPr>
          <p:cNvPr id="3" name="Title 2"/>
          <p:cNvSpPr>
            <a:spLocks noGrp="1"/>
          </p:cNvSpPr>
          <p:nvPr>
            <p:ph type="title"/>
          </p:nvPr>
        </p:nvSpPr>
        <p:spPr/>
        <p:txBody>
          <a:bodyPr/>
          <a:lstStyle/>
          <a:p>
            <a:r>
              <a:rPr lang="en-US" b="1" dirty="0" smtClean="0"/>
              <a:t>Look for signs that their teen is bullying others</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438400"/>
            <a:ext cx="2438400" cy="27542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45460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0" y="1676400"/>
            <a:ext cx="5912307" cy="4407408"/>
          </a:xfrm>
        </p:spPr>
        <p:txBody>
          <a:bodyPr>
            <a:noAutofit/>
          </a:bodyPr>
          <a:lstStyle/>
          <a:p>
            <a:pPr marL="0">
              <a:lnSpc>
                <a:spcPct val="90000"/>
              </a:lnSpc>
              <a:spcBef>
                <a:spcPts val="0"/>
              </a:spcBef>
            </a:pPr>
            <a:r>
              <a:rPr lang="en-US" sz="2800" dirty="0"/>
              <a:t>Pay attention to the way the teen wears a hat. Some hat positions may be associated with gang activity or intimidation</a:t>
            </a:r>
          </a:p>
          <a:p>
            <a:pPr marL="0">
              <a:lnSpc>
                <a:spcPct val="90000"/>
              </a:lnSpc>
              <a:spcBef>
                <a:spcPts val="0"/>
              </a:spcBef>
            </a:pPr>
            <a:r>
              <a:rPr lang="en-US" sz="2800" dirty="0"/>
              <a:t>Watch for symbolic marks on the teen’s body</a:t>
            </a:r>
          </a:p>
          <a:p>
            <a:pPr marL="0">
              <a:lnSpc>
                <a:spcPct val="90000"/>
              </a:lnSpc>
              <a:spcBef>
                <a:spcPts val="0"/>
              </a:spcBef>
            </a:pPr>
            <a:r>
              <a:rPr lang="en-US" sz="2800" dirty="0"/>
              <a:t>Note any unusual, recurring doodling or drawings (e.g., occult signs, “666,” upside-down cross)</a:t>
            </a:r>
          </a:p>
          <a:p>
            <a:pPr marL="0">
              <a:lnSpc>
                <a:spcPct val="90000"/>
              </a:lnSpc>
              <a:spcBef>
                <a:spcPts val="0"/>
              </a:spcBef>
            </a:pPr>
            <a:r>
              <a:rPr lang="en-US" sz="2800" dirty="0"/>
              <a:t>Check out e-mails, text messages, and website participation.</a:t>
            </a:r>
          </a:p>
          <a:p>
            <a:pPr marL="0">
              <a:spcBef>
                <a:spcPts val="0"/>
              </a:spcBef>
            </a:pPr>
            <a:endParaRPr lang="en-US" sz="2400" b="1" dirty="0"/>
          </a:p>
        </p:txBody>
      </p:sp>
      <p:sp>
        <p:nvSpPr>
          <p:cNvPr id="3" name="Title 2"/>
          <p:cNvSpPr>
            <a:spLocks noGrp="1"/>
          </p:cNvSpPr>
          <p:nvPr>
            <p:ph type="title"/>
          </p:nvPr>
        </p:nvSpPr>
        <p:spPr>
          <a:xfrm>
            <a:off x="248979" y="228600"/>
            <a:ext cx="8381260" cy="1054394"/>
          </a:xfrm>
        </p:spPr>
        <p:txBody>
          <a:bodyPr/>
          <a:lstStyle/>
          <a:p>
            <a:r>
              <a:rPr lang="en-US" sz="3600" b="1" dirty="0" smtClean="0"/>
              <a:t>More Signs to look out for …</a:t>
            </a:r>
            <a:endParaRPr lang="en-US" sz="36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29" y="1981200"/>
            <a:ext cx="2792214"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267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7355275"/>
              </p:ext>
            </p:extLst>
          </p:nvPr>
        </p:nvGraphicFramePr>
        <p:xfrm>
          <a:off x="2140688" y="1600200"/>
          <a:ext cx="69342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b="1" dirty="0" smtClean="0"/>
              <a:t>Enforce repercussions if their teen is a bully</a:t>
            </a:r>
            <a:endParaRPr lang="en-US" b="1" dirty="0"/>
          </a:p>
        </p:txBody>
      </p:sp>
      <p:pic>
        <p:nvPicPr>
          <p:cNvPr id="5125" name="Picture 5" descr="C:\Users\mugandat\AppData\Local\Microsoft\Windows\Temporary Internet Files\Content.IE5\CBNU68D7\MC90004877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493" y="2209800"/>
            <a:ext cx="2114107"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154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C56110C5-BE70-4F10-B877-D70B899FC686}"/>
                                            </p:graphicEl>
                                          </p:spTgt>
                                        </p:tgtEl>
                                        <p:attrNameLst>
                                          <p:attrName>style.visibility</p:attrName>
                                        </p:attrNameLst>
                                      </p:cBhvr>
                                      <p:to>
                                        <p:strVal val="visible"/>
                                      </p:to>
                                    </p:set>
                                    <p:animEffect transition="in" filter="barn(inVertical)">
                                      <p:cBhvr>
                                        <p:cTn id="12" dur="500"/>
                                        <p:tgtEl>
                                          <p:spTgt spid="4">
                                            <p:graphicEl>
                                              <a:dgm id="{C56110C5-BE70-4F10-B877-D70B899FC68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graphicEl>
                                              <a:dgm id="{2EEE59F4-1A0E-4663-9585-6B4EB8045A65}"/>
                                            </p:graphicEl>
                                          </p:spTgt>
                                        </p:tgtEl>
                                        <p:attrNameLst>
                                          <p:attrName>style.visibility</p:attrName>
                                        </p:attrNameLst>
                                      </p:cBhvr>
                                      <p:to>
                                        <p:strVal val="visible"/>
                                      </p:to>
                                    </p:set>
                                    <p:animEffect transition="in" filter="barn(inVertical)">
                                      <p:cBhvr>
                                        <p:cTn id="17" dur="500"/>
                                        <p:tgtEl>
                                          <p:spTgt spid="4">
                                            <p:graphicEl>
                                              <a:dgm id="{2EEE59F4-1A0E-4663-9585-6B4EB8045A6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graphicEl>
                                              <a:dgm id="{FBA1FA3A-6BEC-4711-8AE1-09D7E478DE87}"/>
                                            </p:graphicEl>
                                          </p:spTgt>
                                        </p:tgtEl>
                                        <p:attrNameLst>
                                          <p:attrName>style.visibility</p:attrName>
                                        </p:attrNameLst>
                                      </p:cBhvr>
                                      <p:to>
                                        <p:strVal val="visible"/>
                                      </p:to>
                                    </p:set>
                                    <p:animEffect transition="in" filter="barn(inVertical)">
                                      <p:cBhvr>
                                        <p:cTn id="22" dur="500"/>
                                        <p:tgtEl>
                                          <p:spTgt spid="4">
                                            <p:graphicEl>
                                              <a:dgm id="{FBA1FA3A-6BEC-4711-8AE1-09D7E478DE8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graphicEl>
                                              <a:dgm id="{4EB3020D-55C4-4BBE-A2F5-C887AC884DE2}"/>
                                            </p:graphicEl>
                                          </p:spTgt>
                                        </p:tgtEl>
                                        <p:attrNameLst>
                                          <p:attrName>style.visibility</p:attrName>
                                        </p:attrNameLst>
                                      </p:cBhvr>
                                      <p:to>
                                        <p:strVal val="visible"/>
                                      </p:to>
                                    </p:set>
                                    <p:animEffect transition="in" filter="barn(inVertical)">
                                      <p:cBhvr>
                                        <p:cTn id="27" dur="500"/>
                                        <p:tgtEl>
                                          <p:spTgt spid="4">
                                            <p:graphicEl>
                                              <a:dgm id="{4EB3020D-55C4-4BBE-A2F5-C887AC884DE2}"/>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graphicEl>
                                              <a:dgm id="{A9B8EC0A-2977-4AF9-ABD0-595C104B119D}"/>
                                            </p:graphicEl>
                                          </p:spTgt>
                                        </p:tgtEl>
                                        <p:attrNameLst>
                                          <p:attrName>style.visibility</p:attrName>
                                        </p:attrNameLst>
                                      </p:cBhvr>
                                      <p:to>
                                        <p:strVal val="visible"/>
                                      </p:to>
                                    </p:set>
                                    <p:animEffect transition="in" filter="barn(inVertical)">
                                      <p:cBhvr>
                                        <p:cTn id="32" dur="500"/>
                                        <p:tgtEl>
                                          <p:spTgt spid="4">
                                            <p:graphicEl>
                                              <a:dgm id="{A9B8EC0A-2977-4AF9-ABD0-595C104B11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203" y="2209800"/>
            <a:ext cx="8407893" cy="4407408"/>
          </a:xfrm>
        </p:spPr>
        <p:txBody>
          <a:bodyPr>
            <a:noAutofit/>
          </a:bodyPr>
          <a:lstStyle/>
          <a:p>
            <a:pPr marL="0">
              <a:spcBef>
                <a:spcPts val="0"/>
              </a:spcBef>
            </a:pPr>
            <a:r>
              <a:rPr lang="en-US" sz="2800" b="1" dirty="0" smtClean="0"/>
              <a:t>Arrange a meeting with the perpetrator, the injured teen, their parents, and you. Meeting with the injured person face-to-face – rather than communicating by phone or e-mail – gives the bullying teen an opportunity to see the victim’s pain, and begin to develop sensitivity and empathy.</a:t>
            </a:r>
          </a:p>
          <a:p>
            <a:pPr marL="0">
              <a:spcBef>
                <a:spcPts val="0"/>
              </a:spcBef>
            </a:pPr>
            <a:r>
              <a:rPr lang="en-US" sz="2800" b="1" dirty="0" smtClean="0"/>
              <a:t>Help the teen make a list of specific acts of kindness that can be done for those who have been offended</a:t>
            </a:r>
          </a:p>
        </p:txBody>
      </p:sp>
      <p:sp>
        <p:nvSpPr>
          <p:cNvPr id="3" name="Title 2"/>
          <p:cNvSpPr>
            <a:spLocks noGrp="1"/>
          </p:cNvSpPr>
          <p:nvPr>
            <p:ph type="title"/>
          </p:nvPr>
        </p:nvSpPr>
        <p:spPr>
          <a:xfrm>
            <a:off x="152400" y="152399"/>
            <a:ext cx="9372600" cy="1054394"/>
          </a:xfrm>
        </p:spPr>
        <p:txBody>
          <a:bodyPr/>
          <a:lstStyle/>
          <a:p>
            <a:pPr algn="l"/>
            <a:r>
              <a:rPr lang="en-US" b="1" dirty="0" smtClean="0"/>
              <a:t>More                                Repercussions</a:t>
            </a:r>
            <a:endParaRPr lang="en-US"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52399"/>
            <a:ext cx="3657600" cy="199289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7027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203" y="2450592"/>
            <a:ext cx="8407893" cy="4407408"/>
          </a:xfrm>
        </p:spPr>
        <p:txBody>
          <a:bodyPr>
            <a:noAutofit/>
          </a:bodyPr>
          <a:lstStyle/>
          <a:p>
            <a:pPr marL="0">
              <a:spcBef>
                <a:spcPts val="0"/>
              </a:spcBef>
            </a:pPr>
            <a:r>
              <a:rPr lang="en-US" sz="2800" b="1" dirty="0"/>
              <a:t>Reward godly attitudes and actions with words of praise, appreciation and encouragement, and with increased trust.</a:t>
            </a:r>
          </a:p>
          <a:p>
            <a:pPr marL="0">
              <a:spcBef>
                <a:spcPts val="0"/>
              </a:spcBef>
            </a:pPr>
            <a:r>
              <a:rPr lang="en-US" sz="2800" b="1" dirty="0"/>
              <a:t>Help teenage boys learn how to use words to resolve conflict rather than to create more conflict with physical aggression.</a:t>
            </a:r>
          </a:p>
          <a:p>
            <a:pPr marL="0">
              <a:spcBef>
                <a:spcPts val="0"/>
              </a:spcBef>
            </a:pPr>
            <a:r>
              <a:rPr lang="en-US" sz="2800" b="1" dirty="0"/>
              <a:t>Long-term mentoring can help both girls and boys break patterns of gossip, meanness, cliques, and aggression.</a:t>
            </a:r>
          </a:p>
          <a:p>
            <a:endParaRPr lang="en-US" sz="3200" dirty="0"/>
          </a:p>
        </p:txBody>
      </p:sp>
      <p:sp>
        <p:nvSpPr>
          <p:cNvPr id="3" name="Title 2"/>
          <p:cNvSpPr>
            <a:spLocks noGrp="1"/>
          </p:cNvSpPr>
          <p:nvPr>
            <p:ph type="title"/>
          </p:nvPr>
        </p:nvSpPr>
        <p:spPr>
          <a:xfrm>
            <a:off x="0" y="355847"/>
            <a:ext cx="9525000" cy="1054394"/>
          </a:xfrm>
        </p:spPr>
        <p:txBody>
          <a:bodyPr/>
          <a:lstStyle/>
          <a:p>
            <a:pPr algn="l"/>
            <a:r>
              <a:rPr lang="en-US" dirty="0" smtClean="0"/>
              <a:t> </a:t>
            </a:r>
            <a:r>
              <a:rPr lang="en-US" b="1" dirty="0" smtClean="0"/>
              <a:t>More                                repercussions</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77292"/>
            <a:ext cx="3657600" cy="199289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24207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304800" y="323850"/>
            <a:ext cx="8458200" cy="632991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endParaRPr lang="en-US" sz="4000" dirty="0" smtClean="0"/>
          </a:p>
          <a:p>
            <a:pPr algn="ctr"/>
            <a:r>
              <a:rPr lang="en-US" sz="4000" dirty="0" smtClean="0"/>
              <a:t>Proverbs </a:t>
            </a:r>
            <a:r>
              <a:rPr lang="en-US" sz="4000" dirty="0"/>
              <a:t>20:5 says, “The purposes of a man’s heart are a deep waters, but a man of understanding draws them out.”</a:t>
            </a:r>
          </a:p>
        </p:txBody>
      </p:sp>
    </p:spTree>
    <p:extLst>
      <p:ext uri="{BB962C8B-B14F-4D97-AF65-F5344CB8AC3E}">
        <p14:creationId xmlns:p14="http://schemas.microsoft.com/office/powerpoint/2010/main" val="7845948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600200"/>
            <a:ext cx="5105400" cy="5029199"/>
          </a:xfrm>
        </p:spPr>
        <p:txBody>
          <a:bodyPr>
            <a:noAutofit/>
          </a:bodyPr>
          <a:lstStyle/>
          <a:p>
            <a:r>
              <a:rPr lang="en-US" sz="3200" b="1" dirty="0" smtClean="0"/>
              <a:t>Parents should confront teen perpetrators with the truth and the need to change. Since bullies almost always were, themselves, bullied at some point in their own lives, parents might start a conversation by saying:</a:t>
            </a:r>
          </a:p>
        </p:txBody>
      </p:sp>
      <p:sp>
        <p:nvSpPr>
          <p:cNvPr id="3" name="Title 2"/>
          <p:cNvSpPr>
            <a:spLocks noGrp="1"/>
          </p:cNvSpPr>
          <p:nvPr>
            <p:ph type="title"/>
          </p:nvPr>
        </p:nvSpPr>
        <p:spPr>
          <a:xfrm>
            <a:off x="381000" y="228600"/>
            <a:ext cx="8381260" cy="1054394"/>
          </a:xfrm>
        </p:spPr>
        <p:txBody>
          <a:bodyPr/>
          <a:lstStyle/>
          <a:p>
            <a:r>
              <a:rPr lang="en-US" sz="3600" b="1" dirty="0" smtClean="0"/>
              <a:t>Dealing with the teen perpetrator</a:t>
            </a:r>
            <a:endParaRPr lang="en-US" sz="3600"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799" y="1962150"/>
            <a:ext cx="3674645" cy="41910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771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1"/>
            <a:r>
              <a:rPr lang="en-US" sz="2800" b="1" dirty="0"/>
              <a:t>“Years ago, my heart went out to you because I knew you were being bullied. It was completely unjust. Later, I saw you learn to resist pressure and develop endurance. But now you’ve reached a point in your life when you are doing to others what was done to you. You don’t want to be hurt, so you’ve chosen ways to hurt others. If you continue to hurt others, you’ll never have peace within your heart, or experience God’s purpose for your life</a:t>
            </a:r>
            <a:r>
              <a:rPr lang="en-US" sz="2800" b="1" dirty="0" smtClean="0"/>
              <a:t>.”</a:t>
            </a:r>
            <a:endParaRPr lang="en-US" sz="2800" b="1" dirty="0"/>
          </a:p>
        </p:txBody>
      </p:sp>
      <p:sp>
        <p:nvSpPr>
          <p:cNvPr id="3" name="Title 2"/>
          <p:cNvSpPr>
            <a:spLocks noGrp="1"/>
          </p:cNvSpPr>
          <p:nvPr>
            <p:ph type="title"/>
          </p:nvPr>
        </p:nvSpPr>
        <p:spPr/>
        <p:txBody>
          <a:bodyPr/>
          <a:lstStyle/>
          <a:p>
            <a:r>
              <a:rPr lang="en-US" sz="3600" b="1" dirty="0" smtClean="0"/>
              <a:t>Parent conversation with teen</a:t>
            </a:r>
            <a:endParaRPr lang="en-US" sz="3600" b="1" dirty="0"/>
          </a:p>
        </p:txBody>
      </p:sp>
    </p:spTree>
    <p:extLst>
      <p:ext uri="{BB962C8B-B14F-4D97-AF65-F5344CB8AC3E}">
        <p14:creationId xmlns:p14="http://schemas.microsoft.com/office/powerpoint/2010/main" val="82396516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1600200"/>
            <a:ext cx="6248400" cy="5105399"/>
          </a:xfrm>
        </p:spPr>
        <p:txBody>
          <a:bodyPr>
            <a:noAutofit/>
          </a:bodyPr>
          <a:lstStyle/>
          <a:p>
            <a:r>
              <a:rPr lang="en-US" sz="2400" b="1" dirty="0" smtClean="0">
                <a:latin typeface="Arial Narrow" pitchFamily="34" charset="0"/>
              </a:rPr>
              <a:t>When counseling parents about bullying–whether their child is the victim or the perpetrator–first provide education about the problem and then help create a strategy to address specific instances of bullying. </a:t>
            </a:r>
          </a:p>
          <a:p>
            <a:r>
              <a:rPr lang="en-US" sz="2400" b="1" dirty="0" smtClean="0">
                <a:latin typeface="Arial Narrow" pitchFamily="34" charset="0"/>
              </a:rPr>
              <a:t>Explain that bullying is a deliberate hostile physical or verbal activity intended to harm, induce fear, and create terror.” Those who are bullied live with continual fear and expectation of future harassment … or they themselves become bullies to stop the pain.</a:t>
            </a:r>
            <a:endParaRPr lang="en-US" sz="2400" b="1" dirty="0">
              <a:latin typeface="Arial Narrow" pitchFamily="34" charset="0"/>
            </a:endParaRPr>
          </a:p>
        </p:txBody>
      </p:sp>
      <p:sp>
        <p:nvSpPr>
          <p:cNvPr id="3" name="Title 2"/>
          <p:cNvSpPr>
            <a:spLocks noGrp="1"/>
          </p:cNvSpPr>
          <p:nvPr>
            <p:ph type="title"/>
          </p:nvPr>
        </p:nvSpPr>
        <p:spPr/>
        <p:txBody>
          <a:bodyPr/>
          <a:lstStyle/>
          <a:p>
            <a:r>
              <a:rPr lang="en-US" sz="5400" b="1" dirty="0" smtClean="0"/>
              <a:t>What can parents do?</a:t>
            </a:r>
            <a:endParaRPr lang="en-US" sz="5400" b="1" dirty="0"/>
          </a:p>
        </p:txBody>
      </p:sp>
      <p:pic>
        <p:nvPicPr>
          <p:cNvPr id="1026" name="Picture 2" descr="C:\Users\mugandat\AppData\Local\Microsoft\Windows\Temporary Internet Files\Content.IE5\CBNU68D7\MC9000448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2846807"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986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733800"/>
            <a:ext cx="8381260" cy="724441"/>
          </a:xfrm>
        </p:spPr>
        <p:txBody>
          <a:bodyPr/>
          <a:lstStyle/>
          <a:p>
            <a:r>
              <a:rPr lang="en-U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can parents say?</a:t>
            </a:r>
            <a:br>
              <a:rPr lang="en-U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endParaRPr lang="en-U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300209115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 y="1676400"/>
            <a:ext cx="9182100" cy="4373879"/>
          </a:xfrm>
        </p:spPr>
        <p:txBody>
          <a:bodyPr>
            <a:normAutofit/>
          </a:bodyPr>
          <a:lstStyle/>
          <a:p>
            <a:r>
              <a:rPr lang="en-US" sz="2800" b="1" dirty="0" smtClean="0"/>
              <a:t>“I love you too much to stand back and do nothing. I’ve arranged for us to talk with someone who understands the kind of pain you’re in … and how to bring true hope to your heart.” </a:t>
            </a:r>
            <a:endParaRPr lang="en-US" sz="2800" b="1" dirty="0"/>
          </a:p>
        </p:txBody>
      </p:sp>
      <p:pic>
        <p:nvPicPr>
          <p:cNvPr id="1026" name="Picture 2" descr="C:\Users\mugandat\AppData\Local\Microsoft\Windows\Temporary Internet Files\Content.IE5\CBNU68D7\MP9002629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3505200"/>
            <a:ext cx="4613737" cy="308615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450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763000" cy="4450079"/>
          </a:xfrm>
        </p:spPr>
        <p:txBody>
          <a:bodyPr>
            <a:noAutofit/>
          </a:bodyPr>
          <a:lstStyle/>
          <a:p>
            <a:pPr marL="0">
              <a:spcBef>
                <a:spcPts val="0"/>
              </a:spcBef>
            </a:pPr>
            <a:r>
              <a:rPr lang="en-US" sz="2800" b="1" dirty="0" smtClean="0"/>
              <a:t>“This situation is very serious </a:t>
            </a:r>
          </a:p>
          <a:p>
            <a:pPr marL="0" indent="0">
              <a:spcBef>
                <a:spcPts val="0"/>
              </a:spcBef>
              <a:buNone/>
            </a:pPr>
            <a:r>
              <a:rPr lang="en-US" sz="2800" b="1" dirty="0" smtClean="0"/>
              <a:t>because you have literally brought </a:t>
            </a:r>
          </a:p>
          <a:p>
            <a:pPr marL="0" indent="0">
              <a:spcBef>
                <a:spcPts val="0"/>
              </a:spcBef>
              <a:buNone/>
            </a:pPr>
            <a:r>
              <a:rPr lang="en-US" sz="2800" b="1" dirty="0" smtClean="0"/>
              <a:t>harm to others. The meeting I’ve arranged is essential. If you should think about not attending, you’ll be choosing to give up all of your privileges: no car, no allowance, no phone, no after-school activities–no nothing. Our first meeting is Saturday morning at 10.  Although this will take real work, I’m genuinely grateful for the healing that is available to you, and the future God has for you.  I love you.”</a:t>
            </a:r>
            <a:endParaRPr lang="en-US" sz="2800" b="1" dirty="0"/>
          </a:p>
        </p:txBody>
      </p:sp>
      <p:pic>
        <p:nvPicPr>
          <p:cNvPr id="2060" name="Picture 12" descr="C:\Users\mugandat\AppData\Local\Microsoft\Windows\Temporary Internet Files\Content.IE5\Z6YK4D6I\MP9004309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0"/>
            <a:ext cx="3486150" cy="23622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8800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r>
              <a:rPr lang="en-US" sz="8800" dirty="0"/>
              <a:t>Share Wisdom from God’s Word</a:t>
            </a:r>
          </a:p>
        </p:txBody>
      </p:sp>
    </p:spTree>
    <p:extLst>
      <p:ext uri="{BB962C8B-B14F-4D97-AF65-F5344CB8AC3E}">
        <p14:creationId xmlns:p14="http://schemas.microsoft.com/office/powerpoint/2010/main" val="255467554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smtClean="0"/>
              <a:t>Psalms 139:23-24</a:t>
            </a:r>
            <a:endParaRPr lang="en-US" sz="3600" b="1" dirty="0"/>
          </a:p>
        </p:txBody>
      </p:sp>
      <p:pic>
        <p:nvPicPr>
          <p:cNvPr id="3076" name="Picture 4" descr="C:\Users\mugandat\AppData\Local\Microsoft\Windows\Temporary Internet Files\Content.IE5\Z6YK4D6I\MC900439385[1].jpg"/>
          <p:cNvPicPr>
            <a:picLocks noChangeAspect="1" noChangeArrowheads="1"/>
          </p:cNvPicPr>
          <p:nvPr/>
        </p:nvPicPr>
        <p:blipFill>
          <a:blip r:embed="rId3">
            <a:clrChange>
              <a:clrFrom>
                <a:srgbClr val="D9D4C0"/>
              </a:clrFrom>
              <a:clrTo>
                <a:srgbClr val="D9D4C0">
                  <a:alpha val="0"/>
                </a:srgbClr>
              </a:clrTo>
            </a:clrChange>
            <a:extLst>
              <a:ext uri="{28A0092B-C50C-407E-A947-70E740481C1C}">
                <a14:useLocalDpi xmlns:a14="http://schemas.microsoft.com/office/drawing/2010/main" val="0"/>
              </a:ext>
            </a:extLst>
          </a:blip>
          <a:srcRect/>
          <a:stretch>
            <a:fillRect/>
          </a:stretch>
        </p:blipFill>
        <p:spPr bwMode="auto">
          <a:xfrm>
            <a:off x="-304800" y="1981200"/>
            <a:ext cx="3932113"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1828800" y="1905000"/>
            <a:ext cx="7086600" cy="4407408"/>
          </a:xfrm>
        </p:spPr>
        <p:txBody>
          <a:bodyPr>
            <a:noAutofit/>
          </a:bodyPr>
          <a:lstStyle/>
          <a:p>
            <a:pPr>
              <a:lnSpc>
                <a:spcPct val="90000"/>
              </a:lnSpc>
            </a:pPr>
            <a:r>
              <a:rPr lang="en-US" sz="3200" dirty="0"/>
              <a:t>Wisdom from God’s Word will remain with young people long after human words are forgotten. Here’s a suggested prayer: “Search me, O God, and know my heart! Try me and know my thoughts! And see if there be any grievous way in me, and lead me in the way everlasting!” </a:t>
            </a:r>
            <a:endParaRPr lang="en-US" sz="2400" dirty="0"/>
          </a:p>
        </p:txBody>
      </p:sp>
    </p:spTree>
    <p:extLst>
      <p:ext uri="{BB962C8B-B14F-4D97-AF65-F5344CB8AC3E}">
        <p14:creationId xmlns:p14="http://schemas.microsoft.com/office/powerpoint/2010/main" val="24432044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5638800" cy="5029200"/>
          </a:xfrm>
        </p:spPr>
        <p:txBody>
          <a:bodyPr>
            <a:noAutofit/>
          </a:bodyPr>
          <a:lstStyle/>
          <a:p>
            <a:pPr>
              <a:lnSpc>
                <a:spcPct val="90000"/>
              </a:lnSpc>
            </a:pPr>
            <a:r>
              <a:rPr lang="en-US" sz="4000" b="1" dirty="0" smtClean="0">
                <a:latin typeface="Calibri"/>
                <a:cs typeface="Calibri"/>
              </a:rPr>
              <a:t>With effective guidance and decisive intervention, an insightful counselor can be a powerful force to stop bullying, and ultimately change the entire course of a young person’s life. </a:t>
            </a:r>
            <a:endParaRPr lang="en-US" sz="4000" b="1" dirty="0">
              <a:latin typeface="Calibri"/>
              <a:cs typeface="Calibri"/>
            </a:endParaRPr>
          </a:p>
        </p:txBody>
      </p:sp>
      <p:pic>
        <p:nvPicPr>
          <p:cNvPr id="4098" name="Picture 2" descr="C:\Users\mugandat\AppData\Local\Microsoft\Windows\Temporary Internet Files\Content.IE5\HP4R26OE\MC9004394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217" y="228600"/>
            <a:ext cx="3519383" cy="484313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23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407893" cy="4407408"/>
          </a:xfrm>
        </p:spPr>
        <p:txBody>
          <a:bodyPr/>
          <a:lstStyle/>
          <a:p>
            <a:r>
              <a:rPr lang="en-US" sz="3600" b="1" dirty="0"/>
              <a:t>Helping Parents of Teens Cope with Bullies by June Hunt </a:t>
            </a:r>
          </a:p>
          <a:p>
            <a:r>
              <a:rPr lang="en-US" sz="3200" b="1" dirty="0"/>
              <a:t>Adapted from: Bonding with Your Teen through Boundaries by June Hunt with Jody </a:t>
            </a:r>
            <a:r>
              <a:rPr lang="en-US" sz="3200" b="1" dirty="0" err="1"/>
              <a:t>Capehart</a:t>
            </a:r>
            <a:r>
              <a:rPr lang="en-US" sz="3200" b="1" dirty="0"/>
              <a:t> ©2010. </a:t>
            </a:r>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93149444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0" y="1566671"/>
            <a:ext cx="5181600" cy="4910329"/>
          </a:xfrm>
        </p:spPr>
        <p:txBody>
          <a:bodyPr>
            <a:noAutofit/>
          </a:bodyPr>
          <a:lstStyle/>
          <a:p>
            <a:r>
              <a:rPr lang="en-US" sz="2400" b="1" dirty="0" smtClean="0"/>
              <a:t>Educate themselves about girl bullies, who are typically:</a:t>
            </a:r>
          </a:p>
          <a:p>
            <a:pPr lvl="1"/>
            <a:r>
              <a:rPr lang="en-US" sz="2400" b="1" dirty="0" smtClean="0"/>
              <a:t>Perceived as fickle “bully-princesses” seeking power </a:t>
            </a:r>
          </a:p>
          <a:p>
            <a:pPr lvl="1"/>
            <a:r>
              <a:rPr lang="en-US" sz="2400" b="1" dirty="0" smtClean="0"/>
              <a:t>Physically aggressive and mean-spirited</a:t>
            </a:r>
          </a:p>
          <a:p>
            <a:pPr lvl="1"/>
            <a:r>
              <a:rPr lang="en-US" sz="2400" b="1" dirty="0" smtClean="0"/>
              <a:t>Emotionally manipulative and deceptive</a:t>
            </a:r>
          </a:p>
          <a:p>
            <a:pPr lvl="1"/>
            <a:r>
              <a:rPr lang="en-US" sz="2400" b="1" dirty="0" smtClean="0"/>
              <a:t>Socially willing to seek and destroy anyone considered weaker, superior, threatening, or disliked</a:t>
            </a:r>
          </a:p>
        </p:txBody>
      </p:sp>
      <p:sp>
        <p:nvSpPr>
          <p:cNvPr id="3" name="Title 2"/>
          <p:cNvSpPr>
            <a:spLocks noGrp="1"/>
          </p:cNvSpPr>
          <p:nvPr>
            <p:ph type="title"/>
          </p:nvPr>
        </p:nvSpPr>
        <p:spPr>
          <a:xfrm>
            <a:off x="153140" y="228600"/>
            <a:ext cx="8990860" cy="1054394"/>
          </a:xfrm>
        </p:spPr>
        <p:txBody>
          <a:bodyPr/>
          <a:lstStyle/>
          <a:p>
            <a:r>
              <a:rPr lang="en-US" sz="4800" dirty="0" smtClean="0"/>
              <a:t>Recommend that Parents:</a:t>
            </a:r>
            <a:endParaRPr lang="en-US" sz="4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93414"/>
            <a:ext cx="3429000" cy="425196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0050" y="5823347"/>
            <a:ext cx="4686300" cy="1138773"/>
          </a:xfrm>
          <a:prstGeom prst="rect">
            <a:avLst/>
          </a:prstGeom>
          <a:noFill/>
        </p:spPr>
        <p:txBody>
          <a:bodyPr wrap="square" rtlCol="0">
            <a:spAutoFit/>
          </a:bodyPr>
          <a:lstStyle/>
          <a:p>
            <a:pPr marL="800100" lvl="1" indent="-342900">
              <a:buFont typeface="Wingdings" pitchFamily="2" charset="2"/>
              <a:buChar char="§"/>
            </a:pPr>
            <a:r>
              <a:rPr lang="en-US" sz="2400" b="1" dirty="0">
                <a:solidFill>
                  <a:schemeClr val="accent3">
                    <a:lumMod val="50000"/>
                  </a:schemeClr>
                </a:solidFill>
              </a:rPr>
              <a:t>Eager to pressure </a:t>
            </a:r>
            <a:r>
              <a:rPr lang="en-US" sz="2400" b="1" dirty="0" smtClean="0">
                <a:solidFill>
                  <a:schemeClr val="accent3">
                    <a:lumMod val="50000"/>
                  </a:schemeClr>
                </a:solidFill>
              </a:rPr>
              <a:t>&amp; coerce </a:t>
            </a:r>
            <a:r>
              <a:rPr lang="en-US" sz="2400" b="1" dirty="0">
                <a:solidFill>
                  <a:schemeClr val="accent3">
                    <a:lumMod val="50000"/>
                  </a:schemeClr>
                </a:solidFill>
              </a:rPr>
              <a:t>in order to control others</a:t>
            </a:r>
          </a:p>
          <a:p>
            <a:pPr marL="365760" lvl="1" indent="0">
              <a:buNone/>
            </a:pPr>
            <a:endParaRPr lang="en-US" sz="2000" dirty="0">
              <a:solidFill>
                <a:schemeClr val="accent3">
                  <a:lumMod val="50000"/>
                </a:schemeClr>
              </a:solidFill>
            </a:endParaRPr>
          </a:p>
        </p:txBody>
      </p:sp>
    </p:spTree>
    <p:extLst>
      <p:ext uri="{BB962C8B-B14F-4D97-AF65-F5344CB8AC3E}">
        <p14:creationId xmlns:p14="http://schemas.microsoft.com/office/powerpoint/2010/main" val="382721757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strips(downLeft)">
                                      <p:cBhvr>
                                        <p:cTn id="3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76600" y="1719071"/>
            <a:ext cx="5791200" cy="4407408"/>
          </a:xfrm>
        </p:spPr>
        <p:txBody>
          <a:bodyPr>
            <a:noAutofit/>
          </a:bodyPr>
          <a:lstStyle/>
          <a:p>
            <a:pPr lvl="1"/>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Perceived as “bully-gangsters” seeking power</a:t>
            </a:r>
          </a:p>
          <a:p>
            <a:pPr lvl="1"/>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Physically violent</a:t>
            </a:r>
          </a:p>
          <a:p>
            <a:pPr lvl="1"/>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Lacking emotional empathy, yet possessing a sense of entitlement </a:t>
            </a:r>
          </a:p>
          <a:p>
            <a:pPr lvl="1"/>
            <a:r>
              <a:rPr lang="en-US" sz="3600"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Socially ready to hurt anyone</a:t>
            </a:r>
            <a:endParaRPr lang="en-US" sz="3600"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itle 2"/>
          <p:cNvSpPr>
            <a:spLocks noGrp="1"/>
          </p:cNvSpPr>
          <p:nvPr>
            <p:ph type="title"/>
          </p:nvPr>
        </p:nvSpPr>
        <p:spPr>
          <a:xfrm>
            <a:off x="381000" y="533400"/>
            <a:ext cx="8381260" cy="1054394"/>
          </a:xfrm>
        </p:spPr>
        <p:txBody>
          <a:bodyPr/>
          <a:lstStyle/>
          <a:p>
            <a:r>
              <a:rPr lang="en-US" sz="3600" b="1" dirty="0"/>
              <a:t>Educate themselves about boy bullies, who are typically:</a:t>
            </a:r>
            <a:br>
              <a:rPr lang="en-US" sz="3600" b="1" dirty="0"/>
            </a:br>
            <a:endParaRPr lang="en-US" sz="3600" b="1" dirty="0"/>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foregroundMark x1="41155" y1="24779" x2="41155" y2="24779"/>
                        <a14:foregroundMark x1="33755" y1="23363" x2="33755" y2="23363"/>
                        <a14:foregroundMark x1="37184" y1="21062" x2="37184" y2="21062"/>
                        <a14:foregroundMark x1="39711" y1="20531" x2="39711" y2="20531"/>
                        <a14:foregroundMark x1="45307" y1="21062" x2="45307" y2="21062"/>
                        <a14:foregroundMark x1="45126" y1="20354" x2="45126" y2="20354"/>
                        <a14:foregroundMark x1="45668" y1="20000" x2="45668" y2="20000"/>
                        <a14:foregroundMark x1="45668" y1="21593" x2="45668" y2="21593"/>
                        <a14:foregroundMark x1="38267" y1="22301" x2="38267" y2="22301"/>
                        <a14:foregroundMark x1="36823" y1="23540" x2="36823" y2="23540"/>
                        <a14:foregroundMark x1="36101" y1="28673" x2="36101" y2="28673"/>
                        <a14:foregroundMark x1="41877" y1="31504" x2="41877" y2="31504"/>
                        <a14:foregroundMark x1="42960" y1="31504" x2="42960" y2="31504"/>
                        <a14:foregroundMark x1="42960" y1="33097" x2="42960" y2="33097"/>
                        <a14:foregroundMark x1="43321" y1="33628" x2="43321" y2="33628"/>
                        <a14:foregroundMark x1="40433" y1="33451" x2="40433" y2="33451"/>
                        <a14:foregroundMark x1="37184" y1="32389" x2="37184" y2="32389"/>
                        <a14:foregroundMark x1="34116" y1="33628" x2="34116" y2="33628"/>
                        <a14:foregroundMark x1="31588" y1="36814" x2="31588" y2="36814"/>
                        <a14:foregroundMark x1="30144" y1="38761" x2="30144" y2="38761"/>
                        <a14:foregroundMark x1="27256" y1="38407" x2="27256" y2="38407"/>
                        <a14:foregroundMark x1="26895" y1="38761" x2="26895" y2="38761"/>
                        <a14:foregroundMark x1="23827" y1="39823" x2="23827" y2="39823"/>
                        <a14:foregroundMark x1="22744" y1="39823" x2="22744" y2="39823"/>
                        <a14:foregroundMark x1="19495" y1="39823" x2="19495" y2="39823"/>
                        <a14:foregroundMark x1="19495" y1="39823" x2="19495" y2="39823"/>
                        <a14:foregroundMark x1="18051" y1="39823" x2="18051" y2="39823"/>
                        <a14:foregroundMark x1="17329" y1="40708" x2="16787" y2="42124"/>
                        <a14:foregroundMark x1="15704" y1="44956" x2="14260" y2="46903"/>
                        <a14:foregroundMark x1="13899" y1="46372" x2="13899" y2="46372"/>
                        <a14:foregroundMark x1="13899" y1="46372" x2="13899" y2="46372"/>
                        <a14:foregroundMark x1="15343" y1="46549" x2="15343" y2="46549"/>
                        <a14:foregroundMark x1="18051" y1="46372" x2="18051" y2="46372"/>
                        <a14:foregroundMark x1="19495" y1="45841" x2="19495" y2="45841"/>
                        <a14:foregroundMark x1="19856" y1="45841" x2="19856" y2="45841"/>
                        <a14:foregroundMark x1="20217" y1="45841" x2="20217" y2="45841"/>
                        <a14:foregroundMark x1="23466" y1="45487" x2="23466" y2="45487"/>
                        <a14:foregroundMark x1="27978" y1="44956" x2="27978" y2="44956"/>
                        <a14:foregroundMark x1="28700" y1="44425" x2="28700" y2="44425"/>
                        <a14:foregroundMark x1="28700" y1="44602" x2="28700" y2="44602"/>
                        <a14:foregroundMark x1="28700" y1="45133" x2="28700" y2="45133"/>
                        <a14:foregroundMark x1="28700" y1="43186" x2="28700" y2="43186"/>
                        <a14:foregroundMark x1="21661" y1="41239" x2="21661" y2="41239"/>
                        <a14:foregroundMark x1="23466" y1="41239" x2="23466" y2="41239"/>
                        <a14:foregroundMark x1="20578" y1="43186" x2="20578" y2="43186"/>
                        <a14:foregroundMark x1="27617" y1="42655" x2="27617" y2="42655"/>
                        <a14:foregroundMark x1="27617" y1="42478" x2="27617" y2="42478"/>
                        <a14:foregroundMark x1="27978" y1="49204" x2="27978" y2="49204"/>
                        <a14:foregroundMark x1="29783" y1="49204" x2="29783" y2="49204"/>
                        <a14:foregroundMark x1="24188" y1="49204" x2="24188" y2="49204"/>
                        <a14:foregroundMark x1="24188" y1="49204" x2="24188" y2="49204"/>
                        <a14:foregroundMark x1="16787" y1="49204" x2="16787" y2="49204"/>
                        <a14:foregroundMark x1="16787" y1="49204" x2="16787" y2="49204"/>
                        <a14:foregroundMark x1="13177" y1="52212" x2="13177" y2="52212"/>
                        <a14:foregroundMark x1="17329" y1="51327" x2="17329" y2="51327"/>
                        <a14:foregroundMark x1="17329" y1="51681" x2="17329" y2="51681"/>
                        <a14:foregroundMark x1="19134" y1="51858" x2="19134" y2="51858"/>
                        <a14:foregroundMark x1="22383" y1="51858" x2="22383" y2="51858"/>
                        <a14:foregroundMark x1="23105" y1="51681" x2="23105" y2="51681"/>
                        <a14:foregroundMark x1="25993" y1="51327" x2="25993" y2="51327"/>
                        <a14:foregroundMark x1="26895" y1="51327" x2="26895" y2="51327"/>
                        <a14:foregroundMark x1="27256" y1="51327" x2="27256" y2="51327"/>
                        <a14:foregroundMark x1="29422" y1="51681" x2="29422" y2="51681"/>
                        <a14:foregroundMark x1="30505" y1="55929" x2="30505" y2="55929"/>
                        <a14:foregroundMark x1="27617" y1="55929" x2="27617" y2="55929"/>
                        <a14:foregroundMark x1="27256" y1="55929" x2="27256" y2="55929"/>
                        <a14:foregroundMark x1="24188" y1="55929" x2="24188" y2="55929"/>
                        <a14:foregroundMark x1="21661" y1="55929" x2="21661" y2="55929"/>
                        <a14:foregroundMark x1="20578" y1="55929" x2="20578" y2="55929"/>
                        <a14:foregroundMark x1="19495" y1="55929" x2="19495" y2="55929"/>
                        <a14:foregroundMark x1="18773" y1="55929" x2="18773" y2="55929"/>
                        <a14:foregroundMark x1="17329" y1="55929" x2="17329" y2="55929"/>
                        <a14:foregroundMark x1="14260" y1="55575" x2="14260" y2="55575"/>
                        <a14:foregroundMark x1="12816" y1="56106" x2="12816" y2="56106"/>
                        <a14:foregroundMark x1="12816" y1="56106" x2="12816" y2="56106"/>
                        <a14:foregroundMark x1="12816" y1="56106" x2="12816" y2="56106"/>
                        <a14:foregroundMark x1="11372" y1="58584" x2="11372" y2="58584"/>
                        <a14:foregroundMark x1="12455" y1="59823" x2="12455" y2="59823"/>
                        <a14:foregroundMark x1="14260" y1="60000" x2="14260" y2="60000"/>
                        <a14:foregroundMark x1="14621" y1="60000" x2="14621" y2="60000"/>
                        <a14:foregroundMark x1="14621" y1="60000" x2="14621" y2="60000"/>
                        <a14:foregroundMark x1="14982" y1="60000" x2="14982" y2="60000"/>
                        <a14:foregroundMark x1="18051" y1="59469" x2="18051" y2="59469"/>
                        <a14:foregroundMark x1="20217" y1="59469" x2="20217" y2="59469"/>
                        <a14:foregroundMark x1="21300" y1="59469" x2="21300" y2="59469"/>
                        <a14:foregroundMark x1="21300" y1="59469" x2="21300" y2="59469"/>
                        <a14:foregroundMark x1="26354" y1="60000" x2="26354" y2="60000"/>
                        <a14:foregroundMark x1="30144" y1="60000" x2="30144" y2="60000"/>
                        <a14:foregroundMark x1="30144" y1="60000" x2="30144" y2="60000"/>
                        <a14:foregroundMark x1="30144" y1="57876" x2="30144" y2="57876"/>
                        <a14:foregroundMark x1="17690" y1="64248" x2="17690" y2="64248"/>
                        <a14:foregroundMark x1="24188" y1="64248" x2="24188" y2="64248"/>
                        <a14:foregroundMark x1="24188" y1="64248" x2="24188" y2="64248"/>
                        <a14:foregroundMark x1="25632" y1="63363" x2="25632" y2="63363"/>
                        <a14:foregroundMark x1="26895" y1="63363" x2="26895" y2="63363"/>
                        <a14:foregroundMark x1="27256" y1="66549" x2="27256" y2="66549"/>
                        <a14:foregroundMark x1="27256" y1="67257" x2="27256" y2="67257"/>
                        <a14:foregroundMark x1="26895" y1="68142" x2="26895" y2="68142"/>
                        <a14:foregroundMark x1="26354" y1="70619" x2="26354" y2="70619"/>
                        <a14:foregroundMark x1="25632" y1="73805" x2="25632" y2="73805"/>
                        <a14:foregroundMark x1="28700" y1="72920" x2="28700" y2="72920"/>
                        <a14:foregroundMark x1="27978" y1="74690" x2="27978" y2="74690"/>
                        <a14:foregroundMark x1="25993" y1="76106" x2="25993" y2="76814"/>
                        <a14:foregroundMark x1="24910" y1="79646" x2="24910" y2="79646"/>
                        <a14:foregroundMark x1="24910" y1="79646" x2="24910" y2="79646"/>
                        <a14:foregroundMark x1="24910" y1="79646" x2="24910" y2="79646"/>
                        <a14:foregroundMark x1="27256" y1="79469" x2="27256" y2="80177"/>
                        <a14:foregroundMark x1="27256" y1="80531" x2="26534" y2="81416"/>
                        <a14:foregroundMark x1="26534" y1="81593" x2="26534" y2="81593"/>
                        <a14:foregroundMark x1="24188" y1="83009" x2="24188" y2="83009"/>
                        <a14:foregroundMark x1="23466" y1="84425" x2="23466" y2="85310"/>
                        <a14:foregroundMark x1="23466" y1="85310" x2="23466" y2="85310"/>
                        <a14:foregroundMark x1="23466" y1="85310" x2="23466" y2="85310"/>
                        <a14:foregroundMark x1="23466" y1="85310" x2="23466" y2="85310"/>
                        <a14:foregroundMark x1="23466" y1="85310" x2="24910" y2="85310"/>
                        <a14:foregroundMark x1="26354" y1="83540" x2="26354" y2="83540"/>
                        <a14:foregroundMark x1="28339" y1="81947" x2="28339" y2="81947"/>
                        <a14:foregroundMark x1="28700" y1="80531" x2="28700" y2="80531"/>
                        <a14:foregroundMark x1="28700" y1="78584" x2="28700" y2="78584"/>
                        <a14:foregroundMark x1="28700" y1="75752" x2="28700" y2="75752"/>
                        <a14:foregroundMark x1="21300" y1="90088" x2="21300" y2="90088"/>
                        <a14:foregroundMark x1="23105" y1="90088" x2="23105" y2="90088"/>
                        <a14:foregroundMark x1="23105" y1="90088" x2="23105" y2="90088"/>
                        <a14:foregroundMark x1="24910" y1="90088" x2="24910" y2="90088"/>
                        <a14:foregroundMark x1="24910" y1="90088" x2="24910" y2="90088"/>
                        <a14:foregroundMark x1="25993" y1="89204" x2="25993" y2="89204"/>
                        <a14:foregroundMark x1="25993" y1="89204" x2="25993" y2="89204"/>
                        <a14:foregroundMark x1="26354" y1="91681" x2="26354" y2="91681"/>
                        <a14:foregroundMark x1="26354" y1="91681" x2="26354" y2="91681"/>
                        <a14:foregroundMark x1="26354" y1="92035" x2="27978" y2="92566"/>
                        <a14:foregroundMark x1="29422" y1="92566" x2="29422" y2="92566"/>
                        <a14:foregroundMark x1="30866" y1="92743" x2="30866" y2="92743"/>
                        <a14:foregroundMark x1="19856" y1="95398" x2="19856" y2="95398"/>
                        <a14:foregroundMark x1="22022" y1="94513" x2="22022" y2="94513"/>
                        <a14:foregroundMark x1="23105" y1="94513" x2="23105" y2="94513"/>
                        <a14:foregroundMark x1="24910" y1="94513" x2="25993" y2="94513"/>
                        <a14:foregroundMark x1="28339" y1="94513" x2="28339" y2="94513"/>
                        <a14:foregroundMark x1="31588" y1="94513" x2="31588" y2="94513"/>
                        <a14:foregroundMark x1="25271" y1="87257" x2="25271" y2="87257"/>
                        <a14:foregroundMark x1="21661" y1="87788" x2="21661" y2="87788"/>
                        <a14:foregroundMark x1="27256" y1="86903" x2="27256" y2="86903"/>
                        <a14:foregroundMark x1="32671" y1="91681" x2="32671" y2="91681"/>
                        <a14:foregroundMark x1="30144" y1="88850" x2="30144" y2="88850"/>
                        <a14:foregroundMark x1="28339" y1="85487" x2="28339" y2="85487"/>
                        <a14:foregroundMark x1="20939" y1="93451" x2="20939" y2="93451"/>
                        <a14:foregroundMark x1="19134" y1="91681" x2="19134" y2="91681"/>
                        <a14:foregroundMark x1="66968" y1="95575" x2="66968" y2="95575"/>
                        <a14:foregroundMark x1="67690" y1="95044" x2="67690" y2="95044"/>
                        <a14:foregroundMark x1="68412" y1="95044" x2="68412" y2="95044"/>
                        <a14:foregroundMark x1="70578" y1="95044" x2="70578" y2="95044"/>
                        <a14:foregroundMark x1="72744" y1="94867" x2="72744" y2="94867"/>
                        <a14:foregroundMark x1="72744" y1="94867" x2="72744" y2="94867"/>
                        <a14:foregroundMark x1="73105" y1="94867" x2="73105" y2="94867"/>
                        <a14:foregroundMark x1="73646" y1="94867" x2="73646" y2="94867"/>
                        <a14:foregroundMark x1="77256" y1="94513" x2="77256" y2="94513"/>
                        <a14:foregroundMark x1="79422" y1="94513" x2="79422" y2="94513"/>
                        <a14:foregroundMark x1="81588" y1="94513" x2="81588" y2="94513"/>
                        <a14:foregroundMark x1="82310" y1="93982" x2="82310" y2="93982"/>
                        <a14:foregroundMark x1="83213" y1="91504" x2="83213" y2="91504"/>
                        <a14:foregroundMark x1="83213" y1="91150" x2="83213" y2="91150"/>
                        <a14:foregroundMark x1="81227" y1="90619" x2="81227" y2="90619"/>
                        <a14:foregroundMark x1="79783" y1="89204" x2="79783" y2="89204"/>
                        <a14:foregroundMark x1="79061" y1="89204" x2="79061" y2="89204"/>
                        <a14:foregroundMark x1="76534" y1="89204" x2="76534" y2="89204"/>
                        <a14:foregroundMark x1="76534" y1="89204" x2="76534" y2="89204"/>
                        <a14:foregroundMark x1="76534" y1="89204" x2="76534" y2="89204"/>
                        <a14:foregroundMark x1="76895" y1="88850" x2="76895" y2="88850"/>
                        <a14:foregroundMark x1="76895" y1="88850" x2="75451" y2="90619"/>
                        <a14:foregroundMark x1="75451" y1="90088" x2="75451" y2="90088"/>
                        <a14:foregroundMark x1="74729" y1="90265" x2="74729" y2="90265"/>
                        <a14:foregroundMark x1="74729" y1="89381" x2="74729" y2="89381"/>
                        <a14:foregroundMark x1="73466" y1="89381" x2="73646" y2="90265"/>
                        <a14:foregroundMark x1="74368" y1="90265" x2="74368" y2="90265"/>
                        <a14:foregroundMark x1="75090" y1="90265" x2="75090" y2="90265"/>
                        <a14:foregroundMark x1="74368" y1="91150" x2="74368" y2="91150"/>
                        <a14:foregroundMark x1="76534" y1="91150" x2="76534" y2="91150"/>
                        <a14:foregroundMark x1="77256" y1="91150" x2="77256" y2="91150"/>
                        <a14:foregroundMark x1="77617" y1="91150" x2="77617" y2="91150"/>
                        <a14:foregroundMark x1="79783" y1="87257" x2="79783" y2="87257"/>
                        <a14:foregroundMark x1="79783" y1="85841" x2="79783" y2="85841"/>
                        <a14:foregroundMark x1="80505" y1="82655" x2="80505" y2="82655"/>
                        <a14:foregroundMark x1="81227" y1="83363" x2="81227" y2="83363"/>
                        <a14:foregroundMark x1="80866" y1="82655" x2="80866" y2="82655"/>
                        <a14:foregroundMark x1="80866" y1="76814" x2="80866" y2="76814"/>
                        <a14:foregroundMark x1="80866" y1="75221" x2="80866" y2="75221"/>
                        <a14:foregroundMark x1="79783" y1="73805" x2="79783" y2="73805"/>
                        <a14:foregroundMark x1="76895" y1="70442" x2="76895" y2="70442"/>
                        <a14:foregroundMark x1="74729" y1="64779" x2="74729" y2="64779"/>
                        <a14:foregroundMark x1="81588" y1="65310" x2="81588" y2="65310"/>
                        <a14:foregroundMark x1="82852" y1="63363" x2="82852" y2="63363"/>
                        <a14:foregroundMark x1="83574" y1="60531" x2="83574" y2="60531"/>
                        <a14:foregroundMark x1="74729" y1="55929" x2="74729" y2="55929"/>
                        <a14:foregroundMark x1="77256" y1="52743" x2="77256" y2="52743"/>
                        <a14:foregroundMark x1="80505" y1="49204" x2="80505" y2="49204"/>
                        <a14:foregroundMark x1="84296" y1="51150" x2="84296" y2="51150"/>
                        <a14:foregroundMark x1="56679" y1="38407" x2="56679" y2="38407"/>
                        <a14:foregroundMark x1="54332" y1="38230" x2="54332" y2="38230"/>
                        <a14:foregroundMark x1="56679" y1="43540" x2="56679" y2="43540"/>
                        <a14:foregroundMark x1="62455" y1="42124" x2="62455" y2="42124"/>
                        <a14:foregroundMark x1="59928" y1="40708" x2="59928" y2="40708"/>
                        <a14:foregroundMark x1="66606" y1="45841" x2="66606" y2="45841"/>
                        <a14:foregroundMark x1="66245" y1="42124" x2="66245" y2="42124"/>
                        <a14:foregroundMark x1="74007" y1="45487" x2="74007" y2="45487"/>
                        <a14:foregroundMark x1="71300" y1="42655" x2="71300" y2="42655"/>
                        <a14:foregroundMark x1="70217" y1="39115" x2="70217" y2="39115"/>
                        <a14:foregroundMark x1="72022" y1="36991" x2="72744" y2="38230"/>
                        <a14:foregroundMark x1="74729" y1="41062" x2="74729" y2="41062"/>
                        <a14:foregroundMark x1="77256" y1="42478" x2="77256" y2="42478"/>
                        <a14:foregroundMark x1="78700" y1="40177" x2="78700" y2="40177"/>
                        <a14:foregroundMark x1="76173" y1="37876" x2="76173" y2="37876"/>
                        <a14:foregroundMark x1="74729" y1="35044" x2="74729" y2="35044"/>
                        <a14:foregroundMark x1="76173" y1="32920" x2="76173" y2="32920"/>
                        <a14:foregroundMark x1="80866" y1="31150" x2="80866" y2="31150"/>
                        <a14:foregroundMark x1="81227" y1="33982" x2="81227" y2="33982"/>
                        <a14:foregroundMark x1="65523" y1="19115" x2="65523" y2="19115"/>
                        <a14:foregroundMark x1="72383" y1="18230" x2="72383" y2="18230"/>
                        <a14:foregroundMark x1="72383" y1="17699" x2="72383" y2="17699"/>
                        <a14:foregroundMark x1="73646" y1="21416" x2="73646" y2="21416"/>
                        <a14:foregroundMark x1="73646" y1="17699" x2="73646" y2="17699"/>
                        <a14:foregroundMark x1="75090" y1="5664" x2="75090" y2="5664"/>
                        <a14:foregroundMark x1="68412" y1="6549" x2="68412" y2="6549"/>
                        <a14:foregroundMark x1="73466" y1="6903" x2="73466" y2="7611"/>
                        <a14:foregroundMark x1="66968" y1="10265" x2="66968" y2="10265"/>
                        <a14:foregroundMark x1="73105" y1="12920" x2="73105" y2="12920"/>
                        <a14:foregroundMark x1="76173" y1="11858" x2="76173" y2="11858"/>
                        <a14:foregroundMark x1="81588" y1="6549" x2="81588" y2="6549"/>
                        <a14:foregroundMark x1="79061" y1="17522" x2="79061" y2="17522"/>
                        <a14:foregroundMark x1="74729" y1="15752" x2="74729" y2="15752"/>
                        <a14:foregroundMark x1="79783" y1="20354" x2="79783" y2="20354"/>
                        <a14:foregroundMark x1="81588" y1="23894" x2="81588" y2="23894"/>
                        <a14:foregroundMark x1="74729" y1="28319" x2="74729" y2="28319"/>
                        <a14:foregroundMark x1="79422" y1="28319" x2="79422" y2="28319"/>
                        <a14:foregroundMark x1="84657" y1="28319" x2="84657" y2="28319"/>
                        <a14:foregroundMark x1="85740" y1="38407" x2="85740" y2="38407"/>
                        <a14:foregroundMark x1="82310" y1="45487" x2="82310" y2="45487"/>
                        <a14:foregroundMark x1="86823" y1="44602" x2="86823" y2="44602"/>
                        <a14:foregroundMark x1="70217" y1="52743" x2="70217" y2="52743"/>
                        <a14:foregroundMark x1="79061" y1="55221" x2="79061" y2="55221"/>
                        <a14:foregroundMark x1="76895" y1="61770" x2="76895" y2="61770"/>
                        <a14:foregroundMark x1="72383" y1="78053" x2="72383" y2="78053"/>
                        <a14:foregroundMark x1="83574" y1="69027" x2="83574" y2="69027"/>
                        <a14:foregroundMark x1="85740" y1="71327" x2="85740" y2="71327"/>
                        <a14:foregroundMark x1="72744" y1="67965" x2="72744" y2="67965"/>
                        <a14:foregroundMark x1="73646" y1="71504" x2="73646" y2="71504"/>
                        <a14:foregroundMark x1="72744" y1="57876" x2="77617" y2="59469"/>
                        <a14:foregroundMark x1="87184" y1="58938" x2="87184" y2="58938"/>
                        <a14:foregroundMark x1="83574" y1="59292" x2="83574" y2="59292"/>
                        <a14:foregroundMark x1="90072" y1="52566" x2="90072" y2="52566"/>
                        <a14:backgroundMark x1="80866" y1="98761" x2="81949" y2="98761"/>
                        <a14:backgroundMark x1="82852" y1="98230" x2="82852" y2="98230"/>
                        <a14:backgroundMark x1="87545" y1="98230" x2="87545" y2="98230"/>
                        <a14:backgroundMark x1="88267" y1="97876" x2="88267" y2="97876"/>
                        <a14:backgroundMark x1="93502" y1="97876" x2="93502" y2="97876"/>
                        <a14:backgroundMark x1="94946" y1="98230" x2="96390" y2="98230"/>
                        <a14:backgroundMark x1="97834" y1="97345" x2="97834" y2="97345"/>
                        <a14:backgroundMark x1="90794" y1="98230" x2="90794" y2="98230"/>
                        <a14:backgroundMark x1="95668" y1="97522" x2="95668" y2="97522"/>
                        <a14:backgroundMark x1="98917" y1="98407" x2="98917" y2="98407"/>
                        <a14:backgroundMark x1="86462" y1="97876" x2="86462" y2="97876"/>
                        <a14:backgroundMark x1="84657" y1="99292" x2="84657" y2="99292"/>
                        <a14:backgroundMark x1="78700" y1="98761" x2="78700" y2="98761"/>
                        <a14:backgroundMark x1="86462" y1="99469" x2="87906" y2="99469"/>
                        <a14:backgroundMark x1="90072" y1="97345" x2="90072" y2="97345"/>
                        <a14:backgroundMark x1="90072" y1="97345" x2="90072" y2="97345"/>
                        <a14:backgroundMark x1="93141" y1="96814" x2="93141" y2="96814"/>
                        <a14:backgroundMark x1="96751" y1="95929" x2="96751" y2="95929"/>
                        <a14:backgroundMark x1="89711" y1="96106" x2="89711" y2="96106"/>
                        <a14:backgroundMark x1="88267" y1="96106" x2="88267" y2="96106"/>
                        <a14:backgroundMark x1="82671" y1="98761" x2="82671" y2="98761"/>
                        <a14:backgroundMark x1="86462" y1="98938" x2="86462" y2="98938"/>
                        <a14:backgroundMark x1="91877" y1="99469" x2="91877" y2="99469"/>
                        <a14:backgroundMark x1="93502" y1="96814" x2="93502" y2="96814"/>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1676400"/>
            <a:ext cx="3352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07688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heckerboard(across)">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7600" y="2023871"/>
            <a:ext cx="5257800" cy="4834129"/>
          </a:xfrm>
        </p:spPr>
        <p:txBody>
          <a:bodyPr>
            <a:noAutofit/>
          </a:bodyPr>
          <a:lstStyle/>
          <a:p>
            <a:pPr>
              <a:lnSpc>
                <a:spcPct val="90000"/>
              </a:lnSpc>
            </a:pPr>
            <a:r>
              <a:rPr lang="en-US" sz="3600" dirty="0" smtClean="0"/>
              <a:t> Speak </a:t>
            </a:r>
            <a:r>
              <a:rPr lang="en-US" sz="3600" dirty="0" smtClean="0"/>
              <a:t>with the school counselor about bullying policies and procedures</a:t>
            </a:r>
          </a:p>
          <a:p>
            <a:pPr>
              <a:lnSpc>
                <a:spcPct val="90000"/>
              </a:lnSpc>
            </a:pPr>
            <a:r>
              <a:rPr lang="en-US" sz="3600" dirty="0" smtClean="0"/>
              <a:t> Speak </a:t>
            </a:r>
            <a:r>
              <a:rPr lang="en-US" sz="3600" dirty="0" smtClean="0"/>
              <a:t>with police regarding intervention programs available for teens</a:t>
            </a:r>
            <a:endParaRPr lang="en-US" sz="3600" dirty="0"/>
          </a:p>
        </p:txBody>
      </p:sp>
      <p:sp>
        <p:nvSpPr>
          <p:cNvPr id="3" name="Title 2"/>
          <p:cNvSpPr>
            <a:spLocks noGrp="1"/>
          </p:cNvSpPr>
          <p:nvPr>
            <p:ph type="title"/>
          </p:nvPr>
        </p:nvSpPr>
        <p:spPr/>
        <p:txBody>
          <a:bodyPr/>
          <a:lstStyle/>
          <a:p>
            <a:r>
              <a:rPr lang="en-US" sz="4400" b="1" dirty="0" smtClean="0"/>
              <a:t>Initiate immediate intervention</a:t>
            </a:r>
            <a:endParaRPr lang="en-US" sz="4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555999" cy="3581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5174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4200" y="1905000"/>
            <a:ext cx="5791200" cy="4407408"/>
          </a:xfrm>
        </p:spPr>
        <p:txBody>
          <a:bodyPr>
            <a:noAutofit/>
          </a:bodyPr>
          <a:lstStyle/>
          <a:p>
            <a:pPr>
              <a:lnSpc>
                <a:spcPct val="90000"/>
              </a:lnSpc>
            </a:pPr>
            <a:r>
              <a:rPr lang="en-US" sz="2800" dirty="0" smtClean="0"/>
              <a:t>Establish boundaries that are unquestionably fair and clearly communicated.</a:t>
            </a:r>
          </a:p>
          <a:p>
            <a:pPr>
              <a:lnSpc>
                <a:spcPct val="90000"/>
              </a:lnSpc>
            </a:pPr>
            <a:r>
              <a:rPr lang="en-US" sz="2800" dirty="0" smtClean="0"/>
              <a:t>Administer repercussions when bullying occurs – discipline that relates to the offense, and that helps reprogram behavior… consequences that are restorative in nature, and are relative to the degree of repentance.</a:t>
            </a:r>
            <a:endParaRPr lang="en-US" sz="2800" dirty="0"/>
          </a:p>
        </p:txBody>
      </p:sp>
      <p:sp>
        <p:nvSpPr>
          <p:cNvPr id="3" name="Title 2"/>
          <p:cNvSpPr>
            <a:spLocks noGrp="1"/>
          </p:cNvSpPr>
          <p:nvPr>
            <p:ph type="title"/>
          </p:nvPr>
        </p:nvSpPr>
        <p:spPr/>
        <p:txBody>
          <a:bodyPr/>
          <a:lstStyle/>
          <a:p>
            <a:r>
              <a:rPr lang="en-US" sz="2800" b="1" dirty="0" smtClean="0"/>
              <a:t>Set a zero-tolerance level for bullying by holding teen(s) accountable for offensive behaviors</a:t>
            </a:r>
            <a:endParaRPr lang="en-US" sz="2800"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2190427"/>
            <a:ext cx="2895600" cy="375317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9449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00400" y="1676400"/>
            <a:ext cx="5791200" cy="4986529"/>
          </a:xfrm>
        </p:spPr>
        <p:txBody>
          <a:bodyPr>
            <a:noAutofit/>
          </a:bodyPr>
          <a:lstStyle/>
          <a:p>
            <a:r>
              <a:rPr lang="en-US" sz="3200" dirty="0" smtClean="0"/>
              <a:t>Establish requirements for what to do and how to do it.</a:t>
            </a:r>
          </a:p>
          <a:p>
            <a:r>
              <a:rPr lang="en-US" sz="3200" dirty="0" smtClean="0"/>
              <a:t>Reinforce responsible behavior by rewarding it with verbal acknowledge-</a:t>
            </a:r>
            <a:r>
              <a:rPr lang="en-US" sz="3200" dirty="0" err="1" smtClean="0"/>
              <a:t>ments</a:t>
            </a:r>
            <a:r>
              <a:rPr lang="en-US" sz="3200" dirty="0" smtClean="0"/>
              <a:t>, praise, and increased responsibilities and privileges.</a:t>
            </a:r>
            <a:endParaRPr lang="en-US" sz="3200" dirty="0"/>
          </a:p>
        </p:txBody>
      </p:sp>
      <p:sp>
        <p:nvSpPr>
          <p:cNvPr id="3" name="Title 2"/>
          <p:cNvSpPr>
            <a:spLocks noGrp="1"/>
          </p:cNvSpPr>
          <p:nvPr>
            <p:ph type="title"/>
          </p:nvPr>
        </p:nvSpPr>
        <p:spPr/>
        <p:txBody>
          <a:bodyPr/>
          <a:lstStyle/>
          <a:p>
            <a:r>
              <a:rPr lang="en-US" b="1" dirty="0" smtClean="0"/>
              <a:t>Provide opportunities for teen perpetrators to make restitution</a:t>
            </a:r>
            <a:endParaRPr lang="en-US"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3048000" cy="35052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3564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1828800"/>
            <a:ext cx="5943600" cy="4407408"/>
          </a:xfrm>
        </p:spPr>
        <p:txBody>
          <a:bodyPr>
            <a:noAutofit/>
          </a:bodyPr>
          <a:lstStyle/>
          <a:p>
            <a:pPr>
              <a:lnSpc>
                <a:spcPct val="90000"/>
              </a:lnSpc>
            </a:pPr>
            <a:r>
              <a:rPr lang="en-US" sz="3200" dirty="0" smtClean="0"/>
              <a:t>Monitor and restrict inappropriate, aggressive video games, movies and television programs, social relationships, music and music videos.</a:t>
            </a:r>
          </a:p>
          <a:p>
            <a:pPr>
              <a:lnSpc>
                <a:spcPct val="90000"/>
              </a:lnSpc>
            </a:pPr>
            <a:r>
              <a:rPr lang="en-US" sz="3200" dirty="0" smtClean="0"/>
              <a:t>Model kindness, consideration, active listening and unconditional love.</a:t>
            </a:r>
            <a:endParaRPr lang="en-US" sz="3200" dirty="0"/>
          </a:p>
        </p:txBody>
      </p:sp>
      <p:sp>
        <p:nvSpPr>
          <p:cNvPr id="3" name="Title 2"/>
          <p:cNvSpPr>
            <a:spLocks noGrp="1"/>
          </p:cNvSpPr>
          <p:nvPr>
            <p:ph type="title"/>
          </p:nvPr>
        </p:nvSpPr>
        <p:spPr/>
        <p:txBody>
          <a:bodyPr/>
          <a:lstStyle/>
          <a:p>
            <a:r>
              <a:rPr lang="en-US" sz="2000" b="1" dirty="0" smtClean="0"/>
              <a:t>Establish a safe, bully-free environment in the home by cultivating a family spirit that communicates, “I love you, hear you, value you, respect you, believe in you, and am here for you.”</a:t>
            </a:r>
            <a:endParaRPr lang="en-US" sz="2000" b="1" dirty="0"/>
          </a:p>
        </p:txBody>
      </p:sp>
      <p:pic>
        <p:nvPicPr>
          <p:cNvPr id="819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2" y="2057400"/>
            <a:ext cx="319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9419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524000"/>
            <a:ext cx="4267200" cy="4602480"/>
          </a:xfrm>
        </p:spPr>
        <p:txBody>
          <a:bodyPr>
            <a:normAutofit/>
          </a:bodyPr>
          <a:lstStyle/>
          <a:p>
            <a:pPr>
              <a:lnSpc>
                <a:spcPct val="90000"/>
              </a:lnSpc>
            </a:pPr>
            <a:r>
              <a:rPr lang="en-US" sz="3200" dirty="0" smtClean="0"/>
              <a:t>“The tongue that brings healing is a tree of life, but a deceitful tongue crushes the spirit” (Proverbs 15:4).</a:t>
            </a:r>
            <a:endParaRPr lang="en-US" sz="3200" dirty="0"/>
          </a:p>
        </p:txBody>
      </p:sp>
      <p:sp>
        <p:nvSpPr>
          <p:cNvPr id="6" name="Content Placeholder 5"/>
          <p:cNvSpPr>
            <a:spLocks noGrp="1"/>
          </p:cNvSpPr>
          <p:nvPr>
            <p:ph sz="half" idx="2"/>
          </p:nvPr>
        </p:nvSpPr>
        <p:spPr>
          <a:xfrm>
            <a:off x="4114800" y="1752600"/>
            <a:ext cx="4876800" cy="4526280"/>
          </a:xfrm>
        </p:spPr>
        <p:txBody>
          <a:bodyPr>
            <a:noAutofit/>
          </a:bodyPr>
          <a:lstStyle/>
          <a:p>
            <a:pPr>
              <a:lnSpc>
                <a:spcPct val="90000"/>
              </a:lnSpc>
            </a:pPr>
            <a:r>
              <a:rPr lang="en-US" sz="3200" dirty="0" smtClean="0"/>
              <a:t>Bullying can escalate quickly. A parent’s goal is to train their children to handle conflict constructively, ask for help in addressing serious situations, and develop compassion and empathy. </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348322"/>
            <a:ext cx="2743200" cy="25096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939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1660</TotalTime>
  <Words>3152</Words>
  <Application>Microsoft Macintosh PowerPoint</Application>
  <PresentationFormat>On-screen Show (4:3)</PresentationFormat>
  <Paragraphs>219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Grid</vt:lpstr>
      <vt:lpstr>Helping parents of teens cope with bullies </vt:lpstr>
      <vt:lpstr>What can parents do?</vt:lpstr>
      <vt:lpstr>Recommend that Parents:</vt:lpstr>
      <vt:lpstr>Educate themselves about boy bullies, who are typically: </vt:lpstr>
      <vt:lpstr>Initiate immediate intervention</vt:lpstr>
      <vt:lpstr>Set a zero-tolerance level for bullying by holding teen(s) accountable for offensive behaviors</vt:lpstr>
      <vt:lpstr>Provide opportunities for teen perpetrators to make restitution</vt:lpstr>
      <vt:lpstr>Establish a safe, bully-free environment in the home by cultivating a family spirit that communicates, “I love you, hear you, value you, respect you, believe in you, and am here for you.”</vt:lpstr>
      <vt:lpstr>PowerPoint Presentation</vt:lpstr>
      <vt:lpstr>Be mindful of cyber-bullying (intimidating others through e-mail, instant messaging, texting, and social networking)</vt:lpstr>
      <vt:lpstr>Since bullies have typically been victims of bullying, watch for signs that their teen is currently being bullied</vt:lpstr>
      <vt:lpstr>Look for signs that their teen is bullying others</vt:lpstr>
      <vt:lpstr>More Signs to look out for …</vt:lpstr>
      <vt:lpstr>Enforce repercussions if their teen is a bully</vt:lpstr>
      <vt:lpstr>More                                Repercussions</vt:lpstr>
      <vt:lpstr> More                                repercussions</vt:lpstr>
      <vt:lpstr>PowerPoint Presentation</vt:lpstr>
      <vt:lpstr>Dealing with the teen perpetrator</vt:lpstr>
      <vt:lpstr>Parent conversation with teen</vt:lpstr>
      <vt:lpstr>What can parents say? </vt:lpstr>
      <vt:lpstr>PowerPoint Presentation</vt:lpstr>
      <vt:lpstr>PowerPoint Presentation</vt:lpstr>
      <vt:lpstr>PowerPoint Presentation</vt:lpstr>
      <vt:lpstr>Psalms 139:23-24</vt:lpstr>
      <vt:lpstr>PowerPoint Presentation</vt:lpstr>
      <vt:lpstr>PowerPoint Presentation</vt:lpstr>
    </vt:vector>
  </TitlesOfParts>
  <Company>S.D.A.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parents of teens cope with bullies</dc:title>
  <dc:creator>Muganda, Tanya</dc:creator>
  <cp:lastModifiedBy>Linda Koh</cp:lastModifiedBy>
  <cp:revision>57</cp:revision>
  <dcterms:created xsi:type="dcterms:W3CDTF">2012-09-25T18:53:46Z</dcterms:created>
  <dcterms:modified xsi:type="dcterms:W3CDTF">2013-02-05T15:36:33Z</dcterms:modified>
</cp:coreProperties>
</file>