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2" r:id="rId3"/>
    <p:sldId id="262" r:id="rId4"/>
    <p:sldId id="269" r:id="rId5"/>
    <p:sldId id="268" r:id="rId6"/>
    <p:sldId id="257" r:id="rId7"/>
    <p:sldId id="258" r:id="rId8"/>
    <p:sldId id="260" r:id="rId9"/>
    <p:sldId id="263" r:id="rId10"/>
    <p:sldId id="261" r:id="rId11"/>
    <p:sldId id="264" r:id="rId12"/>
    <p:sldId id="265" r:id="rId13"/>
    <p:sldId id="266" r:id="rId14"/>
    <p:sldId id="267" r:id="rId15"/>
    <p:sldId id="259" r:id="rId16"/>
    <p:sldId id="271"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293" y="-82"/>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77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E6553E-11FA-4A2B-B1A7-4DA994D729DD}" type="datetimeFigureOut">
              <a:rPr lang="en-US" smtClean="0"/>
              <a:pPr/>
              <a:t>11/3/2011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79BAF-C546-4BB3-8264-946B3A15A02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a:t>According to the American Medical Association, 3.7 million youth in the U.S. engage in bullying, and more than 3.2 million are victims of “moderate” or “serious” bullying each year.</a:t>
            </a:r>
          </a:p>
          <a:p>
            <a:pPr lvl="0"/>
            <a:r>
              <a:rPr lang="en-US" dirty="0"/>
              <a:t>Some studies show that 15 to 25 percent of U.S. students are bullied frequently; 15 to 20 percent report that they bully others frequently.</a:t>
            </a:r>
          </a:p>
          <a:p>
            <a:pPr lvl="0"/>
            <a:r>
              <a:rPr lang="en-US" dirty="0"/>
              <a:t>During the course of a year, nearly one fourth of students across grades reported that they had been harassed or bullied on school property because of their race, ethnicity, gender, religion, sexual orientation, or disability.</a:t>
            </a:r>
          </a:p>
          <a:p>
            <a:pPr lvl="0"/>
            <a:r>
              <a:rPr lang="en-US" dirty="0"/>
              <a:t>Almost 30 percent of youth in the United States (or more than 5.7 million) are estimated to be involved in bullying as either a bully, a target of bullying, or both. In a national survey of students in grades 6 to 10, 13 percent reported bullying others, 11 percent reported being the target of bullies, and another 6 percent said they bullied others </a:t>
            </a:r>
            <a:r>
              <a:rPr lang="en-US" i="1" dirty="0"/>
              <a:t>and</a:t>
            </a:r>
            <a:r>
              <a:rPr lang="en-US" dirty="0"/>
              <a:t> were bullied themselves.</a:t>
            </a:r>
          </a:p>
          <a:p>
            <a:pPr lvl="0"/>
            <a:r>
              <a:rPr lang="en-US" dirty="0"/>
              <a:t>Seventy-four percent of 8- to 11-year-old students said teasing and bullying occur at their schools.</a:t>
            </a:r>
          </a:p>
          <a:p>
            <a:pPr lvl="0"/>
            <a:r>
              <a:rPr lang="en-US" dirty="0"/>
              <a:t>Every seven minutes, a child on an elementary playground is bullied.</a:t>
            </a:r>
          </a:p>
          <a:p>
            <a:r>
              <a:rPr lang="en-US" dirty="0"/>
              <a:t>(http://www.focusas.com/Bullying.html)</a:t>
            </a:r>
          </a:p>
          <a:p>
            <a:endParaRPr lang="en-US" dirty="0"/>
          </a:p>
        </p:txBody>
      </p:sp>
      <p:sp>
        <p:nvSpPr>
          <p:cNvPr id="4" name="Slide Number Placeholder 3"/>
          <p:cNvSpPr>
            <a:spLocks noGrp="1"/>
          </p:cNvSpPr>
          <p:nvPr>
            <p:ph type="sldNum" sz="quarter" idx="10"/>
          </p:nvPr>
        </p:nvSpPr>
        <p:spPr/>
        <p:txBody>
          <a:bodyPr/>
          <a:lstStyle/>
          <a:p>
            <a:fld id="{78979BAF-C546-4BB3-8264-946B3A15A02B}"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Examples of Bullying</a:t>
            </a:r>
            <a:endParaRPr lang="en-US" dirty="0"/>
          </a:p>
          <a:p>
            <a:r>
              <a:rPr lang="en-US" dirty="0"/>
              <a:t>  </a:t>
            </a:r>
          </a:p>
          <a:p>
            <a:r>
              <a:rPr lang="en-US" b="1" dirty="0"/>
              <a:t>Physical Bullying</a:t>
            </a:r>
            <a:endParaRPr lang="en-US" dirty="0"/>
          </a:p>
          <a:p>
            <a:pPr lvl="0"/>
            <a:r>
              <a:rPr lang="en-US" dirty="0"/>
              <a:t>Sitting, punching, slapping, elbowing, and kicking. </a:t>
            </a:r>
          </a:p>
          <a:p>
            <a:pPr lvl="0"/>
            <a:r>
              <a:rPr lang="en-US" dirty="0"/>
              <a:t>Stealing, damaging, or defacing others’ belongings or property.</a:t>
            </a:r>
          </a:p>
          <a:p>
            <a:pPr lvl="0"/>
            <a:r>
              <a:rPr lang="en-US" dirty="0"/>
              <a:t>Attacking with spit wads or food.</a:t>
            </a:r>
          </a:p>
          <a:p>
            <a:r>
              <a:rPr lang="en-US" b="1" dirty="0"/>
              <a:t>Verbal Bullying</a:t>
            </a:r>
            <a:endParaRPr lang="en-US" dirty="0"/>
          </a:p>
          <a:p>
            <a:pPr lvl="0"/>
            <a:r>
              <a:rPr lang="en-US" dirty="0"/>
              <a:t>Name-calling</a:t>
            </a:r>
          </a:p>
          <a:p>
            <a:pPr lvl="0"/>
            <a:r>
              <a:rPr lang="en-US" dirty="0"/>
              <a:t>Continuous teasing</a:t>
            </a:r>
          </a:p>
          <a:p>
            <a:pPr lvl="0"/>
            <a:r>
              <a:rPr lang="en-US" dirty="0"/>
              <a:t>Racist remarks</a:t>
            </a:r>
          </a:p>
          <a:p>
            <a:pPr lvl="0"/>
            <a:r>
              <a:rPr lang="en-US" dirty="0"/>
              <a:t>Threats and intimidation</a:t>
            </a:r>
          </a:p>
          <a:p>
            <a:pPr lvl="0"/>
            <a:r>
              <a:rPr lang="en-US" dirty="0"/>
              <a:t>Gossiping</a:t>
            </a:r>
          </a:p>
          <a:p>
            <a:r>
              <a:rPr lang="en-US" b="1" dirty="0"/>
              <a:t>Social/Relational Bullying</a:t>
            </a:r>
            <a:endParaRPr lang="en-US" dirty="0"/>
          </a:p>
          <a:p>
            <a:pPr lvl="0"/>
            <a:r>
              <a:rPr lang="en-US" dirty="0"/>
              <a:t>Destroying and manipulating relationships </a:t>
            </a:r>
          </a:p>
          <a:p>
            <a:pPr lvl="0"/>
            <a:r>
              <a:rPr lang="en-US" dirty="0"/>
              <a:t>Damaging a reputation</a:t>
            </a:r>
          </a:p>
          <a:p>
            <a:pPr lvl="0"/>
            <a:r>
              <a:rPr lang="en-US" dirty="0"/>
              <a:t>Intimidating, humiliating, and embarrassing others</a:t>
            </a:r>
          </a:p>
          <a:p>
            <a:pPr lvl="0"/>
            <a:r>
              <a:rPr lang="en-US" dirty="0"/>
              <a:t>Excluding someone from a group (social rejection or isolation)</a:t>
            </a:r>
          </a:p>
          <a:p>
            <a:pPr lvl="0"/>
            <a:r>
              <a:rPr lang="en-US" dirty="0"/>
              <a:t>Negative body language (facial expressions, turning your back to someone)</a:t>
            </a:r>
          </a:p>
          <a:p>
            <a:pPr lvl="0"/>
            <a:r>
              <a:rPr lang="en-US" dirty="0"/>
              <a:t>Threatening and insulting remarks and gestures, taunting, and pestering</a:t>
            </a:r>
          </a:p>
          <a:p>
            <a:r>
              <a:rPr lang="en-US" b="1" dirty="0"/>
              <a:t>Cyber bullying: </a:t>
            </a:r>
            <a:endParaRPr lang="en-US" dirty="0"/>
          </a:p>
          <a:p>
            <a:pPr lvl="0"/>
            <a:r>
              <a:rPr lang="en-US" dirty="0"/>
              <a:t>Negative text, e-mail, voice-mail, and Internet messages</a:t>
            </a:r>
          </a:p>
          <a:p>
            <a:r>
              <a:rPr lang="en-US" dirty="0"/>
              <a:t>(http://www.focusas.com/Bullying.html)</a:t>
            </a:r>
          </a:p>
          <a:p>
            <a:endParaRPr lang="en-US" dirty="0"/>
          </a:p>
        </p:txBody>
      </p:sp>
      <p:sp>
        <p:nvSpPr>
          <p:cNvPr id="4" name="Slide Number Placeholder 3"/>
          <p:cNvSpPr>
            <a:spLocks noGrp="1"/>
          </p:cNvSpPr>
          <p:nvPr>
            <p:ph type="sldNum" sz="quarter" idx="10"/>
          </p:nvPr>
        </p:nvSpPr>
        <p:spPr/>
        <p:txBody>
          <a:bodyPr/>
          <a:lstStyle/>
          <a:p>
            <a:fld id="{78979BAF-C546-4BB3-8264-946B3A15A02B}"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a:t>Encouraging your child to make contact with friendly students in their class. </a:t>
            </a:r>
            <a:r>
              <a:rPr lang="en-US" dirty="0"/>
              <a:t>Your child’s teacher may be able to suggest students with whom your child can make friends, spend time, or collaborate on work.</a:t>
            </a:r>
          </a:p>
          <a:p>
            <a:pPr lvl="0"/>
            <a:r>
              <a:rPr lang="en-US" b="1" dirty="0"/>
              <a:t>Helping your child meet new friends outside of the school environment. </a:t>
            </a:r>
            <a:r>
              <a:rPr lang="en-US" dirty="0"/>
              <a:t>A new environment can provide a “fresh start” for a child who has been bullied repeatedly.</a:t>
            </a:r>
          </a:p>
          <a:p>
            <a:pPr lvl="0"/>
            <a:r>
              <a:rPr lang="en-US" b="1" dirty="0"/>
              <a:t>Teaching your child safety strategies,</a:t>
            </a:r>
            <a:r>
              <a:rPr lang="en-US" dirty="0"/>
              <a:t> such as seeking help from an adult when feeling threatened by a bully. Talk about whom they should go to for help, and assure your child that reporting bullying is not the same as tattling.</a:t>
            </a:r>
          </a:p>
          <a:p>
            <a:pPr lvl="0"/>
            <a:r>
              <a:rPr lang="en-US" b="1" dirty="0"/>
              <a:t>Asking yourself if your child is being bullied because of a learning difficulty or a lack of social skills.</a:t>
            </a:r>
            <a:r>
              <a:rPr lang="en-US" dirty="0"/>
              <a:t> If your child is hyperactive, impulsive, or overly talkative, the child who bullies may be reacting out of annoyance. This doesn't make the bullying right, but it may help to explain why your child is being bullied. If you believe this might be the case, seek help from a counselor so your child can better learn the informal social rules of their peer group.</a:t>
            </a:r>
          </a:p>
          <a:p>
            <a:pPr lvl="0"/>
            <a:r>
              <a:rPr lang="en-US" b="1" dirty="0"/>
              <a:t>Making sure your child has a safe and loving home environment</a:t>
            </a:r>
            <a:r>
              <a:rPr lang="en-US" dirty="0"/>
              <a:t> where they can find shelter both physically and emotionally. Always maintain open lines of communication with your child.</a:t>
            </a:r>
          </a:p>
          <a:p>
            <a:endParaRPr lang="en-US" dirty="0"/>
          </a:p>
        </p:txBody>
      </p:sp>
      <p:sp>
        <p:nvSpPr>
          <p:cNvPr id="4" name="Slide Number Placeholder 3"/>
          <p:cNvSpPr>
            <a:spLocks noGrp="1"/>
          </p:cNvSpPr>
          <p:nvPr>
            <p:ph type="sldNum" sz="quarter" idx="10"/>
          </p:nvPr>
        </p:nvSpPr>
        <p:spPr/>
        <p:txBody>
          <a:bodyPr/>
          <a:lstStyle/>
          <a:p>
            <a:fld id="{78979BAF-C546-4BB3-8264-946B3A15A02B}"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b="1" dirty="0"/>
              <a:t>Take the problem to God.</a:t>
            </a:r>
            <a:r>
              <a:rPr lang="en-US" dirty="0"/>
              <a:t> Help your child to realize that God cares about them and the hurt they’re experiencing, and that He is always there to guide us through these issues.</a:t>
            </a:r>
          </a:p>
          <a:p>
            <a:pPr lvl="0"/>
            <a:r>
              <a:rPr lang="en-US" b="1" dirty="0"/>
              <a:t>Never tell your child to ignore the bullying.</a:t>
            </a:r>
            <a:r>
              <a:rPr lang="en-US" dirty="0"/>
              <a:t> What the child may “hear” is that </a:t>
            </a:r>
            <a:r>
              <a:rPr lang="en-US" i="1" dirty="0"/>
              <a:t>you</a:t>
            </a:r>
            <a:r>
              <a:rPr lang="en-US" dirty="0"/>
              <a:t> are going to ignore it. If the child were able to simply ignore it, they likely would not have told you about it. Trying to ignore bullying often allows it to become more serious.</a:t>
            </a:r>
          </a:p>
          <a:p>
            <a:pPr lvl="0"/>
            <a:r>
              <a:rPr lang="en-US" b="1" dirty="0"/>
              <a:t>Don’t blame the child who is being bullied.</a:t>
            </a:r>
            <a:r>
              <a:rPr lang="en-US" dirty="0"/>
              <a:t> Don’t ask, “What did you do to aggravate the other child?”</a:t>
            </a:r>
          </a:p>
          <a:p>
            <a:pPr lvl="0"/>
            <a:r>
              <a:rPr lang="en-US" b="1" dirty="0"/>
              <a:t>Listen carefully to what your child tells you about the bullying.</a:t>
            </a:r>
            <a:r>
              <a:rPr lang="en-US" dirty="0"/>
              <a:t> Ask them to describe who was involved and how and where each bullying episode happened. Ask your child if they can name other children or adults who may have witnessed the bullying.</a:t>
            </a:r>
          </a:p>
          <a:p>
            <a:pPr lvl="0"/>
            <a:r>
              <a:rPr lang="en-US" b="1" dirty="0"/>
              <a:t>Empathize with your child.</a:t>
            </a:r>
            <a:r>
              <a:rPr lang="en-US" dirty="0"/>
              <a:t> Tell them that bullying is wrong, that it’s not their fault, and that you are glad they had the courage to tell you about it.</a:t>
            </a:r>
          </a:p>
          <a:p>
            <a:pPr lvl="0"/>
            <a:r>
              <a:rPr lang="en-US" b="1" dirty="0"/>
              <a:t>Don’t encourage physical retaliation as a solution.</a:t>
            </a:r>
            <a:r>
              <a:rPr lang="en-US" dirty="0"/>
              <a:t> Hitting another student is not likely to end the problem, and it could escalate the situation or get your child suspended or expelled from school.</a:t>
            </a:r>
          </a:p>
          <a:p>
            <a:pPr lvl="0"/>
            <a:r>
              <a:rPr lang="en-US" b="1" dirty="0"/>
              <a:t>Check your own emotions.</a:t>
            </a:r>
            <a:r>
              <a:rPr lang="en-US" dirty="0"/>
              <a:t> A parent’s protective instincts stir strong emotions. Although it’s difficult, a parent is wise to step back and consider the next steps carefully.</a:t>
            </a:r>
          </a:p>
          <a:p>
            <a:pPr lvl="0"/>
            <a:r>
              <a:rPr lang="en-US" b="1" dirty="0"/>
              <a:t>Contact your child’s teacher or principal.</a:t>
            </a:r>
            <a:r>
              <a:rPr lang="en-US" dirty="0"/>
              <a:t> Parents are often reluctant to report bullying to school officials, but bullying may not stop without the help of adults. Give factual information to school officials about your child’s experience of being bullied, including who, what, when, where, and how. Emphasize that you want to work with the staff at school to find a solution to stop the bullying. This provides an opportunity for school officials to encourage parents of those do the bullying to find the help needed for their child, as well.</a:t>
            </a:r>
          </a:p>
          <a:p>
            <a:pPr lvl="0"/>
            <a:r>
              <a:rPr lang="en-US" b="1" dirty="0"/>
              <a:t>Do not contact the parents of the student or students who bullied your child;</a:t>
            </a:r>
            <a:r>
              <a:rPr lang="en-US" dirty="0"/>
              <a:t> it can make matters worse. School officials should contact the parents of the child or children who did the bullying.</a:t>
            </a:r>
          </a:p>
          <a:p>
            <a:pPr lvl="0"/>
            <a:r>
              <a:rPr lang="en-US" b="1" dirty="0"/>
              <a:t>Expect the bullying to stop.</a:t>
            </a:r>
            <a:r>
              <a:rPr lang="en-US" dirty="0"/>
              <a:t> Talk regularly with your child and with school staff to stay abreast of the situation. If the bullying persists, continue to contact school authorities.</a:t>
            </a:r>
          </a:p>
          <a:p>
            <a:endParaRPr lang="en-US" dirty="0"/>
          </a:p>
        </p:txBody>
      </p:sp>
      <p:sp>
        <p:nvSpPr>
          <p:cNvPr id="4" name="Slide Number Placeholder 3"/>
          <p:cNvSpPr>
            <a:spLocks noGrp="1"/>
          </p:cNvSpPr>
          <p:nvPr>
            <p:ph type="sldNum" sz="quarter" idx="10"/>
          </p:nvPr>
        </p:nvSpPr>
        <p:spPr/>
        <p:txBody>
          <a:bodyPr/>
          <a:lstStyle/>
          <a:p>
            <a:fld id="{78979BAF-C546-4BB3-8264-946B3A15A02B}"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2974DEE-897A-49B8-8F26-A6DE896648D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F2C9A-E347-479E-ABA4-1E65D103D3F1}"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pic>
        <p:nvPicPr>
          <p:cNvPr id="11" name="Picture 10" descr="012_A_JuiceDrop.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974DEE-897A-49B8-8F26-A6DE896648D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F2C9A-E347-479E-ABA4-1E65D103D3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974DEE-897A-49B8-8F26-A6DE896648D7}" type="datetimeFigureOut">
              <a:rPr lang="en-US" smtClean="0"/>
              <a:pPr/>
              <a:t>11/3/2011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D3DF2C9A-E347-479E-ABA4-1E65D103D3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974DEE-897A-49B8-8F26-A6DE896648D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F2C9A-E347-479E-ABA4-1E65D103D3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974DEE-897A-49B8-8F26-A6DE896648D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F2C9A-E347-479E-ABA4-1E65D103D3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974DEE-897A-49B8-8F26-A6DE896648D7}" type="datetimeFigureOut">
              <a:rPr lang="en-US" smtClean="0"/>
              <a:pPr/>
              <a:t>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F2C9A-E347-479E-ABA4-1E65D103D3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2974DEE-897A-49B8-8F26-A6DE896648D7}" type="datetimeFigureOut">
              <a:rPr lang="en-US" smtClean="0"/>
              <a:pPr/>
              <a:t>11/3/2011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DF2C9A-E347-479E-ABA4-1E65D103D3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974DEE-897A-49B8-8F26-A6DE896648D7}" type="datetimeFigureOut">
              <a:rPr lang="en-US" smtClean="0"/>
              <a:pPr/>
              <a:t>11/3/2011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DF2C9A-E347-479E-ABA4-1E65D103D3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4DEE-897A-49B8-8F26-A6DE896648D7}" type="datetimeFigureOut">
              <a:rPr lang="en-US" smtClean="0"/>
              <a:pPr/>
              <a:t>11/3/2011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DF2C9A-E347-479E-ABA4-1E65D103D3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974DEE-897A-49B8-8F26-A6DE896648D7}" type="datetimeFigureOut">
              <a:rPr lang="en-US" smtClean="0"/>
              <a:pPr/>
              <a:t>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F2C9A-E347-479E-ABA4-1E65D103D3F1}"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52974DEE-897A-49B8-8F26-A6DE896648D7}" type="datetimeFigureOut">
              <a:rPr lang="en-US" smtClean="0"/>
              <a:pPr/>
              <a:t>11/3/2011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D3DF2C9A-E347-479E-ABA4-1E65D103D3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2974DEE-897A-49B8-8F26-A6DE896648D7}" type="datetimeFigureOut">
              <a:rPr lang="en-US" smtClean="0"/>
              <a:pPr/>
              <a:t>11/3/2011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3DF2C9A-E347-479E-ABA4-1E65D103D3F1}" type="slidenum">
              <a:rPr lang="en-US" smtClean="0"/>
              <a:pPr/>
              <a:t>‹#›</a:t>
            </a:fld>
            <a:endParaRPr lang="en-US"/>
          </a:p>
        </p:txBody>
      </p:sp>
      <p:pic>
        <p:nvPicPr>
          <p:cNvPr id="9" name="Picture 8" descr="012_A_JuiceDrop.jpg"/>
          <p:cNvPicPr>
            <a:picLocks noChangeAspect="1"/>
          </p:cNvPicPr>
          <p:nvPr userDrawn="1"/>
        </p:nvPicPr>
        <p:blipFill>
          <a:blip r:embed="rId13" cstate="print"/>
          <a:stretch>
            <a:fillRect/>
          </a:stretch>
        </p:blipFill>
        <p:spPr>
          <a:xfrm>
            <a:off x="0" y="0"/>
            <a:ext cx="9144000" cy="6858000"/>
          </a:xfrm>
          <a:prstGeom prst="rect">
            <a:avLst/>
          </a:prstGeom>
        </p:spPr>
      </p:pic>
      <p:pic>
        <p:nvPicPr>
          <p:cNvPr id="11" name="Picture 10" descr="bully.png"/>
          <p:cNvPicPr>
            <a:picLocks noChangeAspect="1"/>
          </p:cNvPicPr>
          <p:nvPr userDrawn="1"/>
        </p:nvPicPr>
        <p:blipFill>
          <a:blip r:embed="rId14" cstate="print"/>
          <a:stretch>
            <a:fillRect/>
          </a:stretch>
        </p:blipFill>
        <p:spPr>
          <a:xfrm>
            <a:off x="7467600" y="4419600"/>
            <a:ext cx="1524152" cy="2286228"/>
          </a:xfrm>
          <a:prstGeom prst="rect">
            <a:avLst/>
          </a:prstGeom>
        </p:spPr>
      </p:pic>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naspcenter.org/factsheets/bullying_fs.html" TargetMode="External"/><Relationship Id="rId2" Type="http://schemas.openxmlformats.org/officeDocument/2006/relationships/hyperlink" Target="http://www.nea.org/schoolsafety/bullying.html" TargetMode="External"/><Relationship Id="rId1" Type="http://schemas.openxmlformats.org/officeDocument/2006/relationships/slideLayout" Target="../slideLayouts/slideLayout2.xml"/><Relationship Id="rId5" Type="http://schemas.openxmlformats.org/officeDocument/2006/relationships/hyperlink" Target="http://www.kff.org/mediapartnerships/3105-index.cfm" TargetMode="External"/><Relationship Id="rId4" Type="http://schemas.openxmlformats.org/officeDocument/2006/relationships/hyperlink" Target="http://www.publicagenda.org/press/press_release_detail.cfm?list=4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ea.org/schoolsafety/bullying.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5" name="Picture 4" descr="bully.png"/>
          <p:cNvPicPr>
            <a:picLocks noChangeAspect="1"/>
          </p:cNvPicPr>
          <p:nvPr/>
        </p:nvPicPr>
        <p:blipFill>
          <a:blip r:embed="rId2" cstate="print"/>
          <a:stretch>
            <a:fillRect/>
          </a:stretch>
        </p:blipFill>
        <p:spPr>
          <a:xfrm>
            <a:off x="2971800" y="152400"/>
            <a:ext cx="4114725" cy="6172087"/>
          </a:xfrm>
          <a:prstGeom prst="rect">
            <a:avLst/>
          </a:prstGeom>
        </p:spPr>
      </p:pic>
      <p:sp>
        <p:nvSpPr>
          <p:cNvPr id="6" name="TextBox 5"/>
          <p:cNvSpPr txBox="1"/>
          <p:nvPr/>
        </p:nvSpPr>
        <p:spPr>
          <a:xfrm>
            <a:off x="6629400" y="5791200"/>
            <a:ext cx="2286000" cy="646331"/>
          </a:xfrm>
          <a:prstGeom prst="rect">
            <a:avLst/>
          </a:prstGeom>
          <a:noFill/>
        </p:spPr>
        <p:txBody>
          <a:bodyPr wrap="square" rtlCol="0">
            <a:spAutoFit/>
          </a:bodyPr>
          <a:lstStyle/>
          <a:p>
            <a:r>
              <a:rPr lang="en-US" b="1" dirty="0" smtClean="0">
                <a:solidFill>
                  <a:srgbClr val="002060"/>
                </a:solidFill>
                <a:effectLst>
                  <a:outerShdw blurRad="38100" dist="38100" dir="2700000" algn="tl">
                    <a:srgbClr val="000000">
                      <a:alpha val="43137"/>
                    </a:srgbClr>
                  </a:outerShdw>
                </a:effectLst>
                <a:latin typeface="Bradley Hand ITC" pitchFamily="66" charset="0"/>
              </a:rPr>
              <a:t>Larry Blackmer,</a:t>
            </a:r>
          </a:p>
          <a:p>
            <a:r>
              <a:rPr lang="en-US" b="1" dirty="0" smtClean="0">
                <a:solidFill>
                  <a:srgbClr val="002060"/>
                </a:solidFill>
                <a:effectLst>
                  <a:outerShdw blurRad="38100" dist="38100" dir="2700000" algn="tl">
                    <a:srgbClr val="000000">
                      <a:alpha val="43137"/>
                    </a:srgbClr>
                  </a:outerShdw>
                </a:effectLst>
                <a:latin typeface="Bradley Hand ITC" pitchFamily="66" charset="0"/>
              </a:rPr>
              <a:t>NAD Vice President</a:t>
            </a:r>
            <a:endParaRPr lang="en-US" b="1" dirty="0">
              <a:solidFill>
                <a:srgbClr val="002060"/>
              </a:solidFill>
              <a:effectLst>
                <a:outerShdw blurRad="38100" dist="38100" dir="2700000" algn="tl">
                  <a:srgbClr val="000000">
                    <a:alpha val="43137"/>
                  </a:srgbClr>
                </a:outerShdw>
              </a:effectLst>
              <a:latin typeface="Bradley Hand ITC" pitchFamily="66" charset="0"/>
            </a:endParaRPr>
          </a:p>
        </p:txBody>
      </p:sp>
      <p:sp>
        <p:nvSpPr>
          <p:cNvPr id="7" name="TextBox 6"/>
          <p:cNvSpPr txBox="1"/>
          <p:nvPr/>
        </p:nvSpPr>
        <p:spPr>
          <a:xfrm>
            <a:off x="609600" y="762000"/>
            <a:ext cx="3276600" cy="1015663"/>
          </a:xfrm>
          <a:prstGeom prst="rect">
            <a:avLst/>
          </a:prstGeom>
          <a:noFill/>
        </p:spPr>
        <p:txBody>
          <a:bodyPr wrap="square" rtlCol="0">
            <a:spAutoFit/>
          </a:bodyPr>
          <a:lstStyle/>
          <a:p>
            <a:r>
              <a:rPr lang="en-US" sz="6000" b="1" dirty="0" smtClean="0">
                <a:solidFill>
                  <a:srgbClr val="002060"/>
                </a:solidFill>
                <a:effectLst>
                  <a:outerShdw blurRad="38100" dist="38100" dir="2700000" algn="tl">
                    <a:srgbClr val="000000">
                      <a:alpha val="43137"/>
                    </a:srgbClr>
                  </a:outerShdw>
                </a:effectLst>
                <a:latin typeface="Cambria" pitchFamily="18" charset="0"/>
              </a:rPr>
              <a:t>Bullying</a:t>
            </a:r>
            <a:endParaRPr lang="en-US" sz="6000" b="1" dirty="0">
              <a:solidFill>
                <a:srgbClr val="002060"/>
              </a:solidFill>
              <a:effectLst>
                <a:outerShdw blurRad="38100" dist="38100" dir="2700000" algn="tl">
                  <a:srgbClr val="000000">
                    <a:alpha val="43137"/>
                  </a:srgbClr>
                </a:outerShdw>
              </a:effectLst>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1252728"/>
          </a:xfrm>
        </p:spPr>
        <p:txBody>
          <a:bodyPr>
            <a:normAutofit fontScale="90000"/>
          </a:bodyPr>
          <a:lstStyle/>
          <a:p>
            <a:r>
              <a:rPr lang="en-US" b="1" dirty="0">
                <a:solidFill>
                  <a:srgbClr val="002060"/>
                </a:solidFill>
                <a:effectLst>
                  <a:outerShdw blurRad="38100" dist="38100" dir="2700000" algn="tl">
                    <a:srgbClr val="000000">
                      <a:alpha val="43137"/>
                    </a:srgbClr>
                  </a:outerShdw>
                </a:effectLst>
              </a:rPr>
              <a:t>Warning </a:t>
            </a:r>
            <a:r>
              <a:rPr lang="en-US" b="1" dirty="0" smtClean="0">
                <a:solidFill>
                  <a:srgbClr val="002060"/>
                </a:solidFill>
                <a:effectLst>
                  <a:outerShdw blurRad="38100" dist="38100" dir="2700000" algn="tl">
                    <a:srgbClr val="000000">
                      <a:alpha val="43137"/>
                    </a:srgbClr>
                  </a:outerShdw>
                </a:effectLst>
              </a:rPr>
              <a:t>Signs </a:t>
            </a:r>
            <a:r>
              <a:rPr lang="en-US" b="1" dirty="0">
                <a:solidFill>
                  <a:srgbClr val="002060"/>
                </a:solidFill>
                <a:effectLst>
                  <a:outerShdw blurRad="38100" dist="38100" dir="2700000" algn="tl">
                    <a:srgbClr val="000000">
                      <a:alpha val="43137"/>
                    </a:srgbClr>
                  </a:outerShdw>
                </a:effectLst>
              </a:rPr>
              <a:t>a Child Being Bullied</a:t>
            </a:r>
            <a:r>
              <a:rPr lang="en-US" dirty="0"/>
              <a:t/>
            </a:r>
            <a:br>
              <a:rPr lang="en-US" dirty="0"/>
            </a:br>
            <a:endParaRPr lang="en-US" dirty="0"/>
          </a:p>
        </p:txBody>
      </p:sp>
      <p:sp>
        <p:nvSpPr>
          <p:cNvPr id="3" name="Content Placeholder 2"/>
          <p:cNvSpPr>
            <a:spLocks noGrp="1"/>
          </p:cNvSpPr>
          <p:nvPr>
            <p:ph idx="1"/>
          </p:nvPr>
        </p:nvSpPr>
        <p:spPr>
          <a:xfrm>
            <a:off x="304800" y="1447800"/>
            <a:ext cx="8382000" cy="4953000"/>
          </a:xfrm>
        </p:spPr>
        <p:txBody>
          <a:bodyPr>
            <a:noAutofit/>
          </a:bodyPr>
          <a:lstStyle/>
          <a:p>
            <a:pPr lvl="0"/>
            <a:r>
              <a:rPr lang="en-US" sz="2000" b="1" dirty="0">
                <a:solidFill>
                  <a:srgbClr val="FFFF00"/>
                </a:solidFill>
                <a:effectLst>
                  <a:outerShdw blurRad="38100" dist="38100" dir="2700000" algn="tl">
                    <a:srgbClr val="000000">
                      <a:alpha val="43137"/>
                    </a:srgbClr>
                  </a:outerShdw>
                </a:effectLst>
              </a:rPr>
              <a:t>Sudden decrease in school attendance; skipping of certain classes</a:t>
            </a:r>
          </a:p>
          <a:p>
            <a:pPr lvl="0"/>
            <a:r>
              <a:rPr lang="en-US" sz="2000" b="1" dirty="0">
                <a:solidFill>
                  <a:srgbClr val="FFFF00"/>
                </a:solidFill>
                <a:effectLst>
                  <a:outerShdw blurRad="38100" dist="38100" dir="2700000" algn="tl">
                    <a:srgbClr val="000000">
                      <a:alpha val="43137"/>
                    </a:srgbClr>
                  </a:outerShdw>
                </a:effectLst>
              </a:rPr>
              <a:t>Decline in quality of academic performance</a:t>
            </a:r>
          </a:p>
          <a:p>
            <a:pPr lvl="0"/>
            <a:r>
              <a:rPr lang="en-US" sz="2000" b="1" dirty="0">
                <a:solidFill>
                  <a:srgbClr val="FFFF00"/>
                </a:solidFill>
                <a:effectLst>
                  <a:outerShdw blurRad="38100" dist="38100" dir="2700000" algn="tl">
                    <a:srgbClr val="000000">
                      <a:alpha val="43137"/>
                    </a:srgbClr>
                  </a:outerShdw>
                </a:effectLst>
              </a:rPr>
              <a:t>Difficulty concentrating in class</a:t>
            </a:r>
          </a:p>
          <a:p>
            <a:pPr lvl="0"/>
            <a:r>
              <a:rPr lang="en-US" sz="2000" b="1" dirty="0">
                <a:solidFill>
                  <a:srgbClr val="FFFF00"/>
                </a:solidFill>
                <a:effectLst>
                  <a:outerShdw blurRad="38100" dist="38100" dir="2700000" algn="tl">
                    <a:srgbClr val="000000">
                      <a:alpha val="43137"/>
                    </a:srgbClr>
                  </a:outerShdw>
                </a:effectLst>
              </a:rPr>
              <a:t>Desire to take a different route or different transportation to school</a:t>
            </a:r>
          </a:p>
          <a:p>
            <a:pPr lvl="0"/>
            <a:r>
              <a:rPr lang="en-US" sz="2000" b="1" dirty="0">
                <a:solidFill>
                  <a:srgbClr val="FFFF00"/>
                </a:solidFill>
                <a:effectLst>
                  <a:outerShdw blurRad="38100" dist="38100" dir="2700000" algn="tl">
                    <a:srgbClr val="000000">
                      <a:alpha val="43137"/>
                    </a:srgbClr>
                  </a:outerShdw>
                </a:effectLst>
              </a:rPr>
              <a:t>Sudden lack of interest in school-sponsored activities and events</a:t>
            </a:r>
          </a:p>
          <a:p>
            <a:pPr lvl="0"/>
            <a:r>
              <a:rPr lang="en-US" sz="2000" b="1" dirty="0">
                <a:solidFill>
                  <a:srgbClr val="FFFF00"/>
                </a:solidFill>
                <a:effectLst>
                  <a:outerShdw blurRad="38100" dist="38100" dir="2700000" algn="tl">
                    <a:srgbClr val="000000">
                      <a:alpha val="43137"/>
                    </a:srgbClr>
                  </a:outerShdw>
                </a:effectLst>
              </a:rPr>
              <a:t>Seems happy on weekends but unhappy and </a:t>
            </a:r>
            <a:r>
              <a:rPr lang="en-US" sz="2000" b="1" dirty="0" smtClean="0">
                <a:solidFill>
                  <a:srgbClr val="FFFF00"/>
                </a:solidFill>
                <a:effectLst>
                  <a:outerShdw blurRad="38100" dist="38100" dir="2700000" algn="tl">
                    <a:srgbClr val="000000">
                      <a:alpha val="43137"/>
                    </a:srgbClr>
                  </a:outerShdw>
                </a:effectLst>
              </a:rPr>
              <a:t>preoccupied </a:t>
            </a:r>
            <a:r>
              <a:rPr lang="en-US" sz="2000" b="1" dirty="0">
                <a:solidFill>
                  <a:srgbClr val="FFFF00"/>
                </a:solidFill>
                <a:effectLst>
                  <a:outerShdw blurRad="38100" dist="38100" dir="2700000" algn="tl">
                    <a:srgbClr val="000000">
                      <a:alpha val="43137"/>
                    </a:srgbClr>
                  </a:outerShdw>
                </a:effectLst>
              </a:rPr>
              <a:t>on Sundays</a:t>
            </a:r>
          </a:p>
          <a:p>
            <a:pPr lvl="0"/>
            <a:r>
              <a:rPr lang="en-US" sz="2000" b="1" dirty="0">
                <a:solidFill>
                  <a:srgbClr val="FFFF00"/>
                </a:solidFill>
                <a:effectLst>
                  <a:outerShdw blurRad="38100" dist="38100" dir="2700000" algn="tl">
                    <a:srgbClr val="000000">
                      <a:alpha val="43137"/>
                    </a:srgbClr>
                  </a:outerShdw>
                </a:effectLst>
              </a:rPr>
              <a:t>Frequent illness or faked illness</a:t>
            </a:r>
          </a:p>
          <a:p>
            <a:pPr lvl="0"/>
            <a:r>
              <a:rPr lang="en-US" sz="2000" b="1" dirty="0">
                <a:solidFill>
                  <a:srgbClr val="FFFF00"/>
                </a:solidFill>
                <a:effectLst>
                  <a:outerShdw blurRad="38100" dist="38100" dir="2700000" algn="tl">
                    <a:srgbClr val="000000">
                      <a:alpha val="43137"/>
                    </a:srgbClr>
                  </a:outerShdw>
                </a:effectLst>
              </a:rPr>
              <a:t>Nightmares and insomnia</a:t>
            </a:r>
          </a:p>
          <a:p>
            <a:pPr lvl="0"/>
            <a:r>
              <a:rPr lang="en-US" sz="2000" b="1" dirty="0">
                <a:solidFill>
                  <a:srgbClr val="FFFF00"/>
                </a:solidFill>
                <a:effectLst>
                  <a:outerShdw blurRad="38100" dist="38100" dir="2700000" algn="tl">
                    <a:srgbClr val="000000">
                      <a:alpha val="43137"/>
                    </a:srgbClr>
                  </a:outerShdw>
                </a:effectLst>
              </a:rPr>
              <a:t>Comes home with unexplainable scratches and bruises</a:t>
            </a:r>
          </a:p>
          <a:p>
            <a:pPr lvl="0"/>
            <a:r>
              <a:rPr lang="en-US" sz="2000" b="1" dirty="0">
                <a:solidFill>
                  <a:srgbClr val="FFFF00"/>
                </a:solidFill>
                <a:effectLst>
                  <a:outerShdw blurRad="38100" dist="38100" dir="2700000" algn="tl">
                    <a:srgbClr val="000000">
                      <a:alpha val="43137"/>
                    </a:srgbClr>
                  </a:outerShdw>
                </a:effectLst>
              </a:rPr>
              <a:t>Angry, irritable, disruptive, aggressive, and quick-tempered</a:t>
            </a:r>
          </a:p>
          <a:p>
            <a:pPr lvl="0"/>
            <a:r>
              <a:rPr lang="en-US" sz="2000" b="1" dirty="0">
                <a:solidFill>
                  <a:srgbClr val="FFFF00"/>
                </a:solidFill>
                <a:effectLst>
                  <a:outerShdw blurRad="38100" dist="38100" dir="2700000" algn="tl">
                    <a:srgbClr val="000000">
                      <a:alpha val="43137"/>
                    </a:srgbClr>
                  </a:outerShdw>
                </a:effectLst>
              </a:rPr>
              <a:t>Cautious, clingy, nervous, anxious, worried, fearful, and insecure</a:t>
            </a:r>
          </a:p>
          <a:p>
            <a:pPr lvl="0"/>
            <a:r>
              <a:rPr lang="en-US" sz="2000" b="1" dirty="0">
                <a:solidFill>
                  <a:srgbClr val="FFFF00"/>
                </a:solidFill>
                <a:effectLst>
                  <a:outerShdw blurRad="38100" dist="38100" dir="2700000" algn="tl">
                    <a:srgbClr val="000000">
                      <a:alpha val="43137"/>
                    </a:srgbClr>
                  </a:outerShdw>
                </a:effectLst>
              </a:rPr>
              <a:t>Frequently asks for extra money, saying it’s for lunch or </a:t>
            </a:r>
            <a:r>
              <a:rPr lang="en-US" sz="2000" b="1" dirty="0" smtClean="0">
                <a:solidFill>
                  <a:srgbClr val="FFFF00"/>
                </a:solidFill>
                <a:effectLst>
                  <a:outerShdw blurRad="38100" dist="38100" dir="2700000" algn="tl">
                    <a:srgbClr val="000000">
                      <a:alpha val="43137"/>
                    </a:srgbClr>
                  </a:outerShdw>
                </a:effectLst>
              </a:rPr>
              <a:t>school</a:t>
            </a:r>
            <a:br>
              <a:rPr lang="en-US" sz="2000" b="1" dirty="0" smtClean="0">
                <a:solidFill>
                  <a:srgbClr val="FFFF00"/>
                </a:solidFill>
                <a:effectLst>
                  <a:outerShdw blurRad="38100" dist="38100" dir="2700000" algn="tl">
                    <a:srgbClr val="000000">
                      <a:alpha val="43137"/>
                    </a:srgbClr>
                  </a:outerShdw>
                </a:effectLst>
              </a:rPr>
            </a:br>
            <a:r>
              <a:rPr lang="en-US" sz="2000" b="1" dirty="0" smtClean="0">
                <a:solidFill>
                  <a:srgbClr val="FFFF00"/>
                </a:solidFill>
                <a:effectLst>
                  <a:outerShdw blurRad="38100" dist="38100" dir="2700000" algn="tl">
                    <a:srgbClr val="000000">
                      <a:alpha val="43137"/>
                    </a:srgbClr>
                  </a:outerShdw>
                </a:effectLst>
              </a:rPr>
              <a:t> </a:t>
            </a:r>
            <a:r>
              <a:rPr lang="en-US" sz="2000" b="1" dirty="0">
                <a:solidFill>
                  <a:srgbClr val="FFFF00"/>
                </a:solidFill>
                <a:effectLst>
                  <a:outerShdw blurRad="38100" dist="38100" dir="2700000" algn="tl">
                    <a:srgbClr val="000000">
                      <a:alpha val="43137"/>
                    </a:srgbClr>
                  </a:outerShdw>
                </a:effectLst>
              </a:rPr>
              <a:t>supplies</a:t>
            </a:r>
          </a:p>
          <a:p>
            <a:pPr lvl="0"/>
            <a:r>
              <a:rPr lang="en-US" sz="2000" b="1" dirty="0">
                <a:solidFill>
                  <a:srgbClr val="FFFF00"/>
                </a:solidFill>
                <a:effectLst>
                  <a:outerShdw blurRad="38100" dist="38100" dir="2700000" algn="tl">
                    <a:srgbClr val="000000">
                      <a:alpha val="43137"/>
                    </a:srgbClr>
                  </a:outerShdw>
                </a:effectLst>
              </a:rPr>
              <a:t>Sudden change in behavior (bed-wetting, nail-biting)</a:t>
            </a:r>
          </a:p>
          <a:p>
            <a:pPr lvl="0"/>
            <a:r>
              <a:rPr lang="en-US" sz="2000" b="1" dirty="0">
                <a:solidFill>
                  <a:srgbClr val="FFFF00"/>
                </a:solidFill>
                <a:effectLst>
                  <a:outerShdw blurRad="38100" dist="38100" dir="2700000" algn="tl">
                    <a:srgbClr val="000000">
                      <a:alpha val="43137"/>
                    </a:srgbClr>
                  </a:outerShdw>
                </a:effectLst>
              </a:rPr>
              <a:t>Emotionally distraught and extreme mood swings</a:t>
            </a:r>
          </a:p>
          <a:p>
            <a:pPr lvl="0"/>
            <a:r>
              <a:rPr lang="en-US" sz="2000" b="1" dirty="0">
                <a:solidFill>
                  <a:srgbClr val="FFFF00"/>
                </a:solidFill>
                <a:effectLst>
                  <a:outerShdw blurRad="38100" dist="38100" dir="2700000" algn="tl">
                    <a:srgbClr val="000000">
                      <a:alpha val="43137"/>
                    </a:srgbClr>
                  </a:outerShdw>
                </a:effectLst>
              </a:rPr>
              <a:t>Drastic change in appearance</a:t>
            </a:r>
          </a:p>
          <a:p>
            <a:endParaRPr lang="en-US" sz="2000"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effectLst>
                  <a:outerShdw blurRad="38100" dist="38100" dir="2700000" algn="tl">
                    <a:srgbClr val="000000">
                      <a:alpha val="43137"/>
                    </a:srgbClr>
                  </a:outerShdw>
                </a:effectLst>
              </a:rPr>
              <a:t>Bullying and Crime</a:t>
            </a:r>
            <a:endParaRPr lang="en-US" b="1"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b="1" dirty="0">
                <a:solidFill>
                  <a:srgbClr val="FFFF00"/>
                </a:solidFill>
                <a:effectLst>
                  <a:outerShdw blurRad="38100" dist="38100" dir="2700000" algn="tl">
                    <a:srgbClr val="000000">
                      <a:alpha val="43137"/>
                    </a:srgbClr>
                  </a:outerShdw>
                </a:effectLst>
              </a:rPr>
              <a:t>Children who are identified as bullies by age 8 are six times more likely to be convicted of a crime by age 24, and five times more likely than </a:t>
            </a:r>
            <a:r>
              <a:rPr lang="en-US" b="1" dirty="0" smtClean="0">
                <a:solidFill>
                  <a:srgbClr val="FFFF00"/>
                </a:solidFill>
                <a:effectLst>
                  <a:outerShdw blurRad="38100" dist="38100" dir="2700000" algn="tl">
                    <a:srgbClr val="000000">
                      <a:alpha val="43137"/>
                    </a:srgbClr>
                  </a:outerShdw>
                </a:effectLst>
              </a:rPr>
              <a:t>non-bullies </a:t>
            </a:r>
            <a:r>
              <a:rPr lang="en-US" b="1" dirty="0">
                <a:solidFill>
                  <a:srgbClr val="FFFF00"/>
                </a:solidFill>
                <a:effectLst>
                  <a:outerShdw blurRad="38100" dist="38100" dir="2700000" algn="tl">
                    <a:srgbClr val="000000">
                      <a:alpha val="43137"/>
                    </a:srgbClr>
                  </a:outerShdw>
                </a:effectLst>
              </a:rPr>
              <a:t>to end up with serious criminal records by age 30. </a:t>
            </a:r>
            <a:endParaRPr lang="en-US" b="1" dirty="0" smtClean="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Sixty percent of students characterized as bullies in grades 6 to 9 had at least one criminal conviction by age 24, and 40 </a:t>
            </a:r>
            <a:br>
              <a:rPr lang="en-US" b="1" dirty="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percent </a:t>
            </a:r>
            <a:r>
              <a:rPr lang="en-US" b="1" dirty="0">
                <a:solidFill>
                  <a:srgbClr val="FFFF00"/>
                </a:solidFill>
                <a:effectLst>
                  <a:outerShdw blurRad="38100" dist="38100" dir="2700000" algn="tl">
                    <a:srgbClr val="000000">
                      <a:alpha val="43137"/>
                    </a:srgbClr>
                  </a:outerShdw>
                </a:effectLst>
              </a:rPr>
              <a:t>had three or more arrests </a:t>
            </a:r>
            <a:r>
              <a:rPr lang="en-US" b="1" dirty="0" smtClean="0">
                <a:solidFill>
                  <a:srgbClr val="FFFF00"/>
                </a:solidFill>
                <a:effectLst>
                  <a:outerShdw blurRad="38100" dist="38100" dir="2700000" algn="tl">
                    <a:srgbClr val="000000">
                      <a:alpha val="43137"/>
                    </a:srgbClr>
                  </a:outerShdw>
                </a:effectLst>
              </a:rPr>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by </a:t>
            </a:r>
            <a:r>
              <a:rPr lang="en-US" b="1" dirty="0">
                <a:solidFill>
                  <a:srgbClr val="FFFF00"/>
                </a:solidFill>
                <a:effectLst>
                  <a:outerShdw blurRad="38100" dist="38100" dir="2700000" algn="tl">
                    <a:srgbClr val="000000">
                      <a:alpha val="43137"/>
                    </a:srgbClr>
                  </a:outerShdw>
                </a:effectLst>
              </a:rPr>
              <a:t>that age</a:t>
            </a:r>
            <a:r>
              <a:rPr lang="en-US" b="1" dirty="0" smtClean="0">
                <a:solidFill>
                  <a:srgbClr val="FFFF00"/>
                </a:solidFill>
                <a:effectLst>
                  <a:outerShdw blurRad="38100" dist="38100" dir="2700000" algn="tl">
                    <a:srgbClr val="000000">
                      <a:alpha val="43137"/>
                    </a:srgbClr>
                  </a:outerShdw>
                </a:effectLst>
              </a:rPr>
              <a:t>.</a:t>
            </a:r>
          </a:p>
          <a:p>
            <a:endParaRPr lang="en-US"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sz="4900" b="1" dirty="0">
                <a:solidFill>
                  <a:srgbClr val="002060"/>
                </a:solidFill>
                <a:effectLst>
                  <a:outerShdw blurRad="38100" dist="38100" dir="2700000" algn="tl">
                    <a:srgbClr val="000000">
                      <a:alpha val="43137"/>
                    </a:srgbClr>
                  </a:outerShdw>
                </a:effectLst>
              </a:rPr>
              <a:t>Warning </a:t>
            </a:r>
            <a:r>
              <a:rPr lang="en-US" sz="4900" b="1" dirty="0" smtClean="0">
                <a:solidFill>
                  <a:srgbClr val="002060"/>
                </a:solidFill>
                <a:effectLst>
                  <a:outerShdw blurRad="38100" dist="38100" dir="2700000" algn="tl">
                    <a:srgbClr val="000000">
                      <a:alpha val="43137"/>
                    </a:srgbClr>
                  </a:outerShdw>
                </a:effectLst>
              </a:rPr>
              <a:t>Signs </a:t>
            </a:r>
            <a:r>
              <a:rPr lang="en-US" sz="4900" b="1" dirty="0">
                <a:solidFill>
                  <a:srgbClr val="002060"/>
                </a:solidFill>
                <a:effectLst>
                  <a:outerShdw blurRad="38100" dist="38100" dir="2700000" algn="tl">
                    <a:srgbClr val="000000">
                      <a:alpha val="43137"/>
                    </a:srgbClr>
                  </a:outerShdw>
                </a:effectLst>
              </a:rPr>
              <a:t>a Child Might Be Bullying Someone</a:t>
            </a:r>
            <a:r>
              <a:rPr lang="en-US" dirty="0"/>
              <a:t/>
            </a:r>
            <a:br>
              <a:rPr lang="en-US" dirty="0"/>
            </a:br>
            <a:endParaRPr lang="en-US" dirty="0"/>
          </a:p>
        </p:txBody>
      </p:sp>
      <p:sp>
        <p:nvSpPr>
          <p:cNvPr id="3" name="Content Placeholder 2"/>
          <p:cNvSpPr>
            <a:spLocks noGrp="1"/>
          </p:cNvSpPr>
          <p:nvPr>
            <p:ph idx="1"/>
          </p:nvPr>
        </p:nvSpPr>
        <p:spPr>
          <a:xfrm>
            <a:off x="457200" y="1600200"/>
            <a:ext cx="8458200" cy="5029200"/>
          </a:xfrm>
        </p:spPr>
        <p:txBody>
          <a:bodyPr>
            <a:normAutofit fontScale="70000" lnSpcReduction="20000"/>
          </a:bodyPr>
          <a:lstStyle/>
          <a:p>
            <a:pPr lvl="0"/>
            <a:r>
              <a:rPr lang="en-US" b="1" dirty="0">
                <a:solidFill>
                  <a:srgbClr val="FFFF00"/>
                </a:solidFill>
                <a:effectLst>
                  <a:outerShdw blurRad="38100" dist="38100" dir="2700000" algn="tl">
                    <a:srgbClr val="000000">
                      <a:alpha val="43137"/>
                    </a:srgbClr>
                  </a:outerShdw>
                </a:effectLst>
              </a:rPr>
              <a:t>Enjoys feeling powerful and in control</a:t>
            </a:r>
          </a:p>
          <a:p>
            <a:pPr lvl="0"/>
            <a:r>
              <a:rPr lang="en-US" b="1" dirty="0">
                <a:solidFill>
                  <a:srgbClr val="FFFF00"/>
                </a:solidFill>
                <a:effectLst>
                  <a:outerShdw blurRad="38100" dist="38100" dir="2700000" algn="tl">
                    <a:srgbClr val="000000">
                      <a:alpha val="43137"/>
                    </a:srgbClr>
                  </a:outerShdw>
                </a:effectLst>
              </a:rPr>
              <a:t>Seeks to dominate or manipulate others </a:t>
            </a:r>
          </a:p>
          <a:p>
            <a:pPr lvl="0"/>
            <a:r>
              <a:rPr lang="en-US" b="1" dirty="0">
                <a:solidFill>
                  <a:srgbClr val="FFFF00"/>
                </a:solidFill>
                <a:effectLst>
                  <a:outerShdw blurRad="38100" dist="38100" dir="2700000" algn="tl">
                    <a:srgbClr val="000000">
                      <a:alpha val="43137"/>
                    </a:srgbClr>
                  </a:outerShdw>
                </a:effectLst>
              </a:rPr>
              <a:t>May be popular with other students who envy their power</a:t>
            </a:r>
          </a:p>
          <a:p>
            <a:pPr lvl="0"/>
            <a:r>
              <a:rPr lang="en-US" b="1" dirty="0">
                <a:solidFill>
                  <a:srgbClr val="FFFF00"/>
                </a:solidFill>
                <a:effectLst>
                  <a:outerShdw blurRad="38100" dist="38100" dir="2700000" algn="tl">
                    <a:srgbClr val="000000">
                      <a:alpha val="43137"/>
                    </a:srgbClr>
                  </a:outerShdw>
                </a:effectLst>
              </a:rPr>
              <a:t>Exhibits low tolerance of frustration </a:t>
            </a:r>
          </a:p>
          <a:p>
            <a:pPr lvl="0"/>
            <a:r>
              <a:rPr lang="en-US" b="1" dirty="0">
                <a:solidFill>
                  <a:srgbClr val="FFFF00"/>
                </a:solidFill>
                <a:effectLst>
                  <a:outerShdw blurRad="38100" dist="38100" dir="2700000" algn="tl">
                    <a:srgbClr val="000000">
                      <a:alpha val="43137"/>
                    </a:srgbClr>
                  </a:outerShdw>
                </a:effectLst>
              </a:rPr>
              <a:t>Loves to win at everything; can be boastful</a:t>
            </a:r>
          </a:p>
          <a:p>
            <a:pPr lvl="0"/>
            <a:r>
              <a:rPr lang="en-US" b="1" dirty="0">
                <a:solidFill>
                  <a:srgbClr val="FFFF00"/>
                </a:solidFill>
                <a:effectLst>
                  <a:outerShdw blurRad="38100" dist="38100" dir="2700000" algn="tl">
                    <a:srgbClr val="000000">
                      <a:alpha val="43137"/>
                    </a:srgbClr>
                  </a:outerShdw>
                </a:effectLst>
              </a:rPr>
              <a:t>Seems willing to use and abuse other people to get what they want</a:t>
            </a:r>
          </a:p>
          <a:p>
            <a:pPr lvl="0"/>
            <a:r>
              <a:rPr lang="en-US" b="1" dirty="0">
                <a:solidFill>
                  <a:srgbClr val="FFFF00"/>
                </a:solidFill>
                <a:effectLst>
                  <a:outerShdw blurRad="38100" dist="38100" dir="2700000" algn="tl">
                    <a:srgbClr val="000000">
                      <a:alpha val="43137"/>
                    </a:srgbClr>
                  </a:outerShdw>
                </a:effectLst>
              </a:rPr>
              <a:t>Defends their negative actions by insisting that others “deserve it,” “asked for it,” or “provoked it”; often describes a conflict as someone else’s “fault”</a:t>
            </a:r>
          </a:p>
          <a:p>
            <a:pPr lvl="0"/>
            <a:r>
              <a:rPr lang="en-US" b="1" dirty="0">
                <a:solidFill>
                  <a:srgbClr val="FFFF00"/>
                </a:solidFill>
                <a:effectLst>
                  <a:outerShdw blurRad="38100" dist="38100" dir="2700000" algn="tl">
                    <a:srgbClr val="000000">
                      <a:alpha val="43137"/>
                    </a:srgbClr>
                  </a:outerShdw>
                </a:effectLst>
              </a:rPr>
              <a:t>Is more likely to get into trouble, smoke, drink, and fight </a:t>
            </a:r>
          </a:p>
          <a:p>
            <a:pPr lvl="0"/>
            <a:r>
              <a:rPr lang="en-US" b="1" dirty="0">
                <a:solidFill>
                  <a:srgbClr val="FFFF00"/>
                </a:solidFill>
                <a:effectLst>
                  <a:outerShdw blurRad="38100" dist="38100" dir="2700000" algn="tl">
                    <a:srgbClr val="000000">
                      <a:alpha val="43137"/>
                    </a:srgbClr>
                  </a:outerShdw>
                </a:effectLst>
              </a:rPr>
              <a:t>Exhibits little or no emotion when talking about his or </a:t>
            </a:r>
            <a:r>
              <a:rPr lang="en-US" b="1" dirty="0" smtClean="0">
                <a:solidFill>
                  <a:srgbClr val="FFFF00"/>
                </a:solidFill>
                <a:effectLst>
                  <a:outerShdw blurRad="38100" dist="38100" dir="2700000" algn="tl">
                    <a:srgbClr val="000000">
                      <a:alpha val="43137"/>
                    </a:srgbClr>
                  </a:outerShdw>
                </a:effectLst>
              </a:rPr>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her </a:t>
            </a:r>
            <a:r>
              <a:rPr lang="en-US" b="1" dirty="0">
                <a:solidFill>
                  <a:srgbClr val="FFFF00"/>
                </a:solidFill>
                <a:effectLst>
                  <a:outerShdw blurRad="38100" dist="38100" dir="2700000" algn="tl">
                    <a:srgbClr val="000000">
                      <a:alpha val="43137"/>
                    </a:srgbClr>
                  </a:outerShdw>
                </a:effectLst>
              </a:rPr>
              <a:t>part in a conflict</a:t>
            </a:r>
          </a:p>
          <a:p>
            <a:pPr lvl="0"/>
            <a:r>
              <a:rPr lang="en-US" b="1" dirty="0">
                <a:solidFill>
                  <a:srgbClr val="FFFF00"/>
                </a:solidFill>
                <a:effectLst>
                  <a:outerShdw blurRad="38100" dist="38100" dir="2700000" algn="tl">
                    <a:srgbClr val="000000">
                      <a:alpha val="43137"/>
                    </a:srgbClr>
                  </a:outerShdw>
                </a:effectLst>
              </a:rPr>
              <a:t>Is generally defiant or oppositional toward adults</a:t>
            </a:r>
          </a:p>
          <a:p>
            <a:pPr lvl="0"/>
            <a:r>
              <a:rPr lang="en-US" b="1" dirty="0">
                <a:solidFill>
                  <a:srgbClr val="FFFF00"/>
                </a:solidFill>
                <a:effectLst>
                  <a:outerShdw blurRad="38100" dist="38100" dir="2700000" algn="tl">
                    <a:srgbClr val="000000">
                      <a:alpha val="43137"/>
                    </a:srgbClr>
                  </a:outerShdw>
                </a:effectLst>
              </a:rPr>
              <a:t>Has difficulty fitting into groups; may experience </a:t>
            </a:r>
            <a:r>
              <a:rPr lang="en-US" b="1" dirty="0" smtClean="0">
                <a:solidFill>
                  <a:srgbClr val="FFFF00"/>
                </a:solidFill>
                <a:effectLst>
                  <a:outerShdw blurRad="38100" dist="38100" dir="2700000" algn="tl">
                    <a:srgbClr val="000000">
                      <a:alpha val="43137"/>
                    </a:srgbClr>
                  </a:outerShdw>
                </a:effectLst>
              </a:rPr>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loneliness </a:t>
            </a:r>
            <a:endParaRPr lang="en-US" b="1" dirty="0">
              <a:solidFill>
                <a:srgbClr val="FFFF00"/>
              </a:solidFill>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52728"/>
          </a:xfrm>
        </p:spPr>
        <p:txBody>
          <a:bodyPr>
            <a:normAutofit fontScale="90000"/>
          </a:bodyPr>
          <a:lstStyle/>
          <a:p>
            <a:r>
              <a:rPr lang="en-US" sz="4900" b="1" dirty="0" smtClean="0">
                <a:solidFill>
                  <a:srgbClr val="002060"/>
                </a:solidFill>
                <a:effectLst>
                  <a:outerShdw blurRad="38100" dist="38100" dir="2700000" algn="tl">
                    <a:srgbClr val="000000">
                      <a:alpha val="43137"/>
                    </a:srgbClr>
                  </a:outerShdw>
                </a:effectLst>
              </a:rPr>
              <a:t>Build </a:t>
            </a:r>
            <a:r>
              <a:rPr lang="en-US" sz="4900" b="1" dirty="0">
                <a:solidFill>
                  <a:srgbClr val="002060"/>
                </a:solidFill>
                <a:effectLst>
                  <a:outerShdw blurRad="38100" dist="38100" dir="2700000" algn="tl">
                    <a:srgbClr val="000000">
                      <a:alpha val="43137"/>
                    </a:srgbClr>
                  </a:outerShdw>
                </a:effectLst>
              </a:rPr>
              <a:t>Resilience</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b="1" dirty="0" smtClean="0">
                <a:solidFill>
                  <a:srgbClr val="FFFF00"/>
                </a:solidFill>
                <a:effectLst>
                  <a:outerShdw blurRad="38100" dist="38100" dir="2700000" algn="tl">
                    <a:srgbClr val="000000">
                      <a:alpha val="43137"/>
                    </a:srgbClr>
                  </a:outerShdw>
                </a:effectLst>
              </a:rPr>
              <a:t>Build a spiritual home</a:t>
            </a:r>
          </a:p>
          <a:p>
            <a:r>
              <a:rPr lang="en-US" b="1" dirty="0" smtClean="0">
                <a:solidFill>
                  <a:srgbClr val="FFFF00"/>
                </a:solidFill>
                <a:effectLst>
                  <a:outerShdw blurRad="38100" dist="38100" dir="2700000" algn="tl">
                    <a:srgbClr val="000000">
                      <a:alpha val="43137"/>
                    </a:srgbClr>
                  </a:outerShdw>
                </a:effectLst>
              </a:rPr>
              <a:t>Encouraging </a:t>
            </a:r>
            <a:r>
              <a:rPr lang="en-US" b="1" dirty="0">
                <a:solidFill>
                  <a:srgbClr val="FFFF00"/>
                </a:solidFill>
                <a:effectLst>
                  <a:outerShdw blurRad="38100" dist="38100" dir="2700000" algn="tl">
                    <a:srgbClr val="000000">
                      <a:alpha val="43137"/>
                    </a:srgbClr>
                  </a:outerShdw>
                </a:effectLst>
              </a:rPr>
              <a:t>your child to make contact with friendly students in their class. </a:t>
            </a:r>
            <a:endParaRPr lang="en-US" b="1" dirty="0" smtClean="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Helping your child meet new friends outside of the school </a:t>
            </a:r>
            <a:r>
              <a:rPr lang="en-US" b="1" dirty="0" smtClean="0">
                <a:solidFill>
                  <a:srgbClr val="FFFF00"/>
                </a:solidFill>
                <a:effectLst>
                  <a:outerShdw blurRad="38100" dist="38100" dir="2700000" algn="tl">
                    <a:srgbClr val="000000">
                      <a:alpha val="43137"/>
                    </a:srgbClr>
                  </a:outerShdw>
                </a:effectLst>
              </a:rPr>
              <a:t>environment</a:t>
            </a:r>
          </a:p>
          <a:p>
            <a:r>
              <a:rPr lang="en-US" b="1" dirty="0">
                <a:solidFill>
                  <a:srgbClr val="FFFF00"/>
                </a:solidFill>
                <a:effectLst>
                  <a:outerShdw blurRad="38100" dist="38100" dir="2700000" algn="tl">
                    <a:srgbClr val="000000">
                      <a:alpha val="43137"/>
                    </a:srgbClr>
                  </a:outerShdw>
                </a:effectLst>
              </a:rPr>
              <a:t>Teaching your child safety </a:t>
            </a:r>
            <a:r>
              <a:rPr lang="en-US" b="1" dirty="0" smtClean="0">
                <a:solidFill>
                  <a:srgbClr val="FFFF00"/>
                </a:solidFill>
                <a:effectLst>
                  <a:outerShdw blurRad="38100" dist="38100" dir="2700000" algn="tl">
                    <a:srgbClr val="000000">
                      <a:alpha val="43137"/>
                    </a:srgbClr>
                  </a:outerShdw>
                </a:effectLst>
              </a:rPr>
              <a:t>strategies</a:t>
            </a:r>
          </a:p>
          <a:p>
            <a:r>
              <a:rPr lang="en-US" b="1" dirty="0">
                <a:solidFill>
                  <a:srgbClr val="FFFF00"/>
                </a:solidFill>
                <a:effectLst>
                  <a:outerShdw blurRad="38100" dist="38100" dir="2700000" algn="tl">
                    <a:srgbClr val="000000">
                      <a:alpha val="43137"/>
                    </a:srgbClr>
                  </a:outerShdw>
                </a:effectLst>
              </a:rPr>
              <a:t>Asking yourself if your child is being </a:t>
            </a:r>
            <a:r>
              <a:rPr lang="en-US" b="1" dirty="0" smtClean="0">
                <a:solidFill>
                  <a:srgbClr val="FFFF00"/>
                </a:solidFill>
                <a:effectLst>
                  <a:outerShdw blurRad="38100" dist="38100" dir="2700000" algn="tl">
                    <a:srgbClr val="000000">
                      <a:alpha val="43137"/>
                    </a:srgbClr>
                  </a:outerShdw>
                </a:effectLst>
              </a:rPr>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bullied </a:t>
            </a:r>
            <a:r>
              <a:rPr lang="en-US" b="1" dirty="0">
                <a:solidFill>
                  <a:srgbClr val="FFFF00"/>
                </a:solidFill>
                <a:effectLst>
                  <a:outerShdw blurRad="38100" dist="38100" dir="2700000" algn="tl">
                    <a:srgbClr val="000000">
                      <a:alpha val="43137"/>
                    </a:srgbClr>
                  </a:outerShdw>
                </a:effectLst>
              </a:rPr>
              <a:t>because of a learning difficulty </a:t>
            </a:r>
            <a:r>
              <a:rPr lang="en-US" b="1" dirty="0" smtClean="0">
                <a:solidFill>
                  <a:srgbClr val="FFFF00"/>
                </a:solidFill>
                <a:effectLst>
                  <a:outerShdw blurRad="38100" dist="38100" dir="2700000" algn="tl">
                    <a:srgbClr val="000000">
                      <a:alpha val="43137"/>
                    </a:srgbClr>
                  </a:outerShdw>
                </a:effectLst>
              </a:rPr>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or </a:t>
            </a:r>
            <a:r>
              <a:rPr lang="en-US" b="1" dirty="0">
                <a:solidFill>
                  <a:srgbClr val="FFFF00"/>
                </a:solidFill>
                <a:effectLst>
                  <a:outerShdw blurRad="38100" dist="38100" dir="2700000" algn="tl">
                    <a:srgbClr val="000000">
                      <a:alpha val="43137"/>
                    </a:srgbClr>
                  </a:outerShdw>
                </a:effectLst>
              </a:rPr>
              <a:t>a lack of social </a:t>
            </a:r>
            <a:r>
              <a:rPr lang="en-US" b="1" dirty="0" smtClean="0">
                <a:solidFill>
                  <a:srgbClr val="FFFF00"/>
                </a:solidFill>
                <a:effectLst>
                  <a:outerShdw blurRad="38100" dist="38100" dir="2700000" algn="tl">
                    <a:srgbClr val="000000">
                      <a:alpha val="43137"/>
                    </a:srgbClr>
                  </a:outerShdw>
                </a:effectLst>
              </a:rPr>
              <a:t>skills</a:t>
            </a:r>
          </a:p>
          <a:p>
            <a:endParaRPr lang="en-US"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effectLst>
                  <a:outerShdw blurRad="38100" dist="38100" dir="2700000" algn="tl">
                    <a:srgbClr val="000000">
                      <a:alpha val="43137"/>
                    </a:srgbClr>
                  </a:outerShdw>
                </a:effectLst>
              </a:rPr>
              <a:t>What Can Parents Do?</a:t>
            </a:r>
            <a:endParaRPr lang="en-US"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r>
              <a:rPr lang="en-US" b="1" dirty="0">
                <a:solidFill>
                  <a:srgbClr val="FFFF00"/>
                </a:solidFill>
                <a:effectLst>
                  <a:outerShdw blurRad="38100" dist="38100" dir="2700000" algn="tl">
                    <a:srgbClr val="000000">
                      <a:alpha val="43137"/>
                    </a:srgbClr>
                  </a:outerShdw>
                </a:effectLst>
              </a:rPr>
              <a:t>Take the problem to God</a:t>
            </a:r>
            <a:r>
              <a:rPr lang="en-US" b="1" dirty="0" smtClean="0">
                <a:solidFill>
                  <a:srgbClr val="FFFF00"/>
                </a:solidFill>
                <a:effectLst>
                  <a:outerShdw blurRad="38100" dist="38100" dir="2700000" algn="tl">
                    <a:srgbClr val="000000">
                      <a:alpha val="43137"/>
                    </a:srgbClr>
                  </a:outerShdw>
                </a:effectLst>
              </a:rPr>
              <a:t>.</a:t>
            </a:r>
          </a:p>
          <a:p>
            <a:r>
              <a:rPr lang="en-US" b="1" dirty="0">
                <a:solidFill>
                  <a:srgbClr val="FFFF00"/>
                </a:solidFill>
                <a:effectLst>
                  <a:outerShdw blurRad="38100" dist="38100" dir="2700000" algn="tl">
                    <a:srgbClr val="000000">
                      <a:alpha val="43137"/>
                    </a:srgbClr>
                  </a:outerShdw>
                </a:effectLst>
              </a:rPr>
              <a:t>Never tell your child to ignore the </a:t>
            </a:r>
            <a:r>
              <a:rPr lang="en-US" b="1" dirty="0" smtClean="0">
                <a:solidFill>
                  <a:srgbClr val="FFFF00"/>
                </a:solidFill>
                <a:effectLst>
                  <a:outerShdw blurRad="38100" dist="38100" dir="2700000" algn="tl">
                    <a:srgbClr val="000000">
                      <a:alpha val="43137"/>
                    </a:srgbClr>
                  </a:outerShdw>
                </a:effectLst>
              </a:rPr>
              <a:t>bullying</a:t>
            </a:r>
          </a:p>
          <a:p>
            <a:r>
              <a:rPr lang="en-US" b="1" dirty="0">
                <a:solidFill>
                  <a:srgbClr val="FFFF00"/>
                </a:solidFill>
                <a:effectLst>
                  <a:outerShdw blurRad="38100" dist="38100" dir="2700000" algn="tl">
                    <a:srgbClr val="000000">
                      <a:alpha val="43137"/>
                    </a:srgbClr>
                  </a:outerShdw>
                </a:effectLst>
              </a:rPr>
              <a:t>Don’t blame the child who is being </a:t>
            </a:r>
            <a:r>
              <a:rPr lang="en-US" b="1" dirty="0" smtClean="0">
                <a:solidFill>
                  <a:srgbClr val="FFFF00"/>
                </a:solidFill>
                <a:effectLst>
                  <a:outerShdw blurRad="38100" dist="38100" dir="2700000" algn="tl">
                    <a:srgbClr val="000000">
                      <a:alpha val="43137"/>
                    </a:srgbClr>
                  </a:outerShdw>
                </a:effectLst>
              </a:rPr>
              <a:t>bullied</a:t>
            </a:r>
          </a:p>
          <a:p>
            <a:r>
              <a:rPr lang="en-US" b="1" dirty="0">
                <a:solidFill>
                  <a:srgbClr val="FFFF00"/>
                </a:solidFill>
                <a:effectLst>
                  <a:outerShdw blurRad="38100" dist="38100" dir="2700000" algn="tl">
                    <a:srgbClr val="000000">
                      <a:alpha val="43137"/>
                    </a:srgbClr>
                  </a:outerShdw>
                </a:effectLst>
              </a:rPr>
              <a:t>Listen carefully to what your child tells you about the bullying.</a:t>
            </a:r>
            <a:r>
              <a:rPr lang="en-US" dirty="0">
                <a:solidFill>
                  <a:srgbClr val="FFFF00"/>
                </a:solidFill>
                <a:effectLst>
                  <a:outerShdw blurRad="38100" dist="38100" dir="2700000" algn="tl">
                    <a:srgbClr val="000000">
                      <a:alpha val="43137"/>
                    </a:srgbClr>
                  </a:outerShdw>
                </a:effectLst>
              </a:rPr>
              <a:t> </a:t>
            </a:r>
            <a:endParaRPr lang="en-US" dirty="0" smtClean="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Empathize with your child.</a:t>
            </a:r>
            <a:r>
              <a:rPr lang="en-US" dirty="0">
                <a:solidFill>
                  <a:srgbClr val="FFFF00"/>
                </a:solidFill>
                <a:effectLst>
                  <a:outerShdw blurRad="38100" dist="38100" dir="2700000" algn="tl">
                    <a:srgbClr val="000000">
                      <a:alpha val="43137"/>
                    </a:srgbClr>
                  </a:outerShdw>
                </a:effectLst>
              </a:rPr>
              <a:t> </a:t>
            </a:r>
            <a:endParaRPr lang="en-US" dirty="0" smtClean="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Don’t encourage physical retaliation as a solution.</a:t>
            </a:r>
            <a:r>
              <a:rPr lang="en-US" dirty="0">
                <a:solidFill>
                  <a:srgbClr val="FFFF00"/>
                </a:solidFill>
                <a:effectLst>
                  <a:outerShdw blurRad="38100" dist="38100" dir="2700000" algn="tl">
                    <a:srgbClr val="000000">
                      <a:alpha val="43137"/>
                    </a:srgbClr>
                  </a:outerShdw>
                </a:effectLst>
              </a:rPr>
              <a:t> </a:t>
            </a:r>
            <a:endParaRPr lang="en-US" dirty="0" smtClean="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Check your own emotions.</a:t>
            </a:r>
            <a:r>
              <a:rPr lang="en-US" dirty="0">
                <a:solidFill>
                  <a:srgbClr val="FFFF00"/>
                </a:solidFill>
                <a:effectLst>
                  <a:outerShdw blurRad="38100" dist="38100" dir="2700000" algn="tl">
                    <a:srgbClr val="000000">
                      <a:alpha val="43137"/>
                    </a:srgbClr>
                  </a:outerShdw>
                </a:effectLst>
              </a:rPr>
              <a:t> </a:t>
            </a:r>
            <a:endParaRPr lang="en-US" dirty="0" smtClean="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Contact your child’s teacher or principal.</a:t>
            </a:r>
            <a:r>
              <a:rPr lang="en-US" dirty="0">
                <a:solidFill>
                  <a:srgbClr val="FFFF00"/>
                </a:solidFill>
                <a:effectLst>
                  <a:outerShdw blurRad="38100" dist="38100" dir="2700000" algn="tl">
                    <a:srgbClr val="000000">
                      <a:alpha val="43137"/>
                    </a:srgbClr>
                  </a:outerShdw>
                </a:effectLst>
              </a:rPr>
              <a:t> </a:t>
            </a:r>
            <a:endParaRPr lang="en-US" dirty="0" smtClean="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Do not contact the parents of the </a:t>
            </a:r>
            <a:r>
              <a:rPr lang="en-US" b="1" dirty="0" smtClean="0">
                <a:solidFill>
                  <a:srgbClr val="FFFF00"/>
                </a:solidFill>
                <a:effectLst>
                  <a:outerShdw blurRad="38100" dist="38100" dir="2700000" algn="tl">
                    <a:srgbClr val="000000">
                      <a:alpha val="43137"/>
                    </a:srgbClr>
                  </a:outerShdw>
                </a:effectLst>
              </a:rPr>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student (s) who </a:t>
            </a:r>
            <a:r>
              <a:rPr lang="en-US" b="1" dirty="0">
                <a:solidFill>
                  <a:srgbClr val="FFFF00"/>
                </a:solidFill>
                <a:effectLst>
                  <a:outerShdw blurRad="38100" dist="38100" dir="2700000" algn="tl">
                    <a:srgbClr val="000000">
                      <a:alpha val="43137"/>
                    </a:srgbClr>
                  </a:outerShdw>
                </a:effectLst>
              </a:rPr>
              <a:t>bullied your </a:t>
            </a:r>
            <a:r>
              <a:rPr lang="en-US" b="1" dirty="0" smtClean="0">
                <a:solidFill>
                  <a:srgbClr val="FFFF00"/>
                </a:solidFill>
                <a:effectLst>
                  <a:outerShdw blurRad="38100" dist="38100" dir="2700000" algn="tl">
                    <a:srgbClr val="000000">
                      <a:alpha val="43137"/>
                    </a:srgbClr>
                  </a:outerShdw>
                </a:effectLst>
              </a:rPr>
              <a:t>child</a:t>
            </a:r>
          </a:p>
          <a:p>
            <a:r>
              <a:rPr lang="en-US" b="1" dirty="0">
                <a:solidFill>
                  <a:srgbClr val="FFFF00"/>
                </a:solidFill>
                <a:effectLst>
                  <a:outerShdw blurRad="38100" dist="38100" dir="2700000" algn="tl">
                    <a:srgbClr val="000000">
                      <a:alpha val="43137"/>
                    </a:srgbClr>
                  </a:outerShdw>
                </a:effectLst>
              </a:rPr>
              <a:t>Expect the bullying to stop</a:t>
            </a:r>
            <a:endParaRPr lang="en-US"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effectLst>
                  <a:outerShdw blurRad="38100" dist="38100" dir="2700000" algn="tl">
                    <a:srgbClr val="000000">
                      <a:alpha val="43137"/>
                    </a:srgbClr>
                  </a:outerShdw>
                </a:effectLst>
              </a:rPr>
              <a:t>References</a:t>
            </a:r>
            <a:endParaRPr lang="en-US"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1100" dirty="0" smtClean="0"/>
              <a:t>National Education Association. (</a:t>
            </a:r>
            <a:r>
              <a:rPr lang="en-US" sz="1100" dirty="0" err="1" smtClean="0"/>
              <a:t>n.d</a:t>
            </a:r>
            <a:r>
              <a:rPr lang="en-US" sz="1100" dirty="0" smtClean="0"/>
              <a:t>.). </a:t>
            </a:r>
            <a:r>
              <a:rPr lang="en-US" sz="1100" i="1" dirty="0" smtClean="0"/>
              <a:t>National Bullying Awareness Campaign</a:t>
            </a:r>
            <a:r>
              <a:rPr lang="en-US" sz="1100" dirty="0" smtClean="0"/>
              <a:t>. Retrieved December 22, 2003, from </a:t>
            </a:r>
            <a:r>
              <a:rPr lang="en-US" sz="1100" dirty="0" smtClean="0">
                <a:hlinkClick r:id="rId2"/>
              </a:rPr>
              <a:t>http://www.nea.org/schoolsafety/bullying.html</a:t>
            </a:r>
            <a:endParaRPr lang="en-US" sz="1100" dirty="0" smtClean="0"/>
          </a:p>
          <a:p>
            <a:pPr marL="514350" indent="-514350">
              <a:buFont typeface="+mj-lt"/>
              <a:buAutoNum type="arabicPeriod"/>
            </a:pPr>
            <a:r>
              <a:rPr lang="en-US" sz="1100" dirty="0" smtClean="0"/>
              <a:t>Cohn, A., &amp; Canter, A. (2003). </a:t>
            </a:r>
            <a:r>
              <a:rPr lang="en-US" sz="1100" i="1" dirty="0" smtClean="0"/>
              <a:t>Bullying: What schools and parents can do</a:t>
            </a:r>
            <a:r>
              <a:rPr lang="en-US" sz="1100" dirty="0" smtClean="0"/>
              <a:t>. Retrieved October 8, 2003, from </a:t>
            </a:r>
            <a:r>
              <a:rPr lang="en-US" sz="1100" dirty="0" smtClean="0">
                <a:hlinkClick r:id="rId3"/>
              </a:rPr>
              <a:t>http://www.naspcenter.org/factsheets/bullying_fs.html</a:t>
            </a:r>
            <a:endParaRPr lang="en-US" sz="1100" dirty="0" smtClean="0"/>
          </a:p>
          <a:p>
            <a:pPr marL="514350" indent="-514350">
              <a:buFont typeface="+mj-lt"/>
              <a:buAutoNum type="arabicPeriod"/>
            </a:pPr>
            <a:r>
              <a:rPr lang="en-US" sz="1100" dirty="0" err="1" smtClean="0"/>
              <a:t>Nansel</a:t>
            </a:r>
            <a:r>
              <a:rPr lang="en-US" sz="1100" dirty="0" smtClean="0"/>
              <a:t>, T. R., </a:t>
            </a:r>
            <a:r>
              <a:rPr lang="en-US" sz="1100" dirty="0" err="1" smtClean="0"/>
              <a:t>Overpeck</a:t>
            </a:r>
            <a:r>
              <a:rPr lang="en-US" sz="1100" dirty="0" smtClean="0"/>
              <a:t>, M., </a:t>
            </a:r>
            <a:r>
              <a:rPr lang="en-US" sz="1100" dirty="0" err="1" smtClean="0"/>
              <a:t>Pilla</a:t>
            </a:r>
            <a:r>
              <a:rPr lang="en-US" sz="1100" dirty="0" smtClean="0"/>
              <a:t>, R. S., </a:t>
            </a:r>
            <a:r>
              <a:rPr lang="en-US" sz="1100" dirty="0" err="1" smtClean="0"/>
              <a:t>Ruan</a:t>
            </a:r>
            <a:r>
              <a:rPr lang="en-US" sz="1100" dirty="0" smtClean="0"/>
              <a:t>, W. J., Simons-Morton, B., &amp; Scheidt, P. (2001). Bullying behaviors among U.S. youth: Prevalence and association with psychosocial adjustment. </a:t>
            </a:r>
            <a:r>
              <a:rPr lang="en-US" sz="1100" i="1" dirty="0" smtClean="0"/>
              <a:t>Journal of the American Medical Association, 285</a:t>
            </a:r>
            <a:r>
              <a:rPr lang="en-US" sz="1100" dirty="0" smtClean="0"/>
              <a:t>(16), 2094-2100. </a:t>
            </a:r>
          </a:p>
          <a:p>
            <a:pPr marL="514350" indent="-514350">
              <a:buFont typeface="+mj-lt"/>
              <a:buAutoNum type="arabicPeriod"/>
            </a:pPr>
            <a:r>
              <a:rPr lang="en-US" sz="1100" dirty="0" smtClean="0"/>
              <a:t>Public Agenda. (2002, February 19). </a:t>
            </a:r>
            <a:r>
              <a:rPr lang="en-US" sz="1100" i="1" dirty="0" smtClean="0"/>
              <a:t>Teens upbeat about their teachers, but troubled with fellow classmates</a:t>
            </a:r>
            <a:r>
              <a:rPr lang="en-US" sz="1100" dirty="0" smtClean="0"/>
              <a:t> [Press release]. Retrieved January 23, 2004, from </a:t>
            </a:r>
            <a:r>
              <a:rPr lang="en-US" sz="1100" dirty="0" smtClean="0">
                <a:hlinkClick r:id="rId4"/>
              </a:rPr>
              <a:t>http://www.publicagenda.org/press/press_release_detail.cfm?list=40</a:t>
            </a:r>
            <a:endParaRPr lang="en-US" sz="1100" dirty="0" smtClean="0"/>
          </a:p>
          <a:p>
            <a:pPr marL="514350" indent="-514350">
              <a:buFont typeface="+mj-lt"/>
              <a:buAutoNum type="arabicPeriod"/>
            </a:pPr>
            <a:r>
              <a:rPr lang="en-US" sz="1100" dirty="0" smtClean="0"/>
              <a:t>Children Now, Kaiser Family Foundation, &amp; Nickelodeon. (2001). </a:t>
            </a:r>
            <a:r>
              <a:rPr lang="en-US" sz="1100" i="1" dirty="0" smtClean="0"/>
              <a:t>Talking with kids about tough issues: A national survey of parents and kids</a:t>
            </a:r>
            <a:r>
              <a:rPr lang="en-US" sz="1100" dirty="0" smtClean="0"/>
              <a:t> (Chart pack). Retrieved January 22, 2004, from </a:t>
            </a:r>
            <a:r>
              <a:rPr lang="en-US" sz="1100" dirty="0" smtClean="0">
                <a:hlinkClick r:id="rId5"/>
              </a:rPr>
              <a:t>http://www.kff.org/mediapartnerships/3105-index.cfm</a:t>
            </a:r>
            <a:endParaRPr lang="en-US" sz="1100" dirty="0" smtClean="0"/>
          </a:p>
          <a:p>
            <a:pPr marL="514350" indent="-514350">
              <a:buFont typeface="+mj-lt"/>
              <a:buAutoNum type="arabicPeriod"/>
            </a:pPr>
            <a:r>
              <a:rPr lang="en-US" sz="1100" dirty="0" smtClean="0"/>
              <a:t>American Association of University Women Educational Foundation. (2001). </a:t>
            </a:r>
            <a:r>
              <a:rPr lang="en-US" sz="1100" i="1" dirty="0" smtClean="0"/>
              <a:t>Hostile hallways: Bullying, teasing, and sexual harassment in schools</a:t>
            </a:r>
            <a:r>
              <a:rPr lang="en-US" sz="1100" dirty="0" smtClean="0"/>
              <a:t>. New York</a:t>
            </a:r>
            <a:endParaRPr lang="en-US" sz="1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normAutofit/>
          </a:bodyPr>
          <a:lstStyle/>
          <a:p>
            <a:r>
              <a:rPr lang="en-US" sz="4000" b="1" dirty="0" smtClean="0">
                <a:effectLst>
                  <a:outerShdw blurRad="38100" dist="38100" dir="2700000" algn="tl">
                    <a:srgbClr val="000000">
                      <a:alpha val="43137"/>
                    </a:srgbClr>
                  </a:outerShdw>
                </a:effectLst>
              </a:rPr>
              <a:t>PowerPoint Can be Downloaded at:</a:t>
            </a:r>
          </a:p>
          <a:p>
            <a:r>
              <a:rPr lang="en-US" sz="4000" i="1" dirty="0" smtClean="0"/>
              <a:t>www.larryblackmer.com</a:t>
            </a:r>
            <a:endParaRPr lang="en-US" sz="40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6600" b="1" dirty="0" smtClean="0">
                <a:solidFill>
                  <a:srgbClr val="FFFF00"/>
                </a:solidFill>
                <a:effectLst>
                  <a:outerShdw blurRad="38100" dist="38100" dir="2700000" algn="tl">
                    <a:srgbClr val="000000">
                      <a:alpha val="43137"/>
                    </a:srgbClr>
                  </a:outerShdw>
                </a:effectLst>
              </a:rPr>
              <a:t>The</a:t>
            </a:r>
            <a:r>
              <a:rPr lang="en-US" sz="6600" b="1" dirty="0" smtClean="0">
                <a:solidFill>
                  <a:schemeClr val="bg1"/>
                </a:solidFill>
                <a:effectLst>
                  <a:outerShdw blurRad="38100" dist="38100" dir="2700000" algn="tl">
                    <a:srgbClr val="000000">
                      <a:alpha val="43137"/>
                    </a:srgbClr>
                  </a:outerShdw>
                </a:effectLst>
              </a:rPr>
              <a:t> </a:t>
            </a:r>
            <a:r>
              <a:rPr lang="en-US" sz="6600" b="1" dirty="0" smtClean="0">
                <a:solidFill>
                  <a:srgbClr val="FFFF00"/>
                </a:solidFill>
                <a:effectLst>
                  <a:outerShdw blurRad="38100" dist="38100" dir="2700000" algn="tl">
                    <a:srgbClr val="000000">
                      <a:alpha val="43137"/>
                    </a:srgbClr>
                  </a:outerShdw>
                </a:effectLst>
              </a:rPr>
              <a:t>“Art” of Bullying</a:t>
            </a:r>
            <a:endParaRPr lang="en-US" sz="6600" b="1"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solidFill>
                  <a:srgbClr val="FFFF00"/>
                </a:solidFill>
                <a:effectLst>
                  <a:outerShdw blurRad="38100" dist="38100" dir="2700000" algn="tl">
                    <a:srgbClr val="000000">
                      <a:alpha val="43137"/>
                    </a:srgbClr>
                  </a:outerShdw>
                </a:effectLst>
              </a:rPr>
              <a:t>We </a:t>
            </a:r>
            <a:r>
              <a:rPr lang="en-US" b="1" dirty="0">
                <a:solidFill>
                  <a:srgbClr val="FFFF00"/>
                </a:solidFill>
                <a:effectLst>
                  <a:outerShdw blurRad="38100" dist="38100" dir="2700000" algn="tl">
                    <a:srgbClr val="000000">
                      <a:alpha val="43137"/>
                    </a:srgbClr>
                  </a:outerShdw>
                </a:effectLst>
              </a:rPr>
              <a:t>have become a society—</a:t>
            </a:r>
            <a:r>
              <a:rPr lang="en-US" b="1" i="1" dirty="0">
                <a:solidFill>
                  <a:schemeClr val="bg1"/>
                </a:solidFill>
                <a:effectLst>
                  <a:outerShdw blurRad="38100" dist="38100" dir="2700000" algn="tl">
                    <a:srgbClr val="000000">
                      <a:alpha val="43137"/>
                    </a:srgbClr>
                  </a:outerShdw>
                </a:effectLst>
              </a:rPr>
              <a:t>and in some circumstances a church</a:t>
            </a:r>
            <a:r>
              <a:rPr lang="en-US" b="1" dirty="0">
                <a:solidFill>
                  <a:srgbClr val="FFFF00"/>
                </a:solidFill>
                <a:effectLst>
                  <a:outerShdw blurRad="38100" dist="38100" dir="2700000" algn="tl">
                    <a:srgbClr val="000000">
                      <a:alpha val="43137"/>
                    </a:srgbClr>
                  </a:outerShdw>
                </a:effectLst>
              </a:rPr>
              <a:t>—that often loses sight of civility. It’s easy to use the Internet, Web sites, and blogs to take sides on all issues and to “destroy</a:t>
            </a:r>
            <a:r>
              <a:rPr lang="en-US" b="1">
                <a:solidFill>
                  <a:srgbClr val="FFFF00"/>
                </a:solidFill>
                <a:effectLst>
                  <a:outerShdw blurRad="38100" dist="38100" dir="2700000" algn="tl">
                    <a:srgbClr val="000000">
                      <a:alpha val="43137"/>
                    </a:srgbClr>
                  </a:outerShdw>
                </a:effectLst>
              </a:rPr>
              <a:t>” </a:t>
            </a:r>
            <a:r>
              <a:rPr lang="en-US" b="1" smtClean="0">
                <a:solidFill>
                  <a:srgbClr val="FFFF00"/>
                </a:solidFill>
                <a:effectLst>
                  <a:outerShdw blurRad="38100" dist="38100" dir="2700000" algn="tl">
                    <a:srgbClr val="000000">
                      <a:alpha val="43137"/>
                    </a:srgbClr>
                  </a:outerShdw>
                </a:effectLst>
              </a:rPr>
              <a:t>each other </a:t>
            </a:r>
            <a:r>
              <a:rPr lang="en-US" b="1" dirty="0">
                <a:solidFill>
                  <a:srgbClr val="FFFF00"/>
                </a:solidFill>
                <a:effectLst>
                  <a:outerShdw blurRad="38100" dist="38100" dir="2700000" algn="tl">
                    <a:srgbClr val="000000">
                      <a:alpha val="43137"/>
                    </a:srgbClr>
                  </a:outerShdw>
                </a:effectLst>
              </a:rPr>
              <a:t>in the name of being “right.” The opposite of bullying  is civility; when civility is </a:t>
            </a:r>
            <a:r>
              <a:rPr lang="en-US" b="1" dirty="0" smtClean="0">
                <a:solidFill>
                  <a:srgbClr val="FFFF00"/>
                </a:solidFill>
                <a:effectLst>
                  <a:outerShdw blurRad="38100" dist="38100" dir="2700000" algn="tl">
                    <a:srgbClr val="000000">
                      <a:alpha val="43137"/>
                    </a:srgbClr>
                  </a:outerShdw>
                </a:effectLst>
              </a:rPr>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absent</a:t>
            </a:r>
            <a:r>
              <a:rPr lang="en-US" b="1" dirty="0">
                <a:solidFill>
                  <a:srgbClr val="FFFF00"/>
                </a:solidFill>
                <a:effectLst>
                  <a:outerShdw blurRad="38100" dist="38100" dir="2700000" algn="tl">
                    <a:srgbClr val="000000">
                      <a:alpha val="43137"/>
                    </a:srgbClr>
                  </a:outerShdw>
                </a:effectLst>
              </a:rPr>
              <a:t>, bullying naturally occurs.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effectLst>
                  <a:outerShdw blurRad="38100" dist="38100" dir="2700000" algn="tl">
                    <a:srgbClr val="000000">
                      <a:alpha val="43137"/>
                    </a:srgbClr>
                  </a:outerShdw>
                </a:effectLst>
              </a:rPr>
              <a:t>“Just Guys are Bullies”</a:t>
            </a:r>
            <a:endParaRPr lang="en-US" b="1"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solidFill>
                  <a:srgbClr val="FFFF00"/>
                </a:solidFill>
                <a:effectLst>
                  <a:outerShdw blurRad="38100" dist="38100" dir="2700000" algn="tl">
                    <a:srgbClr val="000000">
                      <a:alpha val="43137"/>
                    </a:srgbClr>
                  </a:outerShdw>
                </a:effectLst>
              </a:rPr>
              <a:t>Bullying is not boys being boys</a:t>
            </a:r>
          </a:p>
          <a:p>
            <a:r>
              <a:rPr lang="en-US" b="1" dirty="0" smtClean="0">
                <a:solidFill>
                  <a:srgbClr val="FFFF00"/>
                </a:solidFill>
                <a:effectLst>
                  <a:outerShdw blurRad="38100" dist="38100" dir="2700000" algn="tl">
                    <a:srgbClr val="000000">
                      <a:alpha val="43137"/>
                    </a:srgbClr>
                  </a:outerShdw>
                </a:effectLst>
              </a:rPr>
              <a:t>Hazing </a:t>
            </a:r>
            <a:r>
              <a:rPr lang="en-US" b="1" dirty="0" smtClean="0">
                <a:solidFill>
                  <a:schemeClr val="bg1"/>
                </a:solidFill>
                <a:effectLst>
                  <a:outerShdw blurRad="38100" dist="38100" dir="2700000" algn="tl">
                    <a:srgbClr val="000000">
                      <a:alpha val="43137"/>
                    </a:srgbClr>
                  </a:outerShdw>
                </a:effectLst>
              </a:rPr>
              <a:t>is</a:t>
            </a:r>
            <a:r>
              <a:rPr lang="en-US" b="1" dirty="0" smtClean="0">
                <a:solidFill>
                  <a:srgbClr val="FFFF00"/>
                </a:solidFill>
                <a:effectLst>
                  <a:outerShdw blurRad="38100" dist="38100" dir="2700000" algn="tl">
                    <a:srgbClr val="000000">
                      <a:alpha val="43137"/>
                    </a:srgbClr>
                  </a:outerShdw>
                </a:effectLst>
              </a:rPr>
              <a:t> bullying</a:t>
            </a:r>
          </a:p>
          <a:p>
            <a:r>
              <a:rPr lang="en-US" b="1" dirty="0" smtClean="0">
                <a:solidFill>
                  <a:srgbClr val="FFFF00"/>
                </a:solidFill>
                <a:effectLst>
                  <a:outerShdw blurRad="38100" dist="38100" dir="2700000" algn="tl">
                    <a:srgbClr val="000000">
                      <a:alpha val="43137"/>
                    </a:srgbClr>
                  </a:outerShdw>
                </a:effectLst>
              </a:rPr>
              <a:t>Bullying is not just a guy thing</a:t>
            </a:r>
          </a:p>
          <a:p>
            <a:r>
              <a:rPr lang="en-US" b="1" dirty="0" smtClean="0">
                <a:solidFill>
                  <a:srgbClr val="FFFF00"/>
                </a:solidFill>
                <a:effectLst>
                  <a:outerShdw blurRad="38100" dist="38100" dir="2700000" algn="tl">
                    <a:srgbClr val="000000">
                      <a:alpha val="43137"/>
                    </a:srgbClr>
                  </a:outerShdw>
                </a:effectLst>
              </a:rPr>
              <a:t>Girls who are bullied may have longer-term effects</a:t>
            </a:r>
          </a:p>
          <a:p>
            <a:r>
              <a:rPr lang="en-US" b="1" dirty="0" smtClean="0">
                <a:solidFill>
                  <a:srgbClr val="FFFF00"/>
                </a:solidFill>
                <a:effectLst>
                  <a:outerShdw blurRad="38100" dist="38100" dir="2700000" algn="tl">
                    <a:srgbClr val="000000">
                      <a:alpha val="43137"/>
                    </a:srgbClr>
                  </a:outerShdw>
                </a:effectLst>
              </a:rPr>
              <a:t>Girls are more likely to cyber-bully</a:t>
            </a:r>
          </a:p>
          <a:p>
            <a:r>
              <a:rPr lang="en-US" b="1" dirty="0" smtClean="0">
                <a:solidFill>
                  <a:srgbClr val="FFFF00"/>
                </a:solidFill>
                <a:effectLst>
                  <a:outerShdw blurRad="38100" dist="38100" dir="2700000" algn="tl">
                    <a:srgbClr val="000000">
                      <a:alpha val="43137"/>
                    </a:srgbClr>
                  </a:outerShdw>
                </a:effectLst>
              </a:rPr>
              <a:t>Adults can bully children</a:t>
            </a:r>
          </a:p>
          <a:p>
            <a:r>
              <a:rPr lang="en-US" b="1" dirty="0" smtClean="0">
                <a:solidFill>
                  <a:srgbClr val="FFFF00"/>
                </a:solidFill>
                <a:effectLst>
                  <a:outerShdw blurRad="38100" dist="38100" dir="2700000" algn="tl">
                    <a:srgbClr val="000000">
                      <a:alpha val="43137"/>
                    </a:srgbClr>
                  </a:outerShdw>
                </a:effectLst>
              </a:rPr>
              <a:t>It is about power</a:t>
            </a:r>
          </a:p>
          <a:p>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decel="5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decel="5000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decel="5000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decel="5000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decel="5000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decel="5000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decel="5000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effectLst>
                  <a:outerShdw blurRad="38100" dist="38100" dir="2700000" algn="tl">
                    <a:srgbClr val="000000">
                      <a:alpha val="43137"/>
                    </a:srgbClr>
                  </a:outerShdw>
                </a:effectLst>
              </a:rPr>
              <a:t>Statistics</a:t>
            </a:r>
            <a:endParaRPr lang="en-US"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219200"/>
            <a:ext cx="8534400" cy="5105400"/>
          </a:xfrm>
        </p:spPr>
        <p:txBody>
          <a:bodyPr>
            <a:noAutofit/>
          </a:bodyPr>
          <a:lstStyle/>
          <a:p>
            <a:pPr lvl="0"/>
            <a:r>
              <a:rPr lang="en-US" sz="2000" b="1" dirty="0">
                <a:solidFill>
                  <a:srgbClr val="FFFF00"/>
                </a:solidFill>
                <a:effectLst>
                  <a:outerShdw blurRad="38100" dist="38100" dir="2700000" algn="tl">
                    <a:srgbClr val="000000">
                      <a:alpha val="43137"/>
                    </a:srgbClr>
                  </a:outerShdw>
                </a:effectLst>
              </a:rPr>
              <a:t>According to the </a:t>
            </a:r>
            <a:r>
              <a:rPr lang="en-US" sz="2000" b="1" dirty="0" smtClean="0">
                <a:solidFill>
                  <a:srgbClr val="FFFF00"/>
                </a:solidFill>
                <a:effectLst>
                  <a:outerShdw blurRad="38100" dist="38100" dir="2700000" algn="tl">
                    <a:srgbClr val="000000">
                      <a:alpha val="43137"/>
                    </a:srgbClr>
                  </a:outerShdw>
                </a:effectLst>
              </a:rPr>
              <a:t>AMA, </a:t>
            </a:r>
            <a:r>
              <a:rPr lang="en-US" sz="2000" b="1" dirty="0">
                <a:solidFill>
                  <a:srgbClr val="FFFF00"/>
                </a:solidFill>
                <a:effectLst>
                  <a:outerShdw blurRad="38100" dist="38100" dir="2700000" algn="tl">
                    <a:srgbClr val="000000">
                      <a:alpha val="43137"/>
                    </a:srgbClr>
                  </a:outerShdw>
                </a:effectLst>
              </a:rPr>
              <a:t>3.7 million youth in the U.S. engage in bullying, and more than 3.2 million are victims of “moderate” or “serious” bullying each year.</a:t>
            </a:r>
          </a:p>
          <a:p>
            <a:pPr lvl="0"/>
            <a:r>
              <a:rPr lang="en-US" sz="2000" b="1" dirty="0" smtClean="0">
                <a:solidFill>
                  <a:srgbClr val="FFFF00"/>
                </a:solidFill>
                <a:effectLst>
                  <a:outerShdw blurRad="38100" dist="38100" dir="2700000" algn="tl">
                    <a:srgbClr val="000000">
                      <a:alpha val="43137"/>
                    </a:srgbClr>
                  </a:outerShdw>
                </a:effectLst>
              </a:rPr>
              <a:t>Studies </a:t>
            </a:r>
            <a:r>
              <a:rPr lang="en-US" sz="2000" b="1" dirty="0">
                <a:solidFill>
                  <a:srgbClr val="FFFF00"/>
                </a:solidFill>
                <a:effectLst>
                  <a:outerShdw blurRad="38100" dist="38100" dir="2700000" algn="tl">
                    <a:srgbClr val="000000">
                      <a:alpha val="43137"/>
                    </a:srgbClr>
                  </a:outerShdw>
                </a:effectLst>
              </a:rPr>
              <a:t>show that 15 to 25 percent of U.S. students are bullied frequently; 15 to 20 percent report that they bully others frequently.</a:t>
            </a:r>
          </a:p>
          <a:p>
            <a:pPr lvl="0"/>
            <a:r>
              <a:rPr lang="en-US" sz="2000" b="1" dirty="0">
                <a:solidFill>
                  <a:srgbClr val="FFFF00"/>
                </a:solidFill>
                <a:effectLst>
                  <a:outerShdw blurRad="38100" dist="38100" dir="2700000" algn="tl">
                    <a:srgbClr val="000000">
                      <a:alpha val="43137"/>
                    </a:srgbClr>
                  </a:outerShdw>
                </a:effectLst>
              </a:rPr>
              <a:t>During the course of a year, nearly one fourth of students across grades reported that they had been harassed or bullied on school property </a:t>
            </a:r>
            <a:r>
              <a:rPr lang="en-US" sz="2000" b="1" dirty="0">
                <a:effectLst>
                  <a:outerShdw blurRad="38100" dist="38100" dir="2700000" algn="tl">
                    <a:srgbClr val="000000">
                      <a:alpha val="43137"/>
                    </a:srgbClr>
                  </a:outerShdw>
                </a:effectLst>
              </a:rPr>
              <a:t>because of their race, ethnicity, gender, religion, sexual orientation, or disability.</a:t>
            </a:r>
          </a:p>
          <a:p>
            <a:pPr lvl="0"/>
            <a:r>
              <a:rPr lang="en-US" sz="2000" b="1" dirty="0">
                <a:solidFill>
                  <a:srgbClr val="FFFF00"/>
                </a:solidFill>
                <a:effectLst>
                  <a:outerShdw blurRad="38100" dist="38100" dir="2700000" algn="tl">
                    <a:srgbClr val="000000">
                      <a:alpha val="43137"/>
                    </a:srgbClr>
                  </a:outerShdw>
                </a:effectLst>
              </a:rPr>
              <a:t>Almost 30 percent of youth in the United States (or more than 5.7 million) are estimated to be involved in bullying as either a bully, </a:t>
            </a:r>
            <a:r>
              <a:rPr lang="en-US" sz="2000" b="1" dirty="0" smtClean="0">
                <a:solidFill>
                  <a:srgbClr val="FFFF00"/>
                </a:solidFill>
                <a:effectLst>
                  <a:outerShdw blurRad="38100" dist="38100" dir="2700000" algn="tl">
                    <a:srgbClr val="000000">
                      <a:alpha val="43137"/>
                    </a:srgbClr>
                  </a:outerShdw>
                </a:effectLst>
              </a:rPr>
              <a:t/>
            </a:r>
            <a:br>
              <a:rPr lang="en-US" sz="2000" b="1" dirty="0" smtClean="0">
                <a:solidFill>
                  <a:srgbClr val="FFFF00"/>
                </a:solidFill>
                <a:effectLst>
                  <a:outerShdw blurRad="38100" dist="38100" dir="2700000" algn="tl">
                    <a:srgbClr val="000000">
                      <a:alpha val="43137"/>
                    </a:srgbClr>
                  </a:outerShdw>
                </a:effectLst>
              </a:rPr>
            </a:br>
            <a:r>
              <a:rPr lang="en-US" sz="2000" b="1" dirty="0" smtClean="0">
                <a:solidFill>
                  <a:srgbClr val="FFFF00"/>
                </a:solidFill>
                <a:effectLst>
                  <a:outerShdw blurRad="38100" dist="38100" dir="2700000" algn="tl">
                    <a:srgbClr val="000000">
                      <a:alpha val="43137"/>
                    </a:srgbClr>
                  </a:outerShdw>
                </a:effectLst>
              </a:rPr>
              <a:t>a </a:t>
            </a:r>
            <a:r>
              <a:rPr lang="en-US" sz="2000" b="1" dirty="0">
                <a:solidFill>
                  <a:srgbClr val="FFFF00"/>
                </a:solidFill>
                <a:effectLst>
                  <a:outerShdw blurRad="38100" dist="38100" dir="2700000" algn="tl">
                    <a:srgbClr val="000000">
                      <a:alpha val="43137"/>
                    </a:srgbClr>
                  </a:outerShdw>
                </a:effectLst>
              </a:rPr>
              <a:t>target of bullying, or </a:t>
            </a:r>
            <a:r>
              <a:rPr lang="en-US" sz="2000" b="1" dirty="0">
                <a:effectLst>
                  <a:outerShdw blurRad="38100" dist="38100" dir="2700000" algn="tl">
                    <a:srgbClr val="000000">
                      <a:alpha val="43137"/>
                    </a:srgbClr>
                  </a:outerShdw>
                </a:effectLst>
              </a:rPr>
              <a:t>both</a:t>
            </a:r>
            <a:r>
              <a:rPr lang="en-US" sz="2000" b="1" dirty="0">
                <a:solidFill>
                  <a:srgbClr val="FFFF00"/>
                </a:solidFill>
                <a:effectLst>
                  <a:outerShdw blurRad="38100" dist="38100" dir="2700000" algn="tl">
                    <a:srgbClr val="000000">
                      <a:alpha val="43137"/>
                    </a:srgbClr>
                  </a:outerShdw>
                </a:effectLst>
              </a:rPr>
              <a:t>. </a:t>
            </a:r>
          </a:p>
          <a:p>
            <a:pPr lvl="0"/>
            <a:r>
              <a:rPr lang="en-US" sz="2000" b="1" dirty="0">
                <a:solidFill>
                  <a:srgbClr val="FFFF00"/>
                </a:solidFill>
                <a:effectLst>
                  <a:outerShdw blurRad="38100" dist="38100" dir="2700000" algn="tl">
                    <a:srgbClr val="000000">
                      <a:alpha val="43137"/>
                    </a:srgbClr>
                  </a:outerShdw>
                </a:effectLst>
              </a:rPr>
              <a:t>Seventy-four percent of 8- to 11-year-old students said </a:t>
            </a:r>
            <a:r>
              <a:rPr lang="en-US" sz="2000" b="1" dirty="0" smtClean="0">
                <a:solidFill>
                  <a:srgbClr val="FFFF00"/>
                </a:solidFill>
                <a:effectLst>
                  <a:outerShdw blurRad="38100" dist="38100" dir="2700000" algn="tl">
                    <a:srgbClr val="000000">
                      <a:alpha val="43137"/>
                    </a:srgbClr>
                  </a:outerShdw>
                </a:effectLst>
              </a:rPr>
              <a:t/>
            </a:r>
            <a:br>
              <a:rPr lang="en-US" sz="2000" b="1" dirty="0" smtClean="0">
                <a:solidFill>
                  <a:srgbClr val="FFFF00"/>
                </a:solidFill>
                <a:effectLst>
                  <a:outerShdw blurRad="38100" dist="38100" dir="2700000" algn="tl">
                    <a:srgbClr val="000000">
                      <a:alpha val="43137"/>
                    </a:srgbClr>
                  </a:outerShdw>
                </a:effectLst>
              </a:rPr>
            </a:br>
            <a:r>
              <a:rPr lang="en-US" sz="2000" b="1" dirty="0" smtClean="0">
                <a:solidFill>
                  <a:srgbClr val="FFFF00"/>
                </a:solidFill>
                <a:effectLst>
                  <a:outerShdw blurRad="38100" dist="38100" dir="2700000" algn="tl">
                    <a:srgbClr val="000000">
                      <a:alpha val="43137"/>
                    </a:srgbClr>
                  </a:outerShdw>
                </a:effectLst>
              </a:rPr>
              <a:t>teasing and </a:t>
            </a:r>
            <a:r>
              <a:rPr lang="en-US" sz="2000" b="1" dirty="0">
                <a:solidFill>
                  <a:srgbClr val="FFFF00"/>
                </a:solidFill>
                <a:effectLst>
                  <a:outerShdw blurRad="38100" dist="38100" dir="2700000" algn="tl">
                    <a:srgbClr val="000000">
                      <a:alpha val="43137"/>
                    </a:srgbClr>
                  </a:outerShdw>
                </a:effectLst>
              </a:rPr>
              <a:t>bullying occur at their schools.</a:t>
            </a:r>
          </a:p>
          <a:p>
            <a:pPr lvl="0"/>
            <a:r>
              <a:rPr lang="en-US" sz="2000" b="1" dirty="0">
                <a:solidFill>
                  <a:srgbClr val="FFFF00"/>
                </a:solidFill>
                <a:effectLst>
                  <a:outerShdw blurRad="38100" dist="38100" dir="2700000" algn="tl">
                    <a:srgbClr val="000000">
                      <a:alpha val="43137"/>
                    </a:srgbClr>
                  </a:outerShdw>
                </a:effectLst>
              </a:rPr>
              <a:t>Every </a:t>
            </a:r>
            <a:r>
              <a:rPr lang="en-US" sz="2000" b="1" dirty="0">
                <a:effectLst>
                  <a:outerShdw blurRad="38100" dist="38100" dir="2700000" algn="tl">
                    <a:srgbClr val="000000">
                      <a:alpha val="43137"/>
                    </a:srgbClr>
                  </a:outerShdw>
                </a:effectLst>
              </a:rPr>
              <a:t>seven minutes</a:t>
            </a:r>
            <a:r>
              <a:rPr lang="en-US" sz="2000" b="1" dirty="0">
                <a:solidFill>
                  <a:srgbClr val="FFFF00"/>
                </a:solidFill>
                <a:effectLst>
                  <a:outerShdw blurRad="38100" dist="38100" dir="2700000" algn="tl">
                    <a:srgbClr val="000000">
                      <a:alpha val="43137"/>
                    </a:srgbClr>
                  </a:outerShdw>
                </a:effectLst>
              </a:rPr>
              <a:t>, a child on an elementary </a:t>
            </a:r>
            <a:r>
              <a:rPr lang="en-US" sz="2000" b="1" dirty="0" smtClean="0">
                <a:solidFill>
                  <a:srgbClr val="FFFF00"/>
                </a:solidFill>
                <a:effectLst>
                  <a:outerShdw blurRad="38100" dist="38100" dir="2700000" algn="tl">
                    <a:srgbClr val="000000">
                      <a:alpha val="43137"/>
                    </a:srgbClr>
                  </a:outerShdw>
                </a:effectLst>
              </a:rPr>
              <a:t>playground</a:t>
            </a:r>
            <a:br>
              <a:rPr lang="en-US" sz="2000" b="1" dirty="0" smtClean="0">
                <a:solidFill>
                  <a:srgbClr val="FFFF00"/>
                </a:solidFill>
                <a:effectLst>
                  <a:outerShdw blurRad="38100" dist="38100" dir="2700000" algn="tl">
                    <a:srgbClr val="000000">
                      <a:alpha val="43137"/>
                    </a:srgbClr>
                  </a:outerShdw>
                </a:effectLst>
              </a:rPr>
            </a:br>
            <a:r>
              <a:rPr lang="en-US" sz="2000" b="1" dirty="0" smtClean="0">
                <a:solidFill>
                  <a:srgbClr val="FFFF00"/>
                </a:solidFill>
                <a:effectLst>
                  <a:outerShdw blurRad="38100" dist="38100" dir="2700000" algn="tl">
                    <a:srgbClr val="000000">
                      <a:alpha val="43137"/>
                    </a:srgbClr>
                  </a:outerShdw>
                </a:effectLst>
              </a:rPr>
              <a:t> is bullied (http</a:t>
            </a:r>
            <a:r>
              <a:rPr lang="en-US" sz="2000" b="1" dirty="0">
                <a:solidFill>
                  <a:srgbClr val="FFFF00"/>
                </a:solidFill>
                <a:effectLst>
                  <a:outerShdw blurRad="38100" dist="38100" dir="2700000" algn="tl">
                    <a:srgbClr val="000000">
                      <a:alpha val="43137"/>
                    </a:srgbClr>
                  </a:outerShdw>
                </a:effectLst>
              </a:rPr>
              <a:t>://www.focusas.com/Bullying.html)</a:t>
            </a:r>
          </a:p>
          <a:p>
            <a:endParaRPr lang="en-US" sz="1600"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295400"/>
            <a:ext cx="8534400" cy="4525963"/>
          </a:xfrm>
        </p:spPr>
        <p:txBody>
          <a:bodyPr>
            <a:normAutofit lnSpcReduction="10000"/>
          </a:bodyPr>
          <a:lstStyle/>
          <a:p>
            <a:r>
              <a:rPr lang="en-US" b="1" dirty="0" smtClean="0">
                <a:solidFill>
                  <a:srgbClr val="FFFF00"/>
                </a:solidFill>
                <a:effectLst>
                  <a:outerShdw blurRad="38100" dist="38100" dir="2700000" algn="tl">
                    <a:srgbClr val="000000">
                      <a:alpha val="43137"/>
                    </a:srgbClr>
                  </a:outerShdw>
                </a:effectLst>
              </a:rPr>
              <a:t>According to the </a:t>
            </a:r>
            <a:r>
              <a:rPr lang="en-US" b="1" dirty="0" smtClean="0">
                <a:solidFill>
                  <a:srgbClr val="FFFF00"/>
                </a:solidFill>
                <a:effectLst>
                  <a:outerShdw blurRad="38100" dist="38100" dir="2700000" algn="tl">
                    <a:srgbClr val="000000">
                      <a:alpha val="43137"/>
                    </a:srgbClr>
                  </a:outerShdw>
                </a:effectLst>
                <a:hlinkClick r:id="rId2"/>
              </a:rPr>
              <a:t>National Education Association (NEA)</a:t>
            </a:r>
            <a:r>
              <a:rPr lang="en-US" b="1" dirty="0" smtClean="0">
                <a:solidFill>
                  <a:srgbClr val="FFFF00"/>
                </a:solidFill>
                <a:effectLst>
                  <a:outerShdw blurRad="38100" dist="38100" dir="2700000" algn="tl">
                    <a:srgbClr val="000000">
                      <a:alpha val="43137"/>
                    </a:srgbClr>
                  </a:outerShdw>
                </a:effectLst>
              </a:rPr>
              <a:t>, "bullying has become more lethal and has occurred more frequently" than in any time in the previous two decades. </a:t>
            </a:r>
            <a:r>
              <a:rPr lang="en-US" b="1" baseline="30000" dirty="0" smtClean="0">
                <a:solidFill>
                  <a:srgbClr val="FFFF00"/>
                </a:solidFill>
                <a:effectLst>
                  <a:outerShdw blurRad="38100" dist="38100" dir="2700000" algn="tl">
                    <a:srgbClr val="000000">
                      <a:alpha val="43137"/>
                    </a:srgbClr>
                  </a:outerShdw>
                </a:effectLst>
              </a:rPr>
              <a:t>1</a:t>
            </a:r>
            <a:r>
              <a:rPr lang="en-US" b="1" dirty="0" smtClean="0">
                <a:solidFill>
                  <a:srgbClr val="FFFF00"/>
                </a:solidFill>
                <a:effectLst>
                  <a:outerShdw blurRad="38100" dist="38100" dir="2700000" algn="tl">
                    <a:srgbClr val="000000">
                      <a:alpha val="43137"/>
                    </a:srgbClr>
                  </a:outerShdw>
                </a:effectLst>
              </a:rPr>
              <a:t> </a:t>
            </a:r>
          </a:p>
          <a:p>
            <a:r>
              <a:rPr lang="en-US" b="1" dirty="0" smtClean="0">
                <a:solidFill>
                  <a:srgbClr val="FFFF00"/>
                </a:solidFill>
                <a:effectLst>
                  <a:outerShdw blurRad="38100" dist="38100" dir="2700000" algn="tl">
                    <a:srgbClr val="000000">
                      <a:alpha val="43137"/>
                    </a:srgbClr>
                  </a:outerShdw>
                </a:effectLst>
              </a:rPr>
              <a:t>The National Association of School Psychologists (NASP) has called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bullying "the most common form of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violence in society.“</a:t>
            </a:r>
            <a:r>
              <a:rPr lang="en-US" b="1" baseline="30000" dirty="0" smtClean="0">
                <a:solidFill>
                  <a:srgbClr val="FFFF00"/>
                </a:solidFill>
                <a:effectLst>
                  <a:outerShdw blurRad="38100" dist="38100" dir="2700000" algn="tl">
                    <a:srgbClr val="000000">
                      <a:alpha val="43137"/>
                    </a:srgbClr>
                  </a:outerShdw>
                </a:effectLst>
              </a:rPr>
              <a:t> 2</a:t>
            </a:r>
            <a:endParaRPr lang="en-US" b="1" baseline="30000"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914401"/>
            <a:ext cx="8229600" cy="5486400"/>
          </a:xfrm>
          <a:ln>
            <a:noFill/>
          </a:ln>
        </p:spPr>
        <p:txBody>
          <a:bodyPr>
            <a:normAutofit fontScale="92500" lnSpcReduction="10000"/>
          </a:bodyPr>
          <a:lstStyle/>
          <a:p>
            <a:r>
              <a:rPr lang="en-US" b="1" dirty="0" smtClean="0">
                <a:solidFill>
                  <a:srgbClr val="FFFF00"/>
                </a:solidFill>
                <a:effectLst>
                  <a:outerShdw blurRad="38100" dist="38100" dir="2700000" algn="tl">
                    <a:srgbClr val="000000">
                      <a:alpha val="43137"/>
                    </a:srgbClr>
                  </a:outerShdw>
                </a:effectLst>
              </a:rPr>
              <a:t>According to national stats, 1 of every three students grades 6-10 are bullied each year. </a:t>
            </a:r>
            <a:r>
              <a:rPr lang="en-US" b="1" baseline="30000" dirty="0">
                <a:solidFill>
                  <a:srgbClr val="FFFF00"/>
                </a:solidFill>
                <a:effectLst>
                  <a:outerShdw blurRad="38100" dist="38100" dir="2700000" algn="tl">
                    <a:srgbClr val="000000">
                      <a:alpha val="43137"/>
                    </a:srgbClr>
                  </a:outerShdw>
                </a:effectLst>
              </a:rPr>
              <a:t>3</a:t>
            </a:r>
            <a:endParaRPr lang="en-US" b="1" dirty="0" smtClean="0">
              <a:solidFill>
                <a:srgbClr val="FFFF00"/>
              </a:solidFill>
              <a:effectLst>
                <a:outerShdw blurRad="38100" dist="38100" dir="2700000" algn="tl">
                  <a:srgbClr val="000000">
                    <a:alpha val="43137"/>
                  </a:srgbClr>
                </a:outerShdw>
              </a:effectLst>
            </a:endParaRPr>
          </a:p>
          <a:p>
            <a:r>
              <a:rPr lang="en-US" b="1" dirty="0" smtClean="0">
                <a:solidFill>
                  <a:srgbClr val="FFFF00"/>
                </a:solidFill>
                <a:effectLst>
                  <a:outerShdw blurRad="38100" dist="38100" dir="2700000" algn="tl">
                    <a:srgbClr val="000000">
                      <a:alpha val="43137"/>
                    </a:srgbClr>
                  </a:outerShdw>
                </a:effectLst>
              </a:rPr>
              <a:t>One third of high school students polled about issues related to school size said their schools had serious problems with bullying. </a:t>
            </a:r>
            <a:r>
              <a:rPr lang="en-US" b="1" baseline="30000" dirty="0">
                <a:solidFill>
                  <a:srgbClr val="FFFF00"/>
                </a:solidFill>
                <a:effectLst>
                  <a:outerShdw blurRad="38100" dist="38100" dir="2700000" algn="tl">
                    <a:srgbClr val="000000">
                      <a:alpha val="43137"/>
                    </a:srgbClr>
                  </a:outerShdw>
                </a:effectLst>
              </a:rPr>
              <a:t>4</a:t>
            </a:r>
            <a:endParaRPr lang="en-US" b="1" baseline="30000" dirty="0" smtClean="0">
              <a:solidFill>
                <a:srgbClr val="FFFF00"/>
              </a:solidFill>
              <a:effectLst>
                <a:outerShdw blurRad="38100" dist="38100" dir="2700000" algn="tl">
                  <a:srgbClr val="000000">
                    <a:alpha val="43137"/>
                  </a:srgbClr>
                </a:outerShdw>
              </a:effectLst>
            </a:endParaRPr>
          </a:p>
          <a:p>
            <a:r>
              <a:rPr lang="en-US" b="1" dirty="0" smtClean="0">
                <a:solidFill>
                  <a:srgbClr val="FFFF00"/>
                </a:solidFill>
                <a:effectLst>
                  <a:outerShdw blurRad="38100" dist="38100" dir="2700000" algn="tl">
                    <a:srgbClr val="000000">
                      <a:alpha val="43137"/>
                    </a:srgbClr>
                  </a:outerShdw>
                </a:effectLst>
              </a:rPr>
              <a:t>Fifty-five percent of 8- to 11-year-olds and 68 percent of 12- to 15-year-olds say bullying is a big problem. </a:t>
            </a:r>
            <a:r>
              <a:rPr lang="en-US" b="1" baseline="30000" dirty="0">
                <a:solidFill>
                  <a:srgbClr val="FFFF00"/>
                </a:solidFill>
                <a:effectLst>
                  <a:outerShdw blurRad="38100" dist="38100" dir="2700000" algn="tl">
                    <a:srgbClr val="000000">
                      <a:alpha val="43137"/>
                    </a:srgbClr>
                  </a:outerShdw>
                </a:effectLst>
              </a:rPr>
              <a:t>5</a:t>
            </a:r>
            <a:endParaRPr lang="en-US" b="1" baseline="30000" dirty="0" smtClean="0">
              <a:solidFill>
                <a:srgbClr val="FFFF00"/>
              </a:solidFill>
              <a:effectLst>
                <a:outerShdw blurRad="38100" dist="38100" dir="2700000" algn="tl">
                  <a:srgbClr val="000000">
                    <a:alpha val="43137"/>
                  </a:srgbClr>
                </a:outerShdw>
              </a:effectLst>
            </a:endParaRPr>
          </a:p>
          <a:p>
            <a:r>
              <a:rPr lang="en-US" b="1" dirty="0" smtClean="0">
                <a:solidFill>
                  <a:srgbClr val="FFFF00"/>
                </a:solidFill>
                <a:effectLst>
                  <a:outerShdw blurRad="38100" dist="38100" dir="2700000" algn="tl">
                    <a:srgbClr val="000000">
                      <a:alpha val="43137"/>
                    </a:srgbClr>
                  </a:outerShdw>
                </a:effectLst>
              </a:rPr>
              <a:t>80%, both boys and girls -- said they experienced some type of sexual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harassment in school. The results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were the same among urban,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suburban, or rural schools. </a:t>
            </a:r>
            <a:r>
              <a:rPr lang="en-US" b="1" baseline="30000" dirty="0">
                <a:solidFill>
                  <a:srgbClr val="FFFF00"/>
                </a:solidFill>
                <a:effectLst>
                  <a:outerShdw blurRad="38100" dist="38100" dir="2700000" algn="tl">
                    <a:srgbClr val="000000">
                      <a:alpha val="43137"/>
                    </a:srgbClr>
                  </a:outerShdw>
                </a:effectLst>
              </a:rPr>
              <a:t>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effectLst>
                  <a:outerShdw blurRad="38100" dist="38100" dir="2700000" algn="tl">
                    <a:srgbClr val="000000">
                      <a:alpha val="43137"/>
                    </a:srgbClr>
                  </a:outerShdw>
                </a:effectLst>
              </a:rPr>
              <a:t>Examples of Bullying</a:t>
            </a:r>
            <a:endParaRPr lang="en-US" b="1"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a:solidFill>
                  <a:srgbClr val="FFFF00"/>
                </a:solidFill>
                <a:effectLst>
                  <a:outerShdw blurRad="38100" dist="38100" dir="2700000" algn="tl">
                    <a:srgbClr val="000000">
                      <a:alpha val="43137"/>
                    </a:srgbClr>
                  </a:outerShdw>
                </a:effectLst>
              </a:rPr>
              <a:t>Physical </a:t>
            </a:r>
            <a:r>
              <a:rPr lang="en-US" b="1" dirty="0" smtClean="0">
                <a:solidFill>
                  <a:srgbClr val="FFFF00"/>
                </a:solidFill>
                <a:effectLst>
                  <a:outerShdw blurRad="38100" dist="38100" dir="2700000" algn="tl">
                    <a:srgbClr val="000000">
                      <a:alpha val="43137"/>
                    </a:srgbClr>
                  </a:outerShdw>
                </a:effectLst>
              </a:rPr>
              <a:t>Bullying</a:t>
            </a:r>
          </a:p>
          <a:p>
            <a:r>
              <a:rPr lang="en-US" b="1">
                <a:solidFill>
                  <a:srgbClr val="FFFF00"/>
                </a:solidFill>
                <a:effectLst>
                  <a:outerShdw blurRad="38100" dist="38100" dir="2700000" algn="tl">
                    <a:srgbClr val="000000">
                      <a:alpha val="43137"/>
                    </a:srgbClr>
                  </a:outerShdw>
                </a:effectLst>
              </a:rPr>
              <a:t>Verbal </a:t>
            </a:r>
            <a:r>
              <a:rPr lang="en-US" b="1" smtClean="0">
                <a:solidFill>
                  <a:srgbClr val="FFFF00"/>
                </a:solidFill>
                <a:effectLst>
                  <a:outerShdw blurRad="38100" dist="38100" dir="2700000" algn="tl">
                    <a:srgbClr val="000000">
                      <a:alpha val="43137"/>
                    </a:srgbClr>
                  </a:outerShdw>
                </a:effectLst>
              </a:rPr>
              <a:t>/Psychological </a:t>
            </a:r>
            <a:r>
              <a:rPr lang="en-US" b="1" dirty="0" smtClean="0">
                <a:solidFill>
                  <a:srgbClr val="FFFF00"/>
                </a:solidFill>
                <a:effectLst>
                  <a:outerShdw blurRad="38100" dist="38100" dir="2700000" algn="tl">
                    <a:srgbClr val="000000">
                      <a:alpha val="43137"/>
                    </a:srgbClr>
                  </a:outerShdw>
                </a:effectLst>
              </a:rPr>
              <a:t>Bullying</a:t>
            </a:r>
            <a:endParaRPr lang="en-US" dirty="0">
              <a:solidFill>
                <a:srgbClr val="FFFF00"/>
              </a:solidFill>
              <a:effectLst>
                <a:outerShdw blurRad="38100" dist="38100" dir="2700000" algn="tl">
                  <a:srgbClr val="000000">
                    <a:alpha val="43137"/>
                  </a:srgbClr>
                </a:outerShdw>
              </a:effectLst>
            </a:endParaRPr>
          </a:p>
          <a:p>
            <a:r>
              <a:rPr lang="en-US" b="1" dirty="0" smtClean="0">
                <a:solidFill>
                  <a:srgbClr val="FFFF00"/>
                </a:solidFill>
                <a:effectLst>
                  <a:outerShdw blurRad="38100" dist="38100" dir="2700000" algn="tl">
                    <a:srgbClr val="000000">
                      <a:alpha val="43137"/>
                    </a:srgbClr>
                  </a:outerShdw>
                </a:effectLst>
              </a:rPr>
              <a:t>Sexual Bullying</a:t>
            </a:r>
          </a:p>
          <a:p>
            <a:r>
              <a:rPr lang="en-US" b="1" dirty="0">
                <a:solidFill>
                  <a:srgbClr val="FFFF00"/>
                </a:solidFill>
                <a:effectLst>
                  <a:outerShdw blurRad="38100" dist="38100" dir="2700000" algn="tl">
                    <a:srgbClr val="000000">
                      <a:alpha val="43137"/>
                    </a:srgbClr>
                  </a:outerShdw>
                </a:effectLst>
              </a:rPr>
              <a:t>Social/Relational Bullying</a:t>
            </a:r>
            <a:endParaRPr lang="en-US" dirty="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Cyber </a:t>
            </a:r>
            <a:r>
              <a:rPr lang="en-US" b="1" dirty="0" smtClean="0">
                <a:solidFill>
                  <a:srgbClr val="FFFF00"/>
                </a:solidFill>
                <a:effectLst>
                  <a:outerShdw blurRad="38100" dist="38100" dir="2700000" algn="tl">
                    <a:srgbClr val="000000">
                      <a:alpha val="43137"/>
                    </a:srgbClr>
                  </a:outerShdw>
                </a:effectLst>
              </a:rPr>
              <a:t>bullying </a:t>
            </a:r>
            <a:endParaRPr lang="en-US" dirty="0">
              <a:solidFill>
                <a:srgbClr val="FFFF00"/>
              </a:solidFill>
              <a:effectLst>
                <a:outerShdw blurRad="38100" dist="38100" dir="2700000" algn="tl">
                  <a:srgbClr val="000000">
                    <a:alpha val="43137"/>
                  </a:srgbClr>
                </a:outerShdw>
              </a:effectLst>
            </a:endParaRPr>
          </a:p>
          <a:p>
            <a:endParaRPr lang="en-US" b="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2728"/>
          </a:xfrm>
        </p:spPr>
        <p:txBody>
          <a:bodyPr/>
          <a:lstStyle/>
          <a:p>
            <a:r>
              <a:rPr lang="en-US" b="1" dirty="0" smtClean="0">
                <a:solidFill>
                  <a:srgbClr val="002060"/>
                </a:solidFill>
                <a:effectLst>
                  <a:outerShdw blurRad="38100" dist="38100" dir="2700000" algn="tl">
                    <a:srgbClr val="000000">
                      <a:alpha val="43137"/>
                    </a:srgbClr>
                  </a:outerShdw>
                </a:effectLst>
              </a:rPr>
              <a:t>Cyber-Bullying</a:t>
            </a:r>
            <a:endParaRPr lang="en-US" b="1"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524000"/>
            <a:ext cx="8229600" cy="4625609"/>
          </a:xfrm>
        </p:spPr>
        <p:txBody>
          <a:bodyPr/>
          <a:lstStyle/>
          <a:p>
            <a:r>
              <a:rPr lang="en-US" b="1" dirty="0">
                <a:solidFill>
                  <a:srgbClr val="FFFF00"/>
                </a:solidFill>
                <a:effectLst>
                  <a:outerShdw blurRad="38100" dist="38100" dir="2700000" algn="tl">
                    <a:srgbClr val="000000">
                      <a:alpha val="43137"/>
                    </a:srgbClr>
                  </a:outerShdw>
                </a:effectLst>
              </a:rPr>
              <a:t>The increase of social media and almost universal access to e-mail, texting, twitter, and other electronic media have led to cyber bullying. This makes it easier to victimize someone, because you </a:t>
            </a:r>
            <a:r>
              <a:rPr lang="en-US" b="1" dirty="0" smtClean="0">
                <a:solidFill>
                  <a:srgbClr val="FFFF00"/>
                </a:solidFill>
                <a:effectLst>
                  <a:outerShdw blurRad="38100" dist="38100" dir="2700000" algn="tl">
                    <a:srgbClr val="000000">
                      <a:alpha val="43137"/>
                    </a:srgbClr>
                  </a:outerShdw>
                </a:effectLst>
              </a:rPr>
              <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can </a:t>
            </a:r>
            <a:r>
              <a:rPr lang="en-US" b="1" dirty="0">
                <a:solidFill>
                  <a:srgbClr val="FFFF00"/>
                </a:solidFill>
                <a:effectLst>
                  <a:outerShdw blurRad="38100" dist="38100" dir="2700000" algn="tl">
                    <a:srgbClr val="000000">
                      <a:alpha val="43137"/>
                    </a:srgbClr>
                  </a:outerShdw>
                </a:effectLst>
              </a:rPr>
              <a:t>do it without having to look that person in the eye or immediately see the damage being done.</a:t>
            </a:r>
          </a:p>
          <a:p>
            <a:endParaRPr lang="en-US"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quot;/&gt;&lt;property id=&quot;20307&quot; value=&quot;256&quot;/&gt;&lt;/object&gt;&lt;object type=&quot;3&quot; unique_id=&quot;10005&quot;&gt;&lt;property id=&quot;20148&quot; value=&quot;5&quot;/&gt;&lt;property id=&quot;20300&quot; value=&quot;Slide 7&quot;/&gt;&lt;property id=&quot;20307&quot; value=&quot;257&quot;/&gt;&lt;/object&gt;&lt;object type=&quot;3&quot; unique_id=&quot;10006&quot;&gt;&lt;property id=&quot;20148&quot; value=&quot;5&quot;/&gt;&lt;property id=&quot;20300&quot; value=&quot;Slide 8&quot;/&gt;&lt;property id=&quot;20307&quot; value=&quot;258&quot;/&gt;&lt;/object&gt;&lt;object type=&quot;3&quot; unique_id=&quot;10007&quot;&gt;&lt;property id=&quot;20148&quot; value=&quot;5&quot;/&gt;&lt;property id=&quot;20300&quot; value=&quot;Slide 16 - &amp;quot;References&amp;quot;&quot;/&gt;&lt;property id=&quot;20307&quot; value=&quot;259&quot;/&gt;&lt;/object&gt;&lt;object type=&quot;3&quot; unique_id=&quot;10068&quot;&gt;&lt;property id=&quot;20148&quot; value=&quot;5&quot;/&gt;&lt;property id=&quot;20300&quot; value=&quot;Slide 9 - &amp;quot;Examples of Bullying&amp;quot;&quot;/&gt;&lt;property id=&quot;20307&quot; value=&quot;260&quot;/&gt;&lt;/object&gt;&lt;object type=&quot;3&quot; unique_id=&quot;10069&quot;&gt;&lt;property id=&quot;20148&quot; value=&quot;5&quot;/&gt;&lt;property id=&quot;20300&quot; value=&quot;Slide 11 - &amp;quot;Warning Signs a Child Being Bullied&amp;#x0D;&amp;#x0A;&amp;quot;&quot;/&gt;&lt;property id=&quot;20307&quot; value=&quot;261&quot;/&gt;&lt;/object&gt;&lt;object type=&quot;3&quot; unique_id=&quot;10070&quot;&gt;&lt;property id=&quot;20148&quot; value=&quot;5&quot;/&gt;&lt;property id=&quot;20300&quot; value=&quot;Slide 4&quot;/&gt;&lt;property id=&quot;20307&quot; value=&quot;262&quot;/&gt;&lt;/object&gt;&lt;object type=&quot;3&quot; unique_id=&quot;10071&quot;&gt;&lt;property id=&quot;20148&quot; value=&quot;5&quot;/&gt;&lt;property id=&quot;20300&quot; value=&quot;Slide 10 - &amp;quot;Cyber-Bullying&amp;quot;&quot;/&gt;&lt;property id=&quot;20307&quot; value=&quot;263&quot;/&gt;&lt;/object&gt;&lt;object type=&quot;3&quot; unique_id=&quot;10172&quot;&gt;&lt;property id=&quot;20148&quot; value=&quot;5&quot;/&gt;&lt;property id=&quot;20300&quot; value=&quot;Slide 5 - &amp;quot;“Just Guys are Bullies”&amp;quot;&quot;/&gt;&lt;property id=&quot;20307&quot; value=&quot;269&quot;/&gt;&lt;/object&gt;&lt;object type=&quot;3&quot; unique_id=&quot;10173&quot;&gt;&lt;property id=&quot;20148&quot; value=&quot;5&quot;/&gt;&lt;property id=&quot;20300&quot; value=&quot;Slide 6 - &amp;quot;Statistics&amp;quot;&quot;/&gt;&lt;property id=&quot;20307&quot; value=&quot;268&quot;/&gt;&lt;/object&gt;&lt;object type=&quot;3&quot; unique_id=&quot;10174&quot;&gt;&lt;property id=&quot;20148&quot; value=&quot;5&quot;/&gt;&lt;property id=&quot;20300&quot; value=&quot;Slide 12 - &amp;quot;Bullying and Crime&amp;quot;&quot;/&gt;&lt;property id=&quot;20307&quot; value=&quot;264&quot;/&gt;&lt;/object&gt;&lt;object type=&quot;3&quot; unique_id=&quot;10175&quot;&gt;&lt;property id=&quot;20148&quot; value=&quot;5&quot;/&gt;&lt;property id=&quot;20300&quot; value=&quot;Slide 13 - &amp;quot;Warning Signs a Child Might Be Bullying Someone&amp;#x0D;&amp;#x0A;&amp;quot;&quot;/&gt;&lt;property id=&quot;20307&quot; value=&quot;265&quot;/&gt;&lt;/object&gt;&lt;object type=&quot;3&quot; unique_id=&quot;10176&quot;&gt;&lt;property id=&quot;20148&quot; value=&quot;5&quot;/&gt;&lt;property id=&quot;20300&quot; value=&quot;Slide 14 - &amp;quot;Build Resilience&amp;#x0D;&amp;#x0A;&amp;quot;&quot;/&gt;&lt;property id=&quot;20307&quot; value=&quot;266&quot;/&gt;&lt;/object&gt;&lt;object type=&quot;3&quot; unique_id=&quot;10177&quot;&gt;&lt;property id=&quot;20148&quot; value=&quot;5&quot;/&gt;&lt;property id=&quot;20300&quot; value=&quot;Slide 15 - &amp;quot;What Can Parents Do?&amp;quot;&quot;/&gt;&lt;property id=&quot;20307&quot; value=&quot;267&quot;/&gt;&lt;/object&gt;&lt;object type=&quot;3&quot; unique_id=&quot;10322&quot;&gt;&lt;property id=&quot;20148&quot; value=&quot;5&quot;/&gt;&lt;property id=&quot;20300&quot; value=&quot;Slide 1&quot;/&gt;&lt;property id=&quot;20307&quot; value=&quot;270&quot;/&gt;&lt;/object&gt;&lt;object type=&quot;3&quot; unique_id=&quot;10340&quot;&gt;&lt;property id=&quot;20148&quot; value=&quot;5&quot;/&gt;&lt;property id=&quot;20300&quot; value=&quot;Slide 17&quot;/&gt;&lt;property id=&quot;20307&quot; value=&quot;271&quot;/&gt;&lt;/object&gt;&lt;object type=&quot;3&quot; unique_id=&quot;10413&quot;&gt;&lt;property id=&quot;20148&quot; value=&quot;5&quot;/&gt;&lt;property id=&quot;20300&quot; value=&quot;Slide 3&quot;/&gt;&lt;property id=&quot;20307&quot; value=&quot;272&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639</TotalTime>
  <Words>1933</Words>
  <Application>Microsoft Office PowerPoint</Application>
  <PresentationFormat>On-screen Show (4:3)</PresentationFormat>
  <Paragraphs>139</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Slide 1</vt:lpstr>
      <vt:lpstr>Slide 2</vt:lpstr>
      <vt:lpstr>Slide 3</vt:lpstr>
      <vt:lpstr>“Just Guys are Bullies”</vt:lpstr>
      <vt:lpstr>Statistics</vt:lpstr>
      <vt:lpstr>Slide 6</vt:lpstr>
      <vt:lpstr>Slide 7</vt:lpstr>
      <vt:lpstr>Examples of Bullying</vt:lpstr>
      <vt:lpstr>Cyber-Bullying</vt:lpstr>
      <vt:lpstr>Warning Signs a Child Being Bullied </vt:lpstr>
      <vt:lpstr>Bullying and Crime</vt:lpstr>
      <vt:lpstr>Warning Signs a Child Might Be Bullying Someone </vt:lpstr>
      <vt:lpstr>Build Resilience </vt:lpstr>
      <vt:lpstr>What Can Parents Do?</vt:lpstr>
      <vt:lpstr>References</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Larry Blackmer</dc:creator>
  <cp:lastModifiedBy>WMassistant</cp:lastModifiedBy>
  <cp:revision>35</cp:revision>
  <dcterms:created xsi:type="dcterms:W3CDTF">2011-10-15T16:30:10Z</dcterms:created>
  <dcterms:modified xsi:type="dcterms:W3CDTF">2011-11-03T19:47:53Z</dcterms:modified>
</cp:coreProperties>
</file>