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ppt" ContentType="application/vnd.ms-powerpoint"/>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73" r:id="rId6"/>
    <p:sldId id="259" r:id="rId7"/>
    <p:sldId id="260" r:id="rId8"/>
    <p:sldId id="264" r:id="rId9"/>
    <p:sldId id="265" r:id="rId10"/>
    <p:sldId id="266" r:id="rId11"/>
    <p:sldId id="267" r:id="rId12"/>
    <p:sldId id="268" r:id="rId13"/>
    <p:sldId id="269" r:id="rId14"/>
    <p:sldId id="274" r:id="rId15"/>
    <p:sldId id="270" r:id="rId16"/>
    <p:sldId id="272" r:id="rId17"/>
    <p:sldId id="276" r:id="rId18"/>
    <p:sldId id="278" r:id="rId19"/>
    <p:sldId id="277" r:id="rId20"/>
    <p:sldId id="279" r:id="rId21"/>
    <p:sldId id="280" r:id="rId22"/>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FF"/>
    <a:srgbClr val="FF3399"/>
    <a:srgbClr val="6600CC"/>
    <a:srgbClr val="66FF66"/>
    <a:srgbClr val="FF0066"/>
    <a:srgbClr val="0066FF"/>
    <a:srgbClr val="CC3300"/>
    <a:srgbClr val="000000"/>
    <a:srgbClr val="FF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78824" autoAdjust="0"/>
  </p:normalViewPr>
  <p:slideViewPr>
    <p:cSldViewPr>
      <p:cViewPr>
        <p:scale>
          <a:sx n="50" d="100"/>
          <a:sy n="50" d="100"/>
        </p:scale>
        <p:origin x="-1638" y="-7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5AC29F-CBF7-4127-BC1F-8ADBD3DA5E0D}"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5B8C4BCC-7FB8-4B36-9259-4D3A4185315E}">
      <dgm:prSet phldrT="[Text]" custT="1"/>
      <dgm:spPr/>
      <dgm:t>
        <a:bodyPr/>
        <a:lstStyle/>
        <a:p>
          <a:r>
            <a:rPr lang="en-US" sz="2800" b="1" dirty="0" smtClean="0">
              <a:latin typeface="Arial Narrow" pitchFamily="34" charset="0"/>
            </a:rPr>
            <a:t>Provide Financial Aid</a:t>
          </a:r>
          <a:endParaRPr lang="en-US" sz="2800" b="1" dirty="0">
            <a:latin typeface="Arial Narrow" pitchFamily="34" charset="0"/>
          </a:endParaRPr>
        </a:p>
      </dgm:t>
    </dgm:pt>
    <dgm:pt modelId="{1781DE74-4545-45A7-ABFC-E632EF533D4E}" type="parTrans" cxnId="{409FCB0C-EA6E-4F57-9C25-A89A925E018A}">
      <dgm:prSet/>
      <dgm:spPr/>
      <dgm:t>
        <a:bodyPr/>
        <a:lstStyle/>
        <a:p>
          <a:endParaRPr lang="en-US"/>
        </a:p>
      </dgm:t>
    </dgm:pt>
    <dgm:pt modelId="{AAF883F0-2B35-4CCD-A7C1-1FF40F78B15E}" type="sibTrans" cxnId="{409FCB0C-EA6E-4F57-9C25-A89A925E018A}">
      <dgm:prSet/>
      <dgm:spPr/>
      <dgm:t>
        <a:bodyPr/>
        <a:lstStyle/>
        <a:p>
          <a:endParaRPr lang="en-US"/>
        </a:p>
      </dgm:t>
    </dgm:pt>
    <dgm:pt modelId="{A0FB0B11-4C62-47F3-A8BE-BE944BC6B2DD}">
      <dgm:prSet phldrT="[Text]" custT="1"/>
      <dgm:spPr/>
      <dgm:t>
        <a:bodyPr/>
        <a:lstStyle/>
        <a:p>
          <a:pPr>
            <a:lnSpc>
              <a:spcPct val="100000"/>
            </a:lnSpc>
            <a:spcBef>
              <a:spcPts val="0"/>
            </a:spcBef>
            <a:spcAft>
              <a:spcPts val="0"/>
            </a:spcAft>
          </a:pPr>
          <a:r>
            <a:rPr lang="en-US" sz="2800" b="1" dirty="0" smtClean="0">
              <a:effectLst>
                <a:outerShdw blurRad="38100" dist="38100" dir="2700000" algn="tl">
                  <a:srgbClr val="000000">
                    <a:alpha val="43137"/>
                  </a:srgbClr>
                </a:outerShdw>
              </a:effectLst>
              <a:latin typeface="Arial Narrow" pitchFamily="34" charset="0"/>
            </a:rPr>
            <a:t>Show Unconditional Love</a:t>
          </a:r>
          <a:endParaRPr lang="en-US" sz="2800" b="1" dirty="0">
            <a:effectLst>
              <a:outerShdw blurRad="38100" dist="38100" dir="2700000" algn="tl">
                <a:srgbClr val="000000">
                  <a:alpha val="43137"/>
                </a:srgbClr>
              </a:outerShdw>
            </a:effectLst>
            <a:latin typeface="Arial Narrow" pitchFamily="34" charset="0"/>
          </a:endParaRPr>
        </a:p>
      </dgm:t>
    </dgm:pt>
    <dgm:pt modelId="{2D30DD9E-F80A-4747-9F39-653BBD4C0AC3}" type="parTrans" cxnId="{576ABD65-0104-4151-A5DB-EFA7A80C8475}">
      <dgm:prSet/>
      <dgm:spPr/>
      <dgm:t>
        <a:bodyPr/>
        <a:lstStyle/>
        <a:p>
          <a:endParaRPr lang="en-US"/>
        </a:p>
      </dgm:t>
    </dgm:pt>
    <dgm:pt modelId="{D7CF8000-AE67-4DE3-9D50-610D15D68F2E}" type="sibTrans" cxnId="{576ABD65-0104-4151-A5DB-EFA7A80C8475}">
      <dgm:prSet/>
      <dgm:spPr/>
      <dgm:t>
        <a:bodyPr/>
        <a:lstStyle/>
        <a:p>
          <a:endParaRPr lang="en-US"/>
        </a:p>
      </dgm:t>
    </dgm:pt>
    <dgm:pt modelId="{5F1FF1E2-AB7F-4629-870B-533E987EAA7B}">
      <dgm:prSet phldrT="[Text]" custT="1"/>
      <dgm:spPr/>
      <dgm:t>
        <a:bodyPr/>
        <a:lstStyle/>
        <a:p>
          <a:r>
            <a:rPr lang="en-US" sz="2800" b="1" dirty="0" smtClean="0">
              <a:effectLst>
                <a:outerShdw blurRad="38100" dist="38100" dir="2700000" algn="tl">
                  <a:srgbClr val="000000">
                    <a:alpha val="43137"/>
                  </a:srgbClr>
                </a:outerShdw>
              </a:effectLst>
              <a:latin typeface="Arial Narrow" pitchFamily="34" charset="0"/>
            </a:rPr>
            <a:t>Share Grief </a:t>
          </a:r>
          <a:endParaRPr lang="en-US" sz="2800" b="1" dirty="0">
            <a:effectLst>
              <a:outerShdw blurRad="38100" dist="38100" dir="2700000" algn="tl">
                <a:srgbClr val="000000">
                  <a:alpha val="43137"/>
                </a:srgbClr>
              </a:outerShdw>
            </a:effectLst>
            <a:latin typeface="Arial Narrow" pitchFamily="34" charset="0"/>
          </a:endParaRPr>
        </a:p>
      </dgm:t>
    </dgm:pt>
    <dgm:pt modelId="{CE2A1FBD-F28B-4113-8217-2284FE79FEE3}" type="parTrans" cxnId="{5A7E6FA2-6800-4EB2-9EFE-A609DCA342FA}">
      <dgm:prSet/>
      <dgm:spPr/>
      <dgm:t>
        <a:bodyPr/>
        <a:lstStyle/>
        <a:p>
          <a:endParaRPr lang="en-US"/>
        </a:p>
      </dgm:t>
    </dgm:pt>
    <dgm:pt modelId="{797758D5-DF4C-4F79-BA0D-DE8841E68178}" type="sibTrans" cxnId="{5A7E6FA2-6800-4EB2-9EFE-A609DCA342FA}">
      <dgm:prSet/>
      <dgm:spPr/>
      <dgm:t>
        <a:bodyPr/>
        <a:lstStyle/>
        <a:p>
          <a:endParaRPr lang="en-US"/>
        </a:p>
      </dgm:t>
    </dgm:pt>
    <dgm:pt modelId="{D1D2E47B-858D-4152-B449-024607CE6B4E}">
      <dgm:prSet phldrT="[Text]" custT="1"/>
      <dgm:spPr/>
      <dgm:t>
        <a:bodyPr/>
        <a:lstStyle/>
        <a:p>
          <a:r>
            <a:rPr lang="en-US" sz="2800" b="1" dirty="0" smtClean="0">
              <a:effectLst>
                <a:outerShdw blurRad="38100" dist="38100" dir="2700000" algn="tl">
                  <a:srgbClr val="000000">
                    <a:alpha val="43137"/>
                  </a:srgbClr>
                </a:outerShdw>
              </a:effectLst>
              <a:latin typeface="Arial Narrow" pitchFamily="34" charset="0"/>
            </a:rPr>
            <a:t>Promise Hope</a:t>
          </a:r>
          <a:endParaRPr lang="en-US" sz="2800" b="1" dirty="0">
            <a:effectLst>
              <a:outerShdw blurRad="38100" dist="38100" dir="2700000" algn="tl">
                <a:srgbClr val="000000">
                  <a:alpha val="43137"/>
                </a:srgbClr>
              </a:outerShdw>
            </a:effectLst>
            <a:latin typeface="Arial Narrow" pitchFamily="34" charset="0"/>
          </a:endParaRPr>
        </a:p>
      </dgm:t>
    </dgm:pt>
    <dgm:pt modelId="{B52677C0-1E08-4655-ADAD-4667FB1D2BC8}" type="parTrans" cxnId="{868F1C44-2EA0-4C8C-8314-13F2400AF0FD}">
      <dgm:prSet/>
      <dgm:spPr/>
      <dgm:t>
        <a:bodyPr/>
        <a:lstStyle/>
        <a:p>
          <a:endParaRPr lang="en-US"/>
        </a:p>
      </dgm:t>
    </dgm:pt>
    <dgm:pt modelId="{24C8828F-6478-4DE0-9EC2-1CE27187DECD}" type="sibTrans" cxnId="{868F1C44-2EA0-4C8C-8314-13F2400AF0FD}">
      <dgm:prSet/>
      <dgm:spPr/>
      <dgm:t>
        <a:bodyPr/>
        <a:lstStyle/>
        <a:p>
          <a:endParaRPr lang="en-US"/>
        </a:p>
      </dgm:t>
    </dgm:pt>
    <dgm:pt modelId="{83305ABF-E8C8-449B-93C4-C5AE44D26738}">
      <dgm:prSet phldrT="[Text]" custT="1"/>
      <dgm:spPr/>
      <dgm:t>
        <a:bodyPr/>
        <a:lstStyle/>
        <a:p>
          <a:pPr>
            <a:lnSpc>
              <a:spcPct val="100000"/>
            </a:lnSpc>
            <a:spcAft>
              <a:spcPts val="0"/>
            </a:spcAft>
          </a:pPr>
          <a:r>
            <a:rPr lang="en-US" sz="2800" b="1" dirty="0" smtClean="0">
              <a:solidFill>
                <a:schemeClr val="bg1"/>
              </a:solidFill>
              <a:effectLst>
                <a:outerShdw blurRad="38100" dist="38100" dir="2700000" algn="tl">
                  <a:srgbClr val="000000">
                    <a:alpha val="43137"/>
                  </a:srgbClr>
                </a:outerShdw>
              </a:effectLst>
              <a:latin typeface="Arial Narrow" pitchFamily="34" charset="0"/>
            </a:rPr>
            <a:t>Supplement Needed Care</a:t>
          </a:r>
          <a:endParaRPr lang="en-US" sz="2800" b="1" dirty="0">
            <a:solidFill>
              <a:schemeClr val="bg1"/>
            </a:solidFill>
            <a:effectLst>
              <a:outerShdw blurRad="38100" dist="38100" dir="2700000" algn="tl">
                <a:srgbClr val="000000">
                  <a:alpha val="43137"/>
                </a:srgbClr>
              </a:outerShdw>
            </a:effectLst>
            <a:latin typeface="Arial Narrow" pitchFamily="34" charset="0"/>
          </a:endParaRPr>
        </a:p>
      </dgm:t>
    </dgm:pt>
    <dgm:pt modelId="{6A6CDC1C-EDDB-47E9-8E16-11E05C22A3B7}" type="parTrans" cxnId="{E7BCC25D-B0C7-4722-9080-84A1AACA3D77}">
      <dgm:prSet/>
      <dgm:spPr/>
      <dgm:t>
        <a:bodyPr/>
        <a:lstStyle/>
        <a:p>
          <a:endParaRPr lang="en-US"/>
        </a:p>
      </dgm:t>
    </dgm:pt>
    <dgm:pt modelId="{10120B9E-35AC-46D5-A70A-990E6F18ADF8}" type="sibTrans" cxnId="{E7BCC25D-B0C7-4722-9080-84A1AACA3D77}">
      <dgm:prSet/>
      <dgm:spPr/>
      <dgm:t>
        <a:bodyPr/>
        <a:lstStyle/>
        <a:p>
          <a:endParaRPr lang="en-US"/>
        </a:p>
      </dgm:t>
    </dgm:pt>
    <dgm:pt modelId="{FFFCEB35-47B1-41F2-821D-4818F794291D}" type="pres">
      <dgm:prSet presAssocID="{8E5AC29F-CBF7-4127-BC1F-8ADBD3DA5E0D}" presName="Name0" presStyleCnt="0">
        <dgm:presLayoutVars>
          <dgm:dir/>
          <dgm:resizeHandles val="exact"/>
        </dgm:presLayoutVars>
      </dgm:prSet>
      <dgm:spPr/>
      <dgm:t>
        <a:bodyPr/>
        <a:lstStyle/>
        <a:p>
          <a:endParaRPr lang="en-US"/>
        </a:p>
      </dgm:t>
    </dgm:pt>
    <dgm:pt modelId="{353106C3-5F82-4728-8B13-B6CB238D0152}" type="pres">
      <dgm:prSet presAssocID="{8E5AC29F-CBF7-4127-BC1F-8ADBD3DA5E0D}" presName="cycle" presStyleCnt="0"/>
      <dgm:spPr/>
    </dgm:pt>
    <dgm:pt modelId="{E2EDA7E2-DA1D-465D-95F2-E777EA3A9390}" type="pres">
      <dgm:prSet presAssocID="{5B8C4BCC-7FB8-4B36-9259-4D3A4185315E}" presName="nodeFirstNode" presStyleLbl="node1" presStyleIdx="0" presStyleCnt="5" custScaleX="105864">
        <dgm:presLayoutVars>
          <dgm:bulletEnabled val="1"/>
        </dgm:presLayoutVars>
      </dgm:prSet>
      <dgm:spPr/>
      <dgm:t>
        <a:bodyPr/>
        <a:lstStyle/>
        <a:p>
          <a:endParaRPr lang="en-US"/>
        </a:p>
      </dgm:t>
    </dgm:pt>
    <dgm:pt modelId="{0F653CEB-17ED-484F-9AF6-FE377092E464}" type="pres">
      <dgm:prSet presAssocID="{AAF883F0-2B35-4CCD-A7C1-1FF40F78B15E}" presName="sibTransFirstNode" presStyleLbl="bgShp" presStyleIdx="0" presStyleCnt="1"/>
      <dgm:spPr/>
      <dgm:t>
        <a:bodyPr/>
        <a:lstStyle/>
        <a:p>
          <a:endParaRPr lang="en-US"/>
        </a:p>
      </dgm:t>
    </dgm:pt>
    <dgm:pt modelId="{822783DE-DFD7-4A0E-B598-EFD9E8F2AB55}" type="pres">
      <dgm:prSet presAssocID="{A0FB0B11-4C62-47F3-A8BE-BE944BC6B2DD}" presName="nodeFollowingNodes" presStyleLbl="node1" presStyleIdx="1" presStyleCnt="5" custScaleX="113370" custScaleY="118837">
        <dgm:presLayoutVars>
          <dgm:bulletEnabled val="1"/>
        </dgm:presLayoutVars>
      </dgm:prSet>
      <dgm:spPr/>
      <dgm:t>
        <a:bodyPr/>
        <a:lstStyle/>
        <a:p>
          <a:endParaRPr lang="en-US"/>
        </a:p>
      </dgm:t>
    </dgm:pt>
    <dgm:pt modelId="{FCDDA102-CC19-4487-940A-1462E5049BB1}" type="pres">
      <dgm:prSet presAssocID="{5F1FF1E2-AB7F-4629-870B-533E987EAA7B}" presName="nodeFollowingNodes" presStyleLbl="node1" presStyleIdx="2" presStyleCnt="5" custScaleX="107181" custRadScaleRad="105544" custRadScaleInc="-7440">
        <dgm:presLayoutVars>
          <dgm:bulletEnabled val="1"/>
        </dgm:presLayoutVars>
      </dgm:prSet>
      <dgm:spPr/>
      <dgm:t>
        <a:bodyPr/>
        <a:lstStyle/>
        <a:p>
          <a:endParaRPr lang="en-US"/>
        </a:p>
      </dgm:t>
    </dgm:pt>
    <dgm:pt modelId="{C387BD8B-CF0E-4900-8C9F-74A28C0DB81E}" type="pres">
      <dgm:prSet presAssocID="{D1D2E47B-858D-4152-B449-024607CE6B4E}" presName="nodeFollowingNodes" presStyleLbl="node1" presStyleIdx="3" presStyleCnt="5" custScaleX="109352" custRadScaleRad="101731" custRadScaleInc="3129">
        <dgm:presLayoutVars>
          <dgm:bulletEnabled val="1"/>
        </dgm:presLayoutVars>
      </dgm:prSet>
      <dgm:spPr/>
      <dgm:t>
        <a:bodyPr/>
        <a:lstStyle/>
        <a:p>
          <a:endParaRPr lang="en-US"/>
        </a:p>
      </dgm:t>
    </dgm:pt>
    <dgm:pt modelId="{AA05FA30-AA43-4B9F-8005-A530ED99278F}" type="pres">
      <dgm:prSet presAssocID="{83305ABF-E8C8-449B-93C4-C5AE44D26738}" presName="nodeFollowingNodes" presStyleLbl="node1" presStyleIdx="4" presStyleCnt="5" custScaleX="103495" custScaleY="118837">
        <dgm:presLayoutVars>
          <dgm:bulletEnabled val="1"/>
        </dgm:presLayoutVars>
      </dgm:prSet>
      <dgm:spPr/>
      <dgm:t>
        <a:bodyPr/>
        <a:lstStyle/>
        <a:p>
          <a:endParaRPr lang="en-US"/>
        </a:p>
      </dgm:t>
    </dgm:pt>
  </dgm:ptLst>
  <dgm:cxnLst>
    <dgm:cxn modelId="{38B39979-F0FB-475A-81E1-39C8377B973B}" type="presOf" srcId="{8E5AC29F-CBF7-4127-BC1F-8ADBD3DA5E0D}" destId="{FFFCEB35-47B1-41F2-821D-4818F794291D}" srcOrd="0" destOrd="0" presId="urn:microsoft.com/office/officeart/2005/8/layout/cycle3"/>
    <dgm:cxn modelId="{E7BCC25D-B0C7-4722-9080-84A1AACA3D77}" srcId="{8E5AC29F-CBF7-4127-BC1F-8ADBD3DA5E0D}" destId="{83305ABF-E8C8-449B-93C4-C5AE44D26738}" srcOrd="4" destOrd="0" parTransId="{6A6CDC1C-EDDB-47E9-8E16-11E05C22A3B7}" sibTransId="{10120B9E-35AC-46D5-A70A-990E6F18ADF8}"/>
    <dgm:cxn modelId="{3E580BAE-4C90-4477-9E7B-D3D56FC1FE0E}" type="presOf" srcId="{5B8C4BCC-7FB8-4B36-9259-4D3A4185315E}" destId="{E2EDA7E2-DA1D-465D-95F2-E777EA3A9390}" srcOrd="0" destOrd="0" presId="urn:microsoft.com/office/officeart/2005/8/layout/cycle3"/>
    <dgm:cxn modelId="{409FCB0C-EA6E-4F57-9C25-A89A925E018A}" srcId="{8E5AC29F-CBF7-4127-BC1F-8ADBD3DA5E0D}" destId="{5B8C4BCC-7FB8-4B36-9259-4D3A4185315E}" srcOrd="0" destOrd="0" parTransId="{1781DE74-4545-45A7-ABFC-E632EF533D4E}" sibTransId="{AAF883F0-2B35-4CCD-A7C1-1FF40F78B15E}"/>
    <dgm:cxn modelId="{EB98ACDC-AF35-4748-A26A-314D9AAD91E8}" type="presOf" srcId="{5F1FF1E2-AB7F-4629-870B-533E987EAA7B}" destId="{FCDDA102-CC19-4487-940A-1462E5049BB1}" srcOrd="0" destOrd="0" presId="urn:microsoft.com/office/officeart/2005/8/layout/cycle3"/>
    <dgm:cxn modelId="{772B9521-F330-4657-BF4E-809C26E689EB}" type="presOf" srcId="{A0FB0B11-4C62-47F3-A8BE-BE944BC6B2DD}" destId="{822783DE-DFD7-4A0E-B598-EFD9E8F2AB55}" srcOrd="0" destOrd="0" presId="urn:microsoft.com/office/officeart/2005/8/layout/cycle3"/>
    <dgm:cxn modelId="{5A7E6FA2-6800-4EB2-9EFE-A609DCA342FA}" srcId="{8E5AC29F-CBF7-4127-BC1F-8ADBD3DA5E0D}" destId="{5F1FF1E2-AB7F-4629-870B-533E987EAA7B}" srcOrd="2" destOrd="0" parTransId="{CE2A1FBD-F28B-4113-8217-2284FE79FEE3}" sibTransId="{797758D5-DF4C-4F79-BA0D-DE8841E68178}"/>
    <dgm:cxn modelId="{557739C9-FCAD-4055-8E21-A55342E17272}" type="presOf" srcId="{D1D2E47B-858D-4152-B449-024607CE6B4E}" destId="{C387BD8B-CF0E-4900-8C9F-74A28C0DB81E}" srcOrd="0" destOrd="0" presId="urn:microsoft.com/office/officeart/2005/8/layout/cycle3"/>
    <dgm:cxn modelId="{576ABD65-0104-4151-A5DB-EFA7A80C8475}" srcId="{8E5AC29F-CBF7-4127-BC1F-8ADBD3DA5E0D}" destId="{A0FB0B11-4C62-47F3-A8BE-BE944BC6B2DD}" srcOrd="1" destOrd="0" parTransId="{2D30DD9E-F80A-4747-9F39-653BBD4C0AC3}" sibTransId="{D7CF8000-AE67-4DE3-9D50-610D15D68F2E}"/>
    <dgm:cxn modelId="{345D4660-A849-424D-94B5-AC1A05392ECD}" type="presOf" srcId="{AAF883F0-2B35-4CCD-A7C1-1FF40F78B15E}" destId="{0F653CEB-17ED-484F-9AF6-FE377092E464}" srcOrd="0" destOrd="0" presId="urn:microsoft.com/office/officeart/2005/8/layout/cycle3"/>
    <dgm:cxn modelId="{BAB538D6-4D85-448E-9CA9-562276E239AA}" type="presOf" srcId="{83305ABF-E8C8-449B-93C4-C5AE44D26738}" destId="{AA05FA30-AA43-4B9F-8005-A530ED99278F}" srcOrd="0" destOrd="0" presId="urn:microsoft.com/office/officeart/2005/8/layout/cycle3"/>
    <dgm:cxn modelId="{868F1C44-2EA0-4C8C-8314-13F2400AF0FD}" srcId="{8E5AC29F-CBF7-4127-BC1F-8ADBD3DA5E0D}" destId="{D1D2E47B-858D-4152-B449-024607CE6B4E}" srcOrd="3" destOrd="0" parTransId="{B52677C0-1E08-4655-ADAD-4667FB1D2BC8}" sibTransId="{24C8828F-6478-4DE0-9EC2-1CE27187DECD}"/>
    <dgm:cxn modelId="{DDBF8214-97FC-488C-946C-A105C6AFFAC8}" type="presParOf" srcId="{FFFCEB35-47B1-41F2-821D-4818F794291D}" destId="{353106C3-5F82-4728-8B13-B6CB238D0152}" srcOrd="0" destOrd="0" presId="urn:microsoft.com/office/officeart/2005/8/layout/cycle3"/>
    <dgm:cxn modelId="{C73F6701-0C75-4B1C-92D0-E4F61EB54EDB}" type="presParOf" srcId="{353106C3-5F82-4728-8B13-B6CB238D0152}" destId="{E2EDA7E2-DA1D-465D-95F2-E777EA3A9390}" srcOrd="0" destOrd="0" presId="urn:microsoft.com/office/officeart/2005/8/layout/cycle3"/>
    <dgm:cxn modelId="{8E7182EF-58BD-4238-9D17-D98361E7D7DB}" type="presParOf" srcId="{353106C3-5F82-4728-8B13-B6CB238D0152}" destId="{0F653CEB-17ED-484F-9AF6-FE377092E464}" srcOrd="1" destOrd="0" presId="urn:microsoft.com/office/officeart/2005/8/layout/cycle3"/>
    <dgm:cxn modelId="{03DCD1C3-66ED-465D-8651-08E555D8D618}" type="presParOf" srcId="{353106C3-5F82-4728-8B13-B6CB238D0152}" destId="{822783DE-DFD7-4A0E-B598-EFD9E8F2AB55}" srcOrd="2" destOrd="0" presId="urn:microsoft.com/office/officeart/2005/8/layout/cycle3"/>
    <dgm:cxn modelId="{52D0DC28-6AD0-4CE7-8176-40A65CC07E73}" type="presParOf" srcId="{353106C3-5F82-4728-8B13-B6CB238D0152}" destId="{FCDDA102-CC19-4487-940A-1462E5049BB1}" srcOrd="3" destOrd="0" presId="urn:microsoft.com/office/officeart/2005/8/layout/cycle3"/>
    <dgm:cxn modelId="{9DFFF2B4-814C-4964-B700-71D6909C0F16}" type="presParOf" srcId="{353106C3-5F82-4728-8B13-B6CB238D0152}" destId="{C387BD8B-CF0E-4900-8C9F-74A28C0DB81E}" srcOrd="4" destOrd="0" presId="urn:microsoft.com/office/officeart/2005/8/layout/cycle3"/>
    <dgm:cxn modelId="{A136260F-ADFB-448F-B0ED-F61D7F3D3843}" type="presParOf" srcId="{353106C3-5F82-4728-8B13-B6CB238D0152}" destId="{AA05FA30-AA43-4B9F-8005-A530ED99278F}" srcOrd="5" destOrd="0" presId="urn:microsoft.com/office/officeart/2005/8/layout/cycle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653CEB-17ED-484F-9AF6-FE377092E464}">
      <dsp:nvSpPr>
        <dsp:cNvPr id="0" name=""/>
        <dsp:cNvSpPr/>
      </dsp:nvSpPr>
      <dsp:spPr>
        <a:xfrm>
          <a:off x="1182423" y="-66104"/>
          <a:ext cx="4586625" cy="4586625"/>
        </a:xfrm>
        <a:prstGeom prst="circularArrow">
          <a:avLst>
            <a:gd name="adj1" fmla="val 5544"/>
            <a:gd name="adj2" fmla="val 330680"/>
            <a:gd name="adj3" fmla="val 13655830"/>
            <a:gd name="adj4" fmla="val 17459495"/>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EDA7E2-DA1D-465D-95F2-E777EA3A9390}">
      <dsp:nvSpPr>
        <dsp:cNvPr id="0" name=""/>
        <dsp:cNvSpPr/>
      </dsp:nvSpPr>
      <dsp:spPr>
        <a:xfrm>
          <a:off x="2346757" y="1891"/>
          <a:ext cx="2257957" cy="106644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Arial Narrow" pitchFamily="34" charset="0"/>
            </a:rPr>
            <a:t>Provide Financial Aid</a:t>
          </a:r>
          <a:endParaRPr lang="en-US" sz="2800" b="1" kern="1200" dirty="0">
            <a:latin typeface="Arial Narrow" pitchFamily="34" charset="0"/>
          </a:endParaRPr>
        </a:p>
      </dsp:txBody>
      <dsp:txXfrm>
        <a:off x="2346757" y="1891"/>
        <a:ext cx="2257957" cy="1066442"/>
      </dsp:txXfrm>
    </dsp:sp>
    <dsp:sp modelId="{822783DE-DFD7-4A0E-B598-EFD9E8F2AB55}">
      <dsp:nvSpPr>
        <dsp:cNvPr id="0" name=""/>
        <dsp:cNvSpPr/>
      </dsp:nvSpPr>
      <dsp:spPr>
        <a:xfrm>
          <a:off x="4126897" y="1252953"/>
          <a:ext cx="2418052" cy="126732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ts val="0"/>
            </a:spcAft>
          </a:pPr>
          <a:r>
            <a:rPr lang="en-US" sz="2800" b="1" kern="1200" dirty="0" smtClean="0">
              <a:effectLst>
                <a:outerShdw blurRad="38100" dist="38100" dir="2700000" algn="tl">
                  <a:srgbClr val="000000">
                    <a:alpha val="43137"/>
                  </a:srgbClr>
                </a:outerShdw>
              </a:effectLst>
              <a:latin typeface="Arial Narrow" pitchFamily="34" charset="0"/>
            </a:rPr>
            <a:t>Show Unconditional Love</a:t>
          </a:r>
          <a:endParaRPr lang="en-US" sz="2800" b="1" kern="1200" dirty="0">
            <a:effectLst>
              <a:outerShdw blurRad="38100" dist="38100" dir="2700000" algn="tl">
                <a:srgbClr val="000000">
                  <a:alpha val="43137"/>
                </a:srgbClr>
              </a:outerShdw>
            </a:effectLst>
            <a:latin typeface="Arial Narrow" pitchFamily="34" charset="0"/>
          </a:endParaRPr>
        </a:p>
      </dsp:txBody>
      <dsp:txXfrm>
        <a:off x="4126897" y="1252953"/>
        <a:ext cx="2418052" cy="1267328"/>
      </dsp:txXfrm>
    </dsp:sp>
    <dsp:sp modelId="{FCDDA102-CC19-4487-940A-1462E5049BB1}">
      <dsp:nvSpPr>
        <dsp:cNvPr id="0" name=""/>
        <dsp:cNvSpPr/>
      </dsp:nvSpPr>
      <dsp:spPr>
        <a:xfrm>
          <a:off x="3672415" y="3528396"/>
          <a:ext cx="2286047" cy="106644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latin typeface="Arial Narrow" pitchFamily="34" charset="0"/>
            </a:rPr>
            <a:t>Share Grief </a:t>
          </a:r>
          <a:endParaRPr lang="en-US" sz="2800" b="1" kern="1200" dirty="0">
            <a:effectLst>
              <a:outerShdw blurRad="38100" dist="38100" dir="2700000" algn="tl">
                <a:srgbClr val="000000">
                  <a:alpha val="43137"/>
                </a:srgbClr>
              </a:outerShdw>
            </a:effectLst>
            <a:latin typeface="Arial Narrow" pitchFamily="34" charset="0"/>
          </a:endParaRPr>
        </a:p>
      </dsp:txBody>
      <dsp:txXfrm>
        <a:off x="3672415" y="3528396"/>
        <a:ext cx="2286047" cy="1066442"/>
      </dsp:txXfrm>
    </dsp:sp>
    <dsp:sp modelId="{C387BD8B-CF0E-4900-8C9F-74A28C0DB81E}">
      <dsp:nvSpPr>
        <dsp:cNvPr id="0" name=""/>
        <dsp:cNvSpPr/>
      </dsp:nvSpPr>
      <dsp:spPr>
        <a:xfrm>
          <a:off x="1087890" y="3528389"/>
          <a:ext cx="2332352" cy="106644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latin typeface="Arial Narrow" pitchFamily="34" charset="0"/>
            </a:rPr>
            <a:t>Promise Hope</a:t>
          </a:r>
          <a:endParaRPr lang="en-US" sz="2800" b="1" kern="1200" dirty="0">
            <a:effectLst>
              <a:outerShdw blurRad="38100" dist="38100" dir="2700000" algn="tl">
                <a:srgbClr val="000000">
                  <a:alpha val="43137"/>
                </a:srgbClr>
              </a:outerShdw>
            </a:effectLst>
            <a:latin typeface="Arial Narrow" pitchFamily="34" charset="0"/>
          </a:endParaRPr>
        </a:p>
      </dsp:txBody>
      <dsp:txXfrm>
        <a:off x="1087890" y="3528389"/>
        <a:ext cx="2332352" cy="1066442"/>
      </dsp:txXfrm>
    </dsp:sp>
    <dsp:sp modelId="{AA05FA30-AA43-4B9F-8005-A530ED99278F}">
      <dsp:nvSpPr>
        <dsp:cNvPr id="0" name=""/>
        <dsp:cNvSpPr/>
      </dsp:nvSpPr>
      <dsp:spPr>
        <a:xfrm>
          <a:off x="511833" y="1252953"/>
          <a:ext cx="2207429" cy="126732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ts val="0"/>
            </a:spcAft>
          </a:pPr>
          <a:r>
            <a:rPr lang="en-US" sz="2800" b="1" kern="1200" dirty="0" smtClean="0">
              <a:solidFill>
                <a:schemeClr val="bg1"/>
              </a:solidFill>
              <a:effectLst>
                <a:outerShdw blurRad="38100" dist="38100" dir="2700000" algn="tl">
                  <a:srgbClr val="000000">
                    <a:alpha val="43137"/>
                  </a:srgbClr>
                </a:outerShdw>
              </a:effectLst>
              <a:latin typeface="Arial Narrow" pitchFamily="34" charset="0"/>
            </a:rPr>
            <a:t>Supplement Needed Care</a:t>
          </a:r>
          <a:endParaRPr lang="en-US" sz="28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511833" y="1252953"/>
        <a:ext cx="2207429" cy="126732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DB9F1D-B996-4BA0-9039-613E6AF2E072}" type="datetimeFigureOut">
              <a:rPr lang="fr-FR" smtClean="0"/>
              <a:pPr/>
              <a:t>15/09/2010</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7CA053-64A5-468B-A4AC-F179676E72A7}" type="slidenum">
              <a:rPr lang="fr-CA" smtClean="0"/>
              <a:pPr/>
              <a:t>‹#›</a:t>
            </a:fld>
            <a:endParaRPr lang="fr-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Ministry to Children with Special Needs</a:t>
            </a:r>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0" dirty="0" smtClean="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latin typeface="JanieHmk"/>
              </a:rPr>
              <a:t>Children are</a:t>
            </a:r>
            <a:r>
              <a:rPr lang="en-US" sz="1200" b="0" kern="10" baseline="0" dirty="0" smtClean="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latin typeface="JanieHmk"/>
              </a:rPr>
              <a:t> like a box of colored pencils: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a:buFont typeface="Arial" pitchFamily="34" charset="0"/>
              <a:buChar char="•"/>
            </a:pPr>
            <a:r>
              <a:rPr lang="en-US" dirty="0" smtClean="0"/>
              <a:t> Some</a:t>
            </a:r>
            <a:r>
              <a:rPr lang="en-US" baseline="0" dirty="0" smtClean="0"/>
              <a:t> are sharp</a:t>
            </a:r>
          </a:p>
          <a:p>
            <a:pPr>
              <a:buFont typeface="Arial" pitchFamily="34" charset="0"/>
              <a:buChar char="•"/>
            </a:pPr>
            <a:r>
              <a:rPr lang="en-US" baseline="0" dirty="0" smtClean="0"/>
              <a:t> Some are pretty</a:t>
            </a:r>
          </a:p>
          <a:p>
            <a:pPr>
              <a:buFont typeface="Arial" pitchFamily="34" charset="0"/>
              <a:buChar char="•"/>
            </a:pPr>
            <a:r>
              <a:rPr lang="en-US" baseline="0" dirty="0" smtClean="0"/>
              <a:t> Some are dull</a:t>
            </a:r>
          </a:p>
          <a:p>
            <a:pPr>
              <a:buFont typeface="Arial" pitchFamily="34" charset="0"/>
              <a:buChar char="•"/>
            </a:pPr>
            <a:r>
              <a:rPr lang="en-US" baseline="0" dirty="0" smtClean="0"/>
              <a:t> Some have short</a:t>
            </a:r>
          </a:p>
          <a:p>
            <a:pPr>
              <a:buFont typeface="Arial" pitchFamily="34" charset="0"/>
              <a:buChar char="•"/>
            </a:pPr>
            <a:r>
              <a:rPr lang="en-US" baseline="0" dirty="0" smtClean="0"/>
              <a:t> Some are broken</a:t>
            </a:r>
          </a:p>
          <a:p>
            <a:pPr>
              <a:buFont typeface="Arial" pitchFamily="34" charset="0"/>
              <a:buChar char="•"/>
            </a:pPr>
            <a:r>
              <a:rPr lang="en-US" baseline="0" dirty="0" smtClean="0"/>
              <a:t> And all are different colors</a:t>
            </a:r>
            <a:endParaRPr lang="en-US" b="1" baseline="0" dirty="0" smtClean="0"/>
          </a:p>
          <a:p>
            <a:pPr>
              <a:buFont typeface="Arial" pitchFamily="34" charset="0"/>
              <a:buChar char="•"/>
            </a:pPr>
            <a:endParaRPr lang="en-US" b="1" baseline="0" dirty="0" smtClean="0"/>
          </a:p>
          <a:p>
            <a:pPr>
              <a:buFont typeface="Arial" pitchFamily="34" charset="0"/>
              <a:buNone/>
            </a:pPr>
            <a:r>
              <a:rPr lang="en-US" b="0" baseline="0" dirty="0" smtClean="0"/>
              <a:t>In the same way, children with special needs come with different types of disabilities.  Some are less severe while others need more care.  Some respond well to us while others could just smile.  Some have unusual gifts while others are mentally challenged.  But they all need our love. </a:t>
            </a:r>
            <a:endParaRPr lang="en-US" b="0" dirty="0" smtClean="0"/>
          </a:p>
        </p:txBody>
      </p:sp>
      <p:sp>
        <p:nvSpPr>
          <p:cNvPr id="4" name="Slide Number Placeholder 3"/>
          <p:cNvSpPr>
            <a:spLocks noGrp="1"/>
          </p:cNvSpPr>
          <p:nvPr>
            <p:ph type="sldNum" sz="quarter" idx="10"/>
          </p:nvPr>
        </p:nvSpPr>
        <p:spPr/>
        <p:txBody>
          <a:bodyPr/>
          <a:lstStyle/>
          <a:p>
            <a:fld id="{3F7CA053-64A5-468B-A4AC-F179676E72A7}" type="slidenum">
              <a:rPr lang="fr-CA" smtClean="0"/>
              <a:pPr/>
              <a:t>1</a:t>
            </a:fld>
            <a:endParaRPr lang="fr-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Church-Family</a:t>
            </a:r>
            <a:r>
              <a:rPr lang="en-US" b="1" baseline="0" dirty="0" smtClean="0"/>
              <a:t> Support</a:t>
            </a:r>
          </a:p>
          <a:p>
            <a:endParaRPr lang="en-US" b="1" baseline="0" dirty="0" smtClean="0"/>
          </a:p>
          <a:p>
            <a:r>
              <a:rPr lang="en-US" b="0" dirty="0" smtClean="0"/>
              <a:t>In addition to simply understanding a family’s stress and their child’s unique difficulties, churches can provide support</a:t>
            </a:r>
            <a:r>
              <a:rPr lang="en-US" b="0" baseline="0" dirty="0" smtClean="0"/>
              <a:t> in a number of ways.</a:t>
            </a:r>
          </a:p>
          <a:p>
            <a:endParaRPr lang="en-US" b="0" baseline="0" dirty="0" smtClean="0"/>
          </a:p>
          <a:p>
            <a:pPr>
              <a:buFont typeface="Arial" pitchFamily="34" charset="0"/>
              <a:buNone/>
            </a:pPr>
            <a:r>
              <a:rPr lang="en-US" b="0" u="none" baseline="0" dirty="0" smtClean="0"/>
              <a:t>1. </a:t>
            </a:r>
            <a:r>
              <a:rPr lang="en-US" b="1" u="none" baseline="0" dirty="0" smtClean="0"/>
              <a:t>Provide Financial Aid </a:t>
            </a:r>
            <a:r>
              <a:rPr lang="en-US" b="0" baseline="0" dirty="0" smtClean="0"/>
              <a:t>– Having a child with special needs can drain a family’s resources.  Medical treatments and various therapies can be costly.  Often at least one parent quits his or her job or cuts back on work hours to become the child’s primary caregiver.  Church members can help relieve this stress by becoming a safety net when an occasional financial emergency occurs.  </a:t>
            </a:r>
          </a:p>
          <a:p>
            <a:pPr>
              <a:buFont typeface="Arial" pitchFamily="34" charset="0"/>
              <a:buNone/>
            </a:pPr>
            <a:r>
              <a:rPr lang="en-US" b="0" u="none" baseline="0" dirty="0" smtClean="0"/>
              <a:t>2. </a:t>
            </a:r>
            <a:r>
              <a:rPr lang="en-US" b="1" u="none" baseline="0" dirty="0" smtClean="0"/>
              <a:t>Supplement Needed Care </a:t>
            </a:r>
            <a:r>
              <a:rPr lang="en-US" b="0" baseline="0" dirty="0" smtClean="0"/>
              <a:t>– Parents work to provide exceptional care but feat that no one else would be willing to take care of their child as they do.  Parents also realize their child with a disability may never become an independent, self-sufficient adult.  This can cause enormous concerns about what the future may hold.  As these families build strong relationships within the church, their fears are alleviated because they see that people outside their family can love and enjoy their children.</a:t>
            </a:r>
          </a:p>
          <a:p>
            <a:pPr>
              <a:buFont typeface="Arial" pitchFamily="34" charset="0"/>
              <a:buNone/>
            </a:pPr>
            <a:r>
              <a:rPr lang="en-US" b="0" baseline="0" dirty="0" smtClean="0"/>
              <a:t>3. </a:t>
            </a:r>
            <a:r>
              <a:rPr lang="en-US" b="1" baseline="0" dirty="0" smtClean="0"/>
              <a:t>Show Unconditional Love </a:t>
            </a:r>
            <a:r>
              <a:rPr lang="en-US" b="0" baseline="0" dirty="0" smtClean="0"/>
              <a:t>– Taking a child with special needs out into the community can be challenging.  People may stare, make cruel comments or fail to understand obvious physical differences or strange behaviors.  This stress can prevent a family from accepting an invitation for dinner at a friend’s home after church or staying for a church social.  By showing unconditional love, church members can help families overcome fears of embarrassment or rejection.  A loving hand from a friend to help can keep a family from feeling isolated in their church community.  </a:t>
            </a:r>
          </a:p>
          <a:p>
            <a:pPr>
              <a:buFont typeface="Arial" pitchFamily="34" charset="0"/>
              <a:buNone/>
            </a:pPr>
            <a:r>
              <a:rPr lang="en-US" b="0" baseline="0" dirty="0" smtClean="0"/>
              <a:t>4. </a:t>
            </a:r>
            <a:r>
              <a:rPr lang="en-US" b="1" baseline="0" dirty="0" smtClean="0"/>
              <a:t>Share Grief </a:t>
            </a:r>
            <a:r>
              <a:rPr lang="en-US" b="0" baseline="0" dirty="0" smtClean="0"/>
              <a:t>– Although raising children with special needs brings many joyful experiences, parents must accept grief and sorrow as their companions along the way.  They grieve over developmental milestones that their children miss, failed treatment plans, and dreams that will never come true.  The success they hoped for is mixed with the powerful emotions of denial, anger, fear and shame.  Church members can take time to listen to them or be there when they need a shoulder to cry on. </a:t>
            </a:r>
          </a:p>
          <a:p>
            <a:pPr>
              <a:buFont typeface="Arial" pitchFamily="34" charset="0"/>
              <a:buNone/>
            </a:pPr>
            <a:r>
              <a:rPr lang="en-US" b="0" baseline="0" dirty="0" smtClean="0"/>
              <a:t>5. </a:t>
            </a:r>
            <a:r>
              <a:rPr lang="en-US" b="1" baseline="0" dirty="0" smtClean="0"/>
              <a:t>Promise Hope </a:t>
            </a:r>
            <a:r>
              <a:rPr lang="en-US" b="0" baseline="0" dirty="0" smtClean="0"/>
              <a:t>– While the world might focus on cost, inconvenience and lay blame at the feet of parents, the church must speak out with an alternative message:</a:t>
            </a:r>
          </a:p>
          <a:p>
            <a:pPr>
              <a:buFont typeface="Arial" pitchFamily="34" charset="0"/>
              <a:buNone/>
            </a:pPr>
            <a:r>
              <a:rPr lang="en-US" b="0" baseline="0" dirty="0" smtClean="0"/>
              <a:t>	“But [God] knows the way that I take; when he has tested me, I will come forth as gold” (Job 23:10).</a:t>
            </a:r>
          </a:p>
          <a:p>
            <a:pPr>
              <a:buFont typeface="Arial" pitchFamily="34" charset="0"/>
              <a:buNone/>
            </a:pPr>
            <a:r>
              <a:rPr lang="en-US" b="0" baseline="0" dirty="0" smtClean="0"/>
              <a:t>	“[God] was despised and rejected by men, a man of sorrows, and familiar with suffering” (Isaiah 53:3).</a:t>
            </a:r>
          </a:p>
          <a:p>
            <a:pPr>
              <a:buFont typeface="Arial" pitchFamily="34" charset="0"/>
              <a:buNone/>
            </a:pPr>
            <a:r>
              <a:rPr lang="en-US" b="0" baseline="0" dirty="0" smtClean="0"/>
              <a:t>	“All your sons [and daughters] will be taught by the Lord, and great will be your children’s peace” (Isaiah 54:13).</a:t>
            </a:r>
          </a:p>
          <a:p>
            <a:pPr>
              <a:buFont typeface="Arial" pitchFamily="34" charset="0"/>
              <a:buNone/>
            </a:pPr>
            <a:endParaRPr lang="en-US" b="0" baseline="0" dirty="0" smtClean="0"/>
          </a:p>
          <a:p>
            <a:pPr>
              <a:buFont typeface="Arial" pitchFamily="34" charset="0"/>
              <a:buNone/>
            </a:pPr>
            <a:r>
              <a:rPr lang="en-US" b="0" baseline="0" dirty="0" smtClean="0"/>
              <a:t>God calls His people to proclaim hope to families affected by disability.  As Christians, we must commit too accept and help families dealing with special needs.  Each child’s differences must be understood and his or her strengths and gifts celebrated.  As insight is gained into each unique situation, we will discover how remarkable these children are and how easy they are to love.</a:t>
            </a:r>
            <a:endParaRPr lang="en-US" b="0"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10</a:t>
            </a:fld>
            <a:endParaRPr lang="fr-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bg1"/>
                </a:solidFill>
                <a:effectLst>
                  <a:outerShdw blurRad="38100" dist="38100" dir="2700000" algn="tl">
                    <a:srgbClr val="000000">
                      <a:alpha val="43137"/>
                    </a:srgbClr>
                  </a:outerShdw>
                </a:effectLst>
              </a:rPr>
              <a:t>Some Special Needs</a:t>
            </a:r>
          </a:p>
          <a:p>
            <a:endParaRPr lang="en-US" sz="1200" b="1" dirty="0" smtClean="0">
              <a:solidFill>
                <a:schemeClr val="bg1"/>
              </a:solidFill>
              <a:effectLst>
                <a:outerShdw blurRad="38100" dist="38100" dir="2700000" algn="tl">
                  <a:srgbClr val="000000">
                    <a:alpha val="43137"/>
                  </a:srgbClr>
                </a:outerShdw>
              </a:effectLst>
            </a:endParaRPr>
          </a:p>
          <a:p>
            <a:pPr>
              <a:buFont typeface="Wingdings" pitchFamily="2" charset="2"/>
              <a:buChar char="§"/>
            </a:pPr>
            <a:r>
              <a:rPr lang="en-US" sz="1200" b="0" dirty="0" smtClean="0">
                <a:ln w="11430"/>
                <a:solidFill>
                  <a:schemeClr val="bg1"/>
                </a:solidFill>
                <a:effectLst>
                  <a:glow rad="101600">
                    <a:schemeClr val="accent2">
                      <a:satMod val="175000"/>
                      <a:alpha val="40000"/>
                    </a:schemeClr>
                  </a:glow>
                </a:effectLst>
                <a:latin typeface="Arial Narrow" pitchFamily="34" charset="0"/>
              </a:rPr>
              <a:t> Visually Impaired Children</a:t>
            </a:r>
          </a:p>
          <a:p>
            <a:pPr>
              <a:buFont typeface="Wingdings" pitchFamily="2" charset="2"/>
              <a:buChar char="§"/>
            </a:pPr>
            <a:r>
              <a:rPr lang="en-US" sz="1200" b="0" dirty="0" smtClean="0">
                <a:ln w="11430"/>
                <a:solidFill>
                  <a:schemeClr val="bg1"/>
                </a:solidFill>
                <a:effectLst>
                  <a:glow rad="101600">
                    <a:schemeClr val="accent2">
                      <a:satMod val="175000"/>
                      <a:alpha val="40000"/>
                    </a:schemeClr>
                  </a:glow>
                </a:effectLst>
                <a:latin typeface="Arial Narrow" pitchFamily="34" charset="0"/>
              </a:rPr>
              <a:t> Deaf Children</a:t>
            </a:r>
          </a:p>
          <a:p>
            <a:pPr>
              <a:buFont typeface="Wingdings" pitchFamily="2" charset="2"/>
              <a:buChar char="§"/>
            </a:pPr>
            <a:r>
              <a:rPr lang="en-US" sz="1200" b="0" dirty="0" smtClean="0">
                <a:ln w="11430"/>
                <a:solidFill>
                  <a:schemeClr val="bg1"/>
                </a:solidFill>
                <a:effectLst>
                  <a:glow rad="101600">
                    <a:schemeClr val="accent2">
                      <a:satMod val="175000"/>
                      <a:alpha val="40000"/>
                    </a:schemeClr>
                  </a:glow>
                </a:effectLst>
                <a:latin typeface="Arial Narrow" pitchFamily="34" charset="0"/>
              </a:rPr>
              <a:t> A child who uses a Wheelchair</a:t>
            </a:r>
          </a:p>
          <a:p>
            <a:pPr>
              <a:buFont typeface="Wingdings" pitchFamily="2" charset="2"/>
              <a:buChar char="§"/>
            </a:pPr>
            <a:r>
              <a:rPr lang="en-US" sz="1200" b="0" dirty="0" smtClean="0">
                <a:ln w="11430"/>
                <a:solidFill>
                  <a:schemeClr val="bg1"/>
                </a:solidFill>
                <a:effectLst>
                  <a:glow rad="101600">
                    <a:schemeClr val="accent2">
                      <a:satMod val="175000"/>
                      <a:alpha val="40000"/>
                    </a:schemeClr>
                  </a:glow>
                </a:effectLst>
                <a:latin typeface="Arial Narrow" pitchFamily="34" charset="0"/>
              </a:rPr>
              <a:t> A child with Chronic Illnesses</a:t>
            </a:r>
          </a:p>
          <a:p>
            <a:pPr>
              <a:buFont typeface="Wingdings" pitchFamily="2" charset="2"/>
              <a:buChar char="§"/>
            </a:pPr>
            <a:r>
              <a:rPr lang="en-US" sz="1200" b="0" dirty="0" smtClean="0">
                <a:ln w="11430"/>
                <a:solidFill>
                  <a:schemeClr val="bg1"/>
                </a:solidFill>
                <a:effectLst>
                  <a:glow rad="101600">
                    <a:schemeClr val="accent2">
                      <a:satMod val="175000"/>
                      <a:alpha val="40000"/>
                    </a:schemeClr>
                  </a:glow>
                </a:effectLst>
                <a:latin typeface="Arial Narrow" pitchFamily="34" charset="0"/>
              </a:rPr>
              <a:t> Bright Children</a:t>
            </a:r>
          </a:p>
          <a:p>
            <a:pPr>
              <a:buFont typeface="Wingdings" pitchFamily="2" charset="2"/>
              <a:buChar char="§"/>
            </a:pPr>
            <a:r>
              <a:rPr lang="en-US" sz="1200" b="0" dirty="0" smtClean="0">
                <a:ln w="11430"/>
                <a:solidFill>
                  <a:schemeClr val="bg1"/>
                </a:solidFill>
                <a:effectLst>
                  <a:glow rad="101600">
                    <a:schemeClr val="accent2">
                      <a:satMod val="175000"/>
                      <a:alpha val="40000"/>
                    </a:schemeClr>
                  </a:glow>
                </a:effectLst>
                <a:latin typeface="Arial Narrow" pitchFamily="34" charset="0"/>
              </a:rPr>
              <a:t> Gifted Children</a:t>
            </a:r>
          </a:p>
          <a:p>
            <a:pPr>
              <a:buFont typeface="Wingdings" pitchFamily="2" charset="2"/>
              <a:buChar char="§"/>
            </a:pPr>
            <a:r>
              <a:rPr lang="en-US" sz="1200" b="0" dirty="0" smtClean="0">
                <a:ln w="11430"/>
                <a:solidFill>
                  <a:schemeClr val="bg1"/>
                </a:solidFill>
                <a:effectLst>
                  <a:glow rad="101600">
                    <a:schemeClr val="accent2">
                      <a:satMod val="175000"/>
                      <a:alpha val="40000"/>
                    </a:schemeClr>
                  </a:glow>
                </a:effectLst>
                <a:latin typeface="Arial Narrow" pitchFamily="34" charset="0"/>
              </a:rPr>
              <a:t> High Energy Level Children</a:t>
            </a:r>
          </a:p>
          <a:p>
            <a:endParaRPr lang="en-US" b="0" dirty="0">
              <a:effectLst/>
            </a:endParaRPr>
          </a:p>
        </p:txBody>
      </p:sp>
      <p:sp>
        <p:nvSpPr>
          <p:cNvPr id="4" name="Slide Number Placeholder 3"/>
          <p:cNvSpPr>
            <a:spLocks noGrp="1"/>
          </p:cNvSpPr>
          <p:nvPr>
            <p:ph type="sldNum" sz="quarter" idx="10"/>
          </p:nvPr>
        </p:nvSpPr>
        <p:spPr/>
        <p:txBody>
          <a:bodyPr/>
          <a:lstStyle/>
          <a:p>
            <a:fld id="{3F7CA053-64A5-468B-A4AC-F179676E72A7}" type="slidenum">
              <a:rPr lang="fr-CA" smtClean="0"/>
              <a:pPr/>
              <a:t>11</a:t>
            </a:fld>
            <a:endParaRPr lang="fr-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latin typeface="Arial Rounded MT Bold" pitchFamily="34" charset="0"/>
              </a:rPr>
              <a:t>Types of Disabilities </a:t>
            </a:r>
          </a:p>
          <a:p>
            <a:endParaRPr lang="en-US" b="1" dirty="0" smtClean="0">
              <a:latin typeface="Arial Rounded MT Bold" pitchFamily="34" charset="0"/>
            </a:endParaRPr>
          </a:p>
          <a:p>
            <a:pPr>
              <a:buFont typeface="Arial" pitchFamily="34" charset="0"/>
              <a:buChar char="•"/>
            </a:pPr>
            <a:r>
              <a:rPr lang="en-US" b="1" dirty="0" smtClean="0">
                <a:latin typeface="Arial Rounded MT Bold" pitchFamily="34" charset="0"/>
              </a:rPr>
              <a:t> </a:t>
            </a:r>
            <a:r>
              <a:rPr lang="en-US" b="0" dirty="0" smtClean="0">
                <a:latin typeface="Arial Rounded MT Bold" pitchFamily="34" charset="0"/>
              </a:rPr>
              <a:t>Autism</a:t>
            </a:r>
          </a:p>
          <a:p>
            <a:pPr>
              <a:buFont typeface="Arial" pitchFamily="34" charset="0"/>
              <a:buChar char="•"/>
            </a:pPr>
            <a:r>
              <a:rPr lang="en-US" b="0" baseline="0" dirty="0" smtClean="0">
                <a:latin typeface="Arial Rounded MT Bold" pitchFamily="34" charset="0"/>
              </a:rPr>
              <a:t> Learning disabilities</a:t>
            </a:r>
          </a:p>
          <a:p>
            <a:pPr>
              <a:buFont typeface="Arial" pitchFamily="34" charset="0"/>
              <a:buChar char="•"/>
            </a:pPr>
            <a:r>
              <a:rPr lang="en-US" b="0" baseline="0" dirty="0" smtClean="0">
                <a:latin typeface="Arial Rounded MT Bold" pitchFamily="34" charset="0"/>
              </a:rPr>
              <a:t> Physical disabilities</a:t>
            </a:r>
          </a:p>
          <a:p>
            <a:pPr>
              <a:buFont typeface="Arial" pitchFamily="34" charset="0"/>
              <a:buChar char="•"/>
            </a:pPr>
            <a:r>
              <a:rPr lang="en-US" b="0" baseline="0" dirty="0" smtClean="0">
                <a:latin typeface="Arial Rounded MT Bold" pitchFamily="34" charset="0"/>
              </a:rPr>
              <a:t> Developmental disabilities</a:t>
            </a:r>
          </a:p>
          <a:p>
            <a:pPr>
              <a:buFont typeface="Arial" pitchFamily="34" charset="0"/>
              <a:buChar char="•"/>
            </a:pPr>
            <a:r>
              <a:rPr lang="en-US" b="0" baseline="0" dirty="0" smtClean="0">
                <a:latin typeface="Arial Rounded MT Bold" pitchFamily="34" charset="0"/>
              </a:rPr>
              <a:t> Visual and hearing impairments</a:t>
            </a:r>
          </a:p>
          <a:p>
            <a:pPr>
              <a:buFont typeface="Arial" pitchFamily="34" charset="0"/>
              <a:buChar char="•"/>
            </a:pPr>
            <a:r>
              <a:rPr lang="en-US" b="0" baseline="0" dirty="0" smtClean="0">
                <a:latin typeface="Arial Rounded MT Bold" pitchFamily="34" charset="0"/>
              </a:rPr>
              <a:t> Speech and language impairments</a:t>
            </a:r>
          </a:p>
          <a:p>
            <a:pPr>
              <a:buFont typeface="Arial" pitchFamily="34" charset="0"/>
              <a:buChar char="•"/>
            </a:pPr>
            <a:r>
              <a:rPr lang="en-US" b="0" baseline="0" dirty="0" smtClean="0">
                <a:latin typeface="Arial Rounded MT Bold" pitchFamily="34" charset="0"/>
              </a:rPr>
              <a:t> Emotional and behavioral disorders</a:t>
            </a:r>
            <a:endParaRPr lang="en-US" b="1"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12</a:t>
            </a:fld>
            <a:endParaRPr lang="fr-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rgbClr val="FF0000"/>
                </a:solidFill>
              </a:rPr>
              <a:t>U. S. Children (Ages 3-17) Need a Hand Because . . .</a:t>
            </a:r>
          </a:p>
          <a:p>
            <a:endParaRPr lang="en-US" sz="1200" b="1" dirty="0" smtClean="0">
              <a:solidFill>
                <a:srgbClr val="FF0000"/>
              </a:solidFill>
            </a:endParaRPr>
          </a:p>
          <a:p>
            <a:pPr>
              <a:buFont typeface="Arial" pitchFamily="34" charset="0"/>
              <a:buChar char="•"/>
            </a:pPr>
            <a:r>
              <a:rPr lang="en-US" sz="1200" b="0" dirty="0" smtClean="0">
                <a:solidFill>
                  <a:srgbClr val="FF0000"/>
                </a:solidFill>
              </a:rPr>
              <a:t> 1 in 800 children born with Down syndrome</a:t>
            </a:r>
          </a:p>
          <a:p>
            <a:pPr>
              <a:buFont typeface="Arial" pitchFamily="34" charset="0"/>
              <a:buChar char="•"/>
            </a:pPr>
            <a:r>
              <a:rPr lang="en-US" sz="1200" b="0" dirty="0" smtClean="0">
                <a:solidFill>
                  <a:srgbClr val="FF0000"/>
                </a:solidFill>
              </a:rPr>
              <a:t> 2 or 3 children per 1,000 have cerebral palsy</a:t>
            </a:r>
          </a:p>
          <a:p>
            <a:pPr>
              <a:buFont typeface="Arial" pitchFamily="34" charset="0"/>
              <a:buChar char="•"/>
            </a:pPr>
            <a:r>
              <a:rPr lang="en-US" sz="1200" b="0" dirty="0" smtClean="0">
                <a:solidFill>
                  <a:srgbClr val="FF0000"/>
                </a:solidFill>
              </a:rPr>
              <a:t> 3.4 </a:t>
            </a:r>
            <a:r>
              <a:rPr lang="en-US" sz="1200" b="0" baseline="0" dirty="0" smtClean="0">
                <a:solidFill>
                  <a:srgbClr val="FF0000"/>
                </a:solidFill>
              </a:rPr>
              <a:t>children out of 1,000 have autism</a:t>
            </a:r>
          </a:p>
          <a:p>
            <a:pPr>
              <a:buFont typeface="Arial" pitchFamily="34" charset="0"/>
              <a:buChar char="•"/>
            </a:pPr>
            <a:r>
              <a:rPr lang="en-US" sz="1200" b="0" baseline="0" dirty="0" smtClean="0">
                <a:solidFill>
                  <a:srgbClr val="FF0000"/>
                </a:solidFill>
              </a:rPr>
              <a:t> 55,200 children are legally blind</a:t>
            </a:r>
          </a:p>
          <a:p>
            <a:pPr>
              <a:buFont typeface="Arial" pitchFamily="34" charset="0"/>
              <a:buChar char="•"/>
            </a:pPr>
            <a:r>
              <a:rPr lang="en-US" sz="1200" b="0" baseline="0" dirty="0" smtClean="0">
                <a:solidFill>
                  <a:srgbClr val="FF0000"/>
                </a:solidFill>
              </a:rPr>
              <a:t> 4.7 million children have learning disabilities</a:t>
            </a:r>
          </a:p>
          <a:p>
            <a:pPr>
              <a:buFont typeface="Arial" pitchFamily="34" charset="0"/>
              <a:buChar char="•"/>
            </a:pPr>
            <a:r>
              <a:rPr lang="en-US" sz="1200" b="0" baseline="0" dirty="0" smtClean="0">
                <a:solidFill>
                  <a:srgbClr val="FF0000"/>
                </a:solidFill>
              </a:rPr>
              <a:t> 21% children have emotional and behavioral difficulties</a:t>
            </a:r>
          </a:p>
          <a:p>
            <a:pPr>
              <a:buFont typeface="Arial" pitchFamily="34" charset="0"/>
              <a:buChar char="•"/>
            </a:pPr>
            <a:r>
              <a:rPr lang="en-US" sz="1200" b="0" baseline="0" dirty="0" smtClean="0">
                <a:solidFill>
                  <a:srgbClr val="FF0000"/>
                </a:solidFill>
              </a:rPr>
              <a:t> 5.4 million children receive special education </a:t>
            </a:r>
          </a:p>
          <a:p>
            <a:pPr>
              <a:buFont typeface="Arial" pitchFamily="34" charset="0"/>
              <a:buChar char="•"/>
            </a:pPr>
            <a:r>
              <a:rPr lang="en-US" sz="1200" b="0" baseline="0" dirty="0" smtClean="0">
                <a:solidFill>
                  <a:srgbClr val="FF0000"/>
                </a:solidFill>
              </a:rPr>
              <a:t> 4.7 million children have AD/HD</a:t>
            </a:r>
          </a:p>
          <a:p>
            <a:pPr>
              <a:buFont typeface="Arial" pitchFamily="34" charset="0"/>
              <a:buChar char="•"/>
            </a:pPr>
            <a:endParaRPr lang="en-US" sz="1200" b="0" baseline="0" dirty="0" smtClean="0">
              <a:solidFill>
                <a:srgbClr val="FF0000"/>
              </a:solidFill>
            </a:endParaRPr>
          </a:p>
          <a:p>
            <a:pPr>
              <a:buFont typeface="Arial" pitchFamily="34" charset="0"/>
              <a:buNone/>
            </a:pPr>
            <a:r>
              <a:rPr lang="en-US" b="0" u="sng" dirty="0" smtClean="0"/>
              <a:t>Resources:</a:t>
            </a:r>
          </a:p>
          <a:p>
            <a:pPr>
              <a:buFont typeface="Arial" pitchFamily="34" charset="0"/>
              <a:buNone/>
            </a:pPr>
            <a:endParaRPr lang="en-US" b="0" u="none" dirty="0" smtClean="0"/>
          </a:p>
          <a:p>
            <a:pPr>
              <a:buFont typeface="Arial" pitchFamily="34" charset="0"/>
              <a:buNone/>
            </a:pPr>
            <a:r>
              <a:rPr lang="en-US" b="0" u="none" dirty="0" smtClean="0"/>
              <a:t>Autism</a:t>
            </a:r>
            <a:r>
              <a:rPr lang="en-US" b="0" dirty="0" smtClean="0"/>
              <a:t>:  http://www.nimh.nih.gov</a:t>
            </a:r>
          </a:p>
          <a:p>
            <a:pPr>
              <a:buFont typeface="Arial" pitchFamily="34" charset="0"/>
              <a:buNone/>
            </a:pPr>
            <a:r>
              <a:rPr lang="en-US" b="0" dirty="0" smtClean="0"/>
              <a:t>Down syndrome:</a:t>
            </a:r>
            <a:r>
              <a:rPr lang="en-US" b="0" baseline="0" dirty="0" smtClean="0"/>
              <a:t>  National Institute of Child Health and Human Development, http;://www.nichd.nih.gov/publications/pubs/downsyndrome.cfm</a:t>
            </a:r>
          </a:p>
          <a:p>
            <a:pPr>
              <a:buFont typeface="Arial" pitchFamily="34" charset="0"/>
              <a:buNone/>
            </a:pPr>
            <a:r>
              <a:rPr lang="en-US" b="0" dirty="0" smtClean="0"/>
              <a:t>ADHD:  http://www.cdc.gov/nchs/fastats</a:t>
            </a:r>
          </a:p>
          <a:p>
            <a:pPr>
              <a:buFont typeface="Arial" pitchFamily="34" charset="0"/>
              <a:buNone/>
            </a:pPr>
            <a:r>
              <a:rPr lang="en-US" b="0" dirty="0" smtClean="0"/>
              <a:t>Emotional</a:t>
            </a:r>
            <a:r>
              <a:rPr lang="en-US" b="0" baseline="0" dirty="0" smtClean="0"/>
              <a:t> and behavioral difficulties:  http://www.childstats.gov/americaschildren/glance.asp</a:t>
            </a:r>
          </a:p>
          <a:p>
            <a:pPr>
              <a:buFont typeface="Arial" pitchFamily="34" charset="0"/>
              <a:buNone/>
            </a:pPr>
            <a:r>
              <a:rPr lang="en-US" b="0" baseline="0" dirty="0" smtClean="0"/>
              <a:t>Learning disabilities:  Summary Health Statistics for U. S. Children</a:t>
            </a:r>
          </a:p>
          <a:p>
            <a:pPr>
              <a:buFont typeface="Arial" pitchFamily="34" charset="0"/>
              <a:buNone/>
            </a:pPr>
            <a:r>
              <a:rPr lang="en-US" b="0" baseline="0" dirty="0" smtClean="0"/>
              <a:t>Cerebral palsy:  http:www.cerebral palsy.org/what-is-cerebral-palsy/statistics</a:t>
            </a:r>
          </a:p>
          <a:p>
            <a:pPr>
              <a:buFont typeface="Arial" pitchFamily="34" charset="0"/>
              <a:buNone/>
            </a:pPr>
            <a:r>
              <a:rPr lang="en-US" b="0" baseline="0" dirty="0" smtClean="0"/>
              <a:t>Blindness:  http://www.afb.org/Section.asp?SectionID=15+DocumentID=4398</a:t>
            </a:r>
          </a:p>
          <a:p>
            <a:pPr>
              <a:buFont typeface="Arial" pitchFamily="34" charset="0"/>
              <a:buNone/>
            </a:pPr>
            <a:r>
              <a:rPr lang="en-US" b="0" baseline="0" dirty="0" smtClean="0"/>
              <a:t>Special education:  National Institute on Disability and Rehabilitation Research</a:t>
            </a:r>
          </a:p>
          <a:p>
            <a:pPr>
              <a:buFont typeface="Arial" pitchFamily="34" charset="0"/>
              <a:buNone/>
            </a:pPr>
            <a:endParaRPr lang="en-US" b="0"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13</a:t>
            </a:fld>
            <a:endParaRPr lang="fr-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FF0000"/>
                </a:solidFill>
              </a:rPr>
              <a:t>What Are Our Responsibilities?</a:t>
            </a:r>
          </a:p>
          <a:p>
            <a:endParaRPr lang="en-US" b="1" dirty="0" smtClean="0">
              <a:solidFill>
                <a:srgbClr val="FF0000"/>
              </a:solidFill>
            </a:endParaRPr>
          </a:p>
          <a:p>
            <a:pPr>
              <a:buFont typeface="Wingdings" pitchFamily="2" charset="2"/>
              <a:buChar char="§"/>
            </a:pPr>
            <a:r>
              <a:rPr lang="en-US" sz="1200" b="1" dirty="0" smtClean="0">
                <a:ln w="17780" cmpd="sng">
                  <a:noFill/>
                  <a:prstDash val="solid"/>
                  <a:miter lim="800000"/>
                </a:ln>
                <a:solidFill>
                  <a:srgbClr val="0000FF"/>
                </a:solidFill>
                <a:latin typeface="Arial" pitchFamily="34" charset="0"/>
                <a:cs typeface="Arial" pitchFamily="34" charset="0"/>
              </a:rPr>
              <a:t> </a:t>
            </a:r>
            <a:r>
              <a:rPr lang="en-US" sz="1200" b="0" dirty="0" smtClean="0">
                <a:ln w="17780" cmpd="sng">
                  <a:noFill/>
                  <a:prstDash val="solid"/>
                  <a:miter lim="800000"/>
                </a:ln>
                <a:solidFill>
                  <a:srgbClr val="0000FF"/>
                </a:solidFill>
                <a:latin typeface="Arial" pitchFamily="34" charset="0"/>
                <a:cs typeface="Arial" pitchFamily="34" charset="0"/>
              </a:rPr>
              <a:t>To Remember Each Person is Special</a:t>
            </a:r>
          </a:p>
          <a:p>
            <a:pPr>
              <a:buFont typeface="Wingdings" pitchFamily="2" charset="2"/>
              <a:buChar char="§"/>
            </a:pPr>
            <a:r>
              <a:rPr lang="en-US" sz="1200" b="0" dirty="0" smtClean="0">
                <a:ln w="17780" cmpd="sng">
                  <a:noFill/>
                  <a:prstDash val="solid"/>
                  <a:miter lim="800000"/>
                </a:ln>
                <a:solidFill>
                  <a:srgbClr val="0000FF"/>
                </a:solidFill>
                <a:latin typeface="Arial" pitchFamily="34" charset="0"/>
                <a:cs typeface="Arial" pitchFamily="34" charset="0"/>
              </a:rPr>
              <a:t> To Share God’s Love</a:t>
            </a:r>
          </a:p>
          <a:p>
            <a:pPr>
              <a:buFont typeface="Wingdings" pitchFamily="2" charset="2"/>
              <a:buChar char="§"/>
            </a:pPr>
            <a:r>
              <a:rPr lang="en-US" sz="1200" b="0" dirty="0" smtClean="0">
                <a:ln w="17780" cmpd="sng">
                  <a:noFill/>
                  <a:prstDash val="solid"/>
                  <a:miter lim="800000"/>
                </a:ln>
                <a:solidFill>
                  <a:srgbClr val="0000FF"/>
                </a:solidFill>
                <a:latin typeface="Arial" pitchFamily="34" charset="0"/>
                <a:cs typeface="Arial" pitchFamily="34" charset="0"/>
              </a:rPr>
              <a:t> To Be Prepared</a:t>
            </a:r>
          </a:p>
          <a:p>
            <a:pPr>
              <a:buFont typeface="Wingdings" pitchFamily="2" charset="2"/>
              <a:buChar char="§"/>
            </a:pPr>
            <a:r>
              <a:rPr lang="en-US" sz="1200" b="0" dirty="0" smtClean="0">
                <a:ln w="17780" cmpd="sng">
                  <a:noFill/>
                  <a:prstDash val="solid"/>
                  <a:miter lim="800000"/>
                </a:ln>
                <a:solidFill>
                  <a:srgbClr val="0000FF"/>
                </a:solidFill>
                <a:latin typeface="Arial" pitchFamily="34" charset="0"/>
                <a:cs typeface="Arial" pitchFamily="34" charset="0"/>
              </a:rPr>
              <a:t> To Create A Nurturing Environment</a:t>
            </a:r>
          </a:p>
          <a:p>
            <a:endParaRPr lang="en-US" b="1"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14</a:t>
            </a:fld>
            <a:endParaRPr lang="fr-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Many have learned that . . .</a:t>
            </a:r>
          </a:p>
          <a:p>
            <a:endParaRPr lang="en-US" b="1" dirty="0" smtClean="0"/>
          </a:p>
          <a:p>
            <a:pPr>
              <a:buFont typeface="Arial" pitchFamily="34" charset="0"/>
              <a:buChar char="•"/>
            </a:pPr>
            <a:r>
              <a:rPr lang="en-US" b="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 Person who hears less may see more.</a:t>
            </a:r>
          </a:p>
          <a:p>
            <a:pPr>
              <a:buFont typeface="Arial" pitchFamily="34" charset="0"/>
              <a:buChar char="•"/>
            </a:pPr>
            <a:r>
              <a:rPr lang="en-US" b="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One who sees less may perceive more.</a:t>
            </a:r>
          </a:p>
          <a:p>
            <a:pPr>
              <a:buFont typeface="Arial" pitchFamily="34" charset="0"/>
              <a:buChar char="•"/>
            </a:pPr>
            <a:r>
              <a:rPr lang="en-US" b="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One who speaks slowly may have more to say.</a:t>
            </a:r>
          </a:p>
          <a:p>
            <a:pPr>
              <a:buFont typeface="Arial" pitchFamily="34" charset="0"/>
              <a:buChar char="•"/>
            </a:pPr>
            <a:r>
              <a:rPr lang="en-US" b="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 Person who moves with difficulty may have a clearer sense of direction.</a:t>
            </a:r>
          </a:p>
          <a:p>
            <a:endParaRPr lang="en-US" b="0"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15</a:t>
            </a:fld>
            <a:endParaRPr lang="fr-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 Prepared Teacher will</a:t>
            </a:r>
          </a:p>
          <a:p>
            <a:endParaRPr lang="en-US" b="1" dirty="0" smtClean="0"/>
          </a:p>
          <a:p>
            <a:pPr>
              <a:buFont typeface="Arial" pitchFamily="34" charset="0"/>
              <a:buChar char="•"/>
            </a:pPr>
            <a:r>
              <a:rPr lang="en-US" b="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0" cap="none"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Know all of his/her students</a:t>
            </a:r>
          </a:p>
          <a:p>
            <a:pPr>
              <a:buFont typeface="Arial" pitchFamily="34" charset="0"/>
              <a:buChar char="•"/>
            </a:pPr>
            <a:r>
              <a:rPr lang="en-US" b="0" cap="none"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Plan with each student in mind</a:t>
            </a:r>
          </a:p>
          <a:p>
            <a:pPr>
              <a:buFont typeface="Arial" pitchFamily="34" charset="0"/>
              <a:buChar char="•"/>
            </a:pPr>
            <a:r>
              <a:rPr lang="en-US" b="0" cap="none"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Ask for assistance</a:t>
            </a:r>
          </a:p>
          <a:p>
            <a:pPr>
              <a:buFont typeface="Arial" pitchFamily="34" charset="0"/>
              <a:buChar char="•"/>
            </a:pPr>
            <a:r>
              <a:rPr lang="en-US" b="0" cap="none"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Pray for the out-pouring of the holy spirit</a:t>
            </a:r>
          </a:p>
          <a:p>
            <a:pPr>
              <a:buFont typeface="Arial" pitchFamily="34" charset="0"/>
              <a:buChar char="•"/>
            </a:pPr>
            <a:r>
              <a:rPr lang="en-US" b="0" cap="none"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Know his/her own weaknesses</a:t>
            </a:r>
          </a:p>
          <a:p>
            <a:pPr>
              <a:buFont typeface="Arial" pitchFamily="34" charset="0"/>
              <a:buNone/>
            </a:pPr>
            <a:endParaRPr lang="en-US" b="0" cap="none"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buFont typeface="Arial" pitchFamily="34" charset="0"/>
              <a:buChar char="•"/>
            </a:pPr>
            <a:endParaRPr lang="en-US" b="0"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16</a:t>
            </a:fld>
            <a:endParaRPr lang="fr-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It’s You I Like</a:t>
            </a:r>
            <a:br>
              <a:rPr lang="en-US" b="1" dirty="0" smtClean="0"/>
            </a:br>
            <a:r>
              <a:rPr lang="en-US" b="1" dirty="0" smtClean="0"/>
              <a:t>     (Poem) </a:t>
            </a:r>
          </a:p>
          <a:p>
            <a:endParaRPr lang="en-US" b="1" dirty="0" smtClean="0"/>
          </a:p>
          <a:p>
            <a:pPr>
              <a:buNone/>
            </a:pPr>
            <a:r>
              <a:rPr lang="en-US" sz="1200" b="0" dirty="0" smtClean="0">
                <a:ln w="11430"/>
                <a:solidFill>
                  <a:srgbClr val="FF0000"/>
                </a:solidFill>
                <a:effectLst>
                  <a:outerShdw blurRad="50800" dist="39000" dir="5460000" algn="tl">
                    <a:srgbClr val="000000">
                      <a:alpha val="38000"/>
                    </a:srgbClr>
                  </a:outerShdw>
                </a:effectLst>
                <a:latin typeface="Baskerville Old Face" pitchFamily="18" charset="0"/>
              </a:rPr>
              <a:t>It’s You I Like,</a:t>
            </a:r>
          </a:p>
          <a:p>
            <a:pPr>
              <a:buNone/>
            </a:pPr>
            <a:r>
              <a:rPr lang="en-US" sz="1200" b="0" dirty="0" smtClean="0">
                <a:ln w="11430"/>
                <a:solidFill>
                  <a:srgbClr val="FF0000"/>
                </a:solidFill>
                <a:effectLst>
                  <a:outerShdw blurRad="50800" dist="39000" dir="5460000" algn="tl">
                    <a:srgbClr val="000000">
                      <a:alpha val="38000"/>
                    </a:srgbClr>
                  </a:outerShdw>
                </a:effectLst>
                <a:latin typeface="Baskerville Old Face" pitchFamily="18" charset="0"/>
              </a:rPr>
              <a:t>It’s not the things you wear,</a:t>
            </a:r>
          </a:p>
          <a:p>
            <a:pPr>
              <a:buNone/>
            </a:pPr>
            <a:r>
              <a:rPr lang="en-US" sz="1200" b="0" dirty="0" smtClean="0">
                <a:ln w="11430"/>
                <a:solidFill>
                  <a:srgbClr val="FF0000"/>
                </a:solidFill>
                <a:effectLst>
                  <a:outerShdw blurRad="50800" dist="39000" dir="5460000" algn="tl">
                    <a:srgbClr val="000000">
                      <a:alpha val="38000"/>
                    </a:srgbClr>
                  </a:outerShdw>
                </a:effectLst>
                <a:latin typeface="Baskerville Old Face" pitchFamily="18" charset="0"/>
              </a:rPr>
              <a:t>It’s not the way you do your</a:t>
            </a:r>
          </a:p>
          <a:p>
            <a:pPr>
              <a:buNone/>
            </a:pPr>
            <a:r>
              <a:rPr lang="en-US" sz="1200" b="0" dirty="0" smtClean="0">
                <a:ln w="11430"/>
                <a:solidFill>
                  <a:srgbClr val="FF0000"/>
                </a:solidFill>
                <a:effectLst>
                  <a:outerShdw blurRad="50800" dist="39000" dir="5460000" algn="tl">
                    <a:srgbClr val="000000">
                      <a:alpha val="38000"/>
                    </a:srgbClr>
                  </a:outerShdw>
                </a:effectLst>
                <a:latin typeface="Baskerville Old Face" pitchFamily="18" charset="0"/>
              </a:rPr>
              <a:t>hair – But it’s you I like</a:t>
            </a:r>
          </a:p>
          <a:p>
            <a:pPr>
              <a:buNone/>
            </a:pPr>
            <a:r>
              <a:rPr lang="en-US" sz="1200" b="0" dirty="0" smtClean="0">
                <a:ln w="11430"/>
                <a:solidFill>
                  <a:srgbClr val="FF0000"/>
                </a:solidFill>
                <a:effectLst>
                  <a:outerShdw blurRad="50800" dist="39000" dir="5460000" algn="tl">
                    <a:srgbClr val="000000">
                      <a:alpha val="38000"/>
                    </a:srgbClr>
                  </a:outerShdw>
                </a:effectLst>
                <a:latin typeface="Baskerville Old Face" pitchFamily="18" charset="0"/>
              </a:rPr>
              <a:t>The way you are right now,</a:t>
            </a:r>
          </a:p>
          <a:p>
            <a:pPr>
              <a:buNone/>
            </a:pPr>
            <a:r>
              <a:rPr lang="en-US" sz="1200" b="0" dirty="0" smtClean="0">
                <a:ln w="11430"/>
                <a:solidFill>
                  <a:srgbClr val="FF0000"/>
                </a:solidFill>
                <a:effectLst>
                  <a:outerShdw blurRad="50800" dist="39000" dir="5460000" algn="tl">
                    <a:srgbClr val="000000">
                      <a:alpha val="38000"/>
                    </a:srgbClr>
                  </a:outerShdw>
                </a:effectLst>
                <a:latin typeface="Baskerville Old Face" pitchFamily="18" charset="0"/>
              </a:rPr>
              <a:t>The way down deep inside of you –</a:t>
            </a:r>
          </a:p>
          <a:p>
            <a:pPr>
              <a:buNone/>
            </a:pPr>
            <a:r>
              <a:rPr lang="en-US" sz="1200" b="0" dirty="0" smtClean="0">
                <a:ln w="11430"/>
                <a:solidFill>
                  <a:srgbClr val="FF0000"/>
                </a:solidFill>
                <a:effectLst>
                  <a:outerShdw blurRad="50800" dist="39000" dir="5460000" algn="tl">
                    <a:srgbClr val="000000">
                      <a:alpha val="38000"/>
                    </a:srgbClr>
                  </a:outerShdw>
                </a:effectLst>
                <a:latin typeface="Baskerville Old Face" pitchFamily="18" charset="0"/>
              </a:rPr>
              <a:t>Not the things that hide you,</a:t>
            </a:r>
          </a:p>
          <a:p>
            <a:pPr>
              <a:buNone/>
            </a:pPr>
            <a:r>
              <a:rPr lang="en-US" sz="1200" b="0" dirty="0" smtClean="0">
                <a:ln w="11430"/>
                <a:solidFill>
                  <a:srgbClr val="FF0000"/>
                </a:solidFill>
                <a:effectLst>
                  <a:outerShdw blurRad="50800" dist="39000" dir="5460000" algn="tl">
                    <a:srgbClr val="000000">
                      <a:alpha val="38000"/>
                    </a:srgbClr>
                  </a:outerShdw>
                </a:effectLst>
                <a:latin typeface="Baskerville Old Face" pitchFamily="18" charset="0"/>
              </a:rPr>
              <a:t>Not your toys –</a:t>
            </a:r>
          </a:p>
          <a:p>
            <a:pPr>
              <a:buNone/>
            </a:pPr>
            <a:r>
              <a:rPr lang="en-US" sz="1200" b="0" dirty="0" smtClean="0">
                <a:ln w="11430"/>
                <a:solidFill>
                  <a:srgbClr val="FF0000"/>
                </a:solidFill>
                <a:effectLst>
                  <a:outerShdw blurRad="50800" dist="39000" dir="5460000" algn="tl">
                    <a:srgbClr val="000000">
                      <a:alpha val="38000"/>
                    </a:srgbClr>
                  </a:outerShdw>
                </a:effectLst>
                <a:latin typeface="Baskerville Old Face" pitchFamily="18" charset="0"/>
              </a:rPr>
              <a:t>They’re just beside you.</a:t>
            </a:r>
          </a:p>
          <a:p>
            <a:endParaRPr lang="en-US" b="0"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17</a:t>
            </a:fld>
            <a:endParaRPr lang="fr-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It’s You I Like</a:t>
            </a:r>
            <a:endParaRPr lang="en-US" b="0" dirty="0" smtClean="0"/>
          </a:p>
          <a:p>
            <a:endParaRPr lang="en-US" b="0" dirty="0" smtClean="0"/>
          </a:p>
          <a:p>
            <a:pPr>
              <a:buNone/>
            </a:pPr>
            <a:r>
              <a:rPr lang="en-US" dirty="0" smtClean="0">
                <a:ln>
                  <a:solidFill>
                    <a:schemeClr val="accent3">
                      <a:lumMod val="50000"/>
                    </a:schemeClr>
                  </a:solidFill>
                </a:ln>
                <a:solidFill>
                  <a:srgbClr val="FF0000"/>
                </a:solidFill>
                <a:latin typeface="Berlin Sans FB Demi" pitchFamily="34" charset="0"/>
              </a:rPr>
              <a:t>But its You I like,</a:t>
            </a:r>
          </a:p>
          <a:p>
            <a:pPr>
              <a:buNone/>
            </a:pPr>
            <a:r>
              <a:rPr lang="en-US" dirty="0" smtClean="0">
                <a:ln>
                  <a:solidFill>
                    <a:schemeClr val="accent3">
                      <a:lumMod val="50000"/>
                    </a:schemeClr>
                  </a:solidFill>
                </a:ln>
                <a:solidFill>
                  <a:srgbClr val="FF0000"/>
                </a:solidFill>
                <a:latin typeface="Berlin Sans FB Demi" pitchFamily="34" charset="0"/>
              </a:rPr>
              <a:t>Every part of you,</a:t>
            </a:r>
          </a:p>
          <a:p>
            <a:pPr>
              <a:buNone/>
            </a:pPr>
            <a:r>
              <a:rPr lang="en-US" dirty="0" smtClean="0">
                <a:ln>
                  <a:solidFill>
                    <a:schemeClr val="accent3">
                      <a:lumMod val="50000"/>
                    </a:schemeClr>
                  </a:solidFill>
                </a:ln>
                <a:solidFill>
                  <a:srgbClr val="FF0000"/>
                </a:solidFill>
                <a:latin typeface="Berlin Sans FB Demi" pitchFamily="34" charset="0"/>
              </a:rPr>
              <a:t>Your skin, your eyes, your feelings</a:t>
            </a:r>
          </a:p>
          <a:p>
            <a:pPr>
              <a:buNone/>
            </a:pPr>
            <a:r>
              <a:rPr lang="en-US" dirty="0" smtClean="0">
                <a:ln>
                  <a:solidFill>
                    <a:schemeClr val="accent3">
                      <a:lumMod val="50000"/>
                    </a:schemeClr>
                  </a:solidFill>
                </a:ln>
                <a:solidFill>
                  <a:srgbClr val="FF0000"/>
                </a:solidFill>
                <a:latin typeface="Berlin Sans FB Demi" pitchFamily="34" charset="0"/>
              </a:rPr>
              <a:t>Whether old or new</a:t>
            </a:r>
          </a:p>
          <a:p>
            <a:pPr>
              <a:buNone/>
            </a:pPr>
            <a:r>
              <a:rPr lang="en-US" dirty="0" smtClean="0">
                <a:ln>
                  <a:solidFill>
                    <a:schemeClr val="accent3">
                      <a:lumMod val="50000"/>
                    </a:schemeClr>
                  </a:solidFill>
                </a:ln>
                <a:solidFill>
                  <a:srgbClr val="FF0000"/>
                </a:solidFill>
                <a:latin typeface="Berlin Sans FB Demi" pitchFamily="34" charset="0"/>
              </a:rPr>
              <a:t>I hope that you remember</a:t>
            </a:r>
          </a:p>
          <a:p>
            <a:pPr>
              <a:buNone/>
            </a:pPr>
            <a:r>
              <a:rPr lang="en-US" dirty="0" smtClean="0">
                <a:ln>
                  <a:solidFill>
                    <a:schemeClr val="accent3">
                      <a:lumMod val="50000"/>
                    </a:schemeClr>
                  </a:solidFill>
                </a:ln>
                <a:solidFill>
                  <a:srgbClr val="FF0000"/>
                </a:solidFill>
                <a:latin typeface="Berlin Sans FB Demi" pitchFamily="34" charset="0"/>
              </a:rPr>
              <a:t>Even when you’re feeling blue</a:t>
            </a:r>
          </a:p>
          <a:p>
            <a:pPr>
              <a:buNone/>
            </a:pPr>
            <a:r>
              <a:rPr lang="en-US" dirty="0" smtClean="0">
                <a:ln>
                  <a:solidFill>
                    <a:schemeClr val="accent3">
                      <a:lumMod val="50000"/>
                    </a:schemeClr>
                  </a:solidFill>
                </a:ln>
                <a:solidFill>
                  <a:srgbClr val="FF0000"/>
                </a:solidFill>
                <a:latin typeface="Berlin Sans FB Demi" pitchFamily="34" charset="0"/>
              </a:rPr>
              <a:t>That it’s you I like, </a:t>
            </a:r>
          </a:p>
          <a:p>
            <a:pPr>
              <a:buNone/>
            </a:pPr>
            <a:r>
              <a:rPr lang="en-US" dirty="0" smtClean="0">
                <a:ln>
                  <a:solidFill>
                    <a:schemeClr val="accent3">
                      <a:lumMod val="50000"/>
                    </a:schemeClr>
                  </a:solidFill>
                </a:ln>
                <a:solidFill>
                  <a:srgbClr val="FF0000"/>
                </a:solidFill>
                <a:latin typeface="Berlin Sans FB Demi" pitchFamily="34" charset="0"/>
              </a:rPr>
              <a:t>It’s You yourself</a:t>
            </a:r>
          </a:p>
          <a:p>
            <a:pPr>
              <a:buNone/>
            </a:pPr>
            <a:r>
              <a:rPr lang="en-US" dirty="0" smtClean="0">
                <a:ln>
                  <a:solidFill>
                    <a:schemeClr val="accent3">
                      <a:lumMod val="50000"/>
                    </a:schemeClr>
                  </a:solidFill>
                </a:ln>
                <a:solidFill>
                  <a:srgbClr val="FF0000"/>
                </a:solidFill>
                <a:latin typeface="Berlin Sans FB Demi" pitchFamily="34" charset="0"/>
              </a:rPr>
              <a:t>It’s You, it’s You I like.</a:t>
            </a:r>
          </a:p>
          <a:p>
            <a:pPr>
              <a:buNone/>
            </a:pPr>
            <a:endParaRPr lang="en-US" dirty="0" smtClean="0">
              <a:ln>
                <a:solidFill>
                  <a:schemeClr val="accent3">
                    <a:lumMod val="50000"/>
                  </a:schemeClr>
                </a:solidFill>
              </a:ln>
              <a:solidFill>
                <a:srgbClr val="FF0000"/>
              </a:solidFill>
              <a:latin typeface="Berlin Sans FB Demi" pitchFamily="34" charset="0"/>
            </a:endParaRPr>
          </a:p>
          <a:p>
            <a:pPr>
              <a:buNone/>
            </a:pPr>
            <a:r>
              <a:rPr lang="en-US" b="1" dirty="0" smtClean="0">
                <a:ln>
                  <a:solidFill>
                    <a:schemeClr val="accent3">
                      <a:lumMod val="50000"/>
                    </a:schemeClr>
                  </a:solidFill>
                </a:ln>
                <a:solidFill>
                  <a:srgbClr val="FF0000"/>
                </a:solidFill>
                <a:latin typeface="Berlin Sans FB Demi" pitchFamily="34" charset="0"/>
              </a:rPr>
              <a:t>Resource:</a:t>
            </a:r>
            <a:r>
              <a:rPr lang="en-US" b="1" baseline="0" dirty="0" smtClean="0">
                <a:ln>
                  <a:solidFill>
                    <a:schemeClr val="accent3">
                      <a:lumMod val="50000"/>
                    </a:schemeClr>
                  </a:solidFill>
                </a:ln>
                <a:solidFill>
                  <a:srgbClr val="FF0000"/>
                </a:solidFill>
                <a:latin typeface="Berlin Sans FB Demi" pitchFamily="34" charset="0"/>
              </a:rPr>
              <a:t>  </a:t>
            </a:r>
            <a:r>
              <a:rPr lang="en-US" b="0" baseline="0" dirty="0" smtClean="0">
                <a:ln>
                  <a:solidFill>
                    <a:schemeClr val="accent3">
                      <a:lumMod val="50000"/>
                    </a:schemeClr>
                  </a:solidFill>
                </a:ln>
                <a:solidFill>
                  <a:srgbClr val="FF0000"/>
                </a:solidFill>
                <a:latin typeface="Berlin Sans FB Demi" pitchFamily="34" charset="0"/>
              </a:rPr>
              <a:t>Joni and Friends. </a:t>
            </a:r>
            <a:r>
              <a:rPr lang="en-US" b="0" i="1" baseline="0" dirty="0" smtClean="0">
                <a:ln>
                  <a:solidFill>
                    <a:schemeClr val="accent3">
                      <a:lumMod val="50000"/>
                    </a:schemeClr>
                  </a:solidFill>
                </a:ln>
                <a:solidFill>
                  <a:srgbClr val="FF0000"/>
                </a:solidFill>
                <a:latin typeface="Berlin Sans FB Demi" pitchFamily="34" charset="0"/>
              </a:rPr>
              <a:t>Special Needs Smart Pages. </a:t>
            </a:r>
            <a:r>
              <a:rPr lang="en-US" b="0" i="0" baseline="0" dirty="0" smtClean="0">
                <a:ln>
                  <a:solidFill>
                    <a:schemeClr val="accent3">
                      <a:lumMod val="50000"/>
                    </a:schemeClr>
                  </a:solidFill>
                </a:ln>
                <a:solidFill>
                  <a:srgbClr val="FF0000"/>
                </a:solidFill>
                <a:latin typeface="Berlin Sans FB Demi" pitchFamily="34" charset="0"/>
              </a:rPr>
              <a:t>Gospel</a:t>
            </a:r>
            <a:r>
              <a:rPr lang="en-US" b="0" baseline="0" dirty="0" smtClean="0">
                <a:ln>
                  <a:solidFill>
                    <a:schemeClr val="accent3">
                      <a:lumMod val="50000"/>
                    </a:schemeClr>
                  </a:solidFill>
                </a:ln>
                <a:solidFill>
                  <a:srgbClr val="FF0000"/>
                </a:solidFill>
                <a:latin typeface="Berlin Sans FB Demi" pitchFamily="34" charset="0"/>
              </a:rPr>
              <a:t> Light, 2009.</a:t>
            </a:r>
            <a:endParaRPr lang="en-US" b="0" dirty="0">
              <a:ln>
                <a:solidFill>
                  <a:schemeClr val="accent3">
                    <a:lumMod val="50000"/>
                  </a:schemeClr>
                </a:solidFill>
              </a:ln>
              <a:solidFill>
                <a:srgbClr val="FF0000"/>
              </a:solidFill>
              <a:latin typeface="Berlin Sans FB Demi" pitchFamily="34" charset="0"/>
            </a:endParaRPr>
          </a:p>
        </p:txBody>
      </p:sp>
      <p:sp>
        <p:nvSpPr>
          <p:cNvPr id="4" name="Slide Number Placeholder 3"/>
          <p:cNvSpPr>
            <a:spLocks noGrp="1"/>
          </p:cNvSpPr>
          <p:nvPr>
            <p:ph type="sldNum" sz="quarter" idx="10"/>
          </p:nvPr>
        </p:nvSpPr>
        <p:spPr/>
        <p:txBody>
          <a:bodyPr/>
          <a:lstStyle/>
          <a:p>
            <a:fld id="{3F7CA053-64A5-468B-A4AC-F179676E72A7}" type="slidenum">
              <a:rPr lang="fr-CA" smtClean="0"/>
              <a:pPr/>
              <a:t>18</a:t>
            </a:fld>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latin typeface="Arial" pitchFamily="34" charset="0"/>
                <a:cs typeface="Arial" pitchFamily="34" charset="0"/>
              </a:rPr>
              <a:t>What is a Special Need?</a:t>
            </a:r>
          </a:p>
          <a:p>
            <a:endParaRPr lang="en-US" sz="1200" b="1" dirty="0" smtClean="0">
              <a:latin typeface="Arial" pitchFamily="34" charset="0"/>
              <a:cs typeface="Arial" pitchFamily="34" charset="0"/>
            </a:endParaRPr>
          </a:p>
          <a:p>
            <a:pPr>
              <a:buFont typeface="Wingdings" pitchFamily="2" charset="2"/>
              <a:buChar char="q"/>
            </a:pPr>
            <a:r>
              <a:rPr lang="en-US" b="0" dirty="0" smtClean="0">
                <a:solidFill>
                  <a:srgbClr val="0000FF"/>
                </a:solidFill>
              </a:rPr>
              <a:t>Special  = peculiar to a specific person</a:t>
            </a:r>
          </a:p>
          <a:p>
            <a:pPr>
              <a:buFont typeface="Wingdings" pitchFamily="2" charset="2"/>
              <a:buChar char="q"/>
            </a:pPr>
            <a:r>
              <a:rPr lang="en-US" b="0" dirty="0" smtClean="0">
                <a:solidFill>
                  <a:srgbClr val="0000FF"/>
                </a:solidFill>
              </a:rPr>
              <a:t>Need  = Lack of something required</a:t>
            </a:r>
          </a:p>
          <a:p>
            <a:pPr>
              <a:buFont typeface="Wingdings" pitchFamily="2" charset="2"/>
              <a:buChar char="q"/>
            </a:pPr>
            <a:r>
              <a:rPr lang="en-US" b="0" dirty="0" smtClean="0">
                <a:solidFill>
                  <a:srgbClr val="0000FF"/>
                </a:solidFill>
              </a:rPr>
              <a:t>A child with special needs requires individualized attention.</a:t>
            </a:r>
          </a:p>
          <a:p>
            <a:endParaRPr lang="en-US" b="0" dirty="0"/>
          </a:p>
        </p:txBody>
      </p:sp>
      <p:sp>
        <p:nvSpPr>
          <p:cNvPr id="4" name="Slide Number Placeholder 3"/>
          <p:cNvSpPr>
            <a:spLocks noGrp="1"/>
          </p:cNvSpPr>
          <p:nvPr>
            <p:ph type="sldNum" sz="quarter" idx="10"/>
          </p:nvPr>
        </p:nvSpPr>
        <p:spPr/>
        <p:txBody>
          <a:bodyPr/>
          <a:lstStyle/>
          <a:p>
            <a:fld id="{CA774D6D-098D-45DF-9004-5D5B2C92E92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dirty="0" err="1" smtClean="0">
                <a:latin typeface="Arial Rounded MT Bold" pitchFamily="34" charset="0"/>
              </a:rPr>
              <a:t>Children</a:t>
            </a:r>
            <a:r>
              <a:rPr lang="fr-CA" sz="1200" b="1" dirty="0" smtClean="0">
                <a:latin typeface="Arial Rounded MT Bold" pitchFamily="34" charset="0"/>
              </a:rPr>
              <a:t> </a:t>
            </a:r>
            <a:r>
              <a:rPr lang="fr-CA" sz="1200" b="1" dirty="0" err="1" smtClean="0">
                <a:latin typeface="Arial Rounded MT Bold" pitchFamily="34" charset="0"/>
              </a:rPr>
              <a:t>with</a:t>
            </a:r>
            <a:r>
              <a:rPr lang="fr-CA" sz="1200" b="1" dirty="0" smtClean="0">
                <a:latin typeface="Arial Rounded MT Bold" pitchFamily="34" charset="0"/>
              </a:rPr>
              <a:t> </a:t>
            </a:r>
            <a:r>
              <a:rPr lang="fr-CA" sz="1200" b="1" dirty="0" err="1" smtClean="0">
                <a:latin typeface="Arial Rounded MT Bold" pitchFamily="34" charset="0"/>
              </a:rPr>
              <a:t>Special</a:t>
            </a:r>
            <a:r>
              <a:rPr lang="fr-CA" sz="1200" b="1" dirty="0" smtClean="0">
                <a:latin typeface="Arial Rounded MT Bold" pitchFamily="34" charset="0"/>
              </a:rPr>
              <a:t> </a:t>
            </a:r>
            <a:r>
              <a:rPr lang="fr-CA" sz="1200" b="1" dirty="0" err="1" smtClean="0">
                <a:latin typeface="Arial Rounded MT Bold" pitchFamily="34" charset="0"/>
              </a:rPr>
              <a:t>Needs</a:t>
            </a:r>
            <a:r>
              <a:rPr lang="fr-CA" sz="1200" b="1" dirty="0" smtClean="0">
                <a:latin typeface="Arial Rounded MT Bold" pitchFamily="34" charset="0"/>
              </a:rPr>
              <a:t> Are</a:t>
            </a:r>
            <a:r>
              <a:rPr lang="fr-CA" sz="1200" b="1" baseline="0" dirty="0" smtClean="0">
                <a:latin typeface="Arial Rounded MT Bold" pitchFamily="34" charset="0"/>
              </a:rPr>
              <a:t> </a:t>
            </a:r>
            <a:r>
              <a:rPr lang="fr-CA" sz="1200" b="1" dirty="0" err="1" smtClean="0">
                <a:latin typeface="Arial Rounded MT Bold" pitchFamily="34" charset="0"/>
              </a:rPr>
              <a:t>Valuable</a:t>
            </a:r>
            <a:r>
              <a:rPr lang="fr-CA" sz="1200" b="1" dirty="0" smtClean="0">
                <a:latin typeface="Arial Rounded MT Bold" pitchFamily="34" charset="0"/>
              </a:rPr>
              <a:t> to </a:t>
            </a:r>
            <a:r>
              <a:rPr lang="fr-CA" sz="1200" b="1" dirty="0" err="1" smtClean="0">
                <a:latin typeface="Arial Rounded MT Bold" pitchFamily="34" charset="0"/>
              </a:rPr>
              <a:t>God</a:t>
            </a:r>
            <a:endParaRPr lang="fr-CA" sz="1200" b="1" dirty="0" smtClean="0">
              <a:latin typeface="Arial Rounded MT Bold" pitchFamily="34" charset="0"/>
            </a:endParaRPr>
          </a:p>
          <a:p>
            <a:endParaRPr lang="fr-CA" sz="1200" b="1" dirty="0" smtClean="0">
              <a:latin typeface="Arial Rounded MT Bold" pitchFamily="34" charset="0"/>
            </a:endParaRPr>
          </a:p>
          <a:p>
            <a:r>
              <a:rPr lang="en-US" b="0" i="1" dirty="0" smtClean="0"/>
              <a:t>“We know that in all things God works for the good of those who love him, who have been called according to his purpose.” </a:t>
            </a:r>
            <a:r>
              <a:rPr lang="en-US" b="0" i="1" baseline="0" dirty="0" smtClean="0"/>
              <a:t>  Romans 8:28.</a:t>
            </a:r>
          </a:p>
          <a:p>
            <a:endParaRPr lang="en-US" b="0" i="1" baseline="0" dirty="0" smtClean="0"/>
          </a:p>
          <a:p>
            <a:r>
              <a:rPr lang="en-US" b="0" i="0" baseline="0" dirty="0" smtClean="0"/>
              <a:t>In the beginning when God separated the light from the darkness and created day, how bright that first light must have been.  The contrast of an early sunrise against a black backdrop can still take one’s breath away.  We will witness this same sort of contrast in the lives of children with disabilities.  The depths of their struggles can make their smallest success glow with heavenly light.  Those of you who are fortunate enough to know these amazing children will experience the warm rays of God’s love shining through their smiles.  </a:t>
            </a:r>
          </a:p>
          <a:p>
            <a:endParaRPr lang="en-US" b="0" i="0" baseline="0" dirty="0" smtClean="0"/>
          </a:p>
          <a:p>
            <a:pPr>
              <a:buFont typeface="Arial" pitchFamily="34" charset="0"/>
              <a:buChar char="•"/>
            </a:pPr>
            <a:r>
              <a:rPr lang="en-US" b="0" i="0" baseline="0" dirty="0" smtClean="0"/>
              <a:t> Children with special needs remind us that </a:t>
            </a:r>
            <a:r>
              <a:rPr lang="en-US" b="1" i="0" baseline="0" dirty="0" smtClean="0"/>
              <a:t>God is good</a:t>
            </a:r>
            <a:r>
              <a:rPr lang="en-US" b="0" i="0" baseline="0" dirty="0" smtClean="0"/>
              <a:t> – According to Romans 8:28, He promised to share that goodness with us.  Yet when Katie was born with a neurobiological disorder, the doctors said she would be mentally retarded.  One day, however, the toddler looked out of the car window and read a street sign.  Then her parents gave her a book, which she also read.  Katie was </a:t>
            </a:r>
            <a:r>
              <a:rPr lang="en-US" b="0" i="0" baseline="0" dirty="0" err="1" smtClean="0"/>
              <a:t>hyperlexic</a:t>
            </a:r>
            <a:r>
              <a:rPr lang="en-US" b="0" i="0" baseline="0" dirty="0" smtClean="0"/>
              <a:t>, meaning she had an exceptional, untaught reading ability at a very young age.  As a fourth grader, Katie, who was diagnosed with </a:t>
            </a:r>
            <a:r>
              <a:rPr lang="en-US" b="0" i="0" baseline="0" dirty="0" err="1" smtClean="0"/>
              <a:t>Asperger’s</a:t>
            </a:r>
            <a:r>
              <a:rPr lang="en-US" b="0" i="0" baseline="0" dirty="0" smtClean="0"/>
              <a:t> syndrome, taught herself Japanese.  She continued too amaze her family and friends with God’s perfect plan for her life.</a:t>
            </a:r>
          </a:p>
          <a:p>
            <a:pPr>
              <a:buFont typeface="Arial" pitchFamily="34" charset="0"/>
              <a:buNone/>
            </a:pPr>
            <a:endParaRPr lang="en-US" b="0" i="0" baseline="0" dirty="0" smtClean="0"/>
          </a:p>
          <a:p>
            <a:pPr>
              <a:buFont typeface="Arial" pitchFamily="34" charset="0"/>
              <a:buChar char="•"/>
            </a:pPr>
            <a:r>
              <a:rPr lang="en-US" b="0" i="0" baseline="0" dirty="0" smtClean="0"/>
              <a:t> Children with special needs remind us that </a:t>
            </a:r>
            <a:r>
              <a:rPr lang="en-US" b="1" i="0" baseline="0" dirty="0" smtClean="0"/>
              <a:t>God is faithful</a:t>
            </a:r>
            <a:r>
              <a:rPr lang="en-US" b="0" i="0" baseline="0" dirty="0" smtClean="0"/>
              <a:t> – From  his wheelchair, Cole feared the rough neighborhood where he and his mom lived.  He often cried himself to sleep because bullies made fun of him.  But through his faith in Jesus, Cole learned to pray for bad people and to trust God for protection.  He even requested prayer at church for his neighborhood, leading members to faithfully reach out to the bullies and share Christ with them.  </a:t>
            </a:r>
          </a:p>
          <a:p>
            <a:pPr>
              <a:buFont typeface="Arial" pitchFamily="34" charset="0"/>
              <a:buNone/>
            </a:pPr>
            <a:endParaRPr lang="en-US" b="0" i="0" baseline="0" dirty="0" smtClean="0"/>
          </a:p>
          <a:p>
            <a:pPr>
              <a:buFont typeface="Arial" pitchFamily="34" charset="0"/>
              <a:buChar char="•"/>
            </a:pPr>
            <a:r>
              <a:rPr lang="en-US" b="0" i="0" baseline="0" dirty="0" smtClean="0"/>
              <a:t> Children with special needs remind us that the image of </a:t>
            </a:r>
            <a:r>
              <a:rPr lang="en-US" b="1" i="0" baseline="0" dirty="0" smtClean="0"/>
              <a:t>God is within</a:t>
            </a:r>
            <a:r>
              <a:rPr lang="en-US" b="0" i="0" baseline="0" dirty="0" smtClean="0"/>
              <a:t> us, not outside us.  Christy discovered this concept when she care for Elliot at camp.  Locked in a twisted body racked by multiple physical and mental disabilities, Elliot sat almost motionless in his wheelchair.  He never spoke, made eye contact or responded to her touch.  Early in the week, Christy watched with Elliot as the other campers swam, made crafts and giggled.  By midweek, she felt content to push Elliot’s chair down the paths under the trees, where she would stop and read poems to him or sing simple songs.  When it was time to say goodbye,  Christy patted Elliot’s right hand.  To her surprise, he slowly lifted her hand with his, drew it to his mouth, and gave it a soft kiss.  Christy’s eyes filled with tears.  Later, she described it as a kiss from God’s own heart.  </a:t>
            </a:r>
          </a:p>
          <a:p>
            <a:pPr>
              <a:buFont typeface="Arial" pitchFamily="34" charset="0"/>
              <a:buChar char="•"/>
            </a:pPr>
            <a:endParaRPr lang="en-US" b="0" i="0" baseline="0" dirty="0" smtClean="0"/>
          </a:p>
          <a:p>
            <a:pPr>
              <a:buFont typeface="Arial" pitchFamily="34" charset="0"/>
              <a:buNone/>
            </a:pPr>
            <a:r>
              <a:rPr lang="en-US" b="0" i="0" baseline="0" dirty="0" smtClean="0"/>
              <a:t>The Bible speaks of the need for childlike faith—a faith that surrenders our grown-up efforts to fix things.  As you minister to these extraordinary children, you’ll slam head on into Romans 8:28.  You may even question God’s goodness and power to make all things work for good for children like Katie, Cole or Elliot.  And that’s when children with special needs will become your teachers!</a:t>
            </a:r>
          </a:p>
        </p:txBody>
      </p:sp>
      <p:sp>
        <p:nvSpPr>
          <p:cNvPr id="4" name="Slide Number Placeholder 3"/>
          <p:cNvSpPr>
            <a:spLocks noGrp="1"/>
          </p:cNvSpPr>
          <p:nvPr>
            <p:ph type="sldNum" sz="quarter" idx="10"/>
          </p:nvPr>
        </p:nvSpPr>
        <p:spPr/>
        <p:txBody>
          <a:bodyPr/>
          <a:lstStyle/>
          <a:p>
            <a:fld id="{3F7CA053-64A5-468B-A4AC-F179676E72A7}" type="slidenum">
              <a:rPr lang="fr-CA" smtClean="0"/>
              <a:pPr/>
              <a:t>3</a:t>
            </a:fld>
            <a:endParaRPr lang="fr-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Problem with Labels</a:t>
            </a:r>
          </a:p>
          <a:p>
            <a:endParaRPr lang="en-US" b="0" dirty="0" smtClean="0"/>
          </a:p>
          <a:p>
            <a:r>
              <a:rPr lang="en-US" b="0" dirty="0" smtClean="0"/>
              <a:t>Walking into a school, a person might</a:t>
            </a:r>
            <a:r>
              <a:rPr lang="en-US" b="0" baseline="0" dirty="0" smtClean="0"/>
              <a:t> be strongly tempted to sort or “label” the students as “athletic,” “brainy,” “loser,” “stupid,” or “weird.”  Such categorizing of students emphasizes only one aspect of complex individuals.  Some labels create a negative effect on the children.  Here are some problems with labels:</a:t>
            </a:r>
            <a:endParaRPr lang="en-US" b="0" dirty="0" smtClean="0"/>
          </a:p>
          <a:p>
            <a:endParaRPr lang="en-US" b="1" dirty="0" smtClean="0"/>
          </a:p>
          <a:p>
            <a:pPr fontAlgn="auto">
              <a:spcAft>
                <a:spcPts val="0"/>
              </a:spcAft>
              <a:buFont typeface="Arial" pitchFamily="34" charset="0"/>
              <a:buChar char="•"/>
              <a:defRPr/>
            </a:pPr>
            <a:r>
              <a:rPr lang="fr-CA" b="0" dirty="0" smtClean="0">
                <a:solidFill>
                  <a:schemeClr val="tx1">
                    <a:lumMod val="75000"/>
                    <a:lumOff val="25000"/>
                  </a:schemeClr>
                </a:solidFill>
              </a:rPr>
              <a:t> Man-made labels </a:t>
            </a:r>
            <a:r>
              <a:rPr lang="fr-CA" b="0" dirty="0" err="1" smtClean="0">
                <a:solidFill>
                  <a:schemeClr val="tx1">
                    <a:lumMod val="75000"/>
                    <a:lumOff val="25000"/>
                  </a:schemeClr>
                </a:solidFill>
              </a:rPr>
              <a:t>create</a:t>
            </a:r>
            <a:r>
              <a:rPr lang="fr-CA" b="0" dirty="0" smtClean="0">
                <a:solidFill>
                  <a:schemeClr val="tx1">
                    <a:lumMod val="75000"/>
                    <a:lumOff val="25000"/>
                  </a:schemeClr>
                </a:solidFill>
              </a:rPr>
              <a:t> </a:t>
            </a:r>
            <a:r>
              <a:rPr lang="fr-CA" b="0" dirty="0" err="1" smtClean="0">
                <a:solidFill>
                  <a:schemeClr val="tx1">
                    <a:lumMod val="75000"/>
                    <a:lumOff val="25000"/>
                  </a:schemeClr>
                </a:solidFill>
              </a:rPr>
              <a:t>negative</a:t>
            </a:r>
            <a:r>
              <a:rPr lang="fr-CA" b="0" dirty="0" smtClean="0">
                <a:solidFill>
                  <a:schemeClr val="tx1">
                    <a:lumMod val="75000"/>
                    <a:lumOff val="25000"/>
                  </a:schemeClr>
                </a:solidFill>
              </a:rPr>
              <a:t> </a:t>
            </a:r>
            <a:r>
              <a:rPr lang="fr-CA" b="0" dirty="0" err="1" smtClean="0">
                <a:solidFill>
                  <a:schemeClr val="tx1">
                    <a:lumMod val="75000"/>
                    <a:lumOff val="25000"/>
                  </a:schemeClr>
                </a:solidFill>
              </a:rPr>
              <a:t>effects</a:t>
            </a:r>
            <a:r>
              <a:rPr lang="fr-CA" b="0" dirty="0" smtClean="0">
                <a:solidFill>
                  <a:schemeClr val="tx1">
                    <a:lumMod val="75000"/>
                    <a:lumOff val="25000"/>
                  </a:schemeClr>
                </a:solidFill>
              </a:rPr>
              <a:t> on the </a:t>
            </a:r>
            <a:r>
              <a:rPr lang="fr-CA" b="0" dirty="0" err="1" smtClean="0">
                <a:solidFill>
                  <a:schemeClr val="tx1">
                    <a:lumMod val="75000"/>
                    <a:lumOff val="25000"/>
                  </a:schemeClr>
                </a:solidFill>
              </a:rPr>
              <a:t>child</a:t>
            </a:r>
            <a:r>
              <a:rPr lang="fr-CA" b="0" dirty="0" smtClean="0">
                <a:solidFill>
                  <a:schemeClr val="tx1">
                    <a:lumMod val="75000"/>
                    <a:lumOff val="25000"/>
                  </a:schemeClr>
                </a:solidFill>
              </a:rPr>
              <a:t>.</a:t>
            </a:r>
          </a:p>
          <a:p>
            <a:pPr fontAlgn="auto">
              <a:spcAft>
                <a:spcPts val="0"/>
              </a:spcAft>
              <a:buFont typeface="Arial" pitchFamily="34" charset="0"/>
              <a:buChar char="•"/>
              <a:defRPr/>
            </a:pPr>
            <a:r>
              <a:rPr lang="fr-CA" b="0" dirty="0" smtClean="0">
                <a:solidFill>
                  <a:schemeClr val="tx1">
                    <a:lumMod val="75000"/>
                    <a:lumOff val="25000"/>
                  </a:schemeClr>
                </a:solidFill>
              </a:rPr>
              <a:t> </a:t>
            </a:r>
            <a:r>
              <a:rPr lang="fr-CA" b="0" dirty="0" err="1" smtClean="0">
                <a:solidFill>
                  <a:schemeClr val="tx1">
                    <a:lumMod val="75000"/>
                    <a:lumOff val="25000"/>
                  </a:schemeClr>
                </a:solidFill>
              </a:rPr>
              <a:t>Derogative</a:t>
            </a:r>
            <a:r>
              <a:rPr lang="fr-CA" b="0" dirty="0" smtClean="0">
                <a:solidFill>
                  <a:schemeClr val="tx1">
                    <a:lumMod val="75000"/>
                    <a:lumOff val="25000"/>
                  </a:schemeClr>
                </a:solidFill>
              </a:rPr>
              <a:t> labels </a:t>
            </a:r>
            <a:r>
              <a:rPr lang="fr-CA" b="0" dirty="0" err="1" smtClean="0">
                <a:solidFill>
                  <a:schemeClr val="tx1">
                    <a:lumMod val="75000"/>
                    <a:lumOff val="25000"/>
                  </a:schemeClr>
                </a:solidFill>
              </a:rPr>
              <a:t>can</a:t>
            </a:r>
            <a:r>
              <a:rPr lang="fr-CA" b="0" dirty="0" smtClean="0">
                <a:solidFill>
                  <a:schemeClr val="tx1">
                    <a:lumMod val="75000"/>
                    <a:lumOff val="25000"/>
                  </a:schemeClr>
                </a:solidFill>
              </a:rPr>
              <a:t> obscure the vision of </a:t>
            </a:r>
            <a:r>
              <a:rPr lang="fr-CA" b="0" dirty="0" err="1" smtClean="0">
                <a:solidFill>
                  <a:schemeClr val="tx1">
                    <a:lumMod val="75000"/>
                    <a:lumOff val="25000"/>
                  </a:schemeClr>
                </a:solidFill>
              </a:rPr>
              <a:t>God’s</a:t>
            </a:r>
            <a:r>
              <a:rPr lang="fr-CA" b="0" dirty="0" smtClean="0">
                <a:solidFill>
                  <a:schemeClr val="tx1">
                    <a:lumMod val="75000"/>
                    <a:lumOff val="25000"/>
                  </a:schemeClr>
                </a:solidFill>
              </a:rPr>
              <a:t> </a:t>
            </a:r>
            <a:r>
              <a:rPr lang="fr-CA" b="0" dirty="0" err="1" smtClean="0">
                <a:solidFill>
                  <a:schemeClr val="tx1">
                    <a:lumMod val="75000"/>
                    <a:lumOff val="25000"/>
                  </a:schemeClr>
                </a:solidFill>
              </a:rPr>
              <a:t>words</a:t>
            </a:r>
            <a:r>
              <a:rPr lang="fr-CA" b="0" dirty="0" smtClean="0">
                <a:solidFill>
                  <a:schemeClr val="tx1">
                    <a:lumMod val="75000"/>
                    <a:lumOff val="25000"/>
                  </a:schemeClr>
                </a:solidFill>
              </a:rPr>
              <a:t> for the </a:t>
            </a:r>
            <a:r>
              <a:rPr lang="fr-CA" b="0" dirty="0" err="1" smtClean="0">
                <a:solidFill>
                  <a:schemeClr val="tx1">
                    <a:lumMod val="75000"/>
                    <a:lumOff val="25000"/>
                  </a:schemeClr>
                </a:solidFill>
              </a:rPr>
              <a:t>child</a:t>
            </a:r>
            <a:r>
              <a:rPr lang="fr-CA" b="0" dirty="0" smtClean="0">
                <a:solidFill>
                  <a:schemeClr val="tx1">
                    <a:lumMod val="75000"/>
                    <a:lumOff val="25000"/>
                  </a:schemeClr>
                </a:solidFill>
              </a:rPr>
              <a:t>. </a:t>
            </a:r>
          </a:p>
          <a:p>
            <a:pPr fontAlgn="auto">
              <a:spcAft>
                <a:spcPts val="0"/>
              </a:spcAft>
              <a:buFont typeface="Arial" pitchFamily="34" charset="0"/>
              <a:buChar char="•"/>
              <a:defRPr/>
            </a:pPr>
            <a:r>
              <a:rPr lang="fr-CA" b="0" dirty="0" smtClean="0">
                <a:solidFill>
                  <a:schemeClr val="tx1">
                    <a:lumMod val="75000"/>
                    <a:lumOff val="25000"/>
                  </a:schemeClr>
                </a:solidFill>
              </a:rPr>
              <a:t> Labels </a:t>
            </a:r>
            <a:r>
              <a:rPr lang="fr-CA" b="0" dirty="0" err="1" smtClean="0">
                <a:solidFill>
                  <a:schemeClr val="tx1">
                    <a:lumMod val="75000"/>
                    <a:lumOff val="25000"/>
                  </a:schemeClr>
                </a:solidFill>
              </a:rPr>
              <a:t>limit</a:t>
            </a:r>
            <a:r>
              <a:rPr lang="fr-CA" b="0" dirty="0" smtClean="0">
                <a:solidFill>
                  <a:schemeClr val="tx1">
                    <a:lumMod val="75000"/>
                    <a:lumOff val="25000"/>
                  </a:schemeClr>
                </a:solidFill>
              </a:rPr>
              <a:t>, </a:t>
            </a:r>
            <a:r>
              <a:rPr lang="fr-CA" b="0" dirty="0" err="1" smtClean="0">
                <a:solidFill>
                  <a:schemeClr val="tx1">
                    <a:lumMod val="75000"/>
                    <a:lumOff val="25000"/>
                  </a:schemeClr>
                </a:solidFill>
              </a:rPr>
              <a:t>degrade</a:t>
            </a:r>
            <a:r>
              <a:rPr lang="fr-CA" b="0" dirty="0" smtClean="0">
                <a:solidFill>
                  <a:schemeClr val="tx1">
                    <a:lumMod val="75000"/>
                    <a:lumOff val="25000"/>
                  </a:schemeClr>
                </a:solidFill>
              </a:rPr>
              <a:t>, and </a:t>
            </a:r>
            <a:r>
              <a:rPr lang="fr-CA" b="0" dirty="0" err="1" smtClean="0">
                <a:solidFill>
                  <a:schemeClr val="tx1">
                    <a:lumMod val="75000"/>
                    <a:lumOff val="25000"/>
                  </a:schemeClr>
                </a:solidFill>
              </a:rPr>
              <a:t>hurt</a:t>
            </a:r>
            <a:r>
              <a:rPr lang="fr-CA" b="0" dirty="0" smtClean="0">
                <a:solidFill>
                  <a:schemeClr val="tx1">
                    <a:lumMod val="75000"/>
                    <a:lumOff val="25000"/>
                  </a:schemeClr>
                </a:solidFill>
              </a:rPr>
              <a:t>, and </a:t>
            </a:r>
            <a:r>
              <a:rPr lang="fr-CA" b="0" dirty="0" err="1" smtClean="0">
                <a:solidFill>
                  <a:schemeClr val="tx1">
                    <a:lumMod val="75000"/>
                    <a:lumOff val="25000"/>
                  </a:schemeClr>
                </a:solidFill>
              </a:rPr>
              <a:t>is</a:t>
            </a:r>
            <a:r>
              <a:rPr lang="fr-CA" b="0" dirty="0" smtClean="0">
                <a:solidFill>
                  <a:schemeClr val="tx1">
                    <a:lumMod val="75000"/>
                    <a:lumOff val="25000"/>
                  </a:schemeClr>
                </a:solidFill>
              </a:rPr>
              <a:t> offensive to </a:t>
            </a:r>
            <a:r>
              <a:rPr lang="fr-CA" b="0" dirty="0" err="1" smtClean="0">
                <a:solidFill>
                  <a:schemeClr val="tx1">
                    <a:lumMod val="75000"/>
                    <a:lumOff val="25000"/>
                  </a:schemeClr>
                </a:solidFill>
              </a:rPr>
              <a:t>God</a:t>
            </a:r>
            <a:r>
              <a:rPr lang="fr-CA" b="0" dirty="0" smtClean="0">
                <a:solidFill>
                  <a:schemeClr val="tx1">
                    <a:lumMod val="75000"/>
                    <a:lumOff val="25000"/>
                  </a:schemeClr>
                </a:solidFill>
              </a:rPr>
              <a:t>.</a:t>
            </a:r>
          </a:p>
          <a:p>
            <a:pPr fontAlgn="auto">
              <a:spcAft>
                <a:spcPts val="0"/>
              </a:spcAft>
              <a:buFont typeface="Arial" pitchFamily="34" charset="0"/>
              <a:buChar char="•"/>
              <a:defRPr/>
            </a:pPr>
            <a:r>
              <a:rPr lang="fr-CA" b="0" dirty="0" smtClean="0">
                <a:solidFill>
                  <a:schemeClr val="tx1">
                    <a:lumMod val="75000"/>
                    <a:lumOff val="25000"/>
                  </a:schemeClr>
                </a:solidFill>
              </a:rPr>
              <a:t> </a:t>
            </a:r>
            <a:r>
              <a:rPr lang="fr-CA" b="0" dirty="0" err="1" smtClean="0">
                <a:solidFill>
                  <a:schemeClr val="tx1">
                    <a:lumMod val="75000"/>
                    <a:lumOff val="25000"/>
                  </a:schemeClr>
                </a:solidFill>
              </a:rPr>
              <a:t>Every</a:t>
            </a:r>
            <a:r>
              <a:rPr lang="fr-CA" b="0" dirty="0" smtClean="0">
                <a:solidFill>
                  <a:schemeClr val="tx1">
                    <a:lumMod val="75000"/>
                    <a:lumOff val="25000"/>
                  </a:schemeClr>
                </a:solidFill>
              </a:rPr>
              <a:t> </a:t>
            </a:r>
            <a:r>
              <a:rPr lang="fr-CA" b="0" dirty="0" err="1" smtClean="0">
                <a:solidFill>
                  <a:schemeClr val="tx1">
                    <a:lumMod val="75000"/>
                    <a:lumOff val="25000"/>
                  </a:schemeClr>
                </a:solidFill>
              </a:rPr>
              <a:t>child</a:t>
            </a:r>
            <a:r>
              <a:rPr lang="fr-CA" b="0" dirty="0" smtClean="0">
                <a:solidFill>
                  <a:schemeClr val="tx1">
                    <a:lumMod val="75000"/>
                    <a:lumOff val="25000"/>
                  </a:schemeClr>
                </a:solidFill>
              </a:rPr>
              <a:t>, </a:t>
            </a:r>
            <a:r>
              <a:rPr lang="fr-CA" b="0" dirty="0" err="1" smtClean="0">
                <a:solidFill>
                  <a:schemeClr val="tx1">
                    <a:lumMod val="75000"/>
                    <a:lumOff val="25000"/>
                  </a:schemeClr>
                </a:solidFill>
              </a:rPr>
              <a:t>whether</a:t>
            </a:r>
            <a:r>
              <a:rPr lang="fr-CA" b="0" dirty="0" smtClean="0">
                <a:solidFill>
                  <a:schemeClr val="tx1">
                    <a:lumMod val="75000"/>
                    <a:lumOff val="25000"/>
                  </a:schemeClr>
                </a:solidFill>
              </a:rPr>
              <a:t> </a:t>
            </a:r>
            <a:r>
              <a:rPr lang="fr-CA" b="0" dirty="0" err="1" smtClean="0">
                <a:solidFill>
                  <a:schemeClr val="tx1">
                    <a:lumMod val="75000"/>
                    <a:lumOff val="25000"/>
                  </a:schemeClr>
                </a:solidFill>
              </a:rPr>
              <a:t>handicapped</a:t>
            </a:r>
            <a:r>
              <a:rPr lang="fr-CA" b="0" dirty="0" smtClean="0">
                <a:solidFill>
                  <a:schemeClr val="tx1">
                    <a:lumMod val="75000"/>
                    <a:lumOff val="25000"/>
                  </a:schemeClr>
                </a:solidFill>
              </a:rPr>
              <a:t> or not, </a:t>
            </a:r>
            <a:r>
              <a:rPr lang="fr-CA" b="0" dirty="0" err="1" smtClean="0">
                <a:solidFill>
                  <a:schemeClr val="tx1">
                    <a:lumMod val="75000"/>
                    <a:lumOff val="25000"/>
                  </a:schemeClr>
                </a:solidFill>
              </a:rPr>
              <a:t>is</a:t>
            </a:r>
            <a:r>
              <a:rPr lang="fr-CA" b="0" dirty="0" smtClean="0">
                <a:solidFill>
                  <a:schemeClr val="tx1">
                    <a:lumMod val="75000"/>
                    <a:lumOff val="25000"/>
                  </a:schemeClr>
                </a:solidFill>
              </a:rPr>
              <a:t> </a:t>
            </a:r>
            <a:r>
              <a:rPr lang="fr-CA" b="0" dirty="0" err="1" smtClean="0">
                <a:solidFill>
                  <a:schemeClr val="tx1">
                    <a:lumMod val="75000"/>
                    <a:lumOff val="25000"/>
                  </a:schemeClr>
                </a:solidFill>
              </a:rPr>
              <a:t>God’s</a:t>
            </a:r>
            <a:r>
              <a:rPr lang="fr-CA" b="0" dirty="0" smtClean="0">
                <a:solidFill>
                  <a:schemeClr val="tx1">
                    <a:lumMod val="75000"/>
                    <a:lumOff val="25000"/>
                  </a:schemeClr>
                </a:solidFill>
              </a:rPr>
              <a:t> </a:t>
            </a:r>
            <a:r>
              <a:rPr lang="fr-CA" b="0" dirty="0" err="1" smtClean="0">
                <a:solidFill>
                  <a:schemeClr val="tx1">
                    <a:lumMod val="75000"/>
                    <a:lumOff val="25000"/>
                  </a:schemeClr>
                </a:solidFill>
              </a:rPr>
              <a:t>workmanship</a:t>
            </a:r>
            <a:r>
              <a:rPr lang="fr-CA" b="0" dirty="0" smtClean="0">
                <a:solidFill>
                  <a:schemeClr val="tx1">
                    <a:lumMod val="75000"/>
                    <a:lumOff val="25000"/>
                  </a:schemeClr>
                </a:solidFill>
              </a:rPr>
              <a:t>, </a:t>
            </a:r>
            <a:r>
              <a:rPr lang="fr-CA" b="0" dirty="0" err="1" smtClean="0">
                <a:solidFill>
                  <a:schemeClr val="tx1">
                    <a:lumMod val="75000"/>
                    <a:lumOff val="25000"/>
                  </a:schemeClr>
                </a:solidFill>
              </a:rPr>
              <a:t>created</a:t>
            </a:r>
            <a:r>
              <a:rPr lang="fr-CA" b="0" dirty="0" smtClean="0">
                <a:solidFill>
                  <a:schemeClr val="tx1">
                    <a:lumMod val="75000"/>
                    <a:lumOff val="25000"/>
                  </a:schemeClr>
                </a:solidFill>
              </a:rPr>
              <a:t> in </a:t>
            </a:r>
            <a:r>
              <a:rPr lang="fr-CA" b="0" dirty="0" err="1" smtClean="0">
                <a:solidFill>
                  <a:schemeClr val="tx1">
                    <a:lumMod val="75000"/>
                    <a:lumOff val="25000"/>
                  </a:schemeClr>
                </a:solidFill>
              </a:rPr>
              <a:t>His</a:t>
            </a:r>
            <a:r>
              <a:rPr lang="fr-CA" b="0" dirty="0" smtClean="0">
                <a:solidFill>
                  <a:schemeClr val="tx1">
                    <a:lumMod val="75000"/>
                    <a:lumOff val="25000"/>
                  </a:schemeClr>
                </a:solidFill>
              </a:rPr>
              <a:t> image (</a:t>
            </a:r>
            <a:r>
              <a:rPr lang="fr-CA" b="0" dirty="0" err="1" smtClean="0">
                <a:solidFill>
                  <a:schemeClr val="tx1">
                    <a:lumMod val="75000"/>
                    <a:lumOff val="25000"/>
                  </a:schemeClr>
                </a:solidFill>
              </a:rPr>
              <a:t>Eph</a:t>
            </a:r>
            <a:r>
              <a:rPr lang="fr-CA" b="0" dirty="0" smtClean="0">
                <a:solidFill>
                  <a:schemeClr val="tx1">
                    <a:lumMod val="75000"/>
                    <a:lumOff val="25000"/>
                  </a:schemeClr>
                </a:solidFill>
              </a:rPr>
              <a:t> 2:10). </a:t>
            </a:r>
          </a:p>
          <a:p>
            <a:pPr fontAlgn="auto">
              <a:spcAft>
                <a:spcPts val="0"/>
              </a:spcAft>
              <a:buFont typeface="Arial" pitchFamily="34" charset="0"/>
              <a:buChar char="•"/>
              <a:defRPr/>
            </a:pPr>
            <a:endParaRPr lang="en-US" b="1" dirty="0" smtClean="0"/>
          </a:p>
          <a:p>
            <a:r>
              <a:rPr lang="en-US" b="0" dirty="0" smtClean="0"/>
              <a:t>Ephesians</a:t>
            </a:r>
            <a:r>
              <a:rPr lang="en-US" b="0" baseline="0" dirty="0" smtClean="0"/>
              <a:t> 2:10 affirms that “we are God’s workmanship, created in Christ Jesus to do good works, which God prepared in advance for us to do.”  The Bible is clear that each child who attends your church is hand-knit with an individualized pattern by God.  That pattern beautifully displays God’s image in some form.  Each child is created specifically to be able to fill a prepared spot in God’s kingdom and an honored place in the Body of Christ.  </a:t>
            </a:r>
            <a:endParaRPr lang="en-US" b="0"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4</a:t>
            </a:fld>
            <a:endParaRPr lang="fr-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rgbClr val="7030A0"/>
                </a:solidFill>
              </a:rPr>
              <a:t>Peel Away the Negative Labels Associated with Disabilities</a:t>
            </a:r>
          </a:p>
          <a:p>
            <a:endParaRPr lang="en-US" sz="1200" b="1" dirty="0" smtClean="0">
              <a:solidFill>
                <a:srgbClr val="7030A0"/>
              </a:solidFill>
            </a:endParaRPr>
          </a:p>
          <a:p>
            <a:r>
              <a:rPr lang="en-US" sz="1200" b="0" dirty="0" smtClean="0">
                <a:solidFill>
                  <a:srgbClr val="7030A0"/>
                </a:solidFill>
              </a:rPr>
              <a:t>Make it clear</a:t>
            </a:r>
            <a:r>
              <a:rPr lang="en-US" sz="1200" b="0" baseline="0" dirty="0" smtClean="0">
                <a:solidFill>
                  <a:srgbClr val="7030A0"/>
                </a:solidFill>
              </a:rPr>
              <a:t> to peers, parents, and volunteers that your church rejects all hurtful labels.  While disability labels are needed for communicating useful information, always remember that God’s perspective is much truer.  Instead we should:</a:t>
            </a:r>
            <a:endParaRPr lang="en-US" sz="1200" b="0" dirty="0" smtClean="0">
              <a:solidFill>
                <a:srgbClr val="7030A0"/>
              </a:solidFill>
            </a:endParaRPr>
          </a:p>
          <a:p>
            <a:endParaRPr lang="en-US" sz="1200" b="1" dirty="0" smtClean="0">
              <a:solidFill>
                <a:srgbClr val="7030A0"/>
              </a:solidFill>
            </a:endParaRPr>
          </a:p>
          <a:p>
            <a:pPr>
              <a:buFont typeface="Arial" pitchFamily="34" charset="0"/>
              <a:buChar char="•"/>
            </a:pPr>
            <a:r>
              <a:rPr lang="en-US" b="0" dirty="0" smtClean="0"/>
              <a:t> </a:t>
            </a:r>
            <a:r>
              <a:rPr lang="en-US" sz="1200" b="0" i="0" dirty="0" smtClean="0"/>
              <a:t>Focus on children’s </a:t>
            </a:r>
            <a:r>
              <a:rPr lang="en-US" sz="1200" b="0" i="1" dirty="0" smtClean="0"/>
              <a:t>gifts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dirty="0" smtClean="0"/>
              <a:t> Give </a:t>
            </a:r>
            <a:r>
              <a:rPr lang="en-US" sz="1200" b="0" i="1" dirty="0" smtClean="0"/>
              <a:t>all </a:t>
            </a:r>
            <a:r>
              <a:rPr lang="en-US" sz="1200" b="0" i="0" dirty="0" smtClean="0"/>
              <a:t>children an honored place in your church community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i="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dirty="0" smtClean="0"/>
              <a:t>While some children may require specialized equipment or techniques in order to meet their needs, you have the joy of seeing the participation of those children enrich the lives of others.  “And</a:t>
            </a:r>
            <a:r>
              <a:rPr lang="en-US" sz="1200" b="0" i="0" baseline="0" dirty="0" smtClean="0"/>
              <a:t> this is his command:…to love one another” (1 John 3:23).  </a:t>
            </a:r>
            <a:endParaRPr lang="en-US" sz="1400" b="0" i="0" dirty="0" smtClean="0"/>
          </a:p>
          <a:p>
            <a:pPr>
              <a:buFont typeface="Arial" pitchFamily="34" charset="0"/>
              <a:buNone/>
            </a:pPr>
            <a:endParaRPr lang="en-US" b="1"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5</a:t>
            </a:fld>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base" latinLnBrk="0" hangingPunct="1"/>
            <a:r>
              <a:rPr lang="en-US" sz="1200" b="1" i="0" u="sng" strike="noStrike" kern="1200" baseline="0" dirty="0" smtClean="0">
                <a:solidFill>
                  <a:schemeClr val="tx1"/>
                </a:solidFill>
                <a:effectLst>
                  <a:outerShdw blurRad="50800" dist="38100" algn="tr" rotWithShape="0">
                    <a:prstClr val="black">
                      <a:alpha val="40000"/>
                    </a:prstClr>
                  </a:outerShdw>
                </a:effectLst>
                <a:latin typeface="+mn-lt"/>
                <a:ea typeface="+mn-ea"/>
                <a:cs typeface="+mn-cs"/>
              </a:rPr>
              <a:t>People may see</a:t>
            </a:r>
            <a:r>
              <a:rPr lang="en-US" sz="1200" b="1"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effectLst>
                  <a:outerShdw blurRad="50800" dist="38100" algn="tr" rotWithShape="0">
                    <a:prstClr val="black">
                      <a:alpha val="40000"/>
                    </a:prstClr>
                  </a:outerShdw>
                </a:effectLst>
                <a:latin typeface="+mn-lt"/>
                <a:ea typeface="+mn-ea"/>
                <a:cs typeface="+mn-cs"/>
              </a:rPr>
              <a:t>	</a:t>
            </a:r>
            <a:r>
              <a:rPr lang="en-US" sz="1200" b="1" i="0" u="sng" strike="noStrike" kern="1200" dirty="0" smtClean="0">
                <a:solidFill>
                  <a:schemeClr val="tx1"/>
                </a:solidFill>
                <a:effectLst>
                  <a:outerShdw blurRad="50800" dist="38100" algn="tr" rotWithShape="0">
                    <a:prstClr val="black">
                      <a:alpha val="40000"/>
                    </a:prstClr>
                  </a:outerShdw>
                </a:effectLst>
                <a:latin typeface="+mn-lt"/>
                <a:ea typeface="+mn-ea"/>
                <a:cs typeface="+mn-cs"/>
              </a:rPr>
              <a:t>God sees</a:t>
            </a:r>
          </a:p>
          <a:p>
            <a:pPr rtl="0" eaLnBrk="1" fontAlgn="t" latinLnBrk="0" hangingPunct="1"/>
            <a:r>
              <a:rPr lang="en-US" sz="1200" b="1" i="0" u="none" strike="noStrike" kern="1200" dirty="0" smtClean="0">
                <a:solidFill>
                  <a:schemeClr val="tx1"/>
                </a:solidFill>
                <a:effectLst>
                  <a:outerShdw blurRad="50800" dist="38100" algn="tr" rotWithShape="0">
                    <a:prstClr val="black">
                      <a:alpha val="40000"/>
                    </a:prstClr>
                  </a:outerShdw>
                </a:effectLst>
                <a:latin typeface="+mn-lt"/>
                <a:ea typeface="+mn-ea"/>
                <a:cs typeface="+mn-cs"/>
              </a:rPr>
              <a:t>          </a:t>
            </a:r>
          </a:p>
          <a:p>
            <a:pPr rtl="0" eaLnBrk="1" fontAlgn="t" latinLnBrk="0" hangingPunct="1"/>
            <a:r>
              <a:rPr lang="en-US" sz="1200" b="0" i="0" u="none" strike="noStrike" kern="1200" dirty="0" smtClean="0">
                <a:solidFill>
                  <a:schemeClr val="tx1"/>
                </a:solidFill>
                <a:latin typeface="+mn-lt"/>
                <a:ea typeface="+mn-ea"/>
                <a:cs typeface="+mn-cs"/>
              </a:rPr>
              <a:t>Cerebral</a:t>
            </a:r>
            <a:r>
              <a:rPr lang="en-US" sz="1200" b="0" i="0" u="none" strike="noStrike" kern="1200" baseline="0" dirty="0" smtClean="0">
                <a:solidFill>
                  <a:schemeClr val="tx1"/>
                </a:solidFill>
                <a:latin typeface="+mn-lt"/>
                <a:ea typeface="+mn-ea"/>
                <a:cs typeface="+mn-cs"/>
              </a:rPr>
              <a:t> Palsy Cindy	</a:t>
            </a:r>
            <a:r>
              <a:rPr lang="en-US" sz="1200" b="0" i="0" u="none" strike="noStrike" kern="1200" dirty="0" err="1" smtClean="0">
                <a:solidFill>
                  <a:schemeClr val="tx1"/>
                </a:solidFill>
                <a:latin typeface="+mn-lt"/>
                <a:ea typeface="+mn-ea"/>
                <a:cs typeface="+mn-cs"/>
              </a:rPr>
              <a:t>Cindy</a:t>
            </a:r>
            <a:r>
              <a:rPr lang="en-US" sz="1200" b="0" i="0" u="none" strike="noStrike" kern="1200" dirty="0" smtClean="0">
                <a:solidFill>
                  <a:schemeClr val="tx1"/>
                </a:solidFill>
                <a:latin typeface="+mn-lt"/>
                <a:ea typeface="+mn-ea"/>
                <a:cs typeface="+mn-cs"/>
              </a:rPr>
              <a:t>, handcrafted by Himself before she   </a:t>
            </a:r>
          </a:p>
          <a:p>
            <a:pPr rtl="0" eaLnBrk="1" fontAlgn="t" latinLnBrk="0" hangingPunct="1"/>
            <a:r>
              <a:rPr lang="en-US" sz="1200" b="0" i="0" u="none" strike="noStrike" kern="1200" dirty="0" smtClean="0">
                <a:solidFill>
                  <a:schemeClr val="tx1"/>
                </a:solidFill>
                <a:latin typeface="+mn-lt"/>
                <a:ea typeface="+mn-ea"/>
                <a:cs typeface="+mn-cs"/>
              </a:rPr>
              <a:t> 		was even</a:t>
            </a:r>
            <a:r>
              <a:rPr lang="en-US" sz="1200" b="0" i="0" u="none" strike="noStrike" kern="1200" baseline="0" dirty="0" smtClean="0">
                <a:solidFill>
                  <a:schemeClr val="tx1"/>
                </a:solidFill>
                <a:latin typeface="+mn-lt"/>
                <a:ea typeface="+mn-ea"/>
                <a:cs typeface="+mn-cs"/>
              </a:rPr>
              <a:t> born.  Part of her unique  </a:t>
            </a:r>
            <a:endParaRPr lang="en-U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baseline="0" dirty="0" smtClean="0">
                <a:solidFill>
                  <a:schemeClr val="tx1"/>
                </a:solidFill>
                <a:latin typeface="+mn-lt"/>
                <a:ea typeface="+mn-ea"/>
                <a:cs typeface="+mn-cs"/>
              </a:rPr>
              <a:t> 		knitting pattern is her love for animals </a:t>
            </a:r>
            <a:endParaRPr lang="en-U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baseline="0" dirty="0" smtClean="0">
                <a:solidFill>
                  <a:schemeClr val="tx1"/>
                </a:solidFill>
                <a:latin typeface="+mn-lt"/>
                <a:ea typeface="+mn-ea"/>
                <a:cs typeface="+mn-cs"/>
              </a:rPr>
              <a:t> 		and gifted singing voice.  She also happens to have cerebral palsy.  </a:t>
            </a:r>
            <a:endParaRPr lang="en-US" sz="1200" b="0" i="0" u="none" strike="noStrike" kern="1200" dirty="0" smtClean="0">
              <a:solidFill>
                <a:schemeClr val="tx1"/>
              </a:solidFill>
              <a:latin typeface="+mn-lt"/>
              <a:ea typeface="+mn-ea"/>
              <a:cs typeface="+mn-cs"/>
            </a:endParaRPr>
          </a:p>
          <a:p>
            <a:pPr rtl="0" eaLnBrk="1" fontAlgn="t" latinLnBrk="0" hangingPunct="1"/>
            <a:endParaRPr lang="en-U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Down Syndrome</a:t>
            </a:r>
            <a:r>
              <a:rPr lang="en-US" sz="1200" b="0" i="0" u="none" strike="noStrike" kern="1200" baseline="0" dirty="0" smtClean="0">
                <a:solidFill>
                  <a:schemeClr val="tx1"/>
                </a:solidFill>
                <a:latin typeface="+mn-lt"/>
                <a:ea typeface="+mn-ea"/>
                <a:cs typeface="+mn-cs"/>
              </a:rPr>
              <a:t> Adam	</a:t>
            </a:r>
            <a:r>
              <a:rPr lang="en-US" sz="1200" b="0" i="0" u="none" strike="noStrike" kern="1200" dirty="0" err="1" smtClean="0">
                <a:solidFill>
                  <a:schemeClr val="tx1"/>
                </a:solidFill>
                <a:latin typeface="+mn-lt"/>
                <a:ea typeface="+mn-ea"/>
                <a:cs typeface="+mn-cs"/>
              </a:rPr>
              <a:t>Adam</a:t>
            </a:r>
            <a:r>
              <a:rPr lang="en-US" sz="1200" b="0" i="0" u="none" strike="noStrike" kern="1200" dirty="0" smtClean="0">
                <a:solidFill>
                  <a:schemeClr val="tx1"/>
                </a:solidFill>
                <a:latin typeface="+mn-lt"/>
                <a:ea typeface="+mn-ea"/>
                <a:cs typeface="+mn-cs"/>
              </a:rPr>
              <a:t>, image-bearer of Himself, who displays passion for prayer and care for the 					people in his life.</a:t>
            </a:r>
            <a:r>
              <a:rPr lang="en-US" sz="1200" b="0" i="0" u="none" strike="noStrike" kern="1200" baseline="0" dirty="0" smtClean="0">
                <a:solidFill>
                  <a:schemeClr val="tx1"/>
                </a:solidFill>
                <a:latin typeface="+mn-lt"/>
                <a:ea typeface="+mn-ea"/>
                <a:cs typeface="+mn-cs"/>
              </a:rPr>
              <a:t>  He also happens to have Down syndrome.  </a:t>
            </a:r>
            <a:endParaRPr lang="en-US" sz="1200" b="0" i="0" u="none" strike="noStrike" kern="1200" dirty="0" smtClean="0">
              <a:solidFill>
                <a:schemeClr val="tx1"/>
              </a:solidFill>
              <a:latin typeface="+mn-lt"/>
              <a:ea typeface="+mn-ea"/>
              <a:cs typeface="+mn-cs"/>
            </a:endParaRPr>
          </a:p>
          <a:p>
            <a:pPr rtl="0" eaLnBrk="1" fontAlgn="t" latinLnBrk="0" hangingPunct="1"/>
            <a:endParaRPr lang="en-US" sz="1200" b="0" i="0" u="none" strike="noStrike" kern="1200" baseline="0" dirty="0" smtClean="0">
              <a:solidFill>
                <a:schemeClr val="tx1"/>
              </a:solidFill>
              <a:latin typeface="+mn-lt"/>
              <a:ea typeface="+mn-ea"/>
              <a:cs typeface="+mn-cs"/>
            </a:endParaRPr>
          </a:p>
          <a:p>
            <a:pPr rtl="0" eaLnBrk="1" fontAlgn="t" latinLnBrk="0" hangingPunct="1"/>
            <a:r>
              <a:rPr lang="en-US" sz="1200" b="0" i="0" u="none" strike="noStrike" kern="1200" baseline="0" dirty="0" smtClean="0">
                <a:solidFill>
                  <a:schemeClr val="tx1"/>
                </a:solidFill>
                <a:latin typeface="+mn-lt"/>
                <a:ea typeface="+mn-ea"/>
                <a:cs typeface="+mn-cs"/>
              </a:rPr>
              <a:t>Autistic Sam		</a:t>
            </a:r>
            <a:r>
              <a:rPr lang="en-US" sz="1200" b="0" i="0" u="none" strike="noStrike" kern="1200" dirty="0" err="1" smtClean="0">
                <a:solidFill>
                  <a:schemeClr val="tx1"/>
                </a:solidFill>
                <a:latin typeface="+mn-lt"/>
                <a:ea typeface="+mn-ea"/>
                <a:cs typeface="+mn-cs"/>
              </a:rPr>
              <a:t>Sam</a:t>
            </a:r>
            <a:r>
              <a:rPr lang="en-US" sz="1200" b="0" i="0" u="none" strike="noStrike" kern="1200" dirty="0" smtClean="0">
                <a:solidFill>
                  <a:schemeClr val="tx1"/>
                </a:solidFill>
                <a:latin typeface="+mn-lt"/>
                <a:ea typeface="+mn-ea"/>
                <a:cs typeface="+mn-cs"/>
              </a:rPr>
              <a:t>, honored and significant member of the Body of Christ, who is a gifted servant as he joyfully</a:t>
            </a:r>
            <a:r>
              <a:rPr lang="en-US" sz="1200" b="0" i="0" u="none" strike="noStrike" kern="1200" baseline="0" dirty="0" smtClean="0">
                <a:solidFill>
                  <a:schemeClr val="tx1"/>
                </a:solidFill>
                <a:latin typeface="+mn-lt"/>
                <a:ea typeface="+mn-ea"/>
                <a:cs typeface="+mn-cs"/>
              </a:rPr>
              <a:t> 			organizes the toy shelves at church.  He also happens to have autism.  </a:t>
            </a:r>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6</a:t>
            </a:fld>
            <a:endParaRPr lang="fr-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Myths About</a:t>
            </a:r>
            <a:r>
              <a:rPr lang="en-US" b="1" baseline="0" dirty="0" smtClean="0"/>
              <a:t> Special Needs</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baseline="0" dirty="0" smtClean="0"/>
              <a:t> </a:t>
            </a:r>
            <a:r>
              <a:rPr lang="en-US" sz="1200" b="1" dirty="0" smtClean="0">
                <a:effectLst>
                  <a:outerShdw blurRad="38100" dist="38100" dir="2700000" algn="tl">
                    <a:srgbClr val="000000">
                      <a:alpha val="43137"/>
                    </a:srgbClr>
                  </a:outerShdw>
                </a:effectLst>
                <a:latin typeface="High Tower Text" pitchFamily="18" charset="0"/>
              </a:rPr>
              <a:t>I can’t serve children with disabilities—I’ve no training.</a:t>
            </a:r>
            <a:r>
              <a:rPr lang="en-US" sz="1200" b="1" baseline="0" dirty="0" smtClean="0">
                <a:effectLst>
                  <a:outerShdw blurRad="38100" dist="38100" dir="2700000" algn="tl">
                    <a:srgbClr val="000000">
                      <a:alpha val="43137"/>
                    </a:srgbClr>
                  </a:outerShdw>
                </a:effectLst>
                <a:latin typeface="High Tower Text" pitchFamily="18" charset="0"/>
              </a:rPr>
              <a:t>  </a:t>
            </a:r>
            <a:endParaRPr lang="en-US" sz="1200" b="0" baseline="0" dirty="0" smtClean="0">
              <a:effectLst/>
              <a:latin typeface="High Tower Text" pitchFamily="18"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effectLst/>
                <a:latin typeface="High Tower Text" pitchFamily="18" charset="0"/>
              </a:rPr>
              <a:t>          Do you know that children with disabilities are born into families with no training.  Parents, grandparents, aunts and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effectLst/>
                <a:latin typeface="High Tower Text" pitchFamily="18" charset="0"/>
              </a:rPr>
              <a:t>          uncles do what comes naturally.  First they love these children; then they get to know them.  God simply asks their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effectLst/>
                <a:latin typeface="High Tower Text" pitchFamily="18" charset="0"/>
              </a:rPr>
              <a:t>          church family to do the same.  As a new volunteer, you’’ be trained and maybe partnered with an experienced person,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effectLst/>
                <a:latin typeface="High Tower Text" pitchFamily="18" charset="0"/>
              </a:rPr>
              <a:t>          and you’ll be surprised how quickly your confidence grows.</a:t>
            </a:r>
            <a:endParaRPr lang="en-US" sz="1200" b="1" dirty="0" smtClean="0">
              <a:effectLst>
                <a:outerShdw blurRad="38100" dist="38100" dir="2700000" algn="tl">
                  <a:srgbClr val="000000">
                    <a:alpha val="43137"/>
                  </a:srgbClr>
                </a:outerShdw>
              </a:effectLst>
              <a:latin typeface="High Tower Text" pitchFamily="18"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smtClean="0"/>
              <a:t> </a:t>
            </a:r>
            <a:r>
              <a:rPr lang="en-US" b="1" dirty="0" smtClean="0">
                <a:effectLst>
                  <a:outerShdw blurRad="38100" dist="38100" dir="2700000" algn="tl">
                    <a:srgbClr val="000000">
                      <a:alpha val="43137"/>
                    </a:srgbClr>
                  </a:outerShdw>
                </a:effectLst>
              </a:rPr>
              <a:t>Aren’t children with mental retardation spiritually innocent before God?</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dirty="0" smtClean="0">
                <a:effectLst>
                  <a:outerShdw blurRad="38100" dist="38100" dir="2700000" algn="tl">
                    <a:srgbClr val="000000">
                      <a:alpha val="43137"/>
                    </a:srgbClr>
                  </a:outerShdw>
                </a:effectLst>
              </a:rPr>
              <a:t>         </a:t>
            </a:r>
            <a:r>
              <a:rPr lang="en-US" b="1" baseline="0" dirty="0" smtClean="0">
                <a:effectLst>
                  <a:outerShdw blurRad="38100" dist="38100" dir="2700000" algn="tl">
                    <a:srgbClr val="000000">
                      <a:alpha val="43137"/>
                    </a:srgbClr>
                  </a:outerShdw>
                </a:effectLst>
              </a:rPr>
              <a:t>  </a:t>
            </a:r>
            <a:r>
              <a:rPr lang="en-US" b="0" baseline="0" dirty="0" smtClean="0">
                <a:effectLst/>
              </a:rPr>
              <a:t>While some children with special needs may not understand God’s grace, they can all experience His love in amazing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baseline="0" dirty="0" smtClean="0">
                <a:effectLst/>
              </a:rPr>
              <a:t>          ways.  Many churches are worried about whether these children can be baptized, or whether they can be saved.  What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baseline="0" dirty="0" smtClean="0">
                <a:effectLst/>
              </a:rPr>
              <a:t>          we need to be concerned is how we minister to them.  We don’t need to figure out their age of accountability or their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baseline="0" dirty="0" smtClean="0">
                <a:effectLst/>
              </a:rPr>
              <a:t>          mental capacity to introduce them to Jesus. </a:t>
            </a:r>
            <a:endParaRPr lang="en-US" b="1" dirty="0" smtClean="0">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smtClean="0"/>
              <a:t> </a:t>
            </a:r>
            <a:r>
              <a:rPr lang="en-US" sz="1200" b="1" dirty="0" smtClean="0">
                <a:effectLst>
                  <a:outerShdw blurRad="38100" dist="38100" dir="2700000" algn="tl">
                    <a:srgbClr val="000000">
                      <a:alpha val="43137"/>
                    </a:srgbClr>
                  </a:outerShdw>
                </a:effectLst>
              </a:rPr>
              <a:t>We don’t need a special ministry—there’s one in the church downtown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dirty="0" smtClean="0">
                <a:effectLst/>
              </a:rPr>
              <a:t>          If you do your research</a:t>
            </a:r>
            <a:r>
              <a:rPr lang="en-US" sz="1200" b="0" baseline="0" dirty="0" smtClean="0">
                <a:effectLst/>
              </a:rPr>
              <a:t> of your community, you will notice churches will list many programs from Bible studies to youth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effectLst/>
              </a:rPr>
              <a:t>          ministries, recovery programs, sports events and others, but may find not one add lists a disability ministry.  Yet school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effectLst/>
              </a:rPr>
              <a:t>          districts in United States estimate that children with special needs make up 15-25 percent of their student body.  Your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effectLst/>
              </a:rPr>
              <a:t>          church may need to think about how to serve your community.</a:t>
            </a:r>
            <a:endParaRPr lang="en-US" sz="1200" b="0" dirty="0" smtClean="0">
              <a:effectLst/>
            </a:endParaRPr>
          </a:p>
          <a:p>
            <a:pPr>
              <a:buFont typeface="Arial" pitchFamily="34" charset="0"/>
              <a:buNone/>
            </a:pPr>
            <a:endParaRPr lang="en-US" b="0" dirty="0">
              <a:effectLst/>
            </a:endParaRPr>
          </a:p>
        </p:txBody>
      </p:sp>
      <p:sp>
        <p:nvSpPr>
          <p:cNvPr id="4" name="Slide Number Placeholder 3"/>
          <p:cNvSpPr>
            <a:spLocks noGrp="1"/>
          </p:cNvSpPr>
          <p:nvPr>
            <p:ph type="sldNum" sz="quarter" idx="10"/>
          </p:nvPr>
        </p:nvSpPr>
        <p:spPr/>
        <p:txBody>
          <a:bodyPr/>
          <a:lstStyle/>
          <a:p>
            <a:fld id="{3F7CA053-64A5-468B-A4AC-F179676E72A7}" type="slidenum">
              <a:rPr lang="fr-CA" smtClean="0"/>
              <a:pPr/>
              <a:t>7</a:t>
            </a:fld>
            <a:endParaRPr lang="fr-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dirty="0" smtClean="0">
                <a:latin typeface="Arial Rounded MT Bold" pitchFamily="34" charset="0"/>
              </a:rPr>
              <a:t>Myths About Special Needs</a:t>
            </a:r>
          </a:p>
          <a:p>
            <a:endParaRPr lang="en-US" sz="1200" b="1" dirty="0" smtClean="0">
              <a:latin typeface="Arial Rounded MT Bold"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latin typeface="Arial Rounded MT Bold" pitchFamily="34" charset="0"/>
              </a:rPr>
              <a:t> </a:t>
            </a:r>
            <a:r>
              <a:rPr lang="en-US" sz="1200" b="1" dirty="0" smtClean="0">
                <a:effectLst>
                  <a:outerShdw blurRad="38100" dist="38100" dir="2700000" algn="tl">
                    <a:srgbClr val="000000">
                      <a:alpha val="43137"/>
                    </a:srgbClr>
                  </a:outerShdw>
                </a:effectLst>
              </a:rPr>
              <a:t>Guess I should volunteer –God sent these children to teach me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dirty="0" smtClean="0">
                <a:effectLst>
                  <a:outerShdw blurRad="38100" dist="38100" dir="2700000" algn="tl">
                    <a:srgbClr val="000000">
                      <a:alpha val="43137"/>
                    </a:srgbClr>
                  </a:outerShdw>
                </a:effectLst>
              </a:rPr>
              <a:t>	“</a:t>
            </a:r>
            <a:r>
              <a:rPr lang="en-US" sz="1200" b="0" dirty="0" smtClean="0">
                <a:effectLst>
                  <a:outerShdw blurRad="38100" dist="38100" dir="2700000" algn="tl">
                    <a:srgbClr val="000000">
                      <a:alpha val="43137"/>
                    </a:srgbClr>
                  </a:outerShdw>
                </a:effectLst>
              </a:rPr>
              <a:t>God</a:t>
            </a:r>
            <a:r>
              <a:rPr lang="en-US" sz="1200" b="0" baseline="0" dirty="0" smtClean="0">
                <a:effectLst>
                  <a:outerShdw blurRad="38100" dist="38100" dir="2700000" algn="tl">
                    <a:srgbClr val="000000">
                      <a:alpha val="43137"/>
                    </a:srgbClr>
                  </a:outerShdw>
                </a:effectLst>
              </a:rPr>
              <a:t> does not send the disabled child to test one’s faith or teach one to love.  Each person has equal value.  Each person can be a blessing to others, whether handicapped or not,” says Rev. Dennis D. </a:t>
            </a:r>
            <a:r>
              <a:rPr lang="en-US" sz="1200" b="0" baseline="0" dirty="0" err="1" smtClean="0">
                <a:effectLst>
                  <a:outerShdw blurRad="38100" dist="38100" dir="2700000" algn="tl">
                    <a:srgbClr val="000000">
                      <a:alpha val="43137"/>
                    </a:srgbClr>
                  </a:outerShdw>
                </a:effectLst>
              </a:rPr>
              <a:t>Schurter</a:t>
            </a:r>
            <a:r>
              <a:rPr lang="en-US" sz="1200" b="0" baseline="0" dirty="0" smtClean="0">
                <a:effectLst>
                  <a:outerShdw blurRad="38100" dist="38100" dir="2700000" algn="tl">
                    <a:srgbClr val="000000">
                      <a:alpha val="43137"/>
                    </a:srgbClr>
                  </a:outerShdw>
                </a:effectLst>
              </a:rPr>
              <a:t>, retired chaplain at the Denton State School in Denton, Texas.*  </a:t>
            </a:r>
            <a:endParaRPr lang="en-US" sz="1200" b="0" dirty="0" smtClean="0">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Arial Rounded MT Bold" pitchFamily="34" charset="0"/>
              </a:rPr>
              <a:t> </a:t>
            </a:r>
            <a:r>
              <a:rPr lang="en-US" sz="1200" b="1" dirty="0" smtClean="0">
                <a:effectLst>
                  <a:outerShdw blurRad="38100" dist="38100" dir="2700000" algn="tl">
                    <a:srgbClr val="000000">
                      <a:alpha val="43137"/>
                    </a:srgbClr>
                  </a:outerShdw>
                </a:effectLst>
                <a:latin typeface="High Tower Text" pitchFamily="18" charset="0"/>
              </a:rPr>
              <a:t>Aren’t parents the best caregivers? Can’t they take turns?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dirty="0" smtClean="0">
                <a:effectLst>
                  <a:outerShdw blurRad="38100" dist="38100" dir="2700000" algn="tl">
                    <a:srgbClr val="000000">
                      <a:alpha val="43137"/>
                    </a:srgbClr>
                  </a:outerShdw>
                </a:effectLst>
                <a:latin typeface="High Tower Text" pitchFamily="18" charset="0"/>
              </a:rPr>
              <a:t>	</a:t>
            </a:r>
            <a:r>
              <a:rPr lang="en-US" sz="1200" b="0" dirty="0" smtClean="0">
                <a:effectLst/>
                <a:latin typeface="High Tower Text" pitchFamily="18" charset="0"/>
              </a:rPr>
              <a:t>Sure,</a:t>
            </a:r>
            <a:r>
              <a:rPr lang="en-US" sz="1200" b="0" baseline="0" dirty="0" smtClean="0">
                <a:effectLst/>
                <a:latin typeface="High Tower Text" pitchFamily="18" charset="0"/>
              </a:rPr>
              <a:t> parents could take turns, but you would miss God’s blessings.  You would miss building wonderful relationships with some of the most terrific children you’ll ever meet.  And the fruit of the Spirit in your life will be less ripe on the vine.  </a:t>
            </a:r>
            <a:endParaRPr lang="en-US" sz="1200" b="1" dirty="0" smtClean="0">
              <a:effectLst>
                <a:outerShdw blurRad="38100" dist="38100" dir="2700000" algn="tl">
                  <a:srgbClr val="000000">
                    <a:alpha val="43137"/>
                  </a:srgbClr>
                </a:outerShdw>
              </a:effectLst>
              <a:latin typeface="High Tower Text" pitchFamily="18"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latin typeface="Arial Rounded MT Bold" pitchFamily="34" charset="0"/>
              </a:rPr>
              <a:t> </a:t>
            </a:r>
            <a:r>
              <a:rPr lang="en-US" sz="1200" b="1" dirty="0" smtClean="0">
                <a:effectLst>
                  <a:outerShdw blurRad="38100" dist="38100" dir="2700000" algn="tl">
                    <a:srgbClr val="000000">
                      <a:alpha val="43137"/>
                    </a:srgbClr>
                  </a:outerShdw>
                </a:effectLst>
              </a:rPr>
              <a:t>Afraid of legal responsibility of caring for a child with disability </a:t>
            </a:r>
          </a:p>
          <a:p>
            <a:pPr>
              <a:buFont typeface="Arial" pitchFamily="34" charset="0"/>
              <a:buNone/>
            </a:pPr>
            <a:r>
              <a:rPr lang="en-US" sz="1200" b="1" dirty="0" smtClean="0">
                <a:effectLst>
                  <a:outerShdw blurRad="38100" dist="38100" dir="2700000" algn="tl">
                    <a:srgbClr val="000000">
                      <a:alpha val="43137"/>
                    </a:srgbClr>
                  </a:outerShdw>
                </a:effectLst>
                <a:latin typeface="Arial Rounded MT Bold" pitchFamily="34" charset="0"/>
              </a:rPr>
              <a:t>	</a:t>
            </a:r>
            <a:r>
              <a:rPr lang="en-US" sz="1200" b="0" dirty="0" smtClean="0">
                <a:effectLst/>
                <a:latin typeface="Arial Rounded MT Bold" pitchFamily="34" charset="0"/>
              </a:rPr>
              <a:t>There are legal responsibilities involved in serving in the nursery, in youth activities, in</a:t>
            </a:r>
            <a:r>
              <a:rPr lang="en-US" sz="1200" b="0" baseline="0" dirty="0" smtClean="0">
                <a:effectLst/>
                <a:latin typeface="Arial Rounded MT Bold" pitchFamily="34" charset="0"/>
              </a:rPr>
              <a:t> VBS, in the church kitchen and the parking lot.  But we don’t neglect those ministries.  The church carries insurance for accidents.  On occasion, a child with a disability may experience a medical condition that requires the intervention of a parent or a call to emergency.  But you can rest assured that you will always have a supervisor for support.  </a:t>
            </a:r>
          </a:p>
          <a:p>
            <a:pPr>
              <a:buFont typeface="Arial" pitchFamily="34" charset="0"/>
              <a:buNone/>
            </a:pPr>
            <a:endParaRPr lang="en-US" sz="1200" b="0" baseline="0" dirty="0" smtClean="0">
              <a:effectLst/>
              <a:latin typeface="Arial Rounded MT Bold" pitchFamily="34" charset="0"/>
            </a:endParaRPr>
          </a:p>
          <a:p>
            <a:pPr>
              <a:buFont typeface="Arial" pitchFamily="34" charset="0"/>
              <a:buNone/>
            </a:pPr>
            <a:r>
              <a:rPr lang="en-US" sz="1200" b="0" baseline="0" dirty="0" smtClean="0">
                <a:effectLst/>
                <a:latin typeface="Arial Rounded MT Bold" pitchFamily="34" charset="0"/>
              </a:rPr>
              <a:t>*Dennis D. </a:t>
            </a:r>
            <a:r>
              <a:rPr lang="en-US" sz="1200" b="0" baseline="0" dirty="0" err="1" smtClean="0">
                <a:effectLst/>
                <a:latin typeface="Arial Rounded MT Bold" pitchFamily="34" charset="0"/>
              </a:rPr>
              <a:t>Schurter</a:t>
            </a:r>
            <a:r>
              <a:rPr lang="en-US" sz="1200" b="0" baseline="0" dirty="0" smtClean="0">
                <a:effectLst/>
                <a:latin typeface="Arial Rounded MT Bold" pitchFamily="34" charset="0"/>
              </a:rPr>
              <a:t>, D. Min., </a:t>
            </a:r>
            <a:r>
              <a:rPr lang="en-US" sz="1200" b="0" i="1" baseline="0" dirty="0" smtClean="0">
                <a:effectLst/>
                <a:latin typeface="Arial Rounded MT Bold" pitchFamily="34" charset="0"/>
              </a:rPr>
              <a:t>A Ministry Manual</a:t>
            </a:r>
            <a:r>
              <a:rPr lang="en-US" sz="1200" b="0" i="0" baseline="0" dirty="0" smtClean="0">
                <a:effectLst/>
                <a:latin typeface="Arial Rounded MT Bold" pitchFamily="34" charset="0"/>
              </a:rPr>
              <a:t> (Denton, TX, 2003), p. 16.</a:t>
            </a:r>
            <a:r>
              <a:rPr lang="en-US" sz="1200" b="0" baseline="0" dirty="0" smtClean="0">
                <a:effectLst/>
                <a:latin typeface="Arial Rounded MT Bold" pitchFamily="34" charset="0"/>
              </a:rPr>
              <a:t> </a:t>
            </a:r>
            <a:endParaRPr lang="en-US" sz="1200" b="1" dirty="0" smtClean="0">
              <a:latin typeface="Arial Rounded MT Bold" pitchFamily="34" charset="0"/>
            </a:endParaRPr>
          </a:p>
          <a:p>
            <a:endParaRPr lang="en-US" sz="1200" b="1" dirty="0" smtClean="0">
              <a:latin typeface="Arial Rounded MT Bold" pitchFamily="34" charset="0"/>
            </a:endParaRPr>
          </a:p>
          <a:p>
            <a:r>
              <a:rPr lang="en-US" sz="1200" b="1" dirty="0" smtClean="0">
                <a:latin typeface="Arial Rounded MT Bold" pitchFamily="34" charset="0"/>
              </a:rPr>
              <a:t> </a:t>
            </a:r>
            <a:endParaRPr lang="en-US" b="1"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8</a:t>
            </a:fld>
            <a:endParaRPr lang="fr-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Unique Family Challenges</a:t>
            </a:r>
          </a:p>
          <a:p>
            <a:endParaRPr lang="en-US" b="1" dirty="0" smtClean="0"/>
          </a:p>
          <a:p>
            <a:pPr>
              <a:spcBef>
                <a:spcPts val="0"/>
              </a:spcBef>
              <a:buFont typeface="Arial" pitchFamily="34" charset="0"/>
              <a:buChar char="•"/>
            </a:pPr>
            <a:r>
              <a:rPr lang="en-US" dirty="0" smtClean="0"/>
              <a:t> Impact on Parents</a:t>
            </a:r>
          </a:p>
          <a:p>
            <a:pPr>
              <a:spcBef>
                <a:spcPts val="0"/>
              </a:spcBef>
              <a:buNone/>
            </a:pPr>
            <a:r>
              <a:rPr lang="en-US" dirty="0" smtClean="0"/>
              <a:t>	*need to feel welcome</a:t>
            </a:r>
          </a:p>
          <a:p>
            <a:pPr>
              <a:spcBef>
                <a:spcPts val="0"/>
              </a:spcBef>
              <a:buNone/>
            </a:pPr>
            <a:r>
              <a:rPr lang="en-US" b="1" dirty="0" smtClean="0"/>
              <a:t>	</a:t>
            </a:r>
            <a:r>
              <a:rPr lang="en-US" sz="1100" b="1" dirty="0" smtClean="0"/>
              <a:t>*</a:t>
            </a:r>
            <a:r>
              <a:rPr lang="en-US" dirty="0" smtClean="0"/>
              <a:t>look for a break</a:t>
            </a:r>
          </a:p>
          <a:p>
            <a:pPr>
              <a:spcBef>
                <a:spcPts val="0"/>
              </a:spcBef>
              <a:buNone/>
            </a:pPr>
            <a:r>
              <a:rPr lang="en-US" dirty="0" smtClean="0"/>
              <a:t>	*seek religious education for disabled child</a:t>
            </a:r>
          </a:p>
          <a:p>
            <a:pPr>
              <a:spcBef>
                <a:spcPts val="0"/>
              </a:spcBef>
              <a:buNone/>
            </a:pPr>
            <a:r>
              <a:rPr lang="en-US" dirty="0" smtClean="0"/>
              <a:t>	*need friendship</a:t>
            </a:r>
          </a:p>
          <a:p>
            <a:pPr>
              <a:spcBef>
                <a:spcPts val="0"/>
              </a:spcBef>
              <a:buFont typeface="Arial" pitchFamily="34" charset="0"/>
              <a:buChar char="•"/>
            </a:pPr>
            <a:r>
              <a:rPr lang="en-US" dirty="0" smtClean="0"/>
              <a:t> Impact on Siblings</a:t>
            </a:r>
          </a:p>
          <a:p>
            <a:pPr>
              <a:spcBef>
                <a:spcPts val="0"/>
              </a:spcBef>
              <a:buNone/>
            </a:pPr>
            <a:r>
              <a:rPr lang="en-US" dirty="0" smtClean="0"/>
              <a:t>	*some accept handicapped</a:t>
            </a:r>
          </a:p>
          <a:p>
            <a:pPr>
              <a:spcBef>
                <a:spcPts val="0"/>
              </a:spcBef>
              <a:buNone/>
            </a:pPr>
            <a:r>
              <a:rPr lang="en-US" dirty="0" smtClean="0"/>
              <a:t>	* some are frustrated and 	embarrassed</a:t>
            </a:r>
          </a:p>
          <a:p>
            <a:pPr>
              <a:spcBef>
                <a:spcPts val="0"/>
              </a:spcBef>
              <a:buFont typeface="Arial" pitchFamily="34" charset="0"/>
              <a:buChar char="•"/>
            </a:pPr>
            <a:r>
              <a:rPr lang="en-US" dirty="0" smtClean="0"/>
              <a:t> Impact on Grandparents</a:t>
            </a:r>
          </a:p>
          <a:p>
            <a:pPr>
              <a:spcBef>
                <a:spcPts val="0"/>
              </a:spcBef>
              <a:buNone/>
            </a:pPr>
            <a:r>
              <a:rPr lang="en-US" dirty="0" smtClean="0"/>
              <a:t>	*most do not have training &amp; strength to care for child</a:t>
            </a:r>
          </a:p>
          <a:p>
            <a:endParaRPr lang="en-US" b="1"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9</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731D72F5-4AE0-4F91-84F6-6991E5097B28}" type="datetimeFigureOut">
              <a:rPr lang="fr-FR"/>
              <a:pPr>
                <a:defRPr/>
              </a:pPr>
              <a:t>15/09/2010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48FEE943-70E4-4D3E-825C-4798AC1A2B57}"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F8166A6B-ED90-47A0-950D-EB3F0A3126B0}" type="datetimeFigureOut">
              <a:rPr lang="fr-FR"/>
              <a:pPr>
                <a:defRPr/>
              </a:pPr>
              <a:t>15/09/2010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1ECBBB40-65F0-4BF8-8D3D-1B302F8A3BAB}"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7277C806-A72D-4184-8CE5-0A37A3C18176}" type="datetimeFigureOut">
              <a:rPr lang="fr-FR"/>
              <a:pPr>
                <a:defRPr/>
              </a:pPr>
              <a:t>15/09/2010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AB693CD3-4225-4A12-B5AE-87BC6FCDDB91}" type="slidenum">
              <a:rPr lang="fr-CA"/>
              <a:pPr>
                <a:defRPr/>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CBC1A493-1E86-4F07-9DE5-FB09DF1C1D4B}" type="datetimeFigureOut">
              <a:rPr lang="fr-FR"/>
              <a:pPr>
                <a:defRPr/>
              </a:pPr>
              <a:t>15/09/2010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4E6B958D-0694-4924-A86B-21DB57236573}"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EF6A30C4-9E91-4046-886F-CD5B013B801B}" type="datetimeFigureOut">
              <a:rPr lang="fr-FR"/>
              <a:pPr>
                <a:defRPr/>
              </a:pPr>
              <a:t>15/09/2010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9A3CA66E-1B18-41FC-BBBF-2CB9C82AD7A3}"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EAD40F04-595E-4771-B172-1E0CB2E92B51}" type="datetimeFigureOut">
              <a:rPr lang="fr-FR"/>
              <a:pPr>
                <a:defRPr/>
              </a:pPr>
              <a:t>15/09/2010</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E04C8491-D6A5-4A04-824C-DF1A16BB6700}"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F004A7B5-1140-411B-9CDA-69B3E22C73FB}" type="datetimeFigureOut">
              <a:rPr lang="fr-FR"/>
              <a:pPr>
                <a:defRPr/>
              </a:pPr>
              <a:t>15/09/2010</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943E9991-5BA6-4B12-89DE-1BA775F62054}"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E5E8AAFD-4299-4BA3-BEF4-9CA24F6A9A84}" type="datetimeFigureOut">
              <a:rPr lang="fr-FR"/>
              <a:pPr>
                <a:defRPr/>
              </a:pPr>
              <a:t>15/09/2010</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9E87D73C-2031-492E-B38E-C491368C13D0}"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36926DA9-818E-4FA1-AB8E-0D8F32C1D27D}" type="datetimeFigureOut">
              <a:rPr lang="fr-FR"/>
              <a:pPr>
                <a:defRPr/>
              </a:pPr>
              <a:t>15/09/2010</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0D3E873A-DAA7-4191-B399-30D6BF291953}"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F7AEDC2-A054-4FE4-98B1-11429BA579DC}" type="datetimeFigureOut">
              <a:rPr lang="fr-FR"/>
              <a:pPr>
                <a:defRPr/>
              </a:pPr>
              <a:t>15/09/2010</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B51ED0E2-7683-4C20-B6CB-652102D06959}"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8E6AF50-9A6C-4838-B1B8-C0406834832C}" type="datetimeFigureOut">
              <a:rPr lang="fr-FR"/>
              <a:pPr>
                <a:defRPr/>
              </a:pPr>
              <a:t>15/09/2010</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E9FC8D11-3B1C-4630-A092-1A20EFFA3475}"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CCC5DAF-87E5-49F5-903F-B90EF21DC3E6}" type="datetimeFigureOut">
              <a:rPr lang="fr-FR"/>
              <a:pPr>
                <a:defRPr/>
              </a:pPr>
              <a:t>15/09/2010</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298C9BD-93FD-4762-82A1-52C817A4AA67}"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8.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wmf"/></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 Id="rId9" Type="http://schemas.openxmlformats.org/officeDocument/2006/relationships/image" Target="../media/image39.wmf"/></Relationships>
</file>

<file path=ppt/slides/_rels/slide14.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wmf"/></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5.wmf"/><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0.wmf"/><Relationship Id="rId4" Type="http://schemas.openxmlformats.org/officeDocument/2006/relationships/image" Target="../media/image49.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oleObject" Target="../embeddings/Microsoft_Office_PowerPoint_97-2003_Presentation1.ppt"/></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3.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wmf"/></Relationships>
</file>

<file path=ppt/slides/_rels/slide5.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24.wmf"/><Relationship Id="rId3" Type="http://schemas.openxmlformats.org/officeDocument/2006/relationships/image" Target="../media/image14.wmf"/><Relationship Id="rId7" Type="http://schemas.openxmlformats.org/officeDocument/2006/relationships/image" Target="../media/image18.wmf"/><Relationship Id="rId12" Type="http://schemas.openxmlformats.org/officeDocument/2006/relationships/image" Target="../media/image23.w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wmf"/><Relationship Id="rId11" Type="http://schemas.openxmlformats.org/officeDocument/2006/relationships/image" Target="../media/image22.wmf"/><Relationship Id="rId5" Type="http://schemas.openxmlformats.org/officeDocument/2006/relationships/image" Target="../media/image16.wmf"/><Relationship Id="rId10" Type="http://schemas.openxmlformats.org/officeDocument/2006/relationships/image" Target="../media/image21.wmf"/><Relationship Id="rId4" Type="http://schemas.openxmlformats.org/officeDocument/2006/relationships/image" Target="../media/image15.wmf"/><Relationship Id="rId9" Type="http://schemas.openxmlformats.org/officeDocument/2006/relationships/image" Target="../media/image20.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6.wm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3568" y="620688"/>
            <a:ext cx="8748464" cy="1326009"/>
          </a:xfrm>
        </p:spPr>
        <p:txBody>
          <a:bodyPr rtlCol="0">
            <a:normAutofit fontScale="90000"/>
          </a:bodyPr>
          <a:lstStyle/>
          <a:p>
            <a:pPr fontAlgn="auto">
              <a:spcAft>
                <a:spcPts val="0"/>
              </a:spcAft>
              <a:defRPr/>
            </a:pPr>
            <a:r>
              <a:rPr lang="fr-CA" sz="4900" dirty="0" smtClean="0">
                <a:latin typeface="Franklin Gothic Demi" pitchFamily="34" charset="0"/>
              </a:rPr>
              <a:t>Ministry to </a:t>
            </a:r>
            <a:r>
              <a:rPr lang="fr-CA" sz="4900" dirty="0" err="1" smtClean="0">
                <a:latin typeface="Franklin Gothic Demi" pitchFamily="34" charset="0"/>
              </a:rPr>
              <a:t>Children</a:t>
            </a:r>
            <a:r>
              <a:rPr lang="fr-CA" sz="4900" dirty="0" smtClean="0">
                <a:latin typeface="Franklin Gothic Demi" pitchFamily="34" charset="0"/>
              </a:rPr>
              <a:t> </a:t>
            </a:r>
            <a:r>
              <a:rPr lang="fr-CA" sz="4900" dirty="0" err="1" smtClean="0">
                <a:latin typeface="Franklin Gothic Demi" pitchFamily="34" charset="0"/>
              </a:rPr>
              <a:t>with</a:t>
            </a:r>
            <a:r>
              <a:rPr lang="fr-CA" sz="4900" dirty="0" smtClean="0">
                <a:latin typeface="Franklin Gothic Demi" pitchFamily="34" charset="0"/>
              </a:rPr>
              <a:t> </a:t>
            </a:r>
            <a:br>
              <a:rPr lang="fr-CA" sz="4900" dirty="0" smtClean="0">
                <a:latin typeface="Franklin Gothic Demi" pitchFamily="34" charset="0"/>
              </a:rPr>
            </a:br>
            <a:r>
              <a:rPr lang="fr-CA" sz="4900" dirty="0" err="1" smtClean="0">
                <a:latin typeface="Franklin Gothic Demi" pitchFamily="34" charset="0"/>
              </a:rPr>
              <a:t>Special</a:t>
            </a:r>
            <a:r>
              <a:rPr lang="fr-CA" sz="4900" dirty="0" smtClean="0">
                <a:latin typeface="Franklin Gothic Demi" pitchFamily="34" charset="0"/>
              </a:rPr>
              <a:t> </a:t>
            </a:r>
            <a:r>
              <a:rPr lang="fr-CA" sz="4900" dirty="0" err="1" smtClean="0">
                <a:latin typeface="Franklin Gothic Demi" pitchFamily="34" charset="0"/>
              </a:rPr>
              <a:t>Needs</a:t>
            </a:r>
            <a:r>
              <a:rPr lang="fr-CA" sz="4900" dirty="0" smtClean="0">
                <a:latin typeface="Franklin Gothic Demi" pitchFamily="34" charset="0"/>
              </a:rPr>
              <a:t/>
            </a:r>
            <a:br>
              <a:rPr lang="fr-CA" sz="4900" dirty="0" smtClean="0">
                <a:latin typeface="Franklin Gothic Demi" pitchFamily="34" charset="0"/>
              </a:rPr>
            </a:br>
            <a:endParaRPr lang="fr-CA" dirty="0" smtClean="0">
              <a:latin typeface="Franklin Gothic Demi" pitchFamily="34" charset="0"/>
            </a:endParaRPr>
          </a:p>
        </p:txBody>
      </p:sp>
      <p:sp>
        <p:nvSpPr>
          <p:cNvPr id="3" name="Sous-titre 2"/>
          <p:cNvSpPr>
            <a:spLocks noGrp="1"/>
          </p:cNvSpPr>
          <p:nvPr>
            <p:ph type="subTitle" idx="1"/>
          </p:nvPr>
        </p:nvSpPr>
        <p:spPr>
          <a:xfrm>
            <a:off x="2339752" y="5921896"/>
            <a:ext cx="4176464" cy="936104"/>
          </a:xfrm>
        </p:spPr>
        <p:txBody>
          <a:bodyPr rtlCol="0">
            <a:normAutofit/>
          </a:bodyPr>
          <a:lstStyle/>
          <a:p>
            <a:pPr fontAlgn="auto">
              <a:spcBef>
                <a:spcPts val="0"/>
              </a:spcBef>
              <a:spcAft>
                <a:spcPts val="0"/>
              </a:spcAft>
              <a:buFont typeface="Arial" pitchFamily="34" charset="0"/>
              <a:buNone/>
              <a:defRPr/>
            </a:pPr>
            <a:r>
              <a:rPr lang="fr-CA" sz="2000" b="1" dirty="0" smtClean="0">
                <a:solidFill>
                  <a:schemeClr val="bg1"/>
                </a:solidFill>
              </a:rPr>
              <a:t>Linda Mei Lin Koh</a:t>
            </a:r>
          </a:p>
          <a:p>
            <a:pPr fontAlgn="auto">
              <a:spcBef>
                <a:spcPts val="0"/>
              </a:spcBef>
              <a:spcAft>
                <a:spcPts val="0"/>
              </a:spcAft>
              <a:buFont typeface="Arial" pitchFamily="34" charset="0"/>
              <a:buNone/>
              <a:defRPr/>
            </a:pPr>
            <a:r>
              <a:rPr lang="fr-CA" sz="2000" b="1" dirty="0" smtClean="0">
                <a:solidFill>
                  <a:schemeClr val="bg1"/>
                </a:solidFill>
              </a:rPr>
              <a:t>GC Children’s Ministries</a:t>
            </a:r>
          </a:p>
        </p:txBody>
      </p:sp>
      <p:pic>
        <p:nvPicPr>
          <p:cNvPr id="1028" name="Picture 4" descr="C:\Documents and Settings\KohL\My Documents\My Pictures\PSY0809_TTO_BoywithToy_P.jpg"/>
          <p:cNvPicPr>
            <a:picLocks noChangeAspect="1" noChangeArrowheads="1"/>
          </p:cNvPicPr>
          <p:nvPr/>
        </p:nvPicPr>
        <p:blipFill>
          <a:blip r:embed="rId4" cstate="print">
            <a:clrChange>
              <a:clrFrom>
                <a:srgbClr val="FFFFFF"/>
              </a:clrFrom>
              <a:clrTo>
                <a:srgbClr val="FFFFFF">
                  <a:alpha val="0"/>
                </a:srgbClr>
              </a:clrTo>
            </a:clrChange>
            <a:lum contrast="10000"/>
          </a:blip>
          <a:srcRect l="18081" r="21440" b="3924"/>
          <a:stretch>
            <a:fillRect/>
          </a:stretch>
        </p:blipFill>
        <p:spPr bwMode="auto">
          <a:xfrm rot="21361897">
            <a:off x="461441" y="517434"/>
            <a:ext cx="1245460" cy="1947738"/>
          </a:xfrm>
          <a:prstGeom prst="plaque">
            <a:avLst/>
          </a:prstGeom>
          <a:noFill/>
          <a:ln w="19050">
            <a:noFill/>
          </a:ln>
        </p:spPr>
      </p:pic>
      <p:pic>
        <p:nvPicPr>
          <p:cNvPr id="1029" name="Picture 5" descr="C:\Documents and Settings\KohL\My Documents\My Pictures\PEY0809_TTO_GirlWithToy_P.jpg"/>
          <p:cNvPicPr>
            <a:picLocks noChangeAspect="1" noChangeArrowheads="1"/>
          </p:cNvPicPr>
          <p:nvPr/>
        </p:nvPicPr>
        <p:blipFill>
          <a:blip r:embed="rId5" cstate="print">
            <a:clrChange>
              <a:clrFrom>
                <a:srgbClr val="FFFFFF"/>
              </a:clrFrom>
              <a:clrTo>
                <a:srgbClr val="FFFFFF">
                  <a:alpha val="0"/>
                </a:srgbClr>
              </a:clrTo>
            </a:clrChange>
          </a:blip>
          <a:srcRect l="4570" r="4027" b="4772"/>
          <a:stretch>
            <a:fillRect/>
          </a:stretch>
        </p:blipFill>
        <p:spPr bwMode="auto">
          <a:xfrm rot="504601">
            <a:off x="5905117" y="3428854"/>
            <a:ext cx="2088232" cy="1643809"/>
          </a:xfrm>
          <a:prstGeom prst="rect">
            <a:avLst/>
          </a:prstGeom>
          <a:noFill/>
        </p:spPr>
      </p:pic>
      <p:pic>
        <p:nvPicPr>
          <p:cNvPr id="9" name="Picture 8" descr="BlindBoy#1.jpg"/>
          <p:cNvPicPr>
            <a:picLocks noChangeAspect="1"/>
          </p:cNvPicPr>
          <p:nvPr/>
        </p:nvPicPr>
        <p:blipFill>
          <a:blip r:embed="rId6" cstate="print">
            <a:lum/>
          </a:blip>
          <a:stretch>
            <a:fillRect/>
          </a:stretch>
        </p:blipFill>
        <p:spPr>
          <a:xfrm rot="633490">
            <a:off x="7876618" y="4525887"/>
            <a:ext cx="1123587" cy="1673342"/>
          </a:xfrm>
          <a:prstGeom prst="plaque">
            <a:avLst/>
          </a:prstGeom>
          <a:ln w="19050">
            <a:solidFill>
              <a:srgbClr val="00FF00"/>
            </a:solidFill>
          </a:ln>
        </p:spPr>
      </p:pic>
      <p:pic>
        <p:nvPicPr>
          <p:cNvPr id="1032" name="Picture 8" descr="F:\Old Backup\My Pictures\CHILDREN\BlindBoy#2.jpg"/>
          <p:cNvPicPr>
            <a:picLocks noChangeAspect="1" noChangeArrowheads="1"/>
          </p:cNvPicPr>
          <p:nvPr/>
        </p:nvPicPr>
        <p:blipFill>
          <a:blip r:embed="rId7" cstate="print">
            <a:lum/>
          </a:blip>
          <a:srcRect/>
          <a:stretch>
            <a:fillRect/>
          </a:stretch>
        </p:blipFill>
        <p:spPr bwMode="auto">
          <a:xfrm rot="21221112">
            <a:off x="492397" y="3414056"/>
            <a:ext cx="1138237" cy="1824037"/>
          </a:xfrm>
          <a:prstGeom prst="roundRect">
            <a:avLst>
              <a:gd name="adj" fmla="val 8594"/>
            </a:avLst>
          </a:prstGeom>
          <a:solidFill>
            <a:srgbClr val="FFFFFF">
              <a:shade val="85000"/>
            </a:srgbClr>
          </a:solidFill>
          <a:ln w="28575">
            <a:solidFill>
              <a:srgbClr val="00B050"/>
            </a:solidFill>
          </a:ln>
          <a:effectLst>
            <a:reflection blurRad="12700" stA="38000" endPos="28000" dist="5000" dir="5400000" sy="-100000" algn="bl" rotWithShape="0"/>
          </a:effectLst>
        </p:spPr>
      </p:pic>
      <p:pic>
        <p:nvPicPr>
          <p:cNvPr id="1034" name="Picture 10" descr="C:\Documents and Settings\KohL\My Documents\My Pictures\girlchair.jpg"/>
          <p:cNvPicPr>
            <a:picLocks noChangeAspect="1" noChangeArrowheads="1"/>
          </p:cNvPicPr>
          <p:nvPr/>
        </p:nvPicPr>
        <p:blipFill>
          <a:blip r:embed="rId8" cstate="print"/>
          <a:srcRect/>
          <a:stretch>
            <a:fillRect/>
          </a:stretch>
        </p:blipFill>
        <p:spPr bwMode="auto">
          <a:xfrm rot="641212">
            <a:off x="1123315" y="4816216"/>
            <a:ext cx="1145282" cy="1743374"/>
          </a:xfrm>
          <a:prstGeom prst="rect">
            <a:avLst/>
          </a:prstGeom>
          <a:noFill/>
          <a:ln w="28575">
            <a:solidFill>
              <a:srgbClr val="FFFF00"/>
            </a:solidFill>
          </a:ln>
        </p:spPr>
      </p:pic>
      <p:sp>
        <p:nvSpPr>
          <p:cNvPr id="10" name="TextBox 9"/>
          <p:cNvSpPr txBox="1"/>
          <p:nvPr/>
        </p:nvSpPr>
        <p:spPr>
          <a:xfrm>
            <a:off x="2411760" y="2492896"/>
            <a:ext cx="4539833" cy="954107"/>
          </a:xfrm>
          <a:prstGeom prst="rect">
            <a:avLst/>
          </a:prstGeom>
          <a:noFill/>
        </p:spPr>
        <p:txBody>
          <a:bodyPr wrap="none" rtlCol="0">
            <a:spAutoFit/>
          </a:bodyPr>
          <a:lstStyle/>
          <a:p>
            <a:r>
              <a:rPr lang="en-US" sz="2800" b="1" dirty="0" smtClean="0">
                <a:latin typeface="+mj-lt"/>
              </a:rPr>
              <a:t>CHM Leadership Certification</a:t>
            </a:r>
          </a:p>
          <a:p>
            <a:r>
              <a:rPr lang="en-US" sz="2800" b="1" dirty="0" smtClean="0">
                <a:latin typeface="+mj-lt"/>
              </a:rPr>
              <a:t> </a:t>
            </a:r>
            <a:r>
              <a:rPr lang="en-US" sz="2800" b="1" dirty="0" smtClean="0">
                <a:latin typeface="+mj-lt"/>
              </a:rPr>
              <a:t>         Level III, Course #6</a:t>
            </a:r>
            <a:endParaRPr lang="en-US" sz="3200" b="1" dirty="0">
              <a:latin typeface="+mj-lt"/>
            </a:endParaRPr>
          </a:p>
        </p:txBody>
      </p:sp>
    </p:spTree>
  </p:cSld>
  <p:clrMapOvr>
    <a:masterClrMapping/>
  </p:clrMapOvr>
  <p:transition>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67744" y="188640"/>
            <a:ext cx="6285384" cy="954360"/>
          </a:xfrm>
        </p:spPr>
        <p:txBody>
          <a:bodyPr/>
          <a:lstStyle/>
          <a:p>
            <a:r>
              <a:rPr lang="en-US" b="1" dirty="0" smtClean="0"/>
              <a:t>Church-Family Supports</a:t>
            </a:r>
            <a:endParaRPr lang="en-US" b="1" dirty="0"/>
          </a:p>
        </p:txBody>
      </p:sp>
      <p:pic>
        <p:nvPicPr>
          <p:cNvPr id="6" name="Picture 5" descr="Chiesa 5.bmp"/>
          <p:cNvPicPr>
            <a:picLocks noChangeAspect="1"/>
          </p:cNvPicPr>
          <p:nvPr/>
        </p:nvPicPr>
        <p:blipFill>
          <a:blip r:embed="rId3" cstate="print">
            <a:clrChange>
              <a:clrFrom>
                <a:srgbClr val="FFFFFF"/>
              </a:clrFrom>
              <a:clrTo>
                <a:srgbClr val="FFFFFF">
                  <a:alpha val="0"/>
                </a:srgbClr>
              </a:clrTo>
            </a:clrChange>
          </a:blip>
          <a:stretch>
            <a:fillRect/>
          </a:stretch>
        </p:blipFill>
        <p:spPr>
          <a:xfrm>
            <a:off x="179512" y="0"/>
            <a:ext cx="2188512" cy="2060848"/>
          </a:xfrm>
          <a:prstGeom prst="rect">
            <a:avLst/>
          </a:prstGeom>
        </p:spPr>
      </p:pic>
      <p:graphicFrame>
        <p:nvGraphicFramePr>
          <p:cNvPr id="7" name="Diagram 6"/>
          <p:cNvGraphicFramePr/>
          <p:nvPr/>
        </p:nvGraphicFramePr>
        <p:xfrm>
          <a:off x="1403648" y="1484784"/>
          <a:ext cx="7056784" cy="4608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4716016" y="1052736"/>
            <a:ext cx="112723" cy="461665"/>
          </a:xfrm>
          <a:prstGeom prst="rect">
            <a:avLst/>
          </a:prstGeom>
          <a:noFill/>
        </p:spPr>
        <p:txBody>
          <a:bodyPr wrap="square" rtlCol="0">
            <a:spAutoFit/>
          </a:bodyPr>
          <a:lstStyle/>
          <a:p>
            <a:r>
              <a:rPr lang="en-US" sz="2400" b="1" dirty="0" smtClean="0"/>
              <a:t>1</a:t>
            </a:r>
            <a:endParaRPr lang="en-US" sz="2400" b="1" dirty="0"/>
          </a:p>
        </p:txBody>
      </p:sp>
      <p:sp>
        <p:nvSpPr>
          <p:cNvPr id="9" name="TextBox 8"/>
          <p:cNvSpPr txBox="1"/>
          <p:nvPr/>
        </p:nvSpPr>
        <p:spPr>
          <a:xfrm>
            <a:off x="7092280" y="2276872"/>
            <a:ext cx="356188" cy="461665"/>
          </a:xfrm>
          <a:prstGeom prst="rect">
            <a:avLst/>
          </a:prstGeom>
          <a:noFill/>
        </p:spPr>
        <p:txBody>
          <a:bodyPr wrap="none" rtlCol="0">
            <a:spAutoFit/>
          </a:bodyPr>
          <a:lstStyle/>
          <a:p>
            <a:r>
              <a:rPr lang="en-US" sz="2400" b="1" dirty="0" smtClean="0"/>
              <a:t>2</a:t>
            </a:r>
            <a:endParaRPr lang="en-US" sz="2400" b="1" dirty="0"/>
          </a:p>
        </p:txBody>
      </p:sp>
      <p:sp>
        <p:nvSpPr>
          <p:cNvPr id="10" name="TextBox 9"/>
          <p:cNvSpPr txBox="1"/>
          <p:nvPr/>
        </p:nvSpPr>
        <p:spPr>
          <a:xfrm>
            <a:off x="6228184" y="6093296"/>
            <a:ext cx="356188" cy="461665"/>
          </a:xfrm>
          <a:prstGeom prst="rect">
            <a:avLst/>
          </a:prstGeom>
          <a:noFill/>
        </p:spPr>
        <p:txBody>
          <a:bodyPr wrap="none" rtlCol="0">
            <a:spAutoFit/>
          </a:bodyPr>
          <a:lstStyle/>
          <a:p>
            <a:r>
              <a:rPr lang="en-US" sz="2400" b="1" dirty="0" smtClean="0"/>
              <a:t>3</a:t>
            </a:r>
            <a:endParaRPr lang="en-US" sz="2400" b="1" dirty="0"/>
          </a:p>
        </p:txBody>
      </p:sp>
      <p:sp>
        <p:nvSpPr>
          <p:cNvPr id="11" name="TextBox 10"/>
          <p:cNvSpPr txBox="1"/>
          <p:nvPr/>
        </p:nvSpPr>
        <p:spPr>
          <a:xfrm>
            <a:off x="3419872" y="6093296"/>
            <a:ext cx="356188" cy="461665"/>
          </a:xfrm>
          <a:prstGeom prst="rect">
            <a:avLst/>
          </a:prstGeom>
          <a:noFill/>
        </p:spPr>
        <p:txBody>
          <a:bodyPr wrap="none" rtlCol="0">
            <a:spAutoFit/>
          </a:bodyPr>
          <a:lstStyle/>
          <a:p>
            <a:r>
              <a:rPr lang="en-US" sz="2400" b="1" dirty="0" smtClean="0"/>
              <a:t>4</a:t>
            </a:r>
            <a:endParaRPr lang="en-US" sz="2400" b="1" dirty="0"/>
          </a:p>
        </p:txBody>
      </p:sp>
      <p:sp>
        <p:nvSpPr>
          <p:cNvPr id="12" name="TextBox 11"/>
          <p:cNvSpPr txBox="1"/>
          <p:nvPr/>
        </p:nvSpPr>
        <p:spPr>
          <a:xfrm>
            <a:off x="2411760" y="2276872"/>
            <a:ext cx="356188" cy="461665"/>
          </a:xfrm>
          <a:prstGeom prst="rect">
            <a:avLst/>
          </a:prstGeom>
          <a:noFill/>
        </p:spPr>
        <p:txBody>
          <a:bodyPr wrap="none" rtlCol="0">
            <a:spAutoFit/>
          </a:bodyPr>
          <a:lstStyle/>
          <a:p>
            <a:r>
              <a:rPr lang="en-US" sz="2400" b="1" dirty="0" smtClean="0"/>
              <a:t>5</a:t>
            </a:r>
            <a:endParaRPr lang="en-US" sz="2400" b="1"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1000"/>
                                        <p:tgtEl>
                                          <p:spTgt spid="7"/>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Bottom)">
                                      <p:cBhvr>
                                        <p:cTn id="11" dur="500"/>
                                        <p:tgtEl>
                                          <p:spTgt spid="8"/>
                                        </p:tgtEl>
                                      </p:cBhvr>
                                    </p:animEffect>
                                  </p:childTnLst>
                                </p:cTn>
                              </p:par>
                            </p:childTnLst>
                          </p:cTn>
                        </p:par>
                        <p:par>
                          <p:cTn id="12" fill="hold">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par>
                          <p:cTn id="16" fill="hold">
                            <p:stCondLst>
                              <p:cond delay="2000"/>
                            </p:stCondLst>
                            <p:childTnLst>
                              <p:par>
                                <p:cTn id="17" presetID="12" presetClass="entr" presetSubtype="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lide(fromRight)">
                                      <p:cBhvr>
                                        <p:cTn id="19" dur="500"/>
                                        <p:tgtEl>
                                          <p:spTgt spid="10"/>
                                        </p:tgtEl>
                                      </p:cBhvr>
                                    </p:animEffect>
                                  </p:childTnLst>
                                </p:cTn>
                              </p:par>
                            </p:childTnLst>
                          </p:cTn>
                        </p:par>
                        <p:par>
                          <p:cTn id="20" fill="hold">
                            <p:stCondLst>
                              <p:cond delay="2500"/>
                            </p:stCondLst>
                            <p:childTnLst>
                              <p:par>
                                <p:cTn id="21" presetID="5" presetClass="entr" presetSubtype="1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childTnLst>
                          </p:cTn>
                        </p:par>
                        <p:par>
                          <p:cTn id="24" fill="hold">
                            <p:stCondLst>
                              <p:cond delay="3000"/>
                            </p:stCondLst>
                            <p:childTnLst>
                              <p:par>
                                <p:cTn id="25" presetID="55"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strVal val="#ppt_w*0.70"/>
                                          </p:val>
                                        </p:tav>
                                        <p:tav tm="100000">
                                          <p:val>
                                            <p:strVal val="#ppt_w"/>
                                          </p:val>
                                        </p:tav>
                                      </p:tavLst>
                                    </p:anim>
                                    <p:anim calcmode="lin" valueType="num">
                                      <p:cBhvr>
                                        <p:cTn id="28" dur="500" fill="hold"/>
                                        <p:tgtEl>
                                          <p:spTgt spid="12"/>
                                        </p:tgtEl>
                                        <p:attrNameLst>
                                          <p:attrName>ppt_h</p:attrName>
                                        </p:attrNameLst>
                                      </p:cBhvr>
                                      <p:tavLst>
                                        <p:tav tm="0">
                                          <p:val>
                                            <p:strVal val="#ppt_h"/>
                                          </p:val>
                                        </p:tav>
                                        <p:tav tm="100000">
                                          <p:val>
                                            <p:strVal val="#ppt_h"/>
                                          </p:val>
                                        </p:tav>
                                      </p:tavLst>
                                    </p:anim>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EASTER.JPG"/>
          <p:cNvPicPr>
            <a:picLocks noChangeAspect="1"/>
          </p:cNvPicPr>
          <p:nvPr/>
        </p:nvPicPr>
        <p:blipFill>
          <a:blip r:embed="rId3" cstate="print"/>
          <a:stretch>
            <a:fillRect/>
          </a:stretch>
        </p:blipFill>
        <p:spPr>
          <a:xfrm>
            <a:off x="0" y="0"/>
            <a:ext cx="9144000" cy="6858000"/>
          </a:xfrm>
          <a:prstGeom prst="rect">
            <a:avLst/>
          </a:prstGeom>
        </p:spPr>
      </p:pic>
      <p:sp>
        <p:nvSpPr>
          <p:cNvPr id="4" name="Title 3"/>
          <p:cNvSpPr>
            <a:spLocks noGrp="1"/>
          </p:cNvSpPr>
          <p:nvPr>
            <p:ph type="title"/>
          </p:nvPr>
        </p:nvSpPr>
        <p:spPr>
          <a:xfrm>
            <a:off x="1115616" y="0"/>
            <a:ext cx="7239000" cy="1143000"/>
          </a:xfrm>
        </p:spPr>
        <p:txBody>
          <a:bodyPr/>
          <a:lstStyle/>
          <a:p>
            <a:r>
              <a:rPr lang="en-US" sz="4800" b="1" dirty="0" smtClean="0">
                <a:solidFill>
                  <a:schemeClr val="bg1"/>
                </a:solidFill>
                <a:effectLst>
                  <a:outerShdw blurRad="38100" dist="38100" dir="2700000" algn="tl">
                    <a:srgbClr val="000000">
                      <a:alpha val="43137"/>
                    </a:srgbClr>
                  </a:outerShdw>
                </a:effectLst>
              </a:rPr>
              <a:t>Some Special Needs</a:t>
            </a:r>
            <a:endParaRPr lang="en-US" sz="4800" b="1" dirty="0">
              <a:solidFill>
                <a:schemeClr val="bg1"/>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514600" y="1628800"/>
            <a:ext cx="6629400" cy="45259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ts val="0"/>
              </a:spcBef>
              <a:buFont typeface="Wingdings" pitchFamily="2" charset="2"/>
              <a:buChar char="§"/>
            </a:pPr>
            <a:r>
              <a:rPr lang="en-US" sz="4000" b="1" dirty="0" smtClean="0">
                <a:ln w="11430"/>
                <a:solidFill>
                  <a:schemeClr val="bg1"/>
                </a:solidFill>
                <a:effectLst>
                  <a:glow rad="228600">
                    <a:schemeClr val="accent4">
                      <a:satMod val="175000"/>
                      <a:alpha val="40000"/>
                    </a:schemeClr>
                  </a:glow>
                  <a:outerShdw blurRad="50800" dist="39000" dir="5460000" algn="tl">
                    <a:srgbClr val="000000">
                      <a:alpha val="38000"/>
                    </a:srgbClr>
                  </a:outerShdw>
                </a:effectLst>
                <a:latin typeface="Arial Narrow" pitchFamily="34" charset="0"/>
              </a:rPr>
              <a:t>Visually Impaired Children</a:t>
            </a:r>
          </a:p>
          <a:p>
            <a:pPr>
              <a:spcBef>
                <a:spcPts val="0"/>
              </a:spcBef>
              <a:buFont typeface="Wingdings" pitchFamily="2" charset="2"/>
              <a:buChar char="§"/>
            </a:pPr>
            <a:r>
              <a:rPr lang="en-US" sz="4000" b="1" dirty="0" smtClean="0">
                <a:ln w="11430"/>
                <a:solidFill>
                  <a:schemeClr val="bg1"/>
                </a:solidFill>
                <a:effectLst>
                  <a:glow rad="228600">
                    <a:schemeClr val="accent4">
                      <a:satMod val="175000"/>
                      <a:alpha val="40000"/>
                    </a:schemeClr>
                  </a:glow>
                  <a:outerShdw blurRad="50800" dist="39000" dir="5460000" algn="tl">
                    <a:srgbClr val="000000">
                      <a:alpha val="38000"/>
                    </a:srgbClr>
                  </a:outerShdw>
                </a:effectLst>
                <a:latin typeface="Arial Narrow" pitchFamily="34" charset="0"/>
              </a:rPr>
              <a:t>Deaf Children</a:t>
            </a:r>
          </a:p>
          <a:p>
            <a:pPr>
              <a:spcBef>
                <a:spcPts val="0"/>
              </a:spcBef>
              <a:buFont typeface="Wingdings" pitchFamily="2" charset="2"/>
              <a:buChar char="§"/>
            </a:pPr>
            <a:r>
              <a:rPr lang="en-US" sz="4000" b="1" dirty="0" smtClean="0">
                <a:ln w="11430"/>
                <a:solidFill>
                  <a:schemeClr val="bg1"/>
                </a:solidFill>
                <a:effectLst>
                  <a:glow rad="228600">
                    <a:schemeClr val="accent4">
                      <a:satMod val="175000"/>
                      <a:alpha val="40000"/>
                    </a:schemeClr>
                  </a:glow>
                  <a:outerShdw blurRad="50800" dist="39000" dir="5460000" algn="tl">
                    <a:srgbClr val="000000">
                      <a:alpha val="38000"/>
                    </a:srgbClr>
                  </a:outerShdw>
                </a:effectLst>
                <a:latin typeface="Arial Narrow" pitchFamily="34" charset="0"/>
              </a:rPr>
              <a:t>A child who uses a Wheelchair</a:t>
            </a:r>
          </a:p>
          <a:p>
            <a:pPr>
              <a:spcBef>
                <a:spcPts val="0"/>
              </a:spcBef>
              <a:buFont typeface="Wingdings" pitchFamily="2" charset="2"/>
              <a:buChar char="§"/>
            </a:pPr>
            <a:r>
              <a:rPr lang="en-US" sz="4000" b="1" dirty="0" smtClean="0">
                <a:ln w="11430"/>
                <a:solidFill>
                  <a:schemeClr val="bg1"/>
                </a:solidFill>
                <a:effectLst>
                  <a:glow rad="228600">
                    <a:schemeClr val="accent4">
                      <a:satMod val="175000"/>
                      <a:alpha val="40000"/>
                    </a:schemeClr>
                  </a:glow>
                  <a:outerShdw blurRad="50800" dist="39000" dir="5460000" algn="tl">
                    <a:srgbClr val="000000">
                      <a:alpha val="38000"/>
                    </a:srgbClr>
                  </a:outerShdw>
                </a:effectLst>
                <a:latin typeface="Arial Narrow" pitchFamily="34" charset="0"/>
              </a:rPr>
              <a:t>A child with Chronic Illnesses</a:t>
            </a:r>
          </a:p>
          <a:p>
            <a:pPr>
              <a:spcBef>
                <a:spcPts val="0"/>
              </a:spcBef>
              <a:buFont typeface="Wingdings" pitchFamily="2" charset="2"/>
              <a:buChar char="§"/>
            </a:pPr>
            <a:r>
              <a:rPr lang="en-US" sz="4000" b="1" dirty="0" smtClean="0">
                <a:ln w="11430"/>
                <a:solidFill>
                  <a:schemeClr val="bg1"/>
                </a:solidFill>
                <a:effectLst>
                  <a:glow rad="228600">
                    <a:schemeClr val="accent4">
                      <a:satMod val="175000"/>
                      <a:alpha val="40000"/>
                    </a:schemeClr>
                  </a:glow>
                  <a:outerShdw blurRad="50800" dist="39000" dir="5460000" algn="tl">
                    <a:srgbClr val="000000">
                      <a:alpha val="38000"/>
                    </a:srgbClr>
                  </a:outerShdw>
                </a:effectLst>
                <a:latin typeface="Arial Narrow" pitchFamily="34" charset="0"/>
              </a:rPr>
              <a:t>Bright Children</a:t>
            </a:r>
          </a:p>
          <a:p>
            <a:pPr>
              <a:spcBef>
                <a:spcPts val="0"/>
              </a:spcBef>
              <a:buFont typeface="Wingdings" pitchFamily="2" charset="2"/>
              <a:buChar char="§"/>
            </a:pPr>
            <a:r>
              <a:rPr lang="en-US" sz="4000" b="1" dirty="0" smtClean="0">
                <a:ln w="11430"/>
                <a:solidFill>
                  <a:schemeClr val="bg1"/>
                </a:solidFill>
                <a:effectLst>
                  <a:glow rad="228600">
                    <a:schemeClr val="accent4">
                      <a:satMod val="175000"/>
                      <a:alpha val="40000"/>
                    </a:schemeClr>
                  </a:glow>
                  <a:outerShdw blurRad="50800" dist="39000" dir="5460000" algn="tl">
                    <a:srgbClr val="000000">
                      <a:alpha val="38000"/>
                    </a:srgbClr>
                  </a:outerShdw>
                </a:effectLst>
                <a:latin typeface="Arial Narrow" pitchFamily="34" charset="0"/>
              </a:rPr>
              <a:t>Gifted Children</a:t>
            </a:r>
          </a:p>
          <a:p>
            <a:pPr>
              <a:spcBef>
                <a:spcPts val="0"/>
              </a:spcBef>
              <a:buFont typeface="Wingdings" pitchFamily="2" charset="2"/>
              <a:buChar char="§"/>
            </a:pPr>
            <a:r>
              <a:rPr lang="en-US" sz="4000" b="1" dirty="0" smtClean="0">
                <a:ln w="11430"/>
                <a:solidFill>
                  <a:schemeClr val="bg1"/>
                </a:solidFill>
                <a:effectLst>
                  <a:glow rad="228600">
                    <a:schemeClr val="accent4">
                      <a:satMod val="175000"/>
                      <a:alpha val="40000"/>
                    </a:schemeClr>
                  </a:glow>
                  <a:outerShdw blurRad="50800" dist="39000" dir="5460000" algn="tl">
                    <a:srgbClr val="000000">
                      <a:alpha val="38000"/>
                    </a:srgbClr>
                  </a:outerShdw>
                </a:effectLst>
                <a:latin typeface="Arial Narrow" pitchFamily="34" charset="0"/>
              </a:rPr>
              <a:t>High Energy Level Children</a:t>
            </a:r>
          </a:p>
        </p:txBody>
      </p:sp>
      <p:pic>
        <p:nvPicPr>
          <p:cNvPr id="2051" name="Picture 3" descr="C:\Documents and Settings\MugandaT\Local Settings\Temporary Internet Files\Content.IE5\39FYIXDE\MCj00890840000[1].wmf"/>
          <p:cNvPicPr>
            <a:picLocks noChangeAspect="1" noChangeArrowheads="1"/>
          </p:cNvPicPr>
          <p:nvPr/>
        </p:nvPicPr>
        <p:blipFill>
          <a:blip r:embed="rId4" cstate="print"/>
          <a:srcRect/>
          <a:stretch>
            <a:fillRect/>
          </a:stretch>
        </p:blipFill>
        <p:spPr bwMode="auto">
          <a:xfrm>
            <a:off x="152400" y="1295400"/>
            <a:ext cx="1981200" cy="2109826"/>
          </a:xfrm>
          <a:prstGeom prst="rect">
            <a:avLst/>
          </a:prstGeom>
          <a:noFill/>
        </p:spPr>
      </p:pic>
      <p:pic>
        <p:nvPicPr>
          <p:cNvPr id="9" name="Picture 8" descr="thumb_specialneeds.jpg"/>
          <p:cNvPicPr>
            <a:picLocks noChangeAspect="1"/>
          </p:cNvPicPr>
          <p:nvPr/>
        </p:nvPicPr>
        <p:blipFill>
          <a:blip r:embed="rId5" cstate="print"/>
          <a:stretch>
            <a:fillRect/>
          </a:stretch>
        </p:blipFill>
        <p:spPr>
          <a:xfrm>
            <a:off x="152400" y="3886200"/>
            <a:ext cx="1905000" cy="19812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ircle(i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circle(i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circle(in)">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52736"/>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467544" y="0"/>
            <a:ext cx="8229600" cy="1143000"/>
          </a:xfrm>
        </p:spPr>
        <p:txBody>
          <a:bodyPr/>
          <a:lstStyle/>
          <a:p>
            <a:r>
              <a:rPr lang="en-US" b="1" dirty="0" smtClean="0">
                <a:latin typeface="Arial Rounded MT Bold" pitchFamily="34" charset="0"/>
              </a:rPr>
              <a:t>   Types of 		 Disabilities </a:t>
            </a:r>
            <a:endParaRPr lang="en-US" b="1" dirty="0">
              <a:latin typeface="Arial Rounded MT Bold" pitchFamily="34" charset="0"/>
            </a:endParaRPr>
          </a:p>
        </p:txBody>
      </p:sp>
      <p:sp>
        <p:nvSpPr>
          <p:cNvPr id="8" name="Flowchart: Alternate Process 7"/>
          <p:cNvSpPr/>
          <p:nvPr/>
        </p:nvSpPr>
        <p:spPr>
          <a:xfrm>
            <a:off x="2627784" y="2924944"/>
            <a:ext cx="3960440" cy="648072"/>
          </a:xfrm>
          <a:prstGeom prst="flowChartAlternateProcess">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Physical Disabilities</a:t>
            </a:r>
            <a:endParaRPr lang="en-US" sz="3200" b="1" dirty="0">
              <a:effectLst>
                <a:outerShdw blurRad="38100" dist="38100" dir="2700000" algn="tl">
                  <a:srgbClr val="000000">
                    <a:alpha val="43137"/>
                  </a:srgbClr>
                </a:outerShdw>
              </a:effectLst>
            </a:endParaRPr>
          </a:p>
        </p:txBody>
      </p:sp>
      <p:sp>
        <p:nvSpPr>
          <p:cNvPr id="9" name="Flowchart: Alternate Process 8"/>
          <p:cNvSpPr/>
          <p:nvPr/>
        </p:nvSpPr>
        <p:spPr>
          <a:xfrm>
            <a:off x="1403648" y="4797152"/>
            <a:ext cx="6264696" cy="648072"/>
          </a:xfrm>
          <a:prstGeom prst="flowChartAlternateProces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effectLst>
                  <a:outerShdw blurRad="38100" dist="38100" dir="2700000" algn="tl">
                    <a:srgbClr val="000000">
                      <a:alpha val="43137"/>
                    </a:srgbClr>
                  </a:outerShdw>
                </a:effectLst>
              </a:rPr>
              <a:t>Speech and Language Impairments</a:t>
            </a:r>
            <a:endParaRPr lang="en-US" sz="3200" b="1" dirty="0">
              <a:solidFill>
                <a:schemeClr val="tx1"/>
              </a:solidFill>
              <a:effectLst>
                <a:outerShdw blurRad="38100" dist="38100" dir="2700000" algn="tl">
                  <a:srgbClr val="000000">
                    <a:alpha val="43137"/>
                  </a:srgbClr>
                </a:outerShdw>
              </a:effectLst>
            </a:endParaRPr>
          </a:p>
        </p:txBody>
      </p:sp>
      <p:sp>
        <p:nvSpPr>
          <p:cNvPr id="10" name="Flowchart: Alternate Process 9"/>
          <p:cNvSpPr/>
          <p:nvPr/>
        </p:nvSpPr>
        <p:spPr>
          <a:xfrm>
            <a:off x="2123728" y="3573016"/>
            <a:ext cx="4896544" cy="576064"/>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Developmental Disabilities</a:t>
            </a:r>
            <a:endParaRPr lang="en-US" sz="3200" b="1" dirty="0">
              <a:effectLst>
                <a:outerShdw blurRad="38100" dist="38100" dir="2700000" algn="tl">
                  <a:srgbClr val="000000">
                    <a:alpha val="43137"/>
                  </a:srgbClr>
                </a:outerShdw>
              </a:effectLst>
            </a:endParaRPr>
          </a:p>
        </p:txBody>
      </p:sp>
      <p:sp>
        <p:nvSpPr>
          <p:cNvPr id="11" name="Flowchart: Alternate Process 10"/>
          <p:cNvSpPr/>
          <p:nvPr/>
        </p:nvSpPr>
        <p:spPr>
          <a:xfrm>
            <a:off x="1187624" y="5445224"/>
            <a:ext cx="6696744" cy="576064"/>
          </a:xfrm>
          <a:prstGeom prst="flowChartAlternateProcess">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Emotional and Behavioral Disorders</a:t>
            </a:r>
            <a:endParaRPr lang="en-US" sz="3200" b="1" dirty="0">
              <a:effectLst>
                <a:outerShdw blurRad="38100" dist="38100" dir="2700000" algn="tl">
                  <a:srgbClr val="000000">
                    <a:alpha val="43137"/>
                  </a:srgbClr>
                </a:outerShdw>
              </a:effectLst>
            </a:endParaRPr>
          </a:p>
        </p:txBody>
      </p:sp>
      <p:sp>
        <p:nvSpPr>
          <p:cNvPr id="12" name="Flowchart: Alternate Process 11"/>
          <p:cNvSpPr/>
          <p:nvPr/>
        </p:nvSpPr>
        <p:spPr>
          <a:xfrm>
            <a:off x="1691680" y="4149080"/>
            <a:ext cx="5688632" cy="648072"/>
          </a:xfrm>
          <a:prstGeom prst="flowChartAlternate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Visual and Hearing Impairments</a:t>
            </a:r>
            <a:endParaRPr lang="en-US" sz="3200" b="1" dirty="0">
              <a:effectLst>
                <a:outerShdw blurRad="38100" dist="38100" dir="2700000" algn="tl">
                  <a:srgbClr val="000000">
                    <a:alpha val="43137"/>
                  </a:srgbClr>
                </a:outerShdw>
              </a:effectLst>
            </a:endParaRPr>
          </a:p>
        </p:txBody>
      </p:sp>
      <p:sp>
        <p:nvSpPr>
          <p:cNvPr id="13" name="Rectangle 12"/>
          <p:cNvSpPr/>
          <p:nvPr/>
        </p:nvSpPr>
        <p:spPr>
          <a:xfrm>
            <a:off x="2843808" y="2348880"/>
            <a:ext cx="3600400" cy="576064"/>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Learning Disabilities </a:t>
            </a:r>
            <a:endParaRPr lang="en-US" sz="3200" b="1" dirty="0">
              <a:effectLst>
                <a:outerShdw blurRad="38100" dist="38100" dir="2700000" algn="tl">
                  <a:srgbClr val="000000">
                    <a:alpha val="43137"/>
                  </a:srgbClr>
                </a:outerShdw>
              </a:effectLst>
            </a:endParaRPr>
          </a:p>
        </p:txBody>
      </p:sp>
      <p:pic>
        <p:nvPicPr>
          <p:cNvPr id="14" name="Picture 13" descr="Boy crying.jpg"/>
          <p:cNvPicPr>
            <a:picLocks noChangeAspect="1"/>
          </p:cNvPicPr>
          <p:nvPr/>
        </p:nvPicPr>
        <p:blipFill>
          <a:blip r:embed="rId3" cstate="print"/>
          <a:srcRect l="14719" r="11684"/>
          <a:stretch>
            <a:fillRect/>
          </a:stretch>
        </p:blipFill>
        <p:spPr>
          <a:xfrm>
            <a:off x="3923928" y="404664"/>
            <a:ext cx="1368152" cy="1455341"/>
          </a:xfrm>
          <a:prstGeom prst="ellipse">
            <a:avLst/>
          </a:prstGeom>
        </p:spPr>
      </p:pic>
      <p:sp>
        <p:nvSpPr>
          <p:cNvPr id="7" name="Flowchart: Alternate Process 6"/>
          <p:cNvSpPr/>
          <p:nvPr/>
        </p:nvSpPr>
        <p:spPr>
          <a:xfrm>
            <a:off x="3563888" y="1772816"/>
            <a:ext cx="2088232" cy="576064"/>
          </a:xfrm>
          <a:prstGeom prst="flowChartAlternate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Autism</a:t>
            </a:r>
            <a:endParaRPr lang="en-US" sz="3200" b="1" dirty="0">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plus(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lide(fromBottom)">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slide(fromBottom)">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AND183.WMF"/>
          <p:cNvPicPr>
            <a:picLocks noChangeAspect="1"/>
          </p:cNvPicPr>
          <p:nvPr/>
        </p:nvPicPr>
        <p:blipFill>
          <a:blip r:embed="rId3" cstate="print">
            <a:duotone>
              <a:prstClr val="black"/>
              <a:schemeClr val="accent5">
                <a:tint val="45000"/>
                <a:satMod val="400000"/>
              </a:schemeClr>
            </a:duotone>
          </a:blip>
          <a:srcRect b="30558"/>
          <a:stretch>
            <a:fillRect/>
          </a:stretch>
        </p:blipFill>
        <p:spPr>
          <a:xfrm rot="19020827">
            <a:off x="1195335" y="4457727"/>
            <a:ext cx="2521049" cy="2493888"/>
          </a:xfrm>
          <a:prstGeom prst="rect">
            <a:avLst/>
          </a:prstGeom>
        </p:spPr>
      </p:pic>
      <p:sp>
        <p:nvSpPr>
          <p:cNvPr id="2" name="Title 1"/>
          <p:cNvSpPr>
            <a:spLocks noGrp="1"/>
          </p:cNvSpPr>
          <p:nvPr>
            <p:ph type="title"/>
          </p:nvPr>
        </p:nvSpPr>
        <p:spPr>
          <a:xfrm>
            <a:off x="467544" y="0"/>
            <a:ext cx="8229600" cy="1403648"/>
          </a:xfrm>
        </p:spPr>
        <p:txBody>
          <a:bodyPr/>
          <a:lstStyle/>
          <a:p>
            <a:r>
              <a:rPr lang="en-US" sz="4000" b="1" dirty="0" smtClean="0">
                <a:solidFill>
                  <a:srgbClr val="FF0000"/>
                </a:solidFill>
                <a:effectLst>
                  <a:outerShdw blurRad="38100" dist="38100" dir="2700000" algn="tl">
                    <a:srgbClr val="000000">
                      <a:alpha val="43137"/>
                    </a:srgbClr>
                  </a:outerShdw>
                </a:effectLst>
              </a:rPr>
              <a:t>U. S. Children (Ages 3-17) Need a Hand Because . . .</a:t>
            </a:r>
            <a:endParaRPr lang="en-US" sz="4000" b="1" dirty="0">
              <a:solidFill>
                <a:srgbClr val="FF0000"/>
              </a:solidFill>
              <a:effectLst>
                <a:outerShdw blurRad="38100" dist="38100" dir="2700000" algn="tl">
                  <a:srgbClr val="000000">
                    <a:alpha val="43137"/>
                  </a:srgbClr>
                </a:outerShdw>
              </a:effectLst>
            </a:endParaRPr>
          </a:p>
        </p:txBody>
      </p:sp>
      <p:pic>
        <p:nvPicPr>
          <p:cNvPr id="5" name="Picture 4" descr="HAND165.WMF"/>
          <p:cNvPicPr>
            <a:picLocks noChangeAspect="1"/>
          </p:cNvPicPr>
          <p:nvPr/>
        </p:nvPicPr>
        <p:blipFill>
          <a:blip r:embed="rId4" cstate="print"/>
          <a:stretch>
            <a:fillRect/>
          </a:stretch>
        </p:blipFill>
        <p:spPr>
          <a:xfrm rot="20468323">
            <a:off x="680130" y="850422"/>
            <a:ext cx="2372654" cy="3045747"/>
          </a:xfrm>
          <a:prstGeom prst="rect">
            <a:avLst/>
          </a:prstGeom>
        </p:spPr>
      </p:pic>
      <p:pic>
        <p:nvPicPr>
          <p:cNvPr id="7" name="Picture 6" descr="HAND250.WMF"/>
          <p:cNvPicPr>
            <a:picLocks noChangeAspect="1"/>
          </p:cNvPicPr>
          <p:nvPr/>
        </p:nvPicPr>
        <p:blipFill>
          <a:blip r:embed="rId5" cstate="print"/>
          <a:srcRect l="48426"/>
          <a:stretch>
            <a:fillRect/>
          </a:stretch>
        </p:blipFill>
        <p:spPr>
          <a:xfrm rot="14069262">
            <a:off x="3501703" y="1265007"/>
            <a:ext cx="2360996" cy="2639542"/>
          </a:xfrm>
          <a:prstGeom prst="rect">
            <a:avLst/>
          </a:prstGeom>
        </p:spPr>
      </p:pic>
      <p:pic>
        <p:nvPicPr>
          <p:cNvPr id="8" name="Picture 7" descr="HAND203.WMF"/>
          <p:cNvPicPr>
            <a:picLocks noChangeAspect="1"/>
          </p:cNvPicPr>
          <p:nvPr/>
        </p:nvPicPr>
        <p:blipFill>
          <a:blip r:embed="rId6" cstate="print">
            <a:duotone>
              <a:prstClr val="black"/>
              <a:srgbClr val="66FF66">
                <a:tint val="45000"/>
                <a:satMod val="400000"/>
              </a:srgbClr>
            </a:duotone>
          </a:blip>
          <a:stretch>
            <a:fillRect/>
          </a:stretch>
        </p:blipFill>
        <p:spPr>
          <a:xfrm rot="1976781">
            <a:off x="414684" y="2783474"/>
            <a:ext cx="2170438" cy="2830677"/>
          </a:xfrm>
          <a:prstGeom prst="rect">
            <a:avLst/>
          </a:prstGeom>
        </p:spPr>
      </p:pic>
      <p:pic>
        <p:nvPicPr>
          <p:cNvPr id="10" name="Picture 9" descr="HAND202.WMF"/>
          <p:cNvPicPr>
            <a:picLocks noChangeAspect="1"/>
          </p:cNvPicPr>
          <p:nvPr/>
        </p:nvPicPr>
        <p:blipFill>
          <a:blip r:embed="rId7" cstate="print">
            <a:duotone>
              <a:prstClr val="black"/>
              <a:schemeClr val="accent4">
                <a:tint val="45000"/>
                <a:satMod val="400000"/>
              </a:schemeClr>
            </a:duotone>
          </a:blip>
          <a:stretch>
            <a:fillRect/>
          </a:stretch>
        </p:blipFill>
        <p:spPr>
          <a:xfrm rot="14140089">
            <a:off x="6663491" y="914473"/>
            <a:ext cx="2107830" cy="2482361"/>
          </a:xfrm>
          <a:prstGeom prst="rect">
            <a:avLst/>
          </a:prstGeom>
        </p:spPr>
      </p:pic>
      <p:pic>
        <p:nvPicPr>
          <p:cNvPr id="6" name="Picture 5" descr="HAND182.WMF"/>
          <p:cNvPicPr>
            <a:picLocks noChangeAspect="1"/>
          </p:cNvPicPr>
          <p:nvPr/>
        </p:nvPicPr>
        <p:blipFill>
          <a:blip r:embed="rId8" cstate="print">
            <a:duotone>
              <a:prstClr val="black"/>
              <a:schemeClr val="accent4">
                <a:tint val="45000"/>
                <a:satMod val="400000"/>
              </a:schemeClr>
            </a:duotone>
          </a:blip>
          <a:srcRect b="29794"/>
          <a:stretch>
            <a:fillRect/>
          </a:stretch>
        </p:blipFill>
        <p:spPr>
          <a:xfrm rot="20818597">
            <a:off x="2764727" y="3364013"/>
            <a:ext cx="2829261" cy="2592288"/>
          </a:xfrm>
          <a:prstGeom prst="rect">
            <a:avLst/>
          </a:prstGeom>
        </p:spPr>
      </p:pic>
      <p:pic>
        <p:nvPicPr>
          <p:cNvPr id="9" name="Picture 8" descr="HAND216.WMF"/>
          <p:cNvPicPr>
            <a:picLocks noChangeAspect="1"/>
          </p:cNvPicPr>
          <p:nvPr/>
        </p:nvPicPr>
        <p:blipFill>
          <a:blip r:embed="rId9" cstate="print">
            <a:duotone>
              <a:prstClr val="black"/>
              <a:schemeClr val="accent3">
                <a:tint val="45000"/>
                <a:satMod val="400000"/>
              </a:schemeClr>
            </a:duotone>
          </a:blip>
          <a:stretch>
            <a:fillRect/>
          </a:stretch>
        </p:blipFill>
        <p:spPr>
          <a:xfrm rot="20475628">
            <a:off x="4784391" y="4116377"/>
            <a:ext cx="2471184" cy="2626516"/>
          </a:xfrm>
          <a:prstGeom prst="rect">
            <a:avLst/>
          </a:prstGeom>
        </p:spPr>
      </p:pic>
      <p:pic>
        <p:nvPicPr>
          <p:cNvPr id="11" name="Picture 10" descr="HAND182.WMF"/>
          <p:cNvPicPr>
            <a:picLocks noChangeAspect="1"/>
          </p:cNvPicPr>
          <p:nvPr/>
        </p:nvPicPr>
        <p:blipFill>
          <a:blip r:embed="rId8" cstate="print">
            <a:duotone>
              <a:prstClr val="black"/>
              <a:schemeClr val="accent2">
                <a:tint val="45000"/>
                <a:satMod val="400000"/>
              </a:schemeClr>
            </a:duotone>
          </a:blip>
          <a:srcRect b="29794"/>
          <a:stretch>
            <a:fillRect/>
          </a:stretch>
        </p:blipFill>
        <p:spPr>
          <a:xfrm rot="1750487">
            <a:off x="6178632" y="2696692"/>
            <a:ext cx="2852913" cy="2829038"/>
          </a:xfrm>
          <a:prstGeom prst="rect">
            <a:avLst/>
          </a:prstGeom>
        </p:spPr>
      </p:pic>
      <p:sp>
        <p:nvSpPr>
          <p:cNvPr id="14" name="TextBox 13"/>
          <p:cNvSpPr txBox="1"/>
          <p:nvPr/>
        </p:nvSpPr>
        <p:spPr>
          <a:xfrm>
            <a:off x="899592" y="1916832"/>
            <a:ext cx="1902831" cy="1015663"/>
          </a:xfrm>
          <a:prstGeom prst="rect">
            <a:avLst/>
          </a:prstGeom>
          <a:noFill/>
        </p:spPr>
        <p:txBody>
          <a:bodyPr wrap="square" rtlCol="0">
            <a:spAutoFit/>
          </a:bodyPr>
          <a:lstStyle/>
          <a:p>
            <a:r>
              <a:rPr lang="en-US" sz="2000" b="1" dirty="0" smtClean="0">
                <a:latin typeface="Arial Narrow" pitchFamily="34" charset="0"/>
              </a:rPr>
              <a:t>    1 in 800 </a:t>
            </a:r>
          </a:p>
          <a:p>
            <a:r>
              <a:rPr lang="en-US" sz="2000" b="1" dirty="0" smtClean="0">
                <a:latin typeface="Arial Narrow" pitchFamily="34" charset="0"/>
              </a:rPr>
              <a:t>born with Down</a:t>
            </a:r>
          </a:p>
          <a:p>
            <a:r>
              <a:rPr lang="en-US" sz="2000" b="1" dirty="0" smtClean="0">
                <a:latin typeface="Arial Narrow" pitchFamily="34" charset="0"/>
              </a:rPr>
              <a:t>     syndrome</a:t>
            </a:r>
            <a:endParaRPr lang="en-US" sz="2000" b="1" dirty="0">
              <a:latin typeface="Arial Narrow" pitchFamily="34" charset="0"/>
            </a:endParaRPr>
          </a:p>
        </p:txBody>
      </p:sp>
      <p:sp>
        <p:nvSpPr>
          <p:cNvPr id="15" name="TextBox 14"/>
          <p:cNvSpPr txBox="1"/>
          <p:nvPr/>
        </p:nvSpPr>
        <p:spPr>
          <a:xfrm>
            <a:off x="395536" y="4005064"/>
            <a:ext cx="2122697" cy="1200329"/>
          </a:xfrm>
          <a:prstGeom prst="rect">
            <a:avLst/>
          </a:prstGeom>
          <a:noFill/>
        </p:spPr>
        <p:txBody>
          <a:bodyPr wrap="none" rtlCol="0">
            <a:spAutoFit/>
          </a:bodyPr>
          <a:lstStyle/>
          <a:p>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400" b="1" dirty="0" smtClean="0">
                <a:solidFill>
                  <a:schemeClr val="bg1"/>
                </a:solidFill>
                <a:effectLst>
                  <a:outerShdw blurRad="38100" dist="38100" dir="2700000" algn="tl">
                    <a:srgbClr val="000000">
                      <a:alpha val="43137"/>
                    </a:srgbClr>
                  </a:outerShdw>
                </a:effectLst>
                <a:latin typeface="Arial Narrow" pitchFamily="34" charset="0"/>
                <a:cs typeface="Arial" pitchFamily="34" charset="0"/>
              </a:rPr>
              <a:t>3.4 children out</a:t>
            </a:r>
          </a:p>
          <a:p>
            <a:r>
              <a:rPr lang="en-US" sz="2400" b="1" dirty="0" smtClean="0">
                <a:solidFill>
                  <a:schemeClr val="bg1"/>
                </a:solidFill>
                <a:effectLst>
                  <a:outerShdw blurRad="38100" dist="38100" dir="2700000" algn="tl">
                    <a:srgbClr val="000000">
                      <a:alpha val="43137"/>
                    </a:srgbClr>
                  </a:outerShdw>
                </a:effectLst>
                <a:latin typeface="Arial Narrow" pitchFamily="34" charset="0"/>
                <a:cs typeface="Arial" pitchFamily="34" charset="0"/>
              </a:rPr>
              <a:t>of 1,000 have </a:t>
            </a:r>
          </a:p>
          <a:p>
            <a:r>
              <a:rPr lang="en-US" sz="2400" b="1" dirty="0" smtClean="0">
                <a:solidFill>
                  <a:schemeClr val="bg1"/>
                </a:solidFill>
                <a:effectLst>
                  <a:outerShdw blurRad="38100" dist="38100" dir="2700000" algn="tl">
                    <a:srgbClr val="000000">
                      <a:alpha val="43137"/>
                    </a:srgbClr>
                  </a:outerShdw>
                </a:effectLst>
                <a:latin typeface="Arial Narrow" pitchFamily="34" charset="0"/>
                <a:cs typeface="Arial" pitchFamily="34" charset="0"/>
              </a:rPr>
              <a:t>    autism</a:t>
            </a:r>
            <a:endParaRPr lang="en-US" sz="2400" b="1" dirty="0">
              <a:solidFill>
                <a:schemeClr val="bg1"/>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16" name="TextBox 15"/>
          <p:cNvSpPr txBox="1"/>
          <p:nvPr/>
        </p:nvSpPr>
        <p:spPr>
          <a:xfrm>
            <a:off x="3347864" y="2420888"/>
            <a:ext cx="2520280" cy="1015663"/>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latin typeface="Arial Narrow" pitchFamily="34" charset="0"/>
              </a:rPr>
              <a:t>2 or 3 children  per   </a:t>
            </a:r>
          </a:p>
          <a:p>
            <a:r>
              <a:rPr lang="en-US" sz="2000" b="1" dirty="0" smtClean="0">
                <a:solidFill>
                  <a:schemeClr val="bg1"/>
                </a:solidFill>
                <a:effectLst>
                  <a:outerShdw blurRad="38100" dist="38100" dir="2700000" algn="tl">
                    <a:srgbClr val="000000">
                      <a:alpha val="43137"/>
                    </a:srgbClr>
                  </a:outerShdw>
                </a:effectLst>
                <a:latin typeface="Arial Narrow" pitchFamily="34" charset="0"/>
              </a:rPr>
              <a:t>    1,000 have  </a:t>
            </a:r>
          </a:p>
          <a:p>
            <a:r>
              <a:rPr lang="en-US" sz="2000" b="1" dirty="0" smtClean="0">
                <a:solidFill>
                  <a:schemeClr val="bg1"/>
                </a:solidFill>
                <a:effectLst>
                  <a:outerShdw blurRad="38100" dist="38100" dir="2700000" algn="tl">
                    <a:srgbClr val="000000">
                      <a:alpha val="43137"/>
                    </a:srgbClr>
                  </a:outerShdw>
                </a:effectLst>
                <a:latin typeface="Arial Narrow" pitchFamily="34" charset="0"/>
              </a:rPr>
              <a:t>      cerebral palsy</a:t>
            </a:r>
            <a:endParaRPr lang="en-US" sz="20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17" name="TextBox 16"/>
          <p:cNvSpPr txBox="1"/>
          <p:nvPr/>
        </p:nvSpPr>
        <p:spPr>
          <a:xfrm rot="20917730">
            <a:off x="3563888" y="4365104"/>
            <a:ext cx="2156233" cy="1200329"/>
          </a:xfrm>
          <a:prstGeom prst="rect">
            <a:avLst/>
          </a:prstGeom>
          <a:noFill/>
        </p:spPr>
        <p:txBody>
          <a:bodyPr wrap="square" rtlCol="0">
            <a:spAutoFit/>
          </a:bodyPr>
          <a:lstStyle/>
          <a:p>
            <a:r>
              <a:rPr lang="en-US" sz="2400" b="1" dirty="0" smtClean="0">
                <a:solidFill>
                  <a:srgbClr val="C00000"/>
                </a:solidFill>
                <a:effectLst>
                  <a:outerShdw blurRad="38100" dist="38100" dir="2700000" algn="tl">
                    <a:srgbClr val="000000">
                      <a:alpha val="43137"/>
                    </a:srgbClr>
                  </a:outerShdw>
                </a:effectLst>
                <a:latin typeface="Arial Narrow" pitchFamily="34" charset="0"/>
              </a:rPr>
              <a:t>55,200 children </a:t>
            </a:r>
          </a:p>
          <a:p>
            <a:r>
              <a:rPr lang="en-US" sz="2400" b="1" dirty="0" smtClean="0">
                <a:solidFill>
                  <a:srgbClr val="C00000"/>
                </a:solidFill>
                <a:effectLst>
                  <a:outerShdw blurRad="38100" dist="38100" dir="2700000" algn="tl">
                    <a:srgbClr val="000000">
                      <a:alpha val="43137"/>
                    </a:srgbClr>
                  </a:outerShdw>
                </a:effectLst>
                <a:latin typeface="Arial Narrow" pitchFamily="34" charset="0"/>
              </a:rPr>
              <a:t>are legally</a:t>
            </a:r>
          </a:p>
          <a:p>
            <a:r>
              <a:rPr lang="en-US" sz="2400" b="1" dirty="0" smtClean="0">
                <a:solidFill>
                  <a:srgbClr val="C00000"/>
                </a:solidFill>
                <a:effectLst>
                  <a:outerShdw blurRad="38100" dist="38100" dir="2700000" algn="tl">
                    <a:srgbClr val="000000">
                      <a:alpha val="43137"/>
                    </a:srgbClr>
                  </a:outerShdw>
                </a:effectLst>
                <a:latin typeface="Arial Narrow" pitchFamily="34" charset="0"/>
              </a:rPr>
              <a:t>   blind</a:t>
            </a:r>
            <a:endParaRPr lang="en-US" sz="2000" b="1" dirty="0">
              <a:solidFill>
                <a:srgbClr val="C00000"/>
              </a:solidFill>
              <a:effectLst>
                <a:outerShdw blurRad="38100" dist="38100" dir="2700000" algn="tl">
                  <a:srgbClr val="000000">
                    <a:alpha val="43137"/>
                  </a:srgbClr>
                </a:outerShdw>
              </a:effectLst>
              <a:latin typeface="Arial Narrow" pitchFamily="34" charset="0"/>
            </a:endParaRPr>
          </a:p>
        </p:txBody>
      </p:sp>
      <p:sp>
        <p:nvSpPr>
          <p:cNvPr id="18" name="TextBox 17"/>
          <p:cNvSpPr txBox="1"/>
          <p:nvPr/>
        </p:nvSpPr>
        <p:spPr>
          <a:xfrm>
            <a:off x="5580112" y="5157192"/>
            <a:ext cx="1814920" cy="1569660"/>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Arial Narrow" pitchFamily="34" charset="0"/>
              </a:rPr>
              <a:t>   </a:t>
            </a:r>
            <a:r>
              <a:rPr lang="en-US" sz="2400" b="1" dirty="0" smtClean="0">
                <a:latin typeface="Arial Narrow" pitchFamily="34" charset="0"/>
              </a:rPr>
              <a:t>4.7 million </a:t>
            </a:r>
          </a:p>
          <a:p>
            <a:r>
              <a:rPr lang="en-US" sz="2400" b="1" dirty="0" smtClean="0">
                <a:latin typeface="Arial Narrow" pitchFamily="34" charset="0"/>
              </a:rPr>
              <a:t>children have</a:t>
            </a:r>
          </a:p>
          <a:p>
            <a:r>
              <a:rPr lang="en-US" sz="2400" b="1" dirty="0" smtClean="0">
                <a:latin typeface="Arial Narrow" pitchFamily="34" charset="0"/>
              </a:rPr>
              <a:t>        AD/HD</a:t>
            </a:r>
          </a:p>
          <a:p>
            <a:endParaRPr lang="en-US" sz="2400" b="1" dirty="0">
              <a:latin typeface="Arial Narrow" pitchFamily="34" charset="0"/>
            </a:endParaRPr>
          </a:p>
        </p:txBody>
      </p:sp>
      <p:sp>
        <p:nvSpPr>
          <p:cNvPr id="19" name="TextBox 18"/>
          <p:cNvSpPr txBox="1"/>
          <p:nvPr/>
        </p:nvSpPr>
        <p:spPr>
          <a:xfrm>
            <a:off x="6588224" y="3861048"/>
            <a:ext cx="2555776" cy="1015663"/>
          </a:xfrm>
          <a:prstGeom prst="rect">
            <a:avLst/>
          </a:prstGeom>
          <a:noFill/>
        </p:spPr>
        <p:txBody>
          <a:bodyPr wrap="square" rtlCol="0">
            <a:spAutoFit/>
          </a:bodyPr>
          <a:lstStyle/>
          <a:p>
            <a:r>
              <a:rPr lang="en-US" sz="2000" b="1" dirty="0" smtClean="0">
                <a:latin typeface="Arial Narrow" pitchFamily="34" charset="0"/>
              </a:rPr>
              <a:t>21% children have</a:t>
            </a:r>
          </a:p>
          <a:p>
            <a:r>
              <a:rPr lang="en-US" sz="2000" b="1" dirty="0" smtClean="0">
                <a:latin typeface="Arial Narrow" pitchFamily="34" charset="0"/>
              </a:rPr>
              <a:t>emotional and </a:t>
            </a:r>
          </a:p>
          <a:p>
            <a:r>
              <a:rPr lang="en-US" sz="2000" b="1" dirty="0" smtClean="0">
                <a:latin typeface="Arial Narrow" pitchFamily="34" charset="0"/>
              </a:rPr>
              <a:t>behavioral difficulties</a:t>
            </a:r>
            <a:endParaRPr lang="en-US" sz="2000" b="1" dirty="0">
              <a:latin typeface="Arial Narrow" pitchFamily="34" charset="0"/>
            </a:endParaRPr>
          </a:p>
        </p:txBody>
      </p:sp>
      <p:sp>
        <p:nvSpPr>
          <p:cNvPr id="20" name="TextBox 19"/>
          <p:cNvSpPr txBox="1"/>
          <p:nvPr/>
        </p:nvSpPr>
        <p:spPr>
          <a:xfrm>
            <a:off x="7164288" y="1196752"/>
            <a:ext cx="1728192" cy="1323439"/>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latin typeface="Arial Narrow" pitchFamily="34" charset="0"/>
              </a:rPr>
              <a:t>  4.7 million</a:t>
            </a:r>
          </a:p>
          <a:p>
            <a:r>
              <a:rPr lang="en-US" sz="2000" b="1" dirty="0" smtClean="0">
                <a:solidFill>
                  <a:schemeClr val="bg1"/>
                </a:solidFill>
                <a:effectLst>
                  <a:outerShdw blurRad="38100" dist="38100" dir="2700000" algn="tl">
                    <a:srgbClr val="000000">
                      <a:alpha val="43137"/>
                    </a:srgbClr>
                  </a:outerShdw>
                </a:effectLst>
                <a:latin typeface="Arial Narrow" pitchFamily="34" charset="0"/>
              </a:rPr>
              <a:t>    children   </a:t>
            </a:r>
          </a:p>
          <a:p>
            <a:r>
              <a:rPr lang="en-US" sz="2000" b="1" dirty="0" smtClean="0">
                <a:solidFill>
                  <a:schemeClr val="bg1"/>
                </a:solidFill>
                <a:effectLst>
                  <a:outerShdw blurRad="38100" dist="38100" dir="2700000" algn="tl">
                    <a:srgbClr val="000000">
                      <a:alpha val="43137"/>
                    </a:srgbClr>
                  </a:outerShdw>
                </a:effectLst>
                <a:latin typeface="Arial Narrow" pitchFamily="34" charset="0"/>
              </a:rPr>
              <a:t>  have learning</a:t>
            </a:r>
          </a:p>
          <a:p>
            <a:r>
              <a:rPr lang="en-US" sz="2000" b="1" dirty="0" smtClean="0">
                <a:solidFill>
                  <a:schemeClr val="bg1"/>
                </a:solidFill>
                <a:effectLst>
                  <a:outerShdw blurRad="38100" dist="38100" dir="2700000" algn="tl">
                    <a:srgbClr val="000000">
                      <a:alpha val="43137"/>
                    </a:srgbClr>
                  </a:outerShdw>
                </a:effectLst>
                <a:latin typeface="Arial Narrow" pitchFamily="34" charset="0"/>
              </a:rPr>
              <a:t>     disabilities</a:t>
            </a:r>
            <a:endParaRPr lang="en-US" sz="20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21" name="TextBox 20"/>
          <p:cNvSpPr txBox="1"/>
          <p:nvPr/>
        </p:nvSpPr>
        <p:spPr>
          <a:xfrm rot="20368816">
            <a:off x="1778354" y="4973545"/>
            <a:ext cx="1740152" cy="1631216"/>
          </a:xfrm>
          <a:prstGeom prst="rect">
            <a:avLst/>
          </a:prstGeom>
          <a:noFill/>
        </p:spPr>
        <p:txBody>
          <a:bodyPr wrap="square" rtlCol="0">
            <a:spAutoFit/>
          </a:bodyPr>
          <a:lstStyle/>
          <a:p>
            <a:r>
              <a:rPr lang="en-US" sz="2000" b="1" dirty="0" smtClean="0">
                <a:latin typeface="Arial Narrow" pitchFamily="34" charset="0"/>
              </a:rPr>
              <a:t>5.4  million </a:t>
            </a:r>
          </a:p>
          <a:p>
            <a:r>
              <a:rPr lang="en-US" sz="2000" b="1" dirty="0" smtClean="0">
                <a:latin typeface="Arial Narrow" pitchFamily="34" charset="0"/>
              </a:rPr>
              <a:t>    children  </a:t>
            </a:r>
          </a:p>
          <a:p>
            <a:r>
              <a:rPr lang="en-US" sz="2000" b="1" dirty="0" smtClean="0">
                <a:latin typeface="Arial Narrow" pitchFamily="34" charset="0"/>
              </a:rPr>
              <a:t>            receive</a:t>
            </a:r>
          </a:p>
          <a:p>
            <a:r>
              <a:rPr lang="en-US" sz="2000" b="1" dirty="0" smtClean="0">
                <a:latin typeface="Arial Narrow" pitchFamily="34" charset="0"/>
              </a:rPr>
              <a:t>       special </a:t>
            </a:r>
          </a:p>
          <a:p>
            <a:r>
              <a:rPr lang="en-US" sz="2000" b="1" dirty="0" smtClean="0">
                <a:latin typeface="Arial Narrow" pitchFamily="34" charset="0"/>
              </a:rPr>
              <a:t>   education</a:t>
            </a:r>
            <a:endParaRPr lang="en-US" sz="2000" b="1" dirty="0">
              <a:latin typeface="Arial Narrow" pitchFamily="34"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Horizont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strVal val="#ppt_w*0.70"/>
                                          </p:val>
                                        </p:tav>
                                        <p:tav tm="100000">
                                          <p:val>
                                            <p:strVal val="#ppt_w"/>
                                          </p:val>
                                        </p:tav>
                                      </p:tavLst>
                                    </p:anim>
                                    <p:anim calcmode="lin" valueType="num">
                                      <p:cBhvr>
                                        <p:cTn id="17" dur="1000" fill="hold"/>
                                        <p:tgtEl>
                                          <p:spTgt spid="8"/>
                                        </p:tgtEl>
                                        <p:attrNameLst>
                                          <p:attrName>ppt_h</p:attrName>
                                        </p:attrNameLst>
                                      </p:cBhvr>
                                      <p:tavLst>
                                        <p:tav tm="0">
                                          <p:val>
                                            <p:strVal val="#ppt_h"/>
                                          </p:val>
                                        </p:tav>
                                        <p:tav tm="100000">
                                          <p:val>
                                            <p:strVal val="#ppt_h"/>
                                          </p:val>
                                        </p:tav>
                                      </p:tavLst>
                                    </p:anim>
                                    <p:animEffect transition="in" filter="fade">
                                      <p:cBhvr>
                                        <p:cTn id="18" dur="1000"/>
                                        <p:tgtEl>
                                          <p:spTgt spid="8"/>
                                        </p:tgtEl>
                                      </p:cBhvr>
                                    </p:animEffect>
                                  </p:childTnLst>
                                </p:cTn>
                              </p:par>
                            </p:childTnLst>
                          </p:cTn>
                        </p:par>
                        <p:par>
                          <p:cTn id="19" fill="hold">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Left)">
                                      <p:cBhvr>
                                        <p:cTn id="27" dur="500"/>
                                        <p:tgtEl>
                                          <p:spTgt spid="6"/>
                                        </p:tgtEl>
                                      </p:cBhvr>
                                    </p:animEffect>
                                  </p:childTnLst>
                                </p:cTn>
                              </p:par>
                            </p:childTnLst>
                          </p:cTn>
                        </p:par>
                        <p:par>
                          <p:cTn id="28" fill="hold">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500"/>
                                        <p:tgtEl>
                                          <p:spTgt spid="9"/>
                                        </p:tgtEl>
                                      </p:cBhvr>
                                    </p:animEffect>
                                  </p:childTnLst>
                                </p:cTn>
                              </p:par>
                            </p:childTnLst>
                          </p:cTn>
                        </p:par>
                        <p:par>
                          <p:cTn id="37" fill="hold">
                            <p:stCondLst>
                              <p:cond delay="500"/>
                            </p:stCondLst>
                            <p:childTnLst>
                              <p:par>
                                <p:cTn id="38" presetID="13" presetClass="entr" presetSubtype="16"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plus(in)">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3" presetClass="entr" presetSubtype="16"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plus(in)">
                                      <p:cBhvr>
                                        <p:cTn id="45" dur="500"/>
                                        <p:tgtEl>
                                          <p:spTgt spid="11"/>
                                        </p:tgtEl>
                                      </p:cBhvr>
                                    </p:animEffect>
                                  </p:childTnLst>
                                </p:cTn>
                              </p:par>
                            </p:childTnLst>
                          </p:cTn>
                        </p:par>
                        <p:par>
                          <p:cTn id="46" fill="hold">
                            <p:stCondLst>
                              <p:cond delay="500"/>
                            </p:stCondLst>
                            <p:childTnLst>
                              <p:par>
                                <p:cTn id="47" presetID="14" presetClass="entr" presetSubtype="1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randombar(horizont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arn(inVertical)">
                                      <p:cBhvr>
                                        <p:cTn id="54" dur="500"/>
                                        <p:tgtEl>
                                          <p:spTgt spid="7"/>
                                        </p:tgtEl>
                                      </p:cBhvr>
                                    </p:animEffect>
                                  </p:childTnLst>
                                </p:cTn>
                              </p:par>
                            </p:childTnLst>
                          </p:cTn>
                        </p:par>
                        <p:par>
                          <p:cTn id="55" fill="hold">
                            <p:stCondLst>
                              <p:cond delay="500"/>
                            </p:stCondLst>
                            <p:childTnLst>
                              <p:par>
                                <p:cTn id="56" presetID="5" presetClass="entr" presetSubtype="1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checkerboard(across)">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right)">
                                      <p:cBhvr>
                                        <p:cTn id="63" dur="500"/>
                                        <p:tgtEl>
                                          <p:spTgt spid="10"/>
                                        </p:tgtEl>
                                      </p:cBhvr>
                                    </p:animEffect>
                                  </p:childTnLst>
                                </p:cTn>
                              </p:par>
                            </p:childTnLst>
                          </p:cTn>
                        </p:par>
                        <p:par>
                          <p:cTn id="64" fill="hold">
                            <p:stCondLst>
                              <p:cond delay="500"/>
                            </p:stCondLst>
                            <p:childTnLst>
                              <p:par>
                                <p:cTn id="65" presetID="18" presetClass="entr" presetSubtype="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strips(downRight)">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slide(fromBottom)">
                                      <p:cBhvr>
                                        <p:cTn id="72" dur="500"/>
                                        <p:tgtEl>
                                          <p:spTgt spid="13"/>
                                        </p:tgtEl>
                                      </p:cBhvr>
                                    </p:animEffect>
                                  </p:childTnLst>
                                </p:cTn>
                              </p:par>
                            </p:childTnLst>
                          </p:cTn>
                        </p:par>
                        <p:par>
                          <p:cTn id="73" fill="hold">
                            <p:stCondLst>
                              <p:cond delay="500"/>
                            </p:stCondLst>
                            <p:childTnLst>
                              <p:par>
                                <p:cTn id="74" presetID="16" presetClass="entr" presetSubtype="37"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barn(outVertical)">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Title 3"/>
          <p:cNvSpPr>
            <a:spLocks noGrp="1"/>
          </p:cNvSpPr>
          <p:nvPr>
            <p:ph type="title"/>
          </p:nvPr>
        </p:nvSpPr>
        <p:spPr>
          <a:xfrm>
            <a:off x="611560" y="260648"/>
            <a:ext cx="8172400" cy="1143000"/>
          </a:xfrm>
        </p:spPr>
        <p:txBody>
          <a:bodyPr/>
          <a:lstStyle/>
          <a:p>
            <a:r>
              <a:rPr lang="en-US" sz="4800" b="1" dirty="0" smtClean="0">
                <a:solidFill>
                  <a:srgbClr val="FF0000"/>
                </a:solidFill>
              </a:rPr>
              <a:t>What Are Our Responsibilities?</a:t>
            </a:r>
            <a:endParaRPr lang="en-US" sz="4800" b="1" dirty="0">
              <a:solidFill>
                <a:srgbClr val="FF0000"/>
              </a:solidFill>
            </a:endParaRPr>
          </a:p>
        </p:txBody>
      </p:sp>
      <p:sp>
        <p:nvSpPr>
          <p:cNvPr id="5" name="Content Placeholder 4"/>
          <p:cNvSpPr>
            <a:spLocks noGrp="1"/>
          </p:cNvSpPr>
          <p:nvPr>
            <p:ph idx="1"/>
          </p:nvPr>
        </p:nvSpPr>
        <p:spPr>
          <a:xfrm>
            <a:off x="2590800" y="1988840"/>
            <a:ext cx="6553200" cy="4525963"/>
          </a:xfrm>
        </p:spPr>
        <p:txBody>
          <a:bodyPr/>
          <a:lstStyle/>
          <a:p>
            <a:pPr>
              <a:buNone/>
            </a:pPr>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buNone/>
            </a:pP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 name="Picture 5" descr="28X91869.WMF"/>
          <p:cNvPicPr>
            <a:picLocks noChangeAspect="1"/>
          </p:cNvPicPr>
          <p:nvPr/>
        </p:nvPicPr>
        <p:blipFill>
          <a:blip r:embed="rId3" cstate="print"/>
          <a:stretch>
            <a:fillRect/>
          </a:stretch>
        </p:blipFill>
        <p:spPr>
          <a:xfrm>
            <a:off x="7452320" y="5261596"/>
            <a:ext cx="1691680" cy="1596404"/>
          </a:xfrm>
          <a:prstGeom prst="rect">
            <a:avLst/>
          </a:prstGeom>
        </p:spPr>
      </p:pic>
      <p:pic>
        <p:nvPicPr>
          <p:cNvPr id="7" name="Picture 6" descr="gc002113.wmf"/>
          <p:cNvPicPr>
            <a:picLocks noChangeAspect="1"/>
          </p:cNvPicPr>
          <p:nvPr/>
        </p:nvPicPr>
        <p:blipFill>
          <a:blip r:embed="rId4" cstate="print"/>
          <a:stretch>
            <a:fillRect/>
          </a:stretch>
        </p:blipFill>
        <p:spPr>
          <a:xfrm>
            <a:off x="395536" y="4221088"/>
            <a:ext cx="1800200" cy="1999848"/>
          </a:xfrm>
          <a:prstGeom prst="rect">
            <a:avLst/>
          </a:prstGeom>
        </p:spPr>
      </p:pic>
      <p:pic>
        <p:nvPicPr>
          <p:cNvPr id="9" name="Picture 8" descr="DownSyndromeChild.jpg"/>
          <p:cNvPicPr>
            <a:picLocks noChangeAspect="1"/>
          </p:cNvPicPr>
          <p:nvPr/>
        </p:nvPicPr>
        <p:blipFill>
          <a:blip r:embed="rId5" cstate="print">
            <a:lum bright="10000" contrast="10000"/>
          </a:blip>
          <a:stretch>
            <a:fillRect/>
          </a:stretch>
        </p:blipFill>
        <p:spPr>
          <a:xfrm>
            <a:off x="395536" y="1772816"/>
            <a:ext cx="1493441" cy="2088232"/>
          </a:xfrm>
          <a:prstGeom prst="rect">
            <a:avLst/>
          </a:prstGeom>
          <a:ln w="38100">
            <a:solidFill>
              <a:srgbClr val="FF0000"/>
            </a:solidFill>
          </a:ln>
        </p:spPr>
      </p:pic>
      <p:sp>
        <p:nvSpPr>
          <p:cNvPr id="11" name="Rectangle 10"/>
          <p:cNvSpPr/>
          <p:nvPr/>
        </p:nvSpPr>
        <p:spPr>
          <a:xfrm>
            <a:off x="2519264" y="1628800"/>
            <a:ext cx="6624736" cy="4339650"/>
          </a:xfrm>
          <a:prstGeom prst="rect">
            <a:avLst/>
          </a:prstGeom>
        </p:spPr>
        <p:txBody>
          <a:bodyPr wrap="square">
            <a:spAutoFit/>
          </a:bodyPr>
          <a:lstStyle/>
          <a:p>
            <a:pPr>
              <a:buFont typeface="Arial" pitchFamily="34" charset="0"/>
              <a:buChar char="•"/>
            </a:pPr>
            <a:r>
              <a:rPr lang="en-US" sz="3600" b="1" dirty="0" smtClean="0">
                <a:ln w="17780" cmpd="sng">
                  <a:noFill/>
                  <a:prstDash val="solid"/>
                  <a:miter lim="800000"/>
                </a:ln>
                <a:solidFill>
                  <a:srgbClr val="0000FF"/>
                </a:solidFill>
                <a:latin typeface="Arial" pitchFamily="34" charset="0"/>
                <a:cs typeface="Arial" pitchFamily="34" charset="0"/>
              </a:rPr>
              <a:t> </a:t>
            </a:r>
            <a:r>
              <a:rPr lang="en-US" sz="4000" b="1" dirty="0" smtClean="0">
                <a:ln w="17780" cmpd="sng">
                  <a:noFill/>
                  <a:prstDash val="solid"/>
                  <a:miter lim="800000"/>
                </a:ln>
                <a:solidFill>
                  <a:srgbClr val="0000FF"/>
                </a:solidFill>
                <a:effectLst>
                  <a:outerShdw blurRad="38100" dist="38100" dir="2700000" algn="tl">
                    <a:srgbClr val="000000">
                      <a:alpha val="43137"/>
                    </a:srgbClr>
                  </a:outerShdw>
                </a:effectLst>
                <a:latin typeface="+mn-lt"/>
                <a:cs typeface="Arial" pitchFamily="34" charset="0"/>
              </a:rPr>
              <a:t>To Remember Each Person </a:t>
            </a:r>
          </a:p>
          <a:p>
            <a:r>
              <a:rPr lang="en-US" sz="4000" b="1" dirty="0" smtClean="0">
                <a:ln w="17780" cmpd="sng">
                  <a:noFill/>
                  <a:prstDash val="solid"/>
                  <a:miter lim="800000"/>
                </a:ln>
                <a:solidFill>
                  <a:srgbClr val="0000FF"/>
                </a:solidFill>
                <a:effectLst>
                  <a:outerShdw blurRad="38100" dist="38100" dir="2700000" algn="tl">
                    <a:srgbClr val="000000">
                      <a:alpha val="43137"/>
                    </a:srgbClr>
                  </a:outerShdw>
                </a:effectLst>
                <a:latin typeface="+mn-lt"/>
                <a:cs typeface="Arial" pitchFamily="34" charset="0"/>
              </a:rPr>
              <a:t>   is Special</a:t>
            </a:r>
          </a:p>
          <a:p>
            <a:pPr>
              <a:buFont typeface="Arial" pitchFamily="34" charset="0"/>
              <a:buChar char="•"/>
            </a:pPr>
            <a:r>
              <a:rPr lang="en-US" sz="4000" b="1" dirty="0" smtClean="0">
                <a:ln w="17780" cmpd="sng">
                  <a:noFill/>
                  <a:prstDash val="solid"/>
                  <a:miter lim="800000"/>
                </a:ln>
                <a:solidFill>
                  <a:srgbClr val="0000FF"/>
                </a:solidFill>
                <a:effectLst>
                  <a:outerShdw blurRad="38100" dist="38100" dir="2700000" algn="tl">
                    <a:srgbClr val="000000">
                      <a:alpha val="43137"/>
                    </a:srgbClr>
                  </a:outerShdw>
                </a:effectLst>
                <a:latin typeface="+mn-lt"/>
                <a:cs typeface="Arial" pitchFamily="34" charset="0"/>
              </a:rPr>
              <a:t> To Share God’s Love</a:t>
            </a:r>
          </a:p>
          <a:p>
            <a:pPr>
              <a:buFont typeface="Arial" pitchFamily="34" charset="0"/>
              <a:buChar char="•"/>
            </a:pPr>
            <a:r>
              <a:rPr lang="en-US" sz="4000" b="1" dirty="0" smtClean="0">
                <a:ln w="17780" cmpd="sng">
                  <a:noFill/>
                  <a:prstDash val="solid"/>
                  <a:miter lim="800000"/>
                </a:ln>
                <a:solidFill>
                  <a:srgbClr val="0000FF"/>
                </a:solidFill>
                <a:effectLst>
                  <a:outerShdw blurRad="38100" dist="38100" dir="2700000" algn="tl">
                    <a:srgbClr val="000000">
                      <a:alpha val="43137"/>
                    </a:srgbClr>
                  </a:outerShdw>
                </a:effectLst>
                <a:latin typeface="+mn-lt"/>
                <a:cs typeface="Arial" pitchFamily="34" charset="0"/>
              </a:rPr>
              <a:t> To Be Prepared</a:t>
            </a:r>
          </a:p>
          <a:p>
            <a:pPr>
              <a:buFont typeface="Arial" pitchFamily="34" charset="0"/>
              <a:buChar char="•"/>
            </a:pPr>
            <a:r>
              <a:rPr lang="en-US" sz="4000" b="1" dirty="0" smtClean="0">
                <a:ln w="17780" cmpd="sng">
                  <a:noFill/>
                  <a:prstDash val="solid"/>
                  <a:miter lim="800000"/>
                </a:ln>
                <a:solidFill>
                  <a:srgbClr val="0000FF"/>
                </a:solidFill>
                <a:effectLst>
                  <a:outerShdw blurRad="38100" dist="38100" dir="2700000" algn="tl">
                    <a:srgbClr val="000000">
                      <a:alpha val="43137"/>
                    </a:srgbClr>
                  </a:outerShdw>
                </a:effectLst>
                <a:latin typeface="+mn-lt"/>
                <a:cs typeface="Arial" pitchFamily="34" charset="0"/>
              </a:rPr>
              <a:t> To Create A Nurturing </a:t>
            </a:r>
          </a:p>
          <a:p>
            <a:r>
              <a:rPr lang="en-US" sz="4000" b="1" dirty="0" smtClean="0">
                <a:ln w="17780" cmpd="sng">
                  <a:noFill/>
                  <a:prstDash val="solid"/>
                  <a:miter lim="800000"/>
                </a:ln>
                <a:solidFill>
                  <a:srgbClr val="0000FF"/>
                </a:solidFill>
                <a:effectLst>
                  <a:outerShdw blurRad="38100" dist="38100" dir="2700000" algn="tl">
                    <a:srgbClr val="000000">
                      <a:alpha val="43137"/>
                    </a:srgbClr>
                  </a:outerShdw>
                </a:effectLst>
                <a:latin typeface="+mn-lt"/>
                <a:cs typeface="Arial" pitchFamily="34" charset="0"/>
              </a:rPr>
              <a:t>   Environment</a:t>
            </a:r>
          </a:p>
          <a:p>
            <a:pPr>
              <a:buFont typeface="Wingdings" pitchFamily="2" charset="2"/>
              <a:buChar char="§"/>
            </a:pPr>
            <a:endParaRPr lang="en-US" sz="3600" b="1" dirty="0" smtClean="0">
              <a:ln w="17780" cmpd="sng">
                <a:noFill/>
                <a:prstDash val="solid"/>
                <a:miter lim="800000"/>
              </a:ln>
              <a:solidFill>
                <a:srgbClr val="0000FF"/>
              </a:solidFill>
              <a:latin typeface="Arial" pitchFamily="34" charset="0"/>
              <a:cs typeface="Arial"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slide(fromBottom)">
                                      <p:cBhvr>
                                        <p:cTn id="7" dur="500"/>
                                        <p:tgtEl>
                                          <p:spTgt spid="11">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slide(fromBottom)">
                                      <p:cBhvr>
                                        <p:cTn id="10" dur="5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diamond(in)">
                                      <p:cBhvr>
                                        <p:cTn id="15" dur="5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edge">
                                      <p:cBhvr>
                                        <p:cTn id="20" dur="5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dissolve">
                                      <p:cBhvr>
                                        <p:cTn id="25" dur="500"/>
                                        <p:tgtEl>
                                          <p:spTgt spid="11">
                                            <p:txEl>
                                              <p:pRg st="4" end="4"/>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11">
                                            <p:txEl>
                                              <p:pRg st="5" end="5"/>
                                            </p:txEl>
                                          </p:spTgt>
                                        </p:tgtEl>
                                        <p:attrNameLst>
                                          <p:attrName>style.visibility</p:attrName>
                                        </p:attrNameLst>
                                      </p:cBhvr>
                                      <p:to>
                                        <p:strVal val="visible"/>
                                      </p:to>
                                    </p:set>
                                    <p:animEffect transition="in" filter="dissolve">
                                      <p:cBhvr>
                                        <p:cTn id="28"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91680" y="274638"/>
            <a:ext cx="6995120" cy="715962"/>
          </a:xfrm>
        </p:spPr>
        <p:txBody>
          <a:bodyPr/>
          <a:lstStyle/>
          <a:p>
            <a:r>
              <a:rPr lang="en-US" b="1" dirty="0" smtClean="0"/>
              <a:t>Many have learned that…</a:t>
            </a:r>
            <a:endParaRPr lang="en-US" b="1" dirty="0"/>
          </a:p>
        </p:txBody>
      </p:sp>
      <p:sp>
        <p:nvSpPr>
          <p:cNvPr id="5" name="Content Placeholder 4"/>
          <p:cNvSpPr>
            <a:spLocks noGrp="1"/>
          </p:cNvSpPr>
          <p:nvPr>
            <p:ph idx="1"/>
          </p:nvPr>
        </p:nvSpPr>
        <p:spPr>
          <a:xfrm>
            <a:off x="2209800" y="1524000"/>
            <a:ext cx="6629400" cy="45259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ts val="0"/>
              </a:spcBef>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Person who hears less may see more.</a:t>
            </a:r>
          </a:p>
          <a:p>
            <a:pPr>
              <a:spcBef>
                <a:spcPts val="0"/>
              </a:spcBef>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One who sees less may perceive more.</a:t>
            </a:r>
          </a:p>
          <a:p>
            <a:pPr>
              <a:spcBef>
                <a:spcPts val="0"/>
              </a:spcBef>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One who speaks slowly may have more to say.</a:t>
            </a:r>
          </a:p>
          <a:p>
            <a:pPr>
              <a:spcBef>
                <a:spcPts val="0"/>
              </a:spcBef>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Person who moves with difficulty may have a clearer sense of direction.</a:t>
            </a:r>
          </a:p>
          <a:p>
            <a:pPr>
              <a:buNone/>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22" name="Picture 2" descr="C:\Documents and Settings\MugandaT\Local Settings\Temporary Internet Files\Content.IE5\IHQAJS4H\MPj04065650000[1].jpg"/>
          <p:cNvPicPr>
            <a:picLocks noChangeAspect="1" noChangeArrowheads="1"/>
          </p:cNvPicPr>
          <p:nvPr/>
        </p:nvPicPr>
        <p:blipFill>
          <a:blip r:embed="rId3" cstate="print"/>
          <a:srcRect/>
          <a:stretch>
            <a:fillRect/>
          </a:stretch>
        </p:blipFill>
        <p:spPr bwMode="auto">
          <a:xfrm>
            <a:off x="152400" y="1143000"/>
            <a:ext cx="1765738" cy="2133600"/>
          </a:xfrm>
          <a:prstGeom prst="rect">
            <a:avLst/>
          </a:prstGeom>
          <a:noFill/>
          <a:ln w="38100">
            <a:solidFill>
              <a:schemeClr val="accent6">
                <a:lumMod val="75000"/>
              </a:schemeClr>
            </a:solidFill>
          </a:ln>
        </p:spPr>
      </p:pic>
      <p:pic>
        <p:nvPicPr>
          <p:cNvPr id="5126" name="Picture 6" descr="C:\Documents and Settings\MugandaT\Local Settings\Temporary Internet Files\Content.IE5\7CZHZUV6\MCj00887480000[1].wmf"/>
          <p:cNvPicPr>
            <a:picLocks noChangeAspect="1" noChangeArrowheads="1"/>
          </p:cNvPicPr>
          <p:nvPr/>
        </p:nvPicPr>
        <p:blipFill>
          <a:blip r:embed="rId4" cstate="print"/>
          <a:srcRect/>
          <a:stretch>
            <a:fillRect/>
          </a:stretch>
        </p:blipFill>
        <p:spPr bwMode="auto">
          <a:xfrm>
            <a:off x="304800" y="3429000"/>
            <a:ext cx="1524000" cy="1597914"/>
          </a:xfrm>
          <a:prstGeom prst="rect">
            <a:avLst/>
          </a:prstGeom>
          <a:noFill/>
        </p:spPr>
      </p:pic>
      <p:pic>
        <p:nvPicPr>
          <p:cNvPr id="11" name="Picture 10" descr="special-need-children.jpg"/>
          <p:cNvPicPr>
            <a:picLocks noChangeAspect="1"/>
          </p:cNvPicPr>
          <p:nvPr/>
        </p:nvPicPr>
        <p:blipFill>
          <a:blip r:embed="rId5" cstate="print"/>
          <a:stretch>
            <a:fillRect/>
          </a:stretch>
        </p:blipFill>
        <p:spPr>
          <a:xfrm>
            <a:off x="228600" y="5105400"/>
            <a:ext cx="1524000" cy="1645920"/>
          </a:xfrm>
          <a:prstGeom prst="rect">
            <a:avLst/>
          </a:prstGeom>
          <a:ln w="38100">
            <a:solidFill>
              <a:schemeClr val="accent6">
                <a:lumMod val="60000"/>
                <a:lumOff val="40000"/>
              </a:schemeClr>
            </a:solidFill>
          </a:ln>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 name="Title 3"/>
          <p:cNvSpPr>
            <a:spLocks noGrp="1"/>
          </p:cNvSpPr>
          <p:nvPr>
            <p:ph type="title"/>
          </p:nvPr>
        </p:nvSpPr>
        <p:spPr>
          <a:xfrm>
            <a:off x="1259632" y="260648"/>
            <a:ext cx="8229600" cy="1143000"/>
          </a:xfrm>
        </p:spPr>
        <p:txBody>
          <a:bodyPr/>
          <a:lstStyle/>
          <a:p>
            <a:r>
              <a:rPr lang="en-US" sz="5400" b="1" dirty="0" smtClean="0"/>
              <a:t>A Prepared Teacher will</a:t>
            </a:r>
            <a:endParaRPr lang="en-US" sz="5400" b="1" dirty="0"/>
          </a:p>
        </p:txBody>
      </p:sp>
      <p:sp>
        <p:nvSpPr>
          <p:cNvPr id="5" name="Content Placeholder 4"/>
          <p:cNvSpPr>
            <a:spLocks noGrp="1"/>
          </p:cNvSpPr>
          <p:nvPr>
            <p:ph idx="1"/>
          </p:nvPr>
        </p:nvSpPr>
        <p:spPr>
          <a:xfrm>
            <a:off x="2303240" y="1628800"/>
            <a:ext cx="6840760" cy="4525963"/>
          </a:xfrm>
        </p:spPr>
        <p:txBody>
          <a:bodyPr/>
          <a:lstStyle/>
          <a:p>
            <a:pPr>
              <a:spcBef>
                <a:spcPts val="0"/>
              </a:spcBef>
            </a:pPr>
            <a:r>
              <a:rPr lang="en-US" sz="4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Know all of his/her students</a:t>
            </a:r>
          </a:p>
          <a:p>
            <a:pPr>
              <a:spcBef>
                <a:spcPts val="0"/>
              </a:spcBef>
            </a:pPr>
            <a:r>
              <a:rPr lang="en-US" sz="4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Plan with each student in mind</a:t>
            </a:r>
          </a:p>
          <a:p>
            <a:pPr>
              <a:spcBef>
                <a:spcPts val="0"/>
              </a:spcBef>
            </a:pPr>
            <a:r>
              <a:rPr lang="en-US" sz="4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Ask for assistance</a:t>
            </a:r>
          </a:p>
          <a:p>
            <a:pPr>
              <a:spcBef>
                <a:spcPts val="0"/>
              </a:spcBef>
            </a:pPr>
            <a:r>
              <a:rPr lang="en-US" sz="4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Pray for the out-pouring of the holy spirit</a:t>
            </a:r>
          </a:p>
          <a:p>
            <a:pPr>
              <a:spcBef>
                <a:spcPts val="0"/>
              </a:spcBef>
            </a:pPr>
            <a:r>
              <a:rPr lang="en-US" sz="4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Know his/her own weaknesses</a:t>
            </a:r>
          </a:p>
        </p:txBody>
      </p:sp>
      <p:pic>
        <p:nvPicPr>
          <p:cNvPr id="7170" name="Picture 2" descr="C:\Documents and Settings\MugandaT\Local Settings\Temporary Internet Files\Content.IE5\IHQAJS4H\MCj04361290000[1].wmf"/>
          <p:cNvPicPr>
            <a:picLocks noChangeAspect="1" noChangeArrowheads="1"/>
          </p:cNvPicPr>
          <p:nvPr/>
        </p:nvPicPr>
        <p:blipFill>
          <a:blip r:embed="rId3" cstate="print"/>
          <a:srcRect/>
          <a:stretch>
            <a:fillRect/>
          </a:stretch>
        </p:blipFill>
        <p:spPr bwMode="auto">
          <a:xfrm>
            <a:off x="0" y="764704"/>
            <a:ext cx="1835696" cy="1656151"/>
          </a:xfrm>
          <a:prstGeom prst="rect">
            <a:avLst/>
          </a:prstGeom>
          <a:noFill/>
        </p:spPr>
      </p:pic>
      <p:pic>
        <p:nvPicPr>
          <p:cNvPr id="7171" name="Picture 3" descr="C:\Documents and Settings\MugandaT\Local Settings\Temporary Internet Files\Content.IE5\9KO6XO1P\MPj04090480000[1].jpg"/>
          <p:cNvPicPr>
            <a:picLocks noChangeAspect="1" noChangeArrowheads="1"/>
          </p:cNvPicPr>
          <p:nvPr/>
        </p:nvPicPr>
        <p:blipFill>
          <a:blip r:embed="rId4" cstate="print"/>
          <a:srcRect/>
          <a:stretch>
            <a:fillRect/>
          </a:stretch>
        </p:blipFill>
        <p:spPr bwMode="auto">
          <a:xfrm>
            <a:off x="0" y="2780928"/>
            <a:ext cx="2159224" cy="2057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173" name="Picture 5" descr="C:\Documents and Settings\MugandaT\Local Settings\Temporary Internet Files\Content.IE5\9KO6XO1P\MCj03981450000[1].wmf"/>
          <p:cNvPicPr>
            <a:picLocks noChangeAspect="1" noChangeArrowheads="1"/>
          </p:cNvPicPr>
          <p:nvPr/>
        </p:nvPicPr>
        <p:blipFill>
          <a:blip r:embed="rId5" cstate="print"/>
          <a:srcRect/>
          <a:stretch>
            <a:fillRect/>
          </a:stretch>
        </p:blipFill>
        <p:spPr bwMode="auto">
          <a:xfrm>
            <a:off x="228600" y="5105400"/>
            <a:ext cx="1457960" cy="1386772"/>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plus(ou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32"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plus(ou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32"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plus(ou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32"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plus(ou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32"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plus(ou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446893">
            <a:off x="251520" y="980728"/>
            <a:ext cx="2282552" cy="33843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371600" y="152400"/>
            <a:ext cx="6553200" cy="1143000"/>
          </a:xfrm>
        </p:spPr>
        <p:txBody>
          <a:bodyPr/>
          <a:lstStyle/>
          <a:p>
            <a:r>
              <a:rPr lang="en-US" b="1" dirty="0" smtClean="0"/>
              <a:t>       </a:t>
            </a:r>
            <a:r>
              <a:rPr lang="en-US" sz="4800" b="1" dirty="0" smtClean="0"/>
              <a:t>It’s You I Like</a:t>
            </a:r>
            <a:br>
              <a:rPr lang="en-US" sz="4800" b="1" dirty="0" smtClean="0"/>
            </a:br>
            <a:r>
              <a:rPr lang="en-US" sz="4000" b="1" dirty="0" smtClean="0"/>
              <a:t>     (Poem) </a:t>
            </a:r>
            <a:endParaRPr lang="en-US" b="1" dirty="0"/>
          </a:p>
        </p:txBody>
      </p:sp>
      <p:sp>
        <p:nvSpPr>
          <p:cNvPr id="5" name="Content Placeholder 4"/>
          <p:cNvSpPr>
            <a:spLocks noGrp="1"/>
          </p:cNvSpPr>
          <p:nvPr>
            <p:ph idx="1"/>
          </p:nvPr>
        </p:nvSpPr>
        <p:spPr>
          <a:xfrm>
            <a:off x="3059832" y="1700808"/>
            <a:ext cx="6084168" cy="45259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ts val="0"/>
              </a:spcBef>
              <a:buNone/>
            </a:pPr>
            <a:r>
              <a:rPr lang="en-US" b="1" dirty="0" smtClean="0">
                <a:ln w="11430"/>
                <a:solidFill>
                  <a:srgbClr val="FF0000"/>
                </a:solidFill>
                <a:effectLst>
                  <a:outerShdw blurRad="50800" dist="39000" dir="5460000" algn="tl">
                    <a:srgbClr val="000000">
                      <a:alpha val="38000"/>
                    </a:srgbClr>
                  </a:outerShdw>
                </a:effectLst>
                <a:latin typeface="Baskerville Old Face" pitchFamily="18" charset="0"/>
              </a:rPr>
              <a:t>It’s You I Like,</a:t>
            </a:r>
          </a:p>
          <a:p>
            <a:pPr>
              <a:spcBef>
                <a:spcPts val="0"/>
              </a:spcBef>
              <a:buNone/>
            </a:pPr>
            <a:r>
              <a:rPr lang="en-US" b="1" dirty="0" smtClean="0">
                <a:ln w="11430"/>
                <a:solidFill>
                  <a:srgbClr val="FF0000"/>
                </a:solidFill>
                <a:effectLst>
                  <a:outerShdw blurRad="50800" dist="39000" dir="5460000" algn="tl">
                    <a:srgbClr val="000000">
                      <a:alpha val="38000"/>
                    </a:srgbClr>
                  </a:outerShdw>
                </a:effectLst>
                <a:latin typeface="Baskerville Old Face" pitchFamily="18" charset="0"/>
              </a:rPr>
              <a:t>It’s not the things you wear,</a:t>
            </a:r>
          </a:p>
          <a:p>
            <a:pPr>
              <a:spcBef>
                <a:spcPts val="0"/>
              </a:spcBef>
              <a:buNone/>
            </a:pPr>
            <a:r>
              <a:rPr lang="en-US" b="1" dirty="0" smtClean="0">
                <a:ln w="11430"/>
                <a:solidFill>
                  <a:srgbClr val="FF0000"/>
                </a:solidFill>
                <a:effectLst>
                  <a:outerShdw blurRad="50800" dist="39000" dir="5460000" algn="tl">
                    <a:srgbClr val="000000">
                      <a:alpha val="38000"/>
                    </a:srgbClr>
                  </a:outerShdw>
                </a:effectLst>
                <a:latin typeface="Baskerville Old Face" pitchFamily="18" charset="0"/>
              </a:rPr>
              <a:t>It’s not the way you do your</a:t>
            </a:r>
          </a:p>
          <a:p>
            <a:pPr>
              <a:spcBef>
                <a:spcPts val="0"/>
              </a:spcBef>
              <a:buNone/>
            </a:pPr>
            <a:r>
              <a:rPr lang="en-US" b="1" dirty="0" smtClean="0">
                <a:ln w="11430"/>
                <a:solidFill>
                  <a:srgbClr val="FF0000"/>
                </a:solidFill>
                <a:effectLst>
                  <a:outerShdw blurRad="50800" dist="39000" dir="5460000" algn="tl">
                    <a:srgbClr val="000000">
                      <a:alpha val="38000"/>
                    </a:srgbClr>
                  </a:outerShdw>
                </a:effectLst>
                <a:latin typeface="Baskerville Old Face" pitchFamily="18" charset="0"/>
              </a:rPr>
              <a:t>hair – But it’s you I like</a:t>
            </a:r>
          </a:p>
          <a:p>
            <a:pPr>
              <a:spcBef>
                <a:spcPts val="0"/>
              </a:spcBef>
              <a:buNone/>
            </a:pPr>
            <a:r>
              <a:rPr lang="en-US" b="1" dirty="0" smtClean="0">
                <a:ln w="11430"/>
                <a:solidFill>
                  <a:srgbClr val="FF0000"/>
                </a:solidFill>
                <a:effectLst>
                  <a:outerShdw blurRad="50800" dist="39000" dir="5460000" algn="tl">
                    <a:srgbClr val="000000">
                      <a:alpha val="38000"/>
                    </a:srgbClr>
                  </a:outerShdw>
                </a:effectLst>
                <a:latin typeface="Baskerville Old Face" pitchFamily="18" charset="0"/>
              </a:rPr>
              <a:t>The way you are right now,</a:t>
            </a:r>
          </a:p>
          <a:p>
            <a:pPr>
              <a:spcBef>
                <a:spcPts val="0"/>
              </a:spcBef>
              <a:buNone/>
            </a:pPr>
            <a:r>
              <a:rPr lang="en-US" b="1" dirty="0" smtClean="0">
                <a:ln w="11430"/>
                <a:solidFill>
                  <a:srgbClr val="FF0000"/>
                </a:solidFill>
                <a:effectLst>
                  <a:outerShdw blurRad="50800" dist="39000" dir="5460000" algn="tl">
                    <a:srgbClr val="000000">
                      <a:alpha val="38000"/>
                    </a:srgbClr>
                  </a:outerShdw>
                </a:effectLst>
                <a:latin typeface="Baskerville Old Face" pitchFamily="18" charset="0"/>
              </a:rPr>
              <a:t>The way down deep inside of you –</a:t>
            </a:r>
          </a:p>
          <a:p>
            <a:pPr>
              <a:spcBef>
                <a:spcPts val="0"/>
              </a:spcBef>
              <a:buNone/>
            </a:pPr>
            <a:r>
              <a:rPr lang="en-US" b="1" dirty="0" smtClean="0">
                <a:ln w="11430"/>
                <a:solidFill>
                  <a:srgbClr val="FF0000"/>
                </a:solidFill>
                <a:effectLst>
                  <a:outerShdw blurRad="50800" dist="39000" dir="5460000" algn="tl">
                    <a:srgbClr val="000000">
                      <a:alpha val="38000"/>
                    </a:srgbClr>
                  </a:outerShdw>
                </a:effectLst>
                <a:latin typeface="Baskerville Old Face" pitchFamily="18" charset="0"/>
              </a:rPr>
              <a:t>Not the things that hide you,</a:t>
            </a:r>
          </a:p>
          <a:p>
            <a:pPr>
              <a:spcBef>
                <a:spcPts val="0"/>
              </a:spcBef>
              <a:buNone/>
            </a:pPr>
            <a:r>
              <a:rPr lang="en-US" b="1" dirty="0" smtClean="0">
                <a:ln w="11430"/>
                <a:solidFill>
                  <a:srgbClr val="FF0000"/>
                </a:solidFill>
                <a:effectLst>
                  <a:outerShdw blurRad="50800" dist="39000" dir="5460000" algn="tl">
                    <a:srgbClr val="000000">
                      <a:alpha val="38000"/>
                    </a:srgbClr>
                  </a:outerShdw>
                </a:effectLst>
                <a:latin typeface="Baskerville Old Face" pitchFamily="18" charset="0"/>
              </a:rPr>
              <a:t>Not your toys –</a:t>
            </a:r>
          </a:p>
          <a:p>
            <a:pPr>
              <a:spcBef>
                <a:spcPts val="0"/>
              </a:spcBef>
              <a:buNone/>
            </a:pPr>
            <a:r>
              <a:rPr lang="en-US" b="1" dirty="0" smtClean="0">
                <a:ln w="11430"/>
                <a:solidFill>
                  <a:srgbClr val="FF0000"/>
                </a:solidFill>
                <a:effectLst>
                  <a:outerShdw blurRad="50800" dist="39000" dir="5460000" algn="tl">
                    <a:srgbClr val="000000">
                      <a:alpha val="38000"/>
                    </a:srgbClr>
                  </a:outerShdw>
                </a:effectLst>
                <a:latin typeface="Baskerville Old Face" pitchFamily="18" charset="0"/>
              </a:rPr>
              <a:t>They’re just beside you.</a:t>
            </a:r>
            <a:endParaRPr lang="en-US" b="1" dirty="0">
              <a:ln w="11430"/>
              <a:solidFill>
                <a:srgbClr val="FF0000"/>
              </a:solidFill>
              <a:effectLst>
                <a:outerShdw blurRad="50800" dist="39000" dir="5460000" algn="tl">
                  <a:srgbClr val="000000">
                    <a:alpha val="38000"/>
                  </a:srgbClr>
                </a:outerShdw>
              </a:effectLst>
              <a:latin typeface="Baskerville Old Face" pitchFamily="18" charset="0"/>
            </a:endParaRPr>
          </a:p>
        </p:txBody>
      </p:sp>
      <p:pic>
        <p:nvPicPr>
          <p:cNvPr id="8" name="Picture 7" descr="CCHLD004.WMF"/>
          <p:cNvPicPr>
            <a:picLocks noChangeAspect="1"/>
          </p:cNvPicPr>
          <p:nvPr/>
        </p:nvPicPr>
        <p:blipFill>
          <a:blip r:embed="rId3" cstate="print"/>
          <a:stretch>
            <a:fillRect/>
          </a:stretch>
        </p:blipFill>
        <p:spPr>
          <a:xfrm>
            <a:off x="7308304" y="332656"/>
            <a:ext cx="1547664" cy="1611016"/>
          </a:xfrm>
          <a:prstGeom prst="rect">
            <a:avLst/>
          </a:prstGeom>
        </p:spPr>
      </p:pic>
      <p:pic>
        <p:nvPicPr>
          <p:cNvPr id="9" name="Content Placeholder 16" descr="so2010k.jpg"/>
          <p:cNvPicPr>
            <a:picLocks noChangeAspect="1"/>
          </p:cNvPicPr>
          <p:nvPr/>
        </p:nvPicPr>
        <p:blipFill>
          <a:blip r:embed="rId4" cstate="print"/>
          <a:stretch>
            <a:fillRect/>
          </a:stretch>
        </p:blipFill>
        <p:spPr bwMode="auto">
          <a:xfrm>
            <a:off x="-756592" y="0"/>
            <a:ext cx="3058585" cy="4005064"/>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0"/>
            <a:ext cx="8229600" cy="1143000"/>
          </a:xfrm>
        </p:spPr>
        <p:txBody>
          <a:bodyPr/>
          <a:lstStyle/>
          <a:p>
            <a:r>
              <a:rPr lang="en-US" b="1" dirty="0" smtClean="0"/>
              <a:t>It’s You I Like</a:t>
            </a:r>
            <a:endParaRPr lang="en-US" b="1" dirty="0"/>
          </a:p>
        </p:txBody>
      </p:sp>
      <p:sp>
        <p:nvSpPr>
          <p:cNvPr id="5" name="Content Placeholder 4"/>
          <p:cNvSpPr>
            <a:spLocks noGrp="1"/>
          </p:cNvSpPr>
          <p:nvPr>
            <p:ph idx="1"/>
          </p:nvPr>
        </p:nvSpPr>
        <p:spPr>
          <a:xfrm>
            <a:off x="2339752" y="1268760"/>
            <a:ext cx="6553200" cy="4754563"/>
          </a:xfrm>
        </p:spPr>
        <p:txBody>
          <a:bodyPr/>
          <a:lstStyle/>
          <a:p>
            <a:pPr>
              <a:buNone/>
            </a:pPr>
            <a:r>
              <a:rPr lang="en-US" dirty="0" smtClean="0">
                <a:ln>
                  <a:solidFill>
                    <a:schemeClr val="accent3">
                      <a:lumMod val="50000"/>
                    </a:schemeClr>
                  </a:solidFill>
                </a:ln>
                <a:solidFill>
                  <a:srgbClr val="FF0000"/>
                </a:solidFill>
                <a:latin typeface="Berlin Sans FB Demi" pitchFamily="34" charset="0"/>
              </a:rPr>
              <a:t>But it’s You I like,</a:t>
            </a:r>
          </a:p>
          <a:p>
            <a:pPr>
              <a:buNone/>
            </a:pPr>
            <a:r>
              <a:rPr lang="en-US" dirty="0" smtClean="0">
                <a:ln>
                  <a:solidFill>
                    <a:schemeClr val="accent3">
                      <a:lumMod val="50000"/>
                    </a:schemeClr>
                  </a:solidFill>
                </a:ln>
                <a:solidFill>
                  <a:srgbClr val="FF0000"/>
                </a:solidFill>
                <a:latin typeface="Berlin Sans FB Demi" pitchFamily="34" charset="0"/>
              </a:rPr>
              <a:t>Every part of you,</a:t>
            </a:r>
          </a:p>
          <a:p>
            <a:pPr>
              <a:buNone/>
            </a:pPr>
            <a:r>
              <a:rPr lang="en-US" dirty="0" smtClean="0">
                <a:ln>
                  <a:solidFill>
                    <a:schemeClr val="accent3">
                      <a:lumMod val="50000"/>
                    </a:schemeClr>
                  </a:solidFill>
                </a:ln>
                <a:solidFill>
                  <a:srgbClr val="FF0000"/>
                </a:solidFill>
                <a:latin typeface="Berlin Sans FB Demi" pitchFamily="34" charset="0"/>
              </a:rPr>
              <a:t>Your skin, your eyes, your feelings</a:t>
            </a:r>
          </a:p>
          <a:p>
            <a:pPr>
              <a:buNone/>
            </a:pPr>
            <a:r>
              <a:rPr lang="en-US" dirty="0" smtClean="0">
                <a:ln>
                  <a:solidFill>
                    <a:schemeClr val="accent3">
                      <a:lumMod val="50000"/>
                    </a:schemeClr>
                  </a:solidFill>
                </a:ln>
                <a:solidFill>
                  <a:srgbClr val="FF0000"/>
                </a:solidFill>
                <a:latin typeface="Berlin Sans FB Demi" pitchFamily="34" charset="0"/>
              </a:rPr>
              <a:t>Whether old or new</a:t>
            </a:r>
          </a:p>
          <a:p>
            <a:pPr>
              <a:buNone/>
            </a:pPr>
            <a:r>
              <a:rPr lang="en-US" dirty="0" smtClean="0">
                <a:ln>
                  <a:solidFill>
                    <a:schemeClr val="accent3">
                      <a:lumMod val="50000"/>
                    </a:schemeClr>
                  </a:solidFill>
                </a:ln>
                <a:solidFill>
                  <a:srgbClr val="FF0000"/>
                </a:solidFill>
                <a:latin typeface="Berlin Sans FB Demi" pitchFamily="34" charset="0"/>
              </a:rPr>
              <a:t>I hope that you remember</a:t>
            </a:r>
          </a:p>
          <a:p>
            <a:pPr>
              <a:buNone/>
            </a:pPr>
            <a:r>
              <a:rPr lang="en-US" dirty="0" smtClean="0">
                <a:ln>
                  <a:solidFill>
                    <a:schemeClr val="accent3">
                      <a:lumMod val="50000"/>
                    </a:schemeClr>
                  </a:solidFill>
                </a:ln>
                <a:solidFill>
                  <a:srgbClr val="FF0000"/>
                </a:solidFill>
                <a:latin typeface="Berlin Sans FB Demi" pitchFamily="34" charset="0"/>
              </a:rPr>
              <a:t>Even when you’re feeling blue</a:t>
            </a:r>
          </a:p>
          <a:p>
            <a:pPr>
              <a:buNone/>
            </a:pPr>
            <a:r>
              <a:rPr lang="en-US" dirty="0" smtClean="0">
                <a:ln>
                  <a:solidFill>
                    <a:schemeClr val="accent3">
                      <a:lumMod val="50000"/>
                    </a:schemeClr>
                  </a:solidFill>
                </a:ln>
                <a:solidFill>
                  <a:srgbClr val="FF0000"/>
                </a:solidFill>
                <a:latin typeface="Berlin Sans FB Demi" pitchFamily="34" charset="0"/>
              </a:rPr>
              <a:t>That it’s you I like, </a:t>
            </a:r>
          </a:p>
          <a:p>
            <a:pPr>
              <a:buNone/>
            </a:pPr>
            <a:r>
              <a:rPr lang="en-US" dirty="0" smtClean="0">
                <a:ln>
                  <a:solidFill>
                    <a:schemeClr val="accent3">
                      <a:lumMod val="50000"/>
                    </a:schemeClr>
                  </a:solidFill>
                </a:ln>
                <a:solidFill>
                  <a:srgbClr val="FF0000"/>
                </a:solidFill>
                <a:latin typeface="Berlin Sans FB Demi" pitchFamily="34" charset="0"/>
              </a:rPr>
              <a:t>It’s You yourself</a:t>
            </a:r>
          </a:p>
          <a:p>
            <a:pPr>
              <a:buNone/>
            </a:pPr>
            <a:r>
              <a:rPr lang="en-US" dirty="0" smtClean="0">
                <a:ln>
                  <a:solidFill>
                    <a:schemeClr val="accent3">
                      <a:lumMod val="50000"/>
                    </a:schemeClr>
                  </a:solidFill>
                </a:ln>
                <a:solidFill>
                  <a:srgbClr val="FF0000"/>
                </a:solidFill>
                <a:latin typeface="Berlin Sans FB Demi" pitchFamily="34" charset="0"/>
              </a:rPr>
              <a:t>It’s You, it’s You I like.</a:t>
            </a:r>
            <a:endParaRPr lang="en-US" dirty="0">
              <a:ln>
                <a:solidFill>
                  <a:schemeClr val="accent3">
                    <a:lumMod val="50000"/>
                  </a:schemeClr>
                </a:solidFill>
              </a:ln>
              <a:solidFill>
                <a:srgbClr val="FF0000"/>
              </a:solidFill>
              <a:latin typeface="Berlin Sans FB Demi" pitchFamily="34" charset="0"/>
            </a:endParaRPr>
          </a:p>
        </p:txBody>
      </p:sp>
      <p:pic>
        <p:nvPicPr>
          <p:cNvPr id="6" name="Picture 5" descr="CCHLD051.WMF"/>
          <p:cNvPicPr>
            <a:picLocks noChangeAspect="1"/>
          </p:cNvPicPr>
          <p:nvPr/>
        </p:nvPicPr>
        <p:blipFill>
          <a:blip r:embed="rId3" cstate="print"/>
          <a:stretch>
            <a:fillRect/>
          </a:stretch>
        </p:blipFill>
        <p:spPr>
          <a:xfrm>
            <a:off x="381000" y="152400"/>
            <a:ext cx="1408605" cy="1892967"/>
          </a:xfrm>
          <a:prstGeom prst="rect">
            <a:avLst/>
          </a:prstGeom>
        </p:spPr>
      </p:pic>
      <p:pic>
        <p:nvPicPr>
          <p:cNvPr id="8" name="Picture 7" descr="GCAH4891.wmf"/>
          <p:cNvPicPr>
            <a:picLocks noChangeAspect="1"/>
          </p:cNvPicPr>
          <p:nvPr/>
        </p:nvPicPr>
        <p:blipFill>
          <a:blip r:embed="rId4" cstate="print"/>
          <a:stretch>
            <a:fillRect/>
          </a:stretch>
        </p:blipFill>
        <p:spPr>
          <a:xfrm>
            <a:off x="457200" y="2819400"/>
            <a:ext cx="1024444" cy="1600200"/>
          </a:xfrm>
          <a:prstGeom prst="rect">
            <a:avLst/>
          </a:prstGeom>
        </p:spPr>
      </p:pic>
      <p:pic>
        <p:nvPicPr>
          <p:cNvPr id="10" name="Picture 9" descr="GCDF2483.wmf"/>
          <p:cNvPicPr>
            <a:picLocks noChangeAspect="1"/>
          </p:cNvPicPr>
          <p:nvPr/>
        </p:nvPicPr>
        <p:blipFill>
          <a:blip r:embed="rId5" cstate="print"/>
          <a:stretch>
            <a:fillRect/>
          </a:stretch>
        </p:blipFill>
        <p:spPr>
          <a:xfrm>
            <a:off x="228600" y="4648200"/>
            <a:ext cx="1634157" cy="1802739"/>
          </a:xfrm>
          <a:prstGeom prst="rect">
            <a:avLst/>
          </a:prstGeom>
        </p:spPr>
      </p:pic>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0" y="0"/>
          <a:ext cx="9146119" cy="6858000"/>
        </p:xfrm>
        <a:graphic>
          <a:graphicData uri="http://schemas.openxmlformats.org/presentationml/2006/ole">
            <p:oleObj spid="_x0000_s1027" name="Presentation" r:id="rId4" imgW="4568937" imgH="3426125" progId="PowerPoint.Show.8">
              <p:embed/>
            </p:oleObj>
          </a:graphicData>
        </a:graphic>
      </p:graphicFrame>
      <p:sp>
        <p:nvSpPr>
          <p:cNvPr id="5" name="Title 4"/>
          <p:cNvSpPr>
            <a:spLocks noGrp="1"/>
          </p:cNvSpPr>
          <p:nvPr>
            <p:ph type="title"/>
          </p:nvPr>
        </p:nvSpPr>
        <p:spPr>
          <a:xfrm>
            <a:off x="1043608" y="260648"/>
            <a:ext cx="7239000" cy="1143000"/>
          </a:xfrm>
        </p:spPr>
        <p:txBody>
          <a:bodyPr/>
          <a:lstStyle/>
          <a:p>
            <a:r>
              <a:rPr lang="en-US" sz="4000" b="1" dirty="0" smtClean="0">
                <a:effectLst>
                  <a:glow rad="139700">
                    <a:schemeClr val="accent6">
                      <a:satMod val="175000"/>
                      <a:alpha val="40000"/>
                    </a:schemeClr>
                  </a:glow>
                </a:effectLst>
                <a:latin typeface="Arial" pitchFamily="34" charset="0"/>
                <a:cs typeface="Arial" pitchFamily="34" charset="0"/>
              </a:rPr>
              <a:t>What is a Special Need?</a:t>
            </a:r>
            <a:endParaRPr lang="en-US" sz="4000" b="1" dirty="0">
              <a:effectLst>
                <a:glow rad="139700">
                  <a:schemeClr val="accent6">
                    <a:satMod val="175000"/>
                    <a:alpha val="40000"/>
                  </a:schemeClr>
                </a:glow>
              </a:effectLst>
              <a:latin typeface="Arial" pitchFamily="34" charset="0"/>
              <a:cs typeface="Arial" pitchFamily="34" charset="0"/>
            </a:endParaRPr>
          </a:p>
        </p:txBody>
      </p:sp>
      <p:sp>
        <p:nvSpPr>
          <p:cNvPr id="6" name="Content Placeholder 5"/>
          <p:cNvSpPr>
            <a:spLocks noGrp="1"/>
          </p:cNvSpPr>
          <p:nvPr>
            <p:ph idx="1"/>
          </p:nvPr>
        </p:nvSpPr>
        <p:spPr>
          <a:xfrm>
            <a:off x="3491880" y="1484784"/>
            <a:ext cx="5400600" cy="4525963"/>
          </a:xfrm>
        </p:spPr>
        <p:txBody>
          <a:bodyPr/>
          <a:lstStyle/>
          <a:p>
            <a:pPr>
              <a:buFont typeface="Wingdings" pitchFamily="2" charset="2"/>
              <a:buChar char="q"/>
            </a:pPr>
            <a:r>
              <a:rPr lang="en-US" sz="3600" b="1" dirty="0" smtClean="0">
                <a:solidFill>
                  <a:srgbClr val="0000FF"/>
                </a:solidFill>
              </a:rPr>
              <a:t> Special = peculiar to a 	specific person</a:t>
            </a:r>
            <a:endParaRPr lang="en-US" b="1" dirty="0" smtClean="0">
              <a:solidFill>
                <a:srgbClr val="0000FF"/>
              </a:solidFill>
            </a:endParaRPr>
          </a:p>
          <a:p>
            <a:pPr>
              <a:buFont typeface="Wingdings" pitchFamily="2" charset="2"/>
              <a:buChar char="q"/>
            </a:pPr>
            <a:r>
              <a:rPr lang="en-US" sz="3600" b="1" dirty="0" smtClean="0">
                <a:solidFill>
                  <a:srgbClr val="0000FF"/>
                </a:solidFill>
              </a:rPr>
              <a:t> Need = Lack of 	something required</a:t>
            </a:r>
            <a:endParaRPr lang="en-US" b="1" dirty="0" smtClean="0">
              <a:solidFill>
                <a:srgbClr val="0000FF"/>
              </a:solidFill>
            </a:endParaRPr>
          </a:p>
          <a:p>
            <a:pPr>
              <a:buFont typeface="Wingdings" pitchFamily="2" charset="2"/>
              <a:buChar char="q"/>
            </a:pPr>
            <a:r>
              <a:rPr lang="en-US" sz="3600" b="1" dirty="0" smtClean="0">
                <a:solidFill>
                  <a:srgbClr val="0000FF"/>
                </a:solidFill>
              </a:rPr>
              <a:t> A child with special 	needs requires 	individualized 	attention.</a:t>
            </a:r>
            <a:endParaRPr lang="en-US" sz="3600" b="1" dirty="0">
              <a:solidFill>
                <a:srgbClr val="0000FF"/>
              </a:solidFill>
            </a:endParaRPr>
          </a:p>
        </p:txBody>
      </p:sp>
      <p:pic>
        <p:nvPicPr>
          <p:cNvPr id="4" name="Picture 2" descr="C:\Documents and Settings\MugandaT\Local Settings\Temporary Internet Files\Content.IE5\D8A6AJB7\MPj04394690000[1].jpg"/>
          <p:cNvPicPr>
            <a:picLocks noChangeAspect="1" noChangeArrowheads="1"/>
          </p:cNvPicPr>
          <p:nvPr/>
        </p:nvPicPr>
        <p:blipFill>
          <a:blip r:embed="rId5" cstate="print">
            <a:clrChange>
              <a:clrFrom>
                <a:srgbClr val="EBEBE9"/>
              </a:clrFrom>
              <a:clrTo>
                <a:srgbClr val="EBEBE9">
                  <a:alpha val="0"/>
                </a:srgbClr>
              </a:clrTo>
            </a:clrChange>
          </a:blip>
          <a:srcRect/>
          <a:stretch>
            <a:fillRect/>
          </a:stretch>
        </p:blipFill>
        <p:spPr bwMode="auto">
          <a:xfrm rot="21274755">
            <a:off x="568437" y="3791090"/>
            <a:ext cx="2713297" cy="2264460"/>
          </a:xfrm>
          <a:prstGeom prst="rect">
            <a:avLst/>
          </a:prstGeom>
          <a:noFill/>
        </p:spPr>
      </p:pic>
      <p:pic>
        <p:nvPicPr>
          <p:cNvPr id="13" name="Picture 12" descr="specialneedskids1.jpg"/>
          <p:cNvPicPr>
            <a:picLocks noChangeAspect="1"/>
          </p:cNvPicPr>
          <p:nvPr/>
        </p:nvPicPr>
        <p:blipFill>
          <a:blip r:embed="rId6" cstate="print">
            <a:clrChange>
              <a:clrFrom>
                <a:srgbClr val="EBEBEB"/>
              </a:clrFrom>
              <a:clrTo>
                <a:srgbClr val="EBEBEB">
                  <a:alpha val="0"/>
                </a:srgbClr>
              </a:clrTo>
            </a:clrChange>
          </a:blip>
          <a:stretch>
            <a:fillRect/>
          </a:stretch>
        </p:blipFill>
        <p:spPr>
          <a:xfrm>
            <a:off x="0" y="1052736"/>
            <a:ext cx="3347864" cy="3132584"/>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20532796">
            <a:off x="256012" y="3817257"/>
            <a:ext cx="1908097" cy="197474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546615">
            <a:off x="833774" y="1819994"/>
            <a:ext cx="1239209" cy="148982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20551577">
            <a:off x="113800" y="1056177"/>
            <a:ext cx="917946" cy="1255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2411760" y="274638"/>
            <a:ext cx="6732240" cy="1143000"/>
          </a:xfrm>
          <a:solidFill>
            <a:schemeClr val="tx2">
              <a:lumMod val="60000"/>
              <a:lumOff val="40000"/>
            </a:schemeClr>
          </a:solidFill>
        </p:spPr>
        <p:txBody>
          <a:bodyPr rtlCol="0">
            <a:noAutofit/>
          </a:bodyPr>
          <a:lstStyle/>
          <a:p>
            <a:pPr algn="l" fontAlgn="auto">
              <a:spcAft>
                <a:spcPts val="0"/>
              </a:spcAft>
              <a:defRPr/>
            </a:pPr>
            <a:r>
              <a:rPr lang="fr-CA"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Children</a:t>
            </a:r>
            <a:r>
              <a:rPr lang="fr-C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 </a:t>
            </a:r>
            <a:r>
              <a:rPr lang="fr-CA"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with</a:t>
            </a:r>
            <a:r>
              <a:rPr lang="fr-C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 </a:t>
            </a:r>
            <a:r>
              <a:rPr lang="fr-CA"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Special</a:t>
            </a:r>
            <a:r>
              <a:rPr lang="fr-C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 </a:t>
            </a:r>
            <a:r>
              <a:rPr lang="fr-CA"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Needs</a:t>
            </a:r>
            <a:r>
              <a:rPr lang="fr-C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 	are </a:t>
            </a:r>
            <a:r>
              <a:rPr lang="fr-CA"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Valuable</a:t>
            </a:r>
            <a:r>
              <a:rPr lang="fr-C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 to </a:t>
            </a:r>
            <a:r>
              <a:rPr lang="fr-CA"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God</a:t>
            </a:r>
            <a:endParaRPr lang="fr-C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Espace réservé du contenu 2"/>
          <p:cNvSpPr>
            <a:spLocks noGrp="1"/>
          </p:cNvSpPr>
          <p:nvPr>
            <p:ph idx="1"/>
          </p:nvPr>
        </p:nvSpPr>
        <p:spPr>
          <a:xfrm>
            <a:off x="2555776" y="1772816"/>
            <a:ext cx="6588224" cy="4425355"/>
          </a:xfrm>
        </p:spPr>
        <p:txBody>
          <a:bodyPr rtlCol="0">
            <a:noAutofit/>
          </a:bodyPr>
          <a:lstStyle/>
          <a:p>
            <a:pPr fontAlgn="auto">
              <a:spcAft>
                <a:spcPts val="0"/>
              </a:spcAft>
              <a:defRPr/>
            </a:pPr>
            <a:r>
              <a:rPr lang="fr-CA" sz="4000" dirty="0" err="1" smtClean="0">
                <a:solidFill>
                  <a:schemeClr val="tx1">
                    <a:lumMod val="75000"/>
                    <a:lumOff val="25000"/>
                  </a:schemeClr>
                </a:solidFill>
              </a:rPr>
              <a:t>They</a:t>
            </a:r>
            <a:r>
              <a:rPr lang="fr-CA" sz="4000" dirty="0" smtClean="0">
                <a:solidFill>
                  <a:schemeClr val="tx1">
                    <a:lumMod val="75000"/>
                    <a:lumOff val="25000"/>
                  </a:schemeClr>
                </a:solidFill>
              </a:rPr>
              <a:t> </a:t>
            </a:r>
            <a:r>
              <a:rPr lang="fr-CA" sz="4000" dirty="0" err="1" smtClean="0">
                <a:solidFill>
                  <a:schemeClr val="tx1">
                    <a:lumMod val="75000"/>
                    <a:lumOff val="25000"/>
                  </a:schemeClr>
                </a:solidFill>
              </a:rPr>
              <a:t>remind</a:t>
            </a:r>
            <a:r>
              <a:rPr lang="fr-CA" sz="4000" dirty="0" smtClean="0">
                <a:solidFill>
                  <a:schemeClr val="tx1">
                    <a:lumMod val="75000"/>
                    <a:lumOff val="25000"/>
                  </a:schemeClr>
                </a:solidFill>
              </a:rPr>
              <a:t> us </a:t>
            </a:r>
            <a:r>
              <a:rPr lang="fr-CA" sz="4000" dirty="0" err="1" smtClean="0">
                <a:solidFill>
                  <a:schemeClr val="tx1">
                    <a:lumMod val="75000"/>
                    <a:lumOff val="25000"/>
                  </a:schemeClr>
                </a:solidFill>
              </a:rPr>
              <a:t>that</a:t>
            </a:r>
            <a:r>
              <a:rPr lang="fr-CA" sz="4000" dirty="0" smtClean="0">
                <a:solidFill>
                  <a:schemeClr val="tx1">
                    <a:lumMod val="75000"/>
                    <a:lumOff val="25000"/>
                  </a:schemeClr>
                </a:solidFill>
              </a:rPr>
              <a:t> </a:t>
            </a:r>
            <a:r>
              <a:rPr lang="fr-CA" sz="4000" b="1" dirty="0" err="1" smtClean="0">
                <a:solidFill>
                  <a:schemeClr val="tx1">
                    <a:lumMod val="75000"/>
                    <a:lumOff val="25000"/>
                  </a:schemeClr>
                </a:solidFill>
              </a:rPr>
              <a:t>God</a:t>
            </a:r>
            <a:r>
              <a:rPr lang="fr-CA" sz="4000" b="1" dirty="0" smtClean="0">
                <a:solidFill>
                  <a:schemeClr val="tx1">
                    <a:lumMod val="75000"/>
                    <a:lumOff val="25000"/>
                  </a:schemeClr>
                </a:solidFill>
              </a:rPr>
              <a:t> </a:t>
            </a:r>
            <a:r>
              <a:rPr lang="fr-CA" sz="4000" b="1" dirty="0" err="1" smtClean="0">
                <a:solidFill>
                  <a:schemeClr val="tx1">
                    <a:lumMod val="75000"/>
                    <a:lumOff val="25000"/>
                  </a:schemeClr>
                </a:solidFill>
              </a:rPr>
              <a:t>is</a:t>
            </a:r>
            <a:r>
              <a:rPr lang="fr-CA" sz="4000" b="1" dirty="0" smtClean="0">
                <a:solidFill>
                  <a:schemeClr val="tx1">
                    <a:lumMod val="75000"/>
                    <a:lumOff val="25000"/>
                  </a:schemeClr>
                </a:solidFill>
              </a:rPr>
              <a:t> good</a:t>
            </a:r>
            <a:r>
              <a:rPr lang="fr-CA" sz="4000" dirty="0" smtClean="0">
                <a:solidFill>
                  <a:schemeClr val="tx1">
                    <a:lumMod val="75000"/>
                    <a:lumOff val="25000"/>
                  </a:schemeClr>
                </a:solidFill>
              </a:rPr>
              <a:t>.  </a:t>
            </a:r>
          </a:p>
          <a:p>
            <a:pPr fontAlgn="auto">
              <a:spcAft>
                <a:spcPts val="0"/>
              </a:spcAft>
              <a:defRPr/>
            </a:pPr>
            <a:r>
              <a:rPr lang="fr-CA" sz="4000" dirty="0" err="1" smtClean="0">
                <a:solidFill>
                  <a:schemeClr val="tx1">
                    <a:lumMod val="75000"/>
                    <a:lumOff val="25000"/>
                  </a:schemeClr>
                </a:solidFill>
              </a:rPr>
              <a:t>They</a:t>
            </a:r>
            <a:r>
              <a:rPr lang="fr-CA" sz="4000" dirty="0" smtClean="0">
                <a:solidFill>
                  <a:schemeClr val="tx1">
                    <a:lumMod val="75000"/>
                    <a:lumOff val="25000"/>
                  </a:schemeClr>
                </a:solidFill>
              </a:rPr>
              <a:t> </a:t>
            </a:r>
            <a:r>
              <a:rPr lang="fr-CA" sz="4000" dirty="0" err="1" smtClean="0">
                <a:solidFill>
                  <a:schemeClr val="tx1">
                    <a:lumMod val="75000"/>
                    <a:lumOff val="25000"/>
                  </a:schemeClr>
                </a:solidFill>
              </a:rPr>
              <a:t>remind</a:t>
            </a:r>
            <a:r>
              <a:rPr lang="fr-CA" sz="4000" dirty="0" smtClean="0">
                <a:solidFill>
                  <a:schemeClr val="tx1">
                    <a:lumMod val="75000"/>
                    <a:lumOff val="25000"/>
                  </a:schemeClr>
                </a:solidFill>
              </a:rPr>
              <a:t> us </a:t>
            </a:r>
            <a:r>
              <a:rPr lang="fr-CA" sz="4000" dirty="0" err="1" smtClean="0">
                <a:solidFill>
                  <a:schemeClr val="tx1">
                    <a:lumMod val="75000"/>
                    <a:lumOff val="25000"/>
                  </a:schemeClr>
                </a:solidFill>
              </a:rPr>
              <a:t>that</a:t>
            </a:r>
            <a:r>
              <a:rPr lang="fr-CA" sz="4000" dirty="0" smtClean="0">
                <a:solidFill>
                  <a:schemeClr val="tx1">
                    <a:lumMod val="75000"/>
                    <a:lumOff val="25000"/>
                  </a:schemeClr>
                </a:solidFill>
              </a:rPr>
              <a:t> </a:t>
            </a:r>
            <a:r>
              <a:rPr lang="fr-CA" sz="4000" b="1" dirty="0" err="1" smtClean="0">
                <a:solidFill>
                  <a:schemeClr val="tx1">
                    <a:lumMod val="75000"/>
                    <a:lumOff val="25000"/>
                  </a:schemeClr>
                </a:solidFill>
              </a:rPr>
              <a:t>God</a:t>
            </a:r>
            <a:r>
              <a:rPr lang="fr-CA" sz="4000" b="1" dirty="0" smtClean="0">
                <a:solidFill>
                  <a:schemeClr val="tx1">
                    <a:lumMod val="75000"/>
                    <a:lumOff val="25000"/>
                  </a:schemeClr>
                </a:solidFill>
              </a:rPr>
              <a:t> </a:t>
            </a:r>
            <a:r>
              <a:rPr lang="fr-CA" sz="4000" b="1" dirty="0" err="1" smtClean="0">
                <a:solidFill>
                  <a:schemeClr val="tx1">
                    <a:lumMod val="75000"/>
                    <a:lumOff val="25000"/>
                  </a:schemeClr>
                </a:solidFill>
              </a:rPr>
              <a:t>is</a:t>
            </a:r>
            <a:r>
              <a:rPr lang="fr-CA" sz="4000" b="1" dirty="0" smtClean="0">
                <a:solidFill>
                  <a:schemeClr val="tx1">
                    <a:lumMod val="75000"/>
                    <a:lumOff val="25000"/>
                  </a:schemeClr>
                </a:solidFill>
              </a:rPr>
              <a:t> </a:t>
            </a:r>
            <a:r>
              <a:rPr lang="fr-CA" sz="4000" b="1" dirty="0" err="1" smtClean="0">
                <a:solidFill>
                  <a:schemeClr val="tx1">
                    <a:lumMod val="75000"/>
                    <a:lumOff val="25000"/>
                  </a:schemeClr>
                </a:solidFill>
              </a:rPr>
              <a:t>faithful</a:t>
            </a:r>
            <a:r>
              <a:rPr lang="fr-CA" sz="4000" dirty="0" smtClean="0">
                <a:solidFill>
                  <a:schemeClr val="tx1">
                    <a:lumMod val="75000"/>
                    <a:lumOff val="25000"/>
                  </a:schemeClr>
                </a:solidFill>
              </a:rPr>
              <a:t>.  </a:t>
            </a:r>
          </a:p>
          <a:p>
            <a:pPr fontAlgn="auto">
              <a:spcAft>
                <a:spcPts val="0"/>
              </a:spcAft>
              <a:defRPr/>
            </a:pPr>
            <a:r>
              <a:rPr lang="fr-CA" sz="4000" dirty="0" err="1" smtClean="0">
                <a:solidFill>
                  <a:schemeClr val="tx1">
                    <a:lumMod val="75000"/>
                    <a:lumOff val="25000"/>
                  </a:schemeClr>
                </a:solidFill>
              </a:rPr>
              <a:t>They</a:t>
            </a:r>
            <a:r>
              <a:rPr lang="fr-CA" sz="4000" dirty="0" smtClean="0">
                <a:solidFill>
                  <a:schemeClr val="tx1">
                    <a:lumMod val="75000"/>
                    <a:lumOff val="25000"/>
                  </a:schemeClr>
                </a:solidFill>
              </a:rPr>
              <a:t> show us </a:t>
            </a:r>
            <a:r>
              <a:rPr lang="fr-CA" sz="4000" dirty="0" err="1" smtClean="0">
                <a:solidFill>
                  <a:schemeClr val="tx1">
                    <a:lumMod val="75000"/>
                    <a:lumOff val="25000"/>
                  </a:schemeClr>
                </a:solidFill>
              </a:rPr>
              <a:t>that</a:t>
            </a:r>
            <a:r>
              <a:rPr lang="fr-CA" sz="4000" dirty="0" smtClean="0">
                <a:solidFill>
                  <a:schemeClr val="tx1">
                    <a:lumMod val="75000"/>
                    <a:lumOff val="25000"/>
                  </a:schemeClr>
                </a:solidFill>
              </a:rPr>
              <a:t> the image of </a:t>
            </a:r>
            <a:r>
              <a:rPr lang="fr-CA" sz="4000" b="1" dirty="0" err="1" smtClean="0">
                <a:solidFill>
                  <a:schemeClr val="tx1">
                    <a:lumMod val="75000"/>
                    <a:lumOff val="25000"/>
                  </a:schemeClr>
                </a:solidFill>
              </a:rPr>
              <a:t>God</a:t>
            </a:r>
            <a:r>
              <a:rPr lang="fr-CA" sz="4000" b="1" dirty="0" smtClean="0">
                <a:solidFill>
                  <a:schemeClr val="tx1">
                    <a:lumMod val="75000"/>
                    <a:lumOff val="25000"/>
                  </a:schemeClr>
                </a:solidFill>
              </a:rPr>
              <a:t> </a:t>
            </a:r>
            <a:r>
              <a:rPr lang="fr-CA" sz="4000" b="1" dirty="0" err="1" smtClean="0">
                <a:solidFill>
                  <a:schemeClr val="tx1">
                    <a:lumMod val="75000"/>
                    <a:lumOff val="25000"/>
                  </a:schemeClr>
                </a:solidFill>
              </a:rPr>
              <a:t>is</a:t>
            </a:r>
            <a:r>
              <a:rPr lang="fr-CA" sz="4000" b="1" dirty="0" smtClean="0">
                <a:solidFill>
                  <a:schemeClr val="tx1">
                    <a:lumMod val="75000"/>
                    <a:lumOff val="25000"/>
                  </a:schemeClr>
                </a:solidFill>
              </a:rPr>
              <a:t> </a:t>
            </a:r>
            <a:r>
              <a:rPr lang="fr-CA" sz="4000" b="1" dirty="0" err="1" smtClean="0">
                <a:solidFill>
                  <a:schemeClr val="tx1">
                    <a:lumMod val="75000"/>
                    <a:lumOff val="25000"/>
                  </a:schemeClr>
                </a:solidFill>
              </a:rPr>
              <a:t>within</a:t>
            </a:r>
            <a:r>
              <a:rPr lang="fr-CA" sz="4000" b="1" dirty="0" smtClean="0">
                <a:solidFill>
                  <a:schemeClr val="tx1">
                    <a:lumMod val="75000"/>
                    <a:lumOff val="25000"/>
                  </a:schemeClr>
                </a:solidFill>
              </a:rPr>
              <a:t> </a:t>
            </a:r>
            <a:r>
              <a:rPr lang="fr-CA" sz="4000" b="1" dirty="0" err="1" smtClean="0">
                <a:solidFill>
                  <a:schemeClr val="tx1">
                    <a:lumMod val="75000"/>
                    <a:lumOff val="25000"/>
                  </a:schemeClr>
                </a:solidFill>
              </a:rPr>
              <a:t>us</a:t>
            </a:r>
            <a:r>
              <a:rPr lang="fr-CA" sz="4000" dirty="0" err="1" smtClean="0">
                <a:solidFill>
                  <a:schemeClr val="tx1">
                    <a:lumMod val="75000"/>
                    <a:lumOff val="25000"/>
                  </a:schemeClr>
                </a:solidFill>
              </a:rPr>
              <a:t>—not</a:t>
            </a:r>
            <a:r>
              <a:rPr lang="fr-CA" sz="4000" dirty="0" smtClean="0">
                <a:solidFill>
                  <a:schemeClr val="tx1">
                    <a:lumMod val="75000"/>
                    <a:lumOff val="25000"/>
                  </a:schemeClr>
                </a:solidFill>
              </a:rPr>
              <a:t>  </a:t>
            </a:r>
            <a:r>
              <a:rPr lang="fr-CA" sz="4000" dirty="0" err="1" smtClean="0">
                <a:solidFill>
                  <a:schemeClr val="tx1">
                    <a:lumMod val="75000"/>
                    <a:lumOff val="25000"/>
                  </a:schemeClr>
                </a:solidFill>
              </a:rPr>
              <a:t>outside</a:t>
            </a:r>
            <a:r>
              <a:rPr lang="fr-CA" sz="4000" dirty="0" smtClean="0">
                <a:solidFill>
                  <a:schemeClr val="tx1">
                    <a:lumMod val="75000"/>
                    <a:lumOff val="25000"/>
                  </a:schemeClr>
                </a:solidFill>
              </a:rPr>
              <a:t> us.  </a:t>
            </a:r>
          </a:p>
          <a:p>
            <a:pPr fontAlgn="auto">
              <a:spcAft>
                <a:spcPts val="0"/>
              </a:spcAft>
              <a:defRPr/>
            </a:pPr>
            <a:endParaRPr lang="fr-CA" sz="3600" dirty="0" smtClean="0">
              <a:solidFill>
                <a:schemeClr val="tx1">
                  <a:lumMod val="75000"/>
                  <a:lumOff val="25000"/>
                </a:schemeClr>
              </a:solidFill>
            </a:endParaRPr>
          </a:p>
        </p:txBody>
      </p:sp>
      <p:pic>
        <p:nvPicPr>
          <p:cNvPr id="4" name="Picture 8" descr="F:\Old Backup\My Pictures\CHILDREN\BlindBoy#2.jpg"/>
          <p:cNvPicPr>
            <a:picLocks noChangeAspect="1" noChangeArrowheads="1"/>
          </p:cNvPicPr>
          <p:nvPr/>
        </p:nvPicPr>
        <p:blipFill>
          <a:blip r:embed="rId3" cstate="print">
            <a:lum/>
          </a:blip>
          <a:srcRect/>
          <a:stretch>
            <a:fillRect/>
          </a:stretch>
        </p:blipFill>
        <p:spPr bwMode="auto">
          <a:xfrm rot="21042104">
            <a:off x="240420" y="192622"/>
            <a:ext cx="1081565" cy="1733220"/>
          </a:xfrm>
          <a:prstGeom prst="roundRect">
            <a:avLst>
              <a:gd name="adj" fmla="val 8594"/>
            </a:avLst>
          </a:prstGeom>
          <a:solidFill>
            <a:srgbClr val="FFFFFF">
              <a:shade val="85000"/>
            </a:srgbClr>
          </a:solidFill>
          <a:ln w="28575">
            <a:solidFill>
              <a:srgbClr val="00B050"/>
            </a:solidFill>
          </a:ln>
          <a:effectLst>
            <a:reflection blurRad="12700" stA="38000" endPos="28000" dist="5000" dir="5400000" sy="-100000" algn="bl" rotWithShape="0"/>
          </a:effectLst>
        </p:spPr>
      </p:pic>
      <p:pic>
        <p:nvPicPr>
          <p:cNvPr id="5" name="Picture 10" descr="C:\Documents and Settings\KohL\My Documents\My Pictures\girlchair.jpg"/>
          <p:cNvPicPr>
            <a:picLocks noChangeAspect="1" noChangeArrowheads="1"/>
          </p:cNvPicPr>
          <p:nvPr/>
        </p:nvPicPr>
        <p:blipFill>
          <a:blip r:embed="rId4" cstate="print"/>
          <a:srcRect/>
          <a:stretch>
            <a:fillRect/>
          </a:stretch>
        </p:blipFill>
        <p:spPr bwMode="auto">
          <a:xfrm rot="641212">
            <a:off x="1036217" y="990734"/>
            <a:ext cx="1031377" cy="1569985"/>
          </a:xfrm>
          <a:prstGeom prst="rect">
            <a:avLst/>
          </a:prstGeom>
          <a:noFill/>
          <a:ln w="28575">
            <a:solidFill>
              <a:srgbClr val="FFFF00"/>
            </a:solidFill>
          </a:ln>
        </p:spPr>
      </p:pic>
      <p:pic>
        <p:nvPicPr>
          <p:cNvPr id="6" name="Picture 5" descr="C:\Documents and Settings\KohL\My Documents\My Pictures\PEY0809_TTO_GirlWithToy_P.jpg"/>
          <p:cNvPicPr>
            <a:picLocks noChangeAspect="1" noChangeArrowheads="1"/>
          </p:cNvPicPr>
          <p:nvPr/>
        </p:nvPicPr>
        <p:blipFill>
          <a:blip r:embed="rId5" cstate="print">
            <a:clrChange>
              <a:clrFrom>
                <a:srgbClr val="FFFFFF"/>
              </a:clrFrom>
              <a:clrTo>
                <a:srgbClr val="FFFFFF">
                  <a:alpha val="0"/>
                </a:srgbClr>
              </a:clrTo>
            </a:clrChange>
          </a:blip>
          <a:srcRect l="4570" r="4027" b="4772"/>
          <a:stretch>
            <a:fillRect/>
          </a:stretch>
        </p:blipFill>
        <p:spPr bwMode="auto">
          <a:xfrm rot="21197241">
            <a:off x="80865" y="2598769"/>
            <a:ext cx="1899178" cy="1494990"/>
          </a:xfrm>
          <a:prstGeom prst="rect">
            <a:avLst/>
          </a:prstGeom>
          <a:noFill/>
        </p:spPr>
      </p:pic>
      <p:pic>
        <p:nvPicPr>
          <p:cNvPr id="7" name="Picture 6" descr="BlindBoy#1.jpg"/>
          <p:cNvPicPr>
            <a:picLocks noChangeAspect="1"/>
          </p:cNvPicPr>
          <p:nvPr/>
        </p:nvPicPr>
        <p:blipFill>
          <a:blip r:embed="rId6" cstate="print">
            <a:lum/>
          </a:blip>
          <a:stretch>
            <a:fillRect/>
          </a:stretch>
        </p:blipFill>
        <p:spPr>
          <a:xfrm rot="755071">
            <a:off x="1125425" y="4170301"/>
            <a:ext cx="1023926" cy="1524919"/>
          </a:xfrm>
          <a:prstGeom prst="plaque">
            <a:avLst/>
          </a:prstGeom>
          <a:ln w="19050">
            <a:solidFill>
              <a:srgbClr val="FF0000"/>
            </a:solidFill>
          </a:ln>
        </p:spPr>
      </p:pic>
      <p:pic>
        <p:nvPicPr>
          <p:cNvPr id="8" name="Picture 4" descr="C:\Documents and Settings\KohL\My Documents\My Pictures\PSY0809_TTO_BoywithToy_P.jpg"/>
          <p:cNvPicPr>
            <a:picLocks noChangeAspect="1" noChangeArrowheads="1"/>
          </p:cNvPicPr>
          <p:nvPr/>
        </p:nvPicPr>
        <p:blipFill>
          <a:blip r:embed="rId7" cstate="print">
            <a:clrChange>
              <a:clrFrom>
                <a:srgbClr val="FFFFFF"/>
              </a:clrFrom>
              <a:clrTo>
                <a:srgbClr val="FFFFFF">
                  <a:alpha val="0"/>
                </a:srgbClr>
              </a:clrTo>
            </a:clrChange>
            <a:lum contrast="10000"/>
          </a:blip>
          <a:srcRect l="18081" r="21440" b="3924"/>
          <a:stretch>
            <a:fillRect/>
          </a:stretch>
        </p:blipFill>
        <p:spPr bwMode="auto">
          <a:xfrm rot="21361897">
            <a:off x="-42615" y="3973817"/>
            <a:ext cx="1245460" cy="1947738"/>
          </a:xfrm>
          <a:prstGeom prst="plaque">
            <a:avLst/>
          </a:prstGeom>
          <a:noFill/>
          <a:ln w="19050">
            <a:noFill/>
          </a:ln>
        </p:spPr>
      </p:pic>
      <p:sp>
        <p:nvSpPr>
          <p:cNvPr id="12" name="TextBox 11"/>
          <p:cNvSpPr txBox="1"/>
          <p:nvPr/>
        </p:nvSpPr>
        <p:spPr>
          <a:xfrm>
            <a:off x="395536" y="6237312"/>
            <a:ext cx="3600400" cy="400110"/>
          </a:xfrm>
          <a:prstGeom prst="rect">
            <a:avLst/>
          </a:prstGeom>
          <a:noFill/>
        </p:spPr>
        <p:txBody>
          <a:bodyPr wrap="square" rtlCol="0">
            <a:spAutoFit/>
          </a:bodyPr>
          <a:lstStyle/>
          <a:p>
            <a:r>
              <a:rPr lang="en-US" sz="2000" b="1" dirty="0" smtClean="0">
                <a:solidFill>
                  <a:srgbClr val="FF0066"/>
                </a:solidFill>
              </a:rPr>
              <a:t>Romans 8:28</a:t>
            </a:r>
            <a:endParaRPr lang="en-US" sz="2000" b="1" dirty="0">
              <a:solidFill>
                <a:srgbClr val="FF0066"/>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Titre 1"/>
          <p:cNvSpPr>
            <a:spLocks noGrp="1"/>
          </p:cNvSpPr>
          <p:nvPr>
            <p:ph type="title"/>
          </p:nvPr>
        </p:nvSpPr>
        <p:spPr>
          <a:xfrm>
            <a:off x="2339752" y="260648"/>
            <a:ext cx="6552728" cy="1008112"/>
          </a:xfrm>
          <a:solidFill>
            <a:schemeClr val="accent6">
              <a:lumMod val="75000"/>
            </a:schemeClr>
          </a:solidFill>
          <a:effectLst>
            <a:glow rad="101600">
              <a:schemeClr val="accent2">
                <a:satMod val="175000"/>
                <a:alpha val="40000"/>
              </a:schemeClr>
            </a:glow>
          </a:effectLst>
        </p:spPr>
        <p:txBody>
          <a:bodyPr rtlCol="0">
            <a:normAutofit fontScale="90000"/>
          </a:bodyPr>
          <a:lstStyle/>
          <a:p>
            <a:pPr algn="l" fontAlgn="auto">
              <a:spcAft>
                <a:spcPts val="0"/>
              </a:spcAft>
              <a:defRPr/>
            </a:pPr>
            <a:r>
              <a:rPr lang="fr-CA" dirty="0" smtClean="0">
                <a:solidFill>
                  <a:schemeClr val="bg1"/>
                </a:solidFill>
                <a:effectLst>
                  <a:outerShdw blurRad="38100" dist="38100" dir="2700000" algn="tl">
                    <a:srgbClr val="000000">
                      <a:alpha val="43137"/>
                    </a:srgbClr>
                  </a:outerShdw>
                </a:effectLst>
                <a:latin typeface="Arial Rounded MT Bold" pitchFamily="34" charset="0"/>
              </a:rPr>
              <a:t> The </a:t>
            </a:r>
            <a:r>
              <a:rPr lang="fr-CA" dirty="0" err="1" smtClean="0">
                <a:solidFill>
                  <a:schemeClr val="bg1"/>
                </a:solidFill>
                <a:effectLst>
                  <a:outerShdw blurRad="38100" dist="38100" dir="2700000" algn="tl">
                    <a:srgbClr val="000000">
                      <a:alpha val="43137"/>
                    </a:srgbClr>
                  </a:outerShdw>
                </a:effectLst>
                <a:latin typeface="Arial Rounded MT Bold" pitchFamily="34" charset="0"/>
              </a:rPr>
              <a:t>Problem</a:t>
            </a:r>
            <a:r>
              <a:rPr lang="fr-CA" dirty="0" smtClean="0">
                <a:solidFill>
                  <a:schemeClr val="bg1"/>
                </a:solidFill>
                <a:effectLst>
                  <a:outerShdw blurRad="38100" dist="38100" dir="2700000" algn="tl">
                    <a:srgbClr val="000000">
                      <a:alpha val="43137"/>
                    </a:srgbClr>
                  </a:outerShdw>
                </a:effectLst>
                <a:latin typeface="Arial Rounded MT Bold" pitchFamily="34" charset="0"/>
              </a:rPr>
              <a:t> </a:t>
            </a:r>
            <a:r>
              <a:rPr lang="fr-CA" dirty="0" err="1" smtClean="0">
                <a:solidFill>
                  <a:schemeClr val="bg1"/>
                </a:solidFill>
                <a:effectLst>
                  <a:outerShdw blurRad="38100" dist="38100" dir="2700000" algn="tl">
                    <a:srgbClr val="000000">
                      <a:alpha val="43137"/>
                    </a:srgbClr>
                  </a:outerShdw>
                </a:effectLst>
                <a:latin typeface="Arial Rounded MT Bold" pitchFamily="34" charset="0"/>
              </a:rPr>
              <a:t>with</a:t>
            </a:r>
            <a:r>
              <a:rPr lang="fr-CA" dirty="0" smtClean="0">
                <a:solidFill>
                  <a:schemeClr val="bg1"/>
                </a:solidFill>
                <a:effectLst>
                  <a:outerShdw blurRad="38100" dist="38100" dir="2700000" algn="tl">
                    <a:srgbClr val="000000">
                      <a:alpha val="43137"/>
                    </a:srgbClr>
                  </a:outerShdw>
                </a:effectLst>
                <a:latin typeface="Arial Rounded MT Bold" pitchFamily="34" charset="0"/>
              </a:rPr>
              <a:t> Labels</a:t>
            </a:r>
            <a:endParaRPr lang="fr-CA" dirty="0" smtClean="0">
              <a:solidFill>
                <a:schemeClr val="bg1"/>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2267744" y="1628800"/>
            <a:ext cx="6876256" cy="4896544"/>
          </a:xfrm>
        </p:spPr>
        <p:txBody>
          <a:bodyPr rtlCol="0">
            <a:noAutofit/>
          </a:bodyPr>
          <a:lstStyle/>
          <a:p>
            <a:pPr fontAlgn="auto">
              <a:spcBef>
                <a:spcPts val="0"/>
              </a:spcBef>
              <a:spcAft>
                <a:spcPts val="0"/>
              </a:spcAft>
              <a:defRPr/>
            </a:pPr>
            <a:r>
              <a:rPr lang="fr-CA" sz="3600" b="1" dirty="0" smtClean="0">
                <a:solidFill>
                  <a:schemeClr val="tx1">
                    <a:lumMod val="75000"/>
                    <a:lumOff val="25000"/>
                  </a:schemeClr>
                </a:solidFill>
                <a:latin typeface="Arial Narrow" pitchFamily="34" charset="0"/>
              </a:rPr>
              <a:t>Man-made labels </a:t>
            </a:r>
            <a:r>
              <a:rPr lang="fr-CA" sz="3600" b="1" dirty="0" err="1" smtClean="0">
                <a:solidFill>
                  <a:schemeClr val="tx1">
                    <a:lumMod val="75000"/>
                    <a:lumOff val="25000"/>
                  </a:schemeClr>
                </a:solidFill>
                <a:latin typeface="Arial Narrow" pitchFamily="34" charset="0"/>
              </a:rPr>
              <a:t>create</a:t>
            </a:r>
            <a:r>
              <a:rPr lang="fr-CA" sz="3600" b="1" dirty="0" smtClean="0">
                <a:solidFill>
                  <a:schemeClr val="tx1">
                    <a:lumMod val="75000"/>
                    <a:lumOff val="25000"/>
                  </a:schemeClr>
                </a:solidFill>
                <a:latin typeface="Arial Narrow" pitchFamily="34" charset="0"/>
              </a:rPr>
              <a:t> </a:t>
            </a:r>
            <a:r>
              <a:rPr lang="fr-CA" sz="3600" b="1" dirty="0" err="1" smtClean="0">
                <a:solidFill>
                  <a:schemeClr val="tx1">
                    <a:lumMod val="75000"/>
                    <a:lumOff val="25000"/>
                  </a:schemeClr>
                </a:solidFill>
                <a:latin typeface="Arial Narrow" pitchFamily="34" charset="0"/>
              </a:rPr>
              <a:t>negative</a:t>
            </a:r>
            <a:r>
              <a:rPr lang="fr-CA" sz="3600" b="1" dirty="0" smtClean="0">
                <a:solidFill>
                  <a:schemeClr val="tx1">
                    <a:lumMod val="75000"/>
                    <a:lumOff val="25000"/>
                  </a:schemeClr>
                </a:solidFill>
                <a:latin typeface="Arial Narrow" pitchFamily="34" charset="0"/>
              </a:rPr>
              <a:t> </a:t>
            </a:r>
            <a:r>
              <a:rPr lang="fr-CA" sz="3600" b="1" dirty="0" err="1" smtClean="0">
                <a:solidFill>
                  <a:schemeClr val="tx1">
                    <a:lumMod val="75000"/>
                    <a:lumOff val="25000"/>
                  </a:schemeClr>
                </a:solidFill>
                <a:latin typeface="Arial Narrow" pitchFamily="34" charset="0"/>
              </a:rPr>
              <a:t>effects</a:t>
            </a:r>
            <a:r>
              <a:rPr lang="fr-CA" sz="3600" b="1" dirty="0" smtClean="0">
                <a:solidFill>
                  <a:schemeClr val="tx1">
                    <a:lumMod val="75000"/>
                    <a:lumOff val="25000"/>
                  </a:schemeClr>
                </a:solidFill>
                <a:latin typeface="Arial Narrow" pitchFamily="34" charset="0"/>
              </a:rPr>
              <a:t> on the </a:t>
            </a:r>
            <a:r>
              <a:rPr lang="fr-CA" sz="3600" b="1" dirty="0" err="1" smtClean="0">
                <a:solidFill>
                  <a:schemeClr val="tx1">
                    <a:lumMod val="75000"/>
                    <a:lumOff val="25000"/>
                  </a:schemeClr>
                </a:solidFill>
                <a:latin typeface="Arial Narrow" pitchFamily="34" charset="0"/>
              </a:rPr>
              <a:t>child</a:t>
            </a:r>
            <a:r>
              <a:rPr lang="fr-CA" sz="3600" b="1" dirty="0" smtClean="0">
                <a:solidFill>
                  <a:schemeClr val="tx1">
                    <a:lumMod val="75000"/>
                    <a:lumOff val="25000"/>
                  </a:schemeClr>
                </a:solidFill>
                <a:latin typeface="Arial Narrow" pitchFamily="34" charset="0"/>
              </a:rPr>
              <a:t>.</a:t>
            </a:r>
          </a:p>
          <a:p>
            <a:pPr fontAlgn="auto">
              <a:spcBef>
                <a:spcPts val="0"/>
              </a:spcBef>
              <a:spcAft>
                <a:spcPts val="0"/>
              </a:spcAft>
              <a:defRPr/>
            </a:pPr>
            <a:r>
              <a:rPr lang="fr-CA" sz="3600" b="1" dirty="0" err="1" smtClean="0">
                <a:solidFill>
                  <a:schemeClr val="tx1">
                    <a:lumMod val="75000"/>
                    <a:lumOff val="25000"/>
                  </a:schemeClr>
                </a:solidFill>
                <a:latin typeface="Arial Narrow" pitchFamily="34" charset="0"/>
              </a:rPr>
              <a:t>Derogative</a:t>
            </a:r>
            <a:r>
              <a:rPr lang="fr-CA" sz="3600" b="1" dirty="0" smtClean="0">
                <a:solidFill>
                  <a:schemeClr val="tx1">
                    <a:lumMod val="75000"/>
                    <a:lumOff val="25000"/>
                  </a:schemeClr>
                </a:solidFill>
                <a:latin typeface="Arial Narrow" pitchFamily="34" charset="0"/>
              </a:rPr>
              <a:t> labels </a:t>
            </a:r>
            <a:r>
              <a:rPr lang="fr-CA" sz="3600" b="1" dirty="0" err="1" smtClean="0">
                <a:solidFill>
                  <a:schemeClr val="tx1">
                    <a:lumMod val="75000"/>
                    <a:lumOff val="25000"/>
                  </a:schemeClr>
                </a:solidFill>
                <a:latin typeface="Arial Narrow" pitchFamily="34" charset="0"/>
              </a:rPr>
              <a:t>can</a:t>
            </a:r>
            <a:r>
              <a:rPr lang="fr-CA" sz="3600" b="1" dirty="0" smtClean="0">
                <a:solidFill>
                  <a:schemeClr val="tx1">
                    <a:lumMod val="75000"/>
                    <a:lumOff val="25000"/>
                  </a:schemeClr>
                </a:solidFill>
                <a:latin typeface="Arial Narrow" pitchFamily="34" charset="0"/>
              </a:rPr>
              <a:t> obscure the vision of </a:t>
            </a:r>
            <a:r>
              <a:rPr lang="fr-CA" sz="3600" b="1" dirty="0" err="1" smtClean="0">
                <a:solidFill>
                  <a:schemeClr val="tx1">
                    <a:lumMod val="75000"/>
                    <a:lumOff val="25000"/>
                  </a:schemeClr>
                </a:solidFill>
                <a:latin typeface="Arial Narrow" pitchFamily="34" charset="0"/>
              </a:rPr>
              <a:t>God’s</a:t>
            </a:r>
            <a:r>
              <a:rPr lang="fr-CA" sz="3600" b="1" dirty="0" smtClean="0">
                <a:solidFill>
                  <a:schemeClr val="tx1">
                    <a:lumMod val="75000"/>
                    <a:lumOff val="25000"/>
                  </a:schemeClr>
                </a:solidFill>
                <a:latin typeface="Arial Narrow" pitchFamily="34" charset="0"/>
              </a:rPr>
              <a:t> </a:t>
            </a:r>
            <a:r>
              <a:rPr lang="fr-CA" sz="3600" b="1" dirty="0" err="1" smtClean="0">
                <a:solidFill>
                  <a:schemeClr val="tx1">
                    <a:lumMod val="75000"/>
                    <a:lumOff val="25000"/>
                  </a:schemeClr>
                </a:solidFill>
                <a:latin typeface="Arial Narrow" pitchFamily="34" charset="0"/>
              </a:rPr>
              <a:t>words</a:t>
            </a:r>
            <a:r>
              <a:rPr lang="fr-CA" sz="3600" b="1" dirty="0" smtClean="0">
                <a:solidFill>
                  <a:schemeClr val="tx1">
                    <a:lumMod val="75000"/>
                    <a:lumOff val="25000"/>
                  </a:schemeClr>
                </a:solidFill>
                <a:latin typeface="Arial Narrow" pitchFamily="34" charset="0"/>
              </a:rPr>
              <a:t> for the </a:t>
            </a:r>
            <a:r>
              <a:rPr lang="fr-CA" sz="3600" b="1" dirty="0" err="1" smtClean="0">
                <a:solidFill>
                  <a:schemeClr val="tx1">
                    <a:lumMod val="75000"/>
                    <a:lumOff val="25000"/>
                  </a:schemeClr>
                </a:solidFill>
                <a:latin typeface="Arial Narrow" pitchFamily="34" charset="0"/>
              </a:rPr>
              <a:t>child</a:t>
            </a:r>
            <a:r>
              <a:rPr lang="fr-CA" sz="3600" b="1" dirty="0" smtClean="0">
                <a:solidFill>
                  <a:schemeClr val="tx1">
                    <a:lumMod val="75000"/>
                    <a:lumOff val="25000"/>
                  </a:schemeClr>
                </a:solidFill>
                <a:latin typeface="Arial Narrow" pitchFamily="34" charset="0"/>
              </a:rPr>
              <a:t>. </a:t>
            </a:r>
          </a:p>
          <a:p>
            <a:pPr fontAlgn="auto">
              <a:spcBef>
                <a:spcPts val="0"/>
              </a:spcBef>
              <a:spcAft>
                <a:spcPts val="0"/>
              </a:spcAft>
              <a:defRPr/>
            </a:pPr>
            <a:r>
              <a:rPr lang="fr-CA" sz="3600" b="1" dirty="0" smtClean="0">
                <a:solidFill>
                  <a:schemeClr val="tx1">
                    <a:lumMod val="75000"/>
                    <a:lumOff val="25000"/>
                  </a:schemeClr>
                </a:solidFill>
                <a:latin typeface="Arial Narrow" pitchFamily="34" charset="0"/>
              </a:rPr>
              <a:t>Labels </a:t>
            </a:r>
            <a:r>
              <a:rPr lang="fr-CA" sz="3600" b="1" dirty="0" err="1" smtClean="0">
                <a:solidFill>
                  <a:schemeClr val="tx1">
                    <a:lumMod val="75000"/>
                    <a:lumOff val="25000"/>
                  </a:schemeClr>
                </a:solidFill>
                <a:latin typeface="Arial Narrow" pitchFamily="34" charset="0"/>
              </a:rPr>
              <a:t>limit</a:t>
            </a:r>
            <a:r>
              <a:rPr lang="fr-CA" sz="3600" b="1" dirty="0" smtClean="0">
                <a:solidFill>
                  <a:schemeClr val="tx1">
                    <a:lumMod val="75000"/>
                    <a:lumOff val="25000"/>
                  </a:schemeClr>
                </a:solidFill>
                <a:latin typeface="Arial Narrow" pitchFamily="34" charset="0"/>
              </a:rPr>
              <a:t>, </a:t>
            </a:r>
            <a:r>
              <a:rPr lang="fr-CA" sz="3600" b="1" dirty="0" err="1" smtClean="0">
                <a:solidFill>
                  <a:schemeClr val="tx1">
                    <a:lumMod val="75000"/>
                    <a:lumOff val="25000"/>
                  </a:schemeClr>
                </a:solidFill>
                <a:latin typeface="Arial Narrow" pitchFamily="34" charset="0"/>
              </a:rPr>
              <a:t>degrade</a:t>
            </a:r>
            <a:r>
              <a:rPr lang="fr-CA" sz="3600" b="1" dirty="0" smtClean="0">
                <a:solidFill>
                  <a:schemeClr val="tx1">
                    <a:lumMod val="75000"/>
                    <a:lumOff val="25000"/>
                  </a:schemeClr>
                </a:solidFill>
                <a:latin typeface="Arial Narrow" pitchFamily="34" charset="0"/>
              </a:rPr>
              <a:t>, and </a:t>
            </a:r>
            <a:r>
              <a:rPr lang="fr-CA" sz="3600" b="1" dirty="0" err="1" smtClean="0">
                <a:solidFill>
                  <a:schemeClr val="tx1">
                    <a:lumMod val="75000"/>
                    <a:lumOff val="25000"/>
                  </a:schemeClr>
                </a:solidFill>
                <a:latin typeface="Arial Narrow" pitchFamily="34" charset="0"/>
              </a:rPr>
              <a:t>hurt</a:t>
            </a:r>
            <a:r>
              <a:rPr lang="fr-CA" sz="3600" b="1" dirty="0" smtClean="0">
                <a:solidFill>
                  <a:schemeClr val="tx1">
                    <a:lumMod val="75000"/>
                    <a:lumOff val="25000"/>
                  </a:schemeClr>
                </a:solidFill>
                <a:latin typeface="Arial Narrow" pitchFamily="34" charset="0"/>
              </a:rPr>
              <a:t>, and </a:t>
            </a:r>
            <a:r>
              <a:rPr lang="fr-CA" sz="3600" b="1" dirty="0" err="1" smtClean="0">
                <a:solidFill>
                  <a:schemeClr val="tx1">
                    <a:lumMod val="75000"/>
                    <a:lumOff val="25000"/>
                  </a:schemeClr>
                </a:solidFill>
                <a:latin typeface="Arial Narrow" pitchFamily="34" charset="0"/>
              </a:rPr>
              <a:t>is</a:t>
            </a:r>
            <a:r>
              <a:rPr lang="fr-CA" sz="3600" b="1" dirty="0" smtClean="0">
                <a:solidFill>
                  <a:schemeClr val="tx1">
                    <a:lumMod val="75000"/>
                    <a:lumOff val="25000"/>
                  </a:schemeClr>
                </a:solidFill>
                <a:latin typeface="Arial Narrow" pitchFamily="34" charset="0"/>
              </a:rPr>
              <a:t> offensive to </a:t>
            </a:r>
            <a:r>
              <a:rPr lang="fr-CA" sz="3600" b="1" dirty="0" err="1" smtClean="0">
                <a:solidFill>
                  <a:schemeClr val="tx1">
                    <a:lumMod val="75000"/>
                    <a:lumOff val="25000"/>
                  </a:schemeClr>
                </a:solidFill>
                <a:latin typeface="Arial Narrow" pitchFamily="34" charset="0"/>
              </a:rPr>
              <a:t>God</a:t>
            </a:r>
            <a:r>
              <a:rPr lang="fr-CA" sz="3600" b="1" dirty="0" smtClean="0">
                <a:solidFill>
                  <a:schemeClr val="tx1">
                    <a:lumMod val="75000"/>
                    <a:lumOff val="25000"/>
                  </a:schemeClr>
                </a:solidFill>
                <a:latin typeface="Arial Narrow" pitchFamily="34" charset="0"/>
              </a:rPr>
              <a:t>.</a:t>
            </a:r>
          </a:p>
          <a:p>
            <a:pPr fontAlgn="auto">
              <a:spcBef>
                <a:spcPts val="0"/>
              </a:spcBef>
              <a:spcAft>
                <a:spcPts val="0"/>
              </a:spcAft>
              <a:defRPr/>
            </a:pPr>
            <a:r>
              <a:rPr lang="fr-CA" sz="3600" b="1" dirty="0" err="1" smtClean="0">
                <a:solidFill>
                  <a:schemeClr val="tx1">
                    <a:lumMod val="75000"/>
                    <a:lumOff val="25000"/>
                  </a:schemeClr>
                </a:solidFill>
                <a:latin typeface="Arial Narrow" pitchFamily="34" charset="0"/>
              </a:rPr>
              <a:t>Every</a:t>
            </a:r>
            <a:r>
              <a:rPr lang="fr-CA" sz="3600" b="1" dirty="0" smtClean="0">
                <a:solidFill>
                  <a:schemeClr val="tx1">
                    <a:lumMod val="75000"/>
                    <a:lumOff val="25000"/>
                  </a:schemeClr>
                </a:solidFill>
                <a:latin typeface="Arial Narrow" pitchFamily="34" charset="0"/>
              </a:rPr>
              <a:t> </a:t>
            </a:r>
            <a:r>
              <a:rPr lang="fr-CA" sz="3600" b="1" dirty="0" err="1" smtClean="0">
                <a:solidFill>
                  <a:schemeClr val="tx1">
                    <a:lumMod val="75000"/>
                    <a:lumOff val="25000"/>
                  </a:schemeClr>
                </a:solidFill>
                <a:latin typeface="Arial Narrow" pitchFamily="34" charset="0"/>
              </a:rPr>
              <a:t>child</a:t>
            </a:r>
            <a:r>
              <a:rPr lang="fr-CA" sz="3600" b="1" dirty="0" smtClean="0">
                <a:solidFill>
                  <a:schemeClr val="tx1">
                    <a:lumMod val="75000"/>
                    <a:lumOff val="25000"/>
                  </a:schemeClr>
                </a:solidFill>
                <a:latin typeface="Arial Narrow" pitchFamily="34" charset="0"/>
              </a:rPr>
              <a:t>, </a:t>
            </a:r>
            <a:r>
              <a:rPr lang="fr-CA" sz="3600" b="1" dirty="0" err="1" smtClean="0">
                <a:solidFill>
                  <a:schemeClr val="tx1">
                    <a:lumMod val="75000"/>
                    <a:lumOff val="25000"/>
                  </a:schemeClr>
                </a:solidFill>
                <a:latin typeface="Arial Narrow" pitchFamily="34" charset="0"/>
              </a:rPr>
              <a:t>whether</a:t>
            </a:r>
            <a:r>
              <a:rPr lang="fr-CA" sz="3600" b="1" dirty="0" smtClean="0">
                <a:solidFill>
                  <a:schemeClr val="tx1">
                    <a:lumMod val="75000"/>
                    <a:lumOff val="25000"/>
                  </a:schemeClr>
                </a:solidFill>
                <a:latin typeface="Arial Narrow" pitchFamily="34" charset="0"/>
              </a:rPr>
              <a:t> </a:t>
            </a:r>
            <a:r>
              <a:rPr lang="fr-CA" sz="3600" b="1" dirty="0" err="1" smtClean="0">
                <a:solidFill>
                  <a:schemeClr val="tx1">
                    <a:lumMod val="75000"/>
                    <a:lumOff val="25000"/>
                  </a:schemeClr>
                </a:solidFill>
                <a:latin typeface="Arial Narrow" pitchFamily="34" charset="0"/>
              </a:rPr>
              <a:t>handicapped</a:t>
            </a:r>
            <a:r>
              <a:rPr lang="fr-CA" sz="3600" b="1" dirty="0" smtClean="0">
                <a:solidFill>
                  <a:schemeClr val="tx1">
                    <a:lumMod val="75000"/>
                    <a:lumOff val="25000"/>
                  </a:schemeClr>
                </a:solidFill>
                <a:latin typeface="Arial Narrow" pitchFamily="34" charset="0"/>
              </a:rPr>
              <a:t> or not, </a:t>
            </a:r>
            <a:r>
              <a:rPr lang="fr-CA" sz="3600" b="1" dirty="0" err="1" smtClean="0">
                <a:solidFill>
                  <a:schemeClr val="tx1">
                    <a:lumMod val="75000"/>
                    <a:lumOff val="25000"/>
                  </a:schemeClr>
                </a:solidFill>
                <a:latin typeface="Arial Narrow" pitchFamily="34" charset="0"/>
              </a:rPr>
              <a:t>is</a:t>
            </a:r>
            <a:r>
              <a:rPr lang="fr-CA" sz="3600" b="1" dirty="0" smtClean="0">
                <a:solidFill>
                  <a:schemeClr val="tx1">
                    <a:lumMod val="75000"/>
                    <a:lumOff val="25000"/>
                  </a:schemeClr>
                </a:solidFill>
                <a:latin typeface="Arial Narrow" pitchFamily="34" charset="0"/>
              </a:rPr>
              <a:t> </a:t>
            </a:r>
            <a:r>
              <a:rPr lang="fr-CA" sz="3600" b="1" dirty="0" err="1" smtClean="0">
                <a:solidFill>
                  <a:schemeClr val="tx1">
                    <a:lumMod val="75000"/>
                    <a:lumOff val="25000"/>
                  </a:schemeClr>
                </a:solidFill>
                <a:latin typeface="Arial Narrow" pitchFamily="34" charset="0"/>
              </a:rPr>
              <a:t>God’s</a:t>
            </a:r>
            <a:r>
              <a:rPr lang="fr-CA" sz="3600" b="1" dirty="0" smtClean="0">
                <a:solidFill>
                  <a:schemeClr val="tx1">
                    <a:lumMod val="75000"/>
                    <a:lumOff val="25000"/>
                  </a:schemeClr>
                </a:solidFill>
                <a:latin typeface="Arial Narrow" pitchFamily="34" charset="0"/>
              </a:rPr>
              <a:t> </a:t>
            </a:r>
            <a:r>
              <a:rPr lang="fr-CA" sz="3600" b="1" dirty="0" err="1" smtClean="0">
                <a:solidFill>
                  <a:schemeClr val="tx1">
                    <a:lumMod val="75000"/>
                    <a:lumOff val="25000"/>
                  </a:schemeClr>
                </a:solidFill>
                <a:latin typeface="Arial Narrow" pitchFamily="34" charset="0"/>
              </a:rPr>
              <a:t>workmanship</a:t>
            </a:r>
            <a:r>
              <a:rPr lang="fr-CA" sz="3600" b="1" dirty="0" smtClean="0">
                <a:solidFill>
                  <a:schemeClr val="tx1">
                    <a:lumMod val="75000"/>
                    <a:lumOff val="25000"/>
                  </a:schemeClr>
                </a:solidFill>
                <a:latin typeface="Arial Narrow" pitchFamily="34" charset="0"/>
              </a:rPr>
              <a:t>, </a:t>
            </a:r>
            <a:r>
              <a:rPr lang="fr-CA" sz="3600" b="1" dirty="0" err="1" smtClean="0">
                <a:solidFill>
                  <a:schemeClr val="tx1">
                    <a:lumMod val="75000"/>
                    <a:lumOff val="25000"/>
                  </a:schemeClr>
                </a:solidFill>
                <a:latin typeface="Arial Narrow" pitchFamily="34" charset="0"/>
              </a:rPr>
              <a:t>created</a:t>
            </a:r>
            <a:r>
              <a:rPr lang="fr-CA" sz="3600" b="1" dirty="0" smtClean="0">
                <a:solidFill>
                  <a:schemeClr val="tx1">
                    <a:lumMod val="75000"/>
                    <a:lumOff val="25000"/>
                  </a:schemeClr>
                </a:solidFill>
                <a:latin typeface="Arial Narrow" pitchFamily="34" charset="0"/>
              </a:rPr>
              <a:t> in </a:t>
            </a:r>
            <a:r>
              <a:rPr lang="fr-CA" sz="3600" b="1" dirty="0" err="1" smtClean="0">
                <a:solidFill>
                  <a:schemeClr val="tx1">
                    <a:lumMod val="75000"/>
                    <a:lumOff val="25000"/>
                  </a:schemeClr>
                </a:solidFill>
                <a:latin typeface="Arial Narrow" pitchFamily="34" charset="0"/>
              </a:rPr>
              <a:t>His</a:t>
            </a:r>
            <a:r>
              <a:rPr lang="fr-CA" sz="3600" b="1" dirty="0" smtClean="0">
                <a:solidFill>
                  <a:schemeClr val="tx1">
                    <a:lumMod val="75000"/>
                    <a:lumOff val="25000"/>
                  </a:schemeClr>
                </a:solidFill>
                <a:latin typeface="Arial Narrow" pitchFamily="34" charset="0"/>
              </a:rPr>
              <a:t> image (</a:t>
            </a:r>
            <a:r>
              <a:rPr lang="fr-CA" sz="3600" b="1" dirty="0" err="1" smtClean="0">
                <a:solidFill>
                  <a:schemeClr val="tx1">
                    <a:lumMod val="75000"/>
                    <a:lumOff val="25000"/>
                  </a:schemeClr>
                </a:solidFill>
                <a:latin typeface="Arial Narrow" pitchFamily="34" charset="0"/>
              </a:rPr>
              <a:t>Eph</a:t>
            </a:r>
            <a:r>
              <a:rPr lang="fr-CA" sz="3600" b="1" dirty="0" smtClean="0">
                <a:solidFill>
                  <a:schemeClr val="tx1">
                    <a:lumMod val="75000"/>
                    <a:lumOff val="25000"/>
                  </a:schemeClr>
                </a:solidFill>
                <a:latin typeface="Arial Narrow" pitchFamily="34" charset="0"/>
              </a:rPr>
              <a:t> 2:10). </a:t>
            </a:r>
          </a:p>
        </p:txBody>
      </p:sp>
      <p:pic>
        <p:nvPicPr>
          <p:cNvPr id="10" name="Picture 2" descr="C:\Documents and Settings\MugandaT\Local Settings\Temporary Internet Files\Content.IE5\IHQAJS4H\MPj04065650000[1].jpg"/>
          <p:cNvPicPr>
            <a:picLocks noChangeAspect="1" noChangeArrowheads="1"/>
          </p:cNvPicPr>
          <p:nvPr/>
        </p:nvPicPr>
        <p:blipFill>
          <a:blip r:embed="rId3" cstate="print">
            <a:lum bright="10000" contrast="10000"/>
          </a:blip>
          <a:srcRect/>
          <a:stretch>
            <a:fillRect/>
          </a:stretch>
        </p:blipFill>
        <p:spPr bwMode="auto">
          <a:xfrm>
            <a:off x="251520" y="836712"/>
            <a:ext cx="1944216" cy="1944216"/>
          </a:xfrm>
          <a:prstGeom prst="rect">
            <a:avLst/>
          </a:prstGeom>
          <a:noFill/>
          <a:ln w="38100">
            <a:solidFill>
              <a:schemeClr val="accent6">
                <a:lumMod val="75000"/>
              </a:schemeClr>
            </a:solidFill>
          </a:ln>
        </p:spPr>
      </p:pic>
      <p:pic>
        <p:nvPicPr>
          <p:cNvPr id="11" name="Picture 6" descr="C:\Documents and Settings\MugandaT\Local Settings\Temporary Internet Files\Content.IE5\7CZHZUV6\MCj00887480000[1].wmf"/>
          <p:cNvPicPr>
            <a:picLocks noChangeAspect="1" noChangeArrowheads="1"/>
          </p:cNvPicPr>
          <p:nvPr/>
        </p:nvPicPr>
        <p:blipFill>
          <a:blip r:embed="rId4" cstate="print"/>
          <a:srcRect/>
          <a:stretch>
            <a:fillRect/>
          </a:stretch>
        </p:blipFill>
        <p:spPr bwMode="auto">
          <a:xfrm>
            <a:off x="467544" y="2996952"/>
            <a:ext cx="1527331" cy="1601406"/>
          </a:xfrm>
          <a:prstGeom prst="rect">
            <a:avLst/>
          </a:prstGeom>
          <a:noFill/>
        </p:spPr>
      </p:pic>
      <p:pic>
        <p:nvPicPr>
          <p:cNvPr id="12" name="Picture 11" descr="special-need-children.jpg"/>
          <p:cNvPicPr>
            <a:picLocks noChangeAspect="1"/>
          </p:cNvPicPr>
          <p:nvPr/>
        </p:nvPicPr>
        <p:blipFill>
          <a:blip r:embed="rId5" cstate="print"/>
          <a:stretch>
            <a:fillRect/>
          </a:stretch>
        </p:blipFill>
        <p:spPr>
          <a:xfrm>
            <a:off x="395536" y="4653136"/>
            <a:ext cx="1656184" cy="1936888"/>
          </a:xfrm>
          <a:prstGeom prst="rect">
            <a:avLst/>
          </a:prstGeom>
          <a:ln w="38100">
            <a:solidFill>
              <a:schemeClr val="accent6">
                <a:lumMod val="60000"/>
                <a:lumOff val="40000"/>
              </a:schemeClr>
            </a:solidFill>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Picture 37" descr="C:\Documents and Settings\KohL\Local Settings\Temporary Internet Files\Content.IE5\VAJONWP4\MC900138295[1].wmf"/>
          <p:cNvPicPr>
            <a:picLocks noChangeAspect="1" noChangeArrowheads="1"/>
          </p:cNvPicPr>
          <p:nvPr/>
        </p:nvPicPr>
        <p:blipFill>
          <a:blip r:embed="rId3" cstate="print"/>
          <a:srcRect/>
          <a:stretch>
            <a:fillRect/>
          </a:stretch>
        </p:blipFill>
        <p:spPr bwMode="auto">
          <a:xfrm rot="336613">
            <a:off x="8094015" y="657833"/>
            <a:ext cx="827697" cy="1383238"/>
          </a:xfrm>
          <a:prstGeom prst="rect">
            <a:avLst/>
          </a:prstGeom>
          <a:noFill/>
        </p:spPr>
      </p:pic>
      <p:pic>
        <p:nvPicPr>
          <p:cNvPr id="2083" name="Picture 35" descr="C:\Documents and Settings\KohL\Local Settings\Temporary Internet Files\Content.IE5\66BXOXIS\MC900357975[1].wmf"/>
          <p:cNvPicPr>
            <a:picLocks noChangeAspect="1" noChangeArrowheads="1"/>
          </p:cNvPicPr>
          <p:nvPr/>
        </p:nvPicPr>
        <p:blipFill>
          <a:blip r:embed="rId4" cstate="print"/>
          <a:srcRect/>
          <a:stretch>
            <a:fillRect/>
          </a:stretch>
        </p:blipFill>
        <p:spPr bwMode="auto">
          <a:xfrm rot="615915">
            <a:off x="8412104" y="3137334"/>
            <a:ext cx="870847" cy="1152128"/>
          </a:xfrm>
          <a:prstGeom prst="rect">
            <a:avLst/>
          </a:prstGeom>
          <a:noFill/>
        </p:spPr>
      </p:pic>
      <p:pic>
        <p:nvPicPr>
          <p:cNvPr id="2081" name="Picture 33" descr="C:\Documents and Settings\KohL\Local Settings\Temporary Internet Files\Content.IE5\8HEYEYT5\MC900232739[1].wmf"/>
          <p:cNvPicPr>
            <a:picLocks noChangeAspect="1" noChangeArrowheads="1"/>
          </p:cNvPicPr>
          <p:nvPr/>
        </p:nvPicPr>
        <p:blipFill>
          <a:blip r:embed="rId5" cstate="print"/>
          <a:srcRect/>
          <a:stretch>
            <a:fillRect/>
          </a:stretch>
        </p:blipFill>
        <p:spPr bwMode="auto">
          <a:xfrm>
            <a:off x="3779912" y="1556792"/>
            <a:ext cx="815895" cy="1440160"/>
          </a:xfrm>
          <a:prstGeom prst="rect">
            <a:avLst/>
          </a:prstGeom>
          <a:noFill/>
        </p:spPr>
      </p:pic>
      <p:pic>
        <p:nvPicPr>
          <p:cNvPr id="2056" name="Picture 8" descr="C:\Documents and Settings\KohL\Local Settings\Temporary Internet Files\Content.IE5\1S3AZ6I9\MC900412458[1].wmf"/>
          <p:cNvPicPr>
            <a:picLocks noChangeAspect="1" noChangeArrowheads="1"/>
          </p:cNvPicPr>
          <p:nvPr/>
        </p:nvPicPr>
        <p:blipFill>
          <a:blip r:embed="rId6" cstate="print"/>
          <a:srcRect/>
          <a:stretch>
            <a:fillRect/>
          </a:stretch>
        </p:blipFill>
        <p:spPr bwMode="auto">
          <a:xfrm>
            <a:off x="4126310" y="332656"/>
            <a:ext cx="5017690" cy="5976664"/>
          </a:xfrm>
          <a:prstGeom prst="rect">
            <a:avLst/>
          </a:prstGeom>
          <a:noFill/>
        </p:spPr>
      </p:pic>
      <p:pic>
        <p:nvPicPr>
          <p:cNvPr id="2051" name="Picture 3" descr="C:\Documents and Settings\KohL\Local Settings\Temporary Internet Files\Content.IE5\XNMKOYSY\MC900371042[1].wmf"/>
          <p:cNvPicPr>
            <a:picLocks noChangeAspect="1" noChangeArrowheads="1"/>
          </p:cNvPicPr>
          <p:nvPr/>
        </p:nvPicPr>
        <p:blipFill>
          <a:blip r:embed="rId7" cstate="print"/>
          <a:srcRect/>
          <a:stretch>
            <a:fillRect/>
          </a:stretch>
        </p:blipFill>
        <p:spPr bwMode="auto">
          <a:xfrm>
            <a:off x="7740352" y="1340769"/>
            <a:ext cx="1152128" cy="1313606"/>
          </a:xfrm>
          <a:prstGeom prst="rect">
            <a:avLst/>
          </a:prstGeom>
          <a:noFill/>
        </p:spPr>
      </p:pic>
      <p:pic>
        <p:nvPicPr>
          <p:cNvPr id="2073" name="Picture 25" descr="C:\Documents and Settings\KohL\Local Settings\Temporary Internet Files\Content.IE5\0Q3TM50C\MC900239369[1].wmf"/>
          <p:cNvPicPr>
            <a:picLocks noChangeAspect="1" noChangeArrowheads="1"/>
          </p:cNvPicPr>
          <p:nvPr/>
        </p:nvPicPr>
        <p:blipFill>
          <a:blip r:embed="rId8" cstate="print"/>
          <a:srcRect/>
          <a:stretch>
            <a:fillRect/>
          </a:stretch>
        </p:blipFill>
        <p:spPr bwMode="auto">
          <a:xfrm rot="205348">
            <a:off x="3752326" y="2470408"/>
            <a:ext cx="1705030" cy="1539138"/>
          </a:xfrm>
          <a:prstGeom prst="rect">
            <a:avLst/>
          </a:prstGeom>
          <a:noFill/>
        </p:spPr>
      </p:pic>
      <p:pic>
        <p:nvPicPr>
          <p:cNvPr id="2075" name="Picture 27" descr="C:\Documents and Settings\KohL\Local Settings\Temporary Internet Files\Content.IE5\8HEYEYT5\MC900187907[1].wmf"/>
          <p:cNvPicPr>
            <a:picLocks noChangeAspect="1" noChangeArrowheads="1"/>
          </p:cNvPicPr>
          <p:nvPr/>
        </p:nvPicPr>
        <p:blipFill>
          <a:blip r:embed="rId9" cstate="print"/>
          <a:srcRect/>
          <a:stretch>
            <a:fillRect/>
          </a:stretch>
        </p:blipFill>
        <p:spPr bwMode="auto">
          <a:xfrm rot="511843">
            <a:off x="8012156" y="3839065"/>
            <a:ext cx="1049134" cy="1104310"/>
          </a:xfrm>
          <a:prstGeom prst="rect">
            <a:avLst/>
          </a:prstGeom>
          <a:noFill/>
        </p:spPr>
      </p:pic>
      <p:pic>
        <p:nvPicPr>
          <p:cNvPr id="2062" name="Picture 14" descr="C:\Documents and Settings\KohL\Local Settings\Temporary Internet Files\Content.IE5\0Q3TM50C\MC900199235[1].wmf"/>
          <p:cNvPicPr>
            <a:picLocks noChangeAspect="1" noChangeArrowheads="1"/>
          </p:cNvPicPr>
          <p:nvPr/>
        </p:nvPicPr>
        <p:blipFill>
          <a:blip r:embed="rId10" cstate="print"/>
          <a:srcRect/>
          <a:stretch>
            <a:fillRect/>
          </a:stretch>
        </p:blipFill>
        <p:spPr bwMode="auto">
          <a:xfrm>
            <a:off x="3779912" y="3356992"/>
            <a:ext cx="935551" cy="1224136"/>
          </a:xfrm>
          <a:prstGeom prst="rect">
            <a:avLst/>
          </a:prstGeom>
          <a:noFill/>
        </p:spPr>
      </p:pic>
      <p:sp>
        <p:nvSpPr>
          <p:cNvPr id="31" name="Title 30"/>
          <p:cNvSpPr>
            <a:spLocks noGrp="1"/>
          </p:cNvSpPr>
          <p:nvPr>
            <p:ph type="ctrTitle"/>
          </p:nvPr>
        </p:nvSpPr>
        <p:spPr>
          <a:xfrm>
            <a:off x="0" y="0"/>
            <a:ext cx="6192688" cy="1268760"/>
          </a:xfrm>
        </p:spPr>
        <p:txBody>
          <a:bodyPr/>
          <a:lstStyle/>
          <a:p>
            <a:pPr>
              <a:tabLst>
                <a:tab pos="63500" algn="l"/>
                <a:tab pos="111125" algn="l"/>
              </a:tabLst>
            </a:pPr>
            <a:r>
              <a:rPr lang="en-US" sz="3600" b="1" dirty="0" smtClean="0">
                <a:solidFill>
                  <a:srgbClr val="FF0000"/>
                </a:solidFill>
              </a:rPr>
              <a:t>Peel Away the Negative Labels Associated with Disabilities</a:t>
            </a:r>
            <a:endParaRPr lang="en-US" sz="3600" b="1" dirty="0">
              <a:solidFill>
                <a:srgbClr val="FF0000"/>
              </a:solidFill>
            </a:endParaRPr>
          </a:p>
        </p:txBody>
      </p:sp>
      <p:pic>
        <p:nvPicPr>
          <p:cNvPr id="2077" name="Picture 29" descr="C:\Documents and Settings\KohL\Local Settings\Temporary Internet Files\Content.IE5\8HEYEYT5\MC900357969[1].wmf"/>
          <p:cNvPicPr>
            <a:picLocks noChangeAspect="1" noChangeArrowheads="1"/>
          </p:cNvPicPr>
          <p:nvPr/>
        </p:nvPicPr>
        <p:blipFill>
          <a:blip r:embed="rId11" cstate="print"/>
          <a:srcRect/>
          <a:stretch>
            <a:fillRect/>
          </a:stretch>
        </p:blipFill>
        <p:spPr bwMode="auto">
          <a:xfrm>
            <a:off x="4716016" y="5589240"/>
            <a:ext cx="923208" cy="1268760"/>
          </a:xfrm>
          <a:prstGeom prst="rect">
            <a:avLst/>
          </a:prstGeom>
          <a:noFill/>
        </p:spPr>
      </p:pic>
      <p:pic>
        <p:nvPicPr>
          <p:cNvPr id="2078" name="Picture 30" descr="C:\Documents and Settings\KohL\Local Settings\Temporary Internet Files\Content.IE5\0Q3TM50C\MC900361628[1].wmf"/>
          <p:cNvPicPr>
            <a:picLocks noChangeAspect="1" noChangeArrowheads="1"/>
          </p:cNvPicPr>
          <p:nvPr/>
        </p:nvPicPr>
        <p:blipFill>
          <a:blip r:embed="rId12" cstate="print"/>
          <a:srcRect/>
          <a:stretch>
            <a:fillRect/>
          </a:stretch>
        </p:blipFill>
        <p:spPr bwMode="auto">
          <a:xfrm>
            <a:off x="7020272" y="5517232"/>
            <a:ext cx="991261" cy="1152128"/>
          </a:xfrm>
          <a:prstGeom prst="rect">
            <a:avLst/>
          </a:prstGeom>
          <a:noFill/>
        </p:spPr>
      </p:pic>
      <p:pic>
        <p:nvPicPr>
          <p:cNvPr id="2079" name="Picture 31" descr="C:\Documents and Settings\KohL\Local Settings\Temporary Internet Files\Content.IE5\1S3AZ6I9\MC900357977[1].wmf"/>
          <p:cNvPicPr>
            <a:picLocks noChangeAspect="1" noChangeArrowheads="1"/>
          </p:cNvPicPr>
          <p:nvPr/>
        </p:nvPicPr>
        <p:blipFill>
          <a:blip r:embed="rId13" cstate="print"/>
          <a:srcRect/>
          <a:stretch>
            <a:fillRect/>
          </a:stretch>
        </p:blipFill>
        <p:spPr bwMode="auto">
          <a:xfrm>
            <a:off x="5724128" y="5157192"/>
            <a:ext cx="1008112" cy="1368152"/>
          </a:xfrm>
          <a:prstGeom prst="rect">
            <a:avLst/>
          </a:prstGeom>
          <a:noFill/>
        </p:spPr>
      </p:pic>
      <p:sp>
        <p:nvSpPr>
          <p:cNvPr id="43" name="Right Arrow Callout 42"/>
          <p:cNvSpPr/>
          <p:nvPr/>
        </p:nvSpPr>
        <p:spPr>
          <a:xfrm>
            <a:off x="323528" y="3645024"/>
            <a:ext cx="3528392" cy="2952328"/>
          </a:xfrm>
          <a:prstGeom prst="righ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smtClean="0"/>
              <a:t>Give </a:t>
            </a:r>
            <a:r>
              <a:rPr lang="en-US" sz="3200" b="1" i="1" dirty="0" smtClean="0"/>
              <a:t>all</a:t>
            </a:r>
            <a:r>
              <a:rPr lang="en-US" sz="3200" b="1" dirty="0" smtClean="0"/>
              <a:t> children an honored place in your church community</a:t>
            </a:r>
            <a:endParaRPr lang="en-US" sz="3600" b="1" dirty="0"/>
          </a:p>
        </p:txBody>
      </p:sp>
      <p:sp>
        <p:nvSpPr>
          <p:cNvPr id="44" name="TextBox 43"/>
          <p:cNvSpPr txBox="1"/>
          <p:nvPr/>
        </p:nvSpPr>
        <p:spPr>
          <a:xfrm>
            <a:off x="179512" y="1844824"/>
            <a:ext cx="3384376"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b="1" dirty="0" smtClean="0"/>
              <a:t>Focus on children’s </a:t>
            </a:r>
          </a:p>
          <a:p>
            <a:r>
              <a:rPr lang="en-US" sz="3200" b="1" i="1" dirty="0" smtClean="0"/>
              <a:t>            gifts</a:t>
            </a:r>
            <a:endParaRPr lang="en-US" sz="3200" b="1" dirty="0"/>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1000"/>
                                        <p:tgtEl>
                                          <p:spTgt spid="44"/>
                                        </p:tgtEl>
                                      </p:cBhvr>
                                    </p:animEffect>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081"/>
                                        </p:tgtEl>
                                        <p:attrNameLst>
                                          <p:attrName>style.visibility</p:attrName>
                                        </p:attrNameLst>
                                      </p:cBhvr>
                                      <p:to>
                                        <p:strVal val="visible"/>
                                      </p:to>
                                    </p:set>
                                    <p:animEffect transition="in" filter="strips(downLeft)">
                                      <p:cBhvr>
                                        <p:cTn id="16" dur="500"/>
                                        <p:tgtEl>
                                          <p:spTgt spid="2081"/>
                                        </p:tgtEl>
                                      </p:cBhvr>
                                    </p:animEffect>
                                  </p:childTnLst>
                                </p:cTn>
                              </p:par>
                            </p:childTnLst>
                          </p:cTn>
                        </p:par>
                        <p:par>
                          <p:cTn id="17" fill="hold">
                            <p:stCondLst>
                              <p:cond delay="1500"/>
                            </p:stCondLst>
                            <p:childTnLst>
                              <p:par>
                                <p:cTn id="18" presetID="13" presetClass="entr" presetSubtype="16" fill="hold" nodeType="afterEffect">
                                  <p:stCondLst>
                                    <p:cond delay="0"/>
                                  </p:stCondLst>
                                  <p:childTnLst>
                                    <p:set>
                                      <p:cBhvr>
                                        <p:cTn id="19" dur="1" fill="hold">
                                          <p:stCondLst>
                                            <p:cond delay="0"/>
                                          </p:stCondLst>
                                        </p:cTn>
                                        <p:tgtEl>
                                          <p:spTgt spid="2073"/>
                                        </p:tgtEl>
                                        <p:attrNameLst>
                                          <p:attrName>style.visibility</p:attrName>
                                        </p:attrNameLst>
                                      </p:cBhvr>
                                      <p:to>
                                        <p:strVal val="visible"/>
                                      </p:to>
                                    </p:set>
                                    <p:animEffect transition="in" filter="plus(in)">
                                      <p:cBhvr>
                                        <p:cTn id="20" dur="500"/>
                                        <p:tgtEl>
                                          <p:spTgt spid="2073"/>
                                        </p:tgtEl>
                                      </p:cBhvr>
                                    </p:animEffect>
                                  </p:childTnLst>
                                </p:cTn>
                              </p:par>
                            </p:childTnLst>
                          </p:cTn>
                        </p:par>
                        <p:par>
                          <p:cTn id="21" fill="hold">
                            <p:stCondLst>
                              <p:cond delay="2000"/>
                            </p:stCondLst>
                            <p:childTnLst>
                              <p:par>
                                <p:cTn id="22" presetID="12" presetClass="entr" presetSubtype="2" fill="hold" nodeType="afterEffect">
                                  <p:stCondLst>
                                    <p:cond delay="0"/>
                                  </p:stCondLst>
                                  <p:childTnLst>
                                    <p:set>
                                      <p:cBhvr>
                                        <p:cTn id="23" dur="1" fill="hold">
                                          <p:stCondLst>
                                            <p:cond delay="0"/>
                                          </p:stCondLst>
                                        </p:cTn>
                                        <p:tgtEl>
                                          <p:spTgt spid="2062"/>
                                        </p:tgtEl>
                                        <p:attrNameLst>
                                          <p:attrName>style.visibility</p:attrName>
                                        </p:attrNameLst>
                                      </p:cBhvr>
                                      <p:to>
                                        <p:strVal val="visible"/>
                                      </p:to>
                                    </p:set>
                                    <p:animEffect transition="in" filter="slide(fromRight)">
                                      <p:cBhvr>
                                        <p:cTn id="24" dur="500"/>
                                        <p:tgtEl>
                                          <p:spTgt spid="2062"/>
                                        </p:tgtEl>
                                      </p:cBhvr>
                                    </p:animEffect>
                                  </p:childTnLst>
                                </p:cTn>
                              </p:par>
                            </p:childTnLst>
                          </p:cTn>
                        </p:par>
                        <p:par>
                          <p:cTn id="25" fill="hold">
                            <p:stCondLst>
                              <p:cond delay="2500"/>
                            </p:stCondLst>
                            <p:childTnLst>
                              <p:par>
                                <p:cTn id="26" presetID="9" presetClass="entr" presetSubtype="0" fill="hold" nodeType="afterEffect">
                                  <p:stCondLst>
                                    <p:cond delay="0"/>
                                  </p:stCondLst>
                                  <p:childTnLst>
                                    <p:set>
                                      <p:cBhvr>
                                        <p:cTn id="27" dur="1" fill="hold">
                                          <p:stCondLst>
                                            <p:cond delay="0"/>
                                          </p:stCondLst>
                                        </p:cTn>
                                        <p:tgtEl>
                                          <p:spTgt spid="2051"/>
                                        </p:tgtEl>
                                        <p:attrNameLst>
                                          <p:attrName>style.visibility</p:attrName>
                                        </p:attrNameLst>
                                      </p:cBhvr>
                                      <p:to>
                                        <p:strVal val="visible"/>
                                      </p:to>
                                    </p:set>
                                    <p:animEffect transition="in" filter="dissolve">
                                      <p:cBhvr>
                                        <p:cTn id="28" dur="500"/>
                                        <p:tgtEl>
                                          <p:spTgt spid="2051"/>
                                        </p:tgtEl>
                                      </p:cBhvr>
                                    </p:animEffect>
                                  </p:childTnLst>
                                </p:cTn>
                              </p:par>
                            </p:childTnLst>
                          </p:cTn>
                        </p:par>
                        <p:par>
                          <p:cTn id="29" fill="hold">
                            <p:stCondLst>
                              <p:cond delay="3000"/>
                            </p:stCondLst>
                            <p:childTnLst>
                              <p:par>
                                <p:cTn id="30" presetID="13" presetClass="entr" presetSubtype="16" fill="hold" nodeType="afterEffect">
                                  <p:stCondLst>
                                    <p:cond delay="0"/>
                                  </p:stCondLst>
                                  <p:childTnLst>
                                    <p:set>
                                      <p:cBhvr>
                                        <p:cTn id="31" dur="1" fill="hold">
                                          <p:stCondLst>
                                            <p:cond delay="0"/>
                                          </p:stCondLst>
                                        </p:cTn>
                                        <p:tgtEl>
                                          <p:spTgt spid="2085"/>
                                        </p:tgtEl>
                                        <p:attrNameLst>
                                          <p:attrName>style.visibility</p:attrName>
                                        </p:attrNameLst>
                                      </p:cBhvr>
                                      <p:to>
                                        <p:strVal val="visible"/>
                                      </p:to>
                                    </p:set>
                                    <p:animEffect transition="in" filter="plus(in)">
                                      <p:cBhvr>
                                        <p:cTn id="32" dur="500"/>
                                        <p:tgtEl>
                                          <p:spTgt spid="2085"/>
                                        </p:tgtEl>
                                      </p:cBhvr>
                                    </p:animEffect>
                                  </p:childTnLst>
                                </p:cTn>
                              </p:par>
                            </p:childTnLst>
                          </p:cTn>
                        </p:par>
                        <p:par>
                          <p:cTn id="33" fill="hold">
                            <p:stCondLst>
                              <p:cond delay="3500"/>
                            </p:stCondLst>
                            <p:childTnLst>
                              <p:par>
                                <p:cTn id="34" presetID="3" presetClass="entr" presetSubtype="10" fill="hold" nodeType="afterEffect">
                                  <p:stCondLst>
                                    <p:cond delay="0"/>
                                  </p:stCondLst>
                                  <p:childTnLst>
                                    <p:set>
                                      <p:cBhvr>
                                        <p:cTn id="35" dur="1" fill="hold">
                                          <p:stCondLst>
                                            <p:cond delay="0"/>
                                          </p:stCondLst>
                                        </p:cTn>
                                        <p:tgtEl>
                                          <p:spTgt spid="2075"/>
                                        </p:tgtEl>
                                        <p:attrNameLst>
                                          <p:attrName>style.visibility</p:attrName>
                                        </p:attrNameLst>
                                      </p:cBhvr>
                                      <p:to>
                                        <p:strVal val="visible"/>
                                      </p:to>
                                    </p:set>
                                    <p:animEffect transition="in" filter="blinds(horizontal)">
                                      <p:cBhvr>
                                        <p:cTn id="36" dur="500"/>
                                        <p:tgtEl>
                                          <p:spTgt spid="2075"/>
                                        </p:tgtEl>
                                      </p:cBhvr>
                                    </p:animEffect>
                                  </p:childTnLst>
                                </p:cTn>
                              </p:par>
                            </p:childTnLst>
                          </p:cTn>
                        </p:par>
                        <p:par>
                          <p:cTn id="37" fill="hold">
                            <p:stCondLst>
                              <p:cond delay="4000"/>
                            </p:stCondLst>
                            <p:childTnLst>
                              <p:par>
                                <p:cTn id="38" presetID="18" presetClass="entr" presetSubtype="12" fill="hold" nodeType="afterEffect">
                                  <p:stCondLst>
                                    <p:cond delay="0"/>
                                  </p:stCondLst>
                                  <p:childTnLst>
                                    <p:set>
                                      <p:cBhvr>
                                        <p:cTn id="39" dur="1" fill="hold">
                                          <p:stCondLst>
                                            <p:cond delay="0"/>
                                          </p:stCondLst>
                                        </p:cTn>
                                        <p:tgtEl>
                                          <p:spTgt spid="2083"/>
                                        </p:tgtEl>
                                        <p:attrNameLst>
                                          <p:attrName>style.visibility</p:attrName>
                                        </p:attrNameLst>
                                      </p:cBhvr>
                                      <p:to>
                                        <p:strVal val="visible"/>
                                      </p:to>
                                    </p:set>
                                    <p:animEffect transition="in" filter="strips(downLeft)">
                                      <p:cBhvr>
                                        <p:cTn id="40" dur="500"/>
                                        <p:tgtEl>
                                          <p:spTgt spid="2083"/>
                                        </p:tgtEl>
                                      </p:cBhvr>
                                    </p:animEffect>
                                  </p:childTnLst>
                                </p:cTn>
                              </p:par>
                            </p:childTnLst>
                          </p:cTn>
                        </p:par>
                      </p:childTnLst>
                    </p:cTn>
                  </p:par>
                  <p:par>
                    <p:cTn id="41" fill="hold">
                      <p:stCondLst>
                        <p:cond delay="indefinite"/>
                      </p:stCondLst>
                      <p:childTnLst>
                        <p:par>
                          <p:cTn id="42" fill="hold">
                            <p:stCondLst>
                              <p:cond delay="0"/>
                            </p:stCondLst>
                            <p:childTnLst>
                              <p:par>
                                <p:cTn id="43" presetID="20"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edge">
                                      <p:cBhvr>
                                        <p:cTn id="45" dur="1000"/>
                                        <p:tgtEl>
                                          <p:spTgt spid="43"/>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2056"/>
                                        </p:tgtEl>
                                        <p:attrNameLst>
                                          <p:attrName>style.visibility</p:attrName>
                                        </p:attrNameLst>
                                      </p:cBhvr>
                                      <p:to>
                                        <p:strVal val="visible"/>
                                      </p:to>
                                    </p:set>
                                    <p:animEffect transition="in" filter="wipe(left)">
                                      <p:cBhvr>
                                        <p:cTn id="49" dur="1000"/>
                                        <p:tgtEl>
                                          <p:spTgt spid="2056"/>
                                        </p:tgtEl>
                                      </p:cBhvr>
                                    </p:animEffect>
                                  </p:childTnLst>
                                </p:cTn>
                              </p:par>
                            </p:childTnLst>
                          </p:cTn>
                        </p:par>
                        <p:par>
                          <p:cTn id="50" fill="hold">
                            <p:stCondLst>
                              <p:cond delay="2000"/>
                            </p:stCondLst>
                            <p:childTnLst>
                              <p:par>
                                <p:cTn id="51" presetID="12" presetClass="entr" presetSubtype="2" fill="hold" nodeType="afterEffect">
                                  <p:stCondLst>
                                    <p:cond delay="0"/>
                                  </p:stCondLst>
                                  <p:childTnLst>
                                    <p:set>
                                      <p:cBhvr>
                                        <p:cTn id="52" dur="1" fill="hold">
                                          <p:stCondLst>
                                            <p:cond delay="0"/>
                                          </p:stCondLst>
                                        </p:cTn>
                                        <p:tgtEl>
                                          <p:spTgt spid="2078"/>
                                        </p:tgtEl>
                                        <p:attrNameLst>
                                          <p:attrName>style.visibility</p:attrName>
                                        </p:attrNameLst>
                                      </p:cBhvr>
                                      <p:to>
                                        <p:strVal val="visible"/>
                                      </p:to>
                                    </p:set>
                                    <p:animEffect transition="in" filter="slide(fromRight)">
                                      <p:cBhvr>
                                        <p:cTn id="53" dur="500"/>
                                        <p:tgtEl>
                                          <p:spTgt spid="2078"/>
                                        </p:tgtEl>
                                      </p:cBhvr>
                                    </p:animEffect>
                                  </p:childTnLst>
                                </p:cTn>
                              </p:par>
                            </p:childTnLst>
                          </p:cTn>
                        </p:par>
                        <p:par>
                          <p:cTn id="54" fill="hold">
                            <p:stCondLst>
                              <p:cond delay="2500"/>
                            </p:stCondLst>
                            <p:childTnLst>
                              <p:par>
                                <p:cTn id="55" presetID="3" presetClass="entr" presetSubtype="10" fill="hold" nodeType="afterEffect">
                                  <p:stCondLst>
                                    <p:cond delay="0"/>
                                  </p:stCondLst>
                                  <p:childTnLst>
                                    <p:set>
                                      <p:cBhvr>
                                        <p:cTn id="56" dur="1" fill="hold">
                                          <p:stCondLst>
                                            <p:cond delay="0"/>
                                          </p:stCondLst>
                                        </p:cTn>
                                        <p:tgtEl>
                                          <p:spTgt spid="2077"/>
                                        </p:tgtEl>
                                        <p:attrNameLst>
                                          <p:attrName>style.visibility</p:attrName>
                                        </p:attrNameLst>
                                      </p:cBhvr>
                                      <p:to>
                                        <p:strVal val="visible"/>
                                      </p:to>
                                    </p:set>
                                    <p:animEffect transition="in" filter="blinds(horizontal)">
                                      <p:cBhvr>
                                        <p:cTn id="57" dur="500"/>
                                        <p:tgtEl>
                                          <p:spTgt spid="2077"/>
                                        </p:tgtEl>
                                      </p:cBhvr>
                                    </p:animEffect>
                                  </p:childTnLst>
                                </p:cTn>
                              </p:par>
                            </p:childTnLst>
                          </p:cTn>
                        </p:par>
                        <p:par>
                          <p:cTn id="58" fill="hold">
                            <p:stCondLst>
                              <p:cond delay="3000"/>
                            </p:stCondLst>
                            <p:childTnLst>
                              <p:par>
                                <p:cTn id="59" presetID="22" presetClass="entr" presetSubtype="8" fill="hold" nodeType="afterEffect">
                                  <p:stCondLst>
                                    <p:cond delay="0"/>
                                  </p:stCondLst>
                                  <p:childTnLst>
                                    <p:set>
                                      <p:cBhvr>
                                        <p:cTn id="60" dur="1" fill="hold">
                                          <p:stCondLst>
                                            <p:cond delay="0"/>
                                          </p:stCondLst>
                                        </p:cTn>
                                        <p:tgtEl>
                                          <p:spTgt spid="2079"/>
                                        </p:tgtEl>
                                        <p:attrNameLst>
                                          <p:attrName>style.visibility</p:attrName>
                                        </p:attrNameLst>
                                      </p:cBhvr>
                                      <p:to>
                                        <p:strVal val="visible"/>
                                      </p:to>
                                    </p:set>
                                    <p:animEffect transition="in" filter="wipe(left)">
                                      <p:cBhvr>
                                        <p:cTn id="61" dur="500"/>
                                        <p:tgtEl>
                                          <p:spTgt spid="2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0" y="1"/>
          <a:ext cx="9144000" cy="6929528"/>
        </p:xfrm>
        <a:graphic>
          <a:graphicData uri="http://schemas.openxmlformats.org/drawingml/2006/table">
            <a:tbl>
              <a:tblPr firstRow="1" bandRow="1">
                <a:tableStyleId>{21E4AEA4-8DFA-4A89-87EB-49C32662AFE0}</a:tableStyleId>
              </a:tblPr>
              <a:tblGrid>
                <a:gridCol w="3779912"/>
                <a:gridCol w="5364088"/>
              </a:tblGrid>
              <a:tr h="1056231">
                <a:tc>
                  <a:txBody>
                    <a:bodyPr/>
                    <a:lstStyle/>
                    <a:p>
                      <a:r>
                        <a:rPr lang="en-US" sz="3200" baseline="0" dirty="0" smtClean="0">
                          <a:effectLst>
                            <a:outerShdw blurRad="38100" dist="38100" dir="2700000" algn="tl">
                              <a:srgbClr val="000000">
                                <a:alpha val="43137"/>
                              </a:srgbClr>
                            </a:outerShdw>
                          </a:effectLst>
                        </a:rPr>
                        <a:t>    </a:t>
                      </a:r>
                      <a:r>
                        <a:rPr lang="en-US" sz="3600" baseline="0" dirty="0" smtClean="0">
                          <a:effectLst>
                            <a:outerShdw blurRad="38100" dist="38100" dir="2700000" algn="tl">
                              <a:srgbClr val="000000">
                                <a:alpha val="43137"/>
                              </a:srgbClr>
                            </a:outerShdw>
                          </a:effectLst>
                        </a:rPr>
                        <a:t>People may see</a:t>
                      </a:r>
                      <a:r>
                        <a:rPr lang="en-US" sz="3600" baseline="0" dirty="0" smtClean="0">
                          <a:effectLst/>
                        </a:rPr>
                        <a:t>   </a:t>
                      </a:r>
                      <a:r>
                        <a:rPr lang="en-US" sz="2800" baseline="0" dirty="0" smtClean="0">
                          <a:effectLst/>
                        </a:rPr>
                        <a:t>          </a:t>
                      </a:r>
                      <a:endParaRPr lang="en-US" sz="3200" baseline="0" dirty="0" smtClean="0">
                        <a:solidFill>
                          <a:schemeClr val="bg1"/>
                        </a:solidFill>
                        <a:effectLst>
                          <a:outerShdw blurRad="38100" dist="38100" dir="2700000" algn="tl">
                            <a:srgbClr val="000000">
                              <a:alpha val="43137"/>
                            </a:srgbClr>
                          </a:outerShdw>
                        </a:effectLst>
                        <a:latin typeface="Arial Black" pitchFamily="34" charset="0"/>
                      </a:endParaRPr>
                    </a:p>
                  </a:txBody>
                  <a:tcPr/>
                </a:tc>
                <a:tc>
                  <a:txBody>
                    <a:bodyPr/>
                    <a:lstStyle/>
                    <a:p>
                      <a:r>
                        <a:rPr lang="en-US" sz="3200" dirty="0" smtClean="0">
                          <a:effectLst>
                            <a:outerShdw blurRad="38100" dist="38100" dir="2700000" algn="tl">
                              <a:srgbClr val="000000">
                                <a:alpha val="43137"/>
                              </a:srgbClr>
                            </a:outerShdw>
                          </a:effectLst>
                        </a:rPr>
                        <a:t>                </a:t>
                      </a:r>
                      <a:r>
                        <a:rPr lang="en-US" sz="4000" dirty="0" smtClean="0">
                          <a:effectLst>
                            <a:outerShdw blurRad="38100" dist="38100" dir="2700000" algn="tl">
                              <a:srgbClr val="000000">
                                <a:alpha val="43137"/>
                              </a:srgbClr>
                            </a:outerShdw>
                          </a:effectLst>
                        </a:rPr>
                        <a:t>God sees</a:t>
                      </a:r>
                      <a:endParaRPr lang="en-US" sz="3200" dirty="0" smtClean="0">
                        <a:effectLst>
                          <a:outerShdw blurRad="38100" dist="38100" dir="2700000" algn="tl">
                            <a:srgbClr val="000000">
                              <a:alpha val="43137"/>
                            </a:srgbClr>
                          </a:outerShdw>
                        </a:effectLst>
                      </a:endParaRPr>
                    </a:p>
                    <a:p>
                      <a:r>
                        <a:rPr lang="en-US" sz="2800" dirty="0" smtClean="0">
                          <a:effectLst>
                            <a:outerShdw blurRad="38100" dist="38100" dir="2700000" algn="tl">
                              <a:srgbClr val="000000">
                                <a:alpha val="43137"/>
                              </a:srgbClr>
                            </a:outerShdw>
                          </a:effectLst>
                        </a:rPr>
                        <a:t>          </a:t>
                      </a:r>
                      <a:endParaRPr lang="en-US" sz="2800" dirty="0">
                        <a:solidFill>
                          <a:schemeClr val="bg1"/>
                        </a:solidFill>
                        <a:effectLst>
                          <a:outerShdw blurRad="38100" dist="38100" dir="2700000" algn="tl">
                            <a:srgbClr val="000000">
                              <a:alpha val="43137"/>
                            </a:srgbClr>
                          </a:outerShdw>
                        </a:effectLst>
                        <a:latin typeface="Arial Black" pitchFamily="34" charset="0"/>
                      </a:endParaRPr>
                    </a:p>
                  </a:txBody>
                  <a:tcPr/>
                </a:tc>
              </a:tr>
              <a:tr h="2121141">
                <a:tc>
                  <a:txBody>
                    <a:bodyPr/>
                    <a:lstStyle/>
                    <a:p>
                      <a:endParaRPr lang="en-US" sz="2800" dirty="0" smtClean="0"/>
                    </a:p>
                    <a:p>
                      <a:r>
                        <a:rPr lang="en-US" sz="2800" dirty="0" smtClean="0"/>
                        <a:t>   Cerebral</a:t>
                      </a:r>
                      <a:r>
                        <a:rPr lang="en-US" sz="2800" baseline="0" dirty="0" smtClean="0"/>
                        <a:t> Palsy Cindy</a:t>
                      </a:r>
                      <a:endParaRPr lang="en-US" sz="2800" dirty="0"/>
                    </a:p>
                  </a:txBody>
                  <a:tcPr/>
                </a:tc>
                <a:tc>
                  <a:txBody>
                    <a:bodyPr/>
                    <a:lstStyle/>
                    <a:p>
                      <a:r>
                        <a:rPr lang="en-US" sz="2400" dirty="0" smtClean="0"/>
                        <a:t> Cindy, handcrafted by Himself before she   </a:t>
                      </a:r>
                    </a:p>
                    <a:p>
                      <a:r>
                        <a:rPr lang="en-US" sz="2400" dirty="0" smtClean="0"/>
                        <a:t> was even</a:t>
                      </a:r>
                      <a:r>
                        <a:rPr lang="en-US" sz="2400" baseline="0" dirty="0" smtClean="0"/>
                        <a:t> born.  Part of her unique  </a:t>
                      </a:r>
                    </a:p>
                    <a:p>
                      <a:r>
                        <a:rPr lang="en-US" sz="2400" baseline="0" dirty="0" smtClean="0"/>
                        <a:t> knitting pattern is her love for animals </a:t>
                      </a:r>
                    </a:p>
                    <a:p>
                      <a:r>
                        <a:rPr lang="en-US" sz="2400" baseline="0" dirty="0" smtClean="0"/>
                        <a:t> and gifted singing voice.  She also </a:t>
                      </a:r>
                    </a:p>
                    <a:p>
                      <a:r>
                        <a:rPr lang="en-US" sz="2400" baseline="0" dirty="0" smtClean="0"/>
                        <a:t> happens to have cerebral palsy.  </a:t>
                      </a:r>
                      <a:endParaRPr lang="en-US" sz="2400" dirty="0" smtClean="0"/>
                    </a:p>
                  </a:txBody>
                  <a:tcPr/>
                </a:tc>
              </a:tr>
              <a:tr h="1748222">
                <a:tc>
                  <a:txBody>
                    <a:bodyPr/>
                    <a:lstStyle/>
                    <a:p>
                      <a:endParaRPr lang="en-US" sz="2800" dirty="0" smtClean="0"/>
                    </a:p>
                    <a:p>
                      <a:r>
                        <a:rPr lang="en-US" sz="2800" dirty="0" smtClean="0"/>
                        <a:t> Down Syndrome</a:t>
                      </a:r>
                      <a:r>
                        <a:rPr lang="en-US" sz="2800" baseline="0" dirty="0" smtClean="0"/>
                        <a:t> Adam</a:t>
                      </a:r>
                      <a:endParaRPr lang="en-US" sz="2800" dirty="0"/>
                    </a:p>
                  </a:txBody>
                  <a:tcPr/>
                </a:tc>
                <a:tc>
                  <a:txBody>
                    <a:bodyPr/>
                    <a:lstStyle/>
                    <a:p>
                      <a:r>
                        <a:rPr lang="en-US" sz="2400" dirty="0" smtClean="0"/>
                        <a:t>Adam, image-bearer of Himself, who displays passion for prayer and care for the people in his life.</a:t>
                      </a:r>
                      <a:r>
                        <a:rPr lang="en-US" sz="2400" baseline="0" dirty="0" smtClean="0"/>
                        <a:t>  He also happens to have Down syndrome.  </a:t>
                      </a:r>
                      <a:endParaRPr lang="en-US" sz="2400" dirty="0"/>
                    </a:p>
                  </a:txBody>
                  <a:tcPr/>
                </a:tc>
              </a:tr>
              <a:tr h="1932405">
                <a:tc>
                  <a:txBody>
                    <a:bodyPr/>
                    <a:lstStyle/>
                    <a:p>
                      <a:endParaRPr lang="en-US" sz="2800" dirty="0" smtClean="0"/>
                    </a:p>
                    <a:p>
                      <a:r>
                        <a:rPr lang="en-US" sz="2800" baseline="0" dirty="0" smtClean="0"/>
                        <a:t>        Autistic Sam</a:t>
                      </a:r>
                      <a:endParaRPr lang="en-US" sz="2800" dirty="0" smtClean="0"/>
                    </a:p>
                  </a:txBody>
                  <a:tcPr/>
                </a:tc>
                <a:tc>
                  <a:txBody>
                    <a:bodyPr/>
                    <a:lstStyle/>
                    <a:p>
                      <a:r>
                        <a:rPr lang="en-US" sz="2400" dirty="0" smtClean="0"/>
                        <a:t>Sam, honored and significant member of the Body of Christ, who is a gifted servant as he joyfully</a:t>
                      </a:r>
                      <a:r>
                        <a:rPr lang="en-US" sz="2400" baseline="0" dirty="0" smtClean="0"/>
                        <a:t> organizes the toy shelves at church.  He also happens to have autism.  </a:t>
                      </a:r>
                      <a:endParaRPr lang="en-US" sz="2400" dirty="0"/>
                    </a:p>
                  </a:txBody>
                  <a:tcPr/>
                </a:tc>
              </a:tr>
            </a:tbl>
          </a:graphicData>
        </a:graphic>
      </p:graphicFrame>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1 4"/>
          <p:cNvSpPr/>
          <p:nvPr/>
        </p:nvSpPr>
        <p:spPr>
          <a:xfrm rot="2051069">
            <a:off x="4146786" y="812043"/>
            <a:ext cx="4232579" cy="4051049"/>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effectLst>
                <a:outerShdw blurRad="38100" dist="38100" dir="2700000" algn="tl">
                  <a:srgbClr val="000000">
                    <a:alpha val="43137"/>
                  </a:srgbClr>
                </a:outerShdw>
              </a:effectLst>
            </a:endParaRPr>
          </a:p>
          <a:p>
            <a:pPr algn="ctr"/>
            <a:r>
              <a:rPr lang="en-US" sz="2400" b="1" dirty="0" smtClean="0">
                <a:effectLst>
                  <a:outerShdw blurRad="38100" dist="38100" dir="2700000" algn="tl">
                    <a:srgbClr val="000000">
                      <a:alpha val="43137"/>
                    </a:srgbClr>
                  </a:outerShdw>
                </a:effectLst>
              </a:rPr>
              <a:t>We don’t need a special ministry, there’s one in the church downtown</a:t>
            </a:r>
            <a:endParaRPr lang="en-US" sz="2400" b="1" dirty="0">
              <a:effectLst>
                <a:outerShdw blurRad="38100" dist="38100" dir="2700000" algn="tl">
                  <a:srgbClr val="000000">
                    <a:alpha val="43137"/>
                  </a:srgbClr>
                </a:outerShdw>
              </a:effectLst>
            </a:endParaRPr>
          </a:p>
        </p:txBody>
      </p:sp>
      <p:sp>
        <p:nvSpPr>
          <p:cNvPr id="6" name="Explosion 1 5"/>
          <p:cNvSpPr/>
          <p:nvPr/>
        </p:nvSpPr>
        <p:spPr>
          <a:xfrm rot="21221621">
            <a:off x="2370826" y="3055473"/>
            <a:ext cx="3704396" cy="3813570"/>
          </a:xfrm>
          <a:prstGeom prst="irregularSeal1">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latin typeface="Arial Narrow" pitchFamily="34" charset="0"/>
              </a:rPr>
              <a:t>Aren’t children with mental retardation spiritually innocent before </a:t>
            </a:r>
            <a:r>
              <a:rPr lang="en-US" sz="2000" b="1" dirty="0" smtClean="0">
                <a:solidFill>
                  <a:srgbClr val="FFFF00"/>
                </a:solidFill>
                <a:effectLst>
                  <a:outerShdw blurRad="38100" dist="38100" dir="2700000" algn="tl">
                    <a:srgbClr val="000000">
                      <a:alpha val="43137"/>
                    </a:srgbClr>
                  </a:outerShdw>
                </a:effectLst>
                <a:latin typeface="Arial Narrow" pitchFamily="34" charset="0"/>
              </a:rPr>
              <a:t>God?</a:t>
            </a:r>
            <a:endParaRPr lang="en-US" sz="2000" b="1" dirty="0">
              <a:solidFill>
                <a:srgbClr val="FFFF00"/>
              </a:solidFill>
              <a:effectLst>
                <a:outerShdw blurRad="38100" dist="38100" dir="2700000" algn="tl">
                  <a:srgbClr val="000000">
                    <a:alpha val="43137"/>
                  </a:srgbClr>
                </a:outerShdw>
              </a:effectLst>
              <a:latin typeface="Arial Narrow" pitchFamily="34" charset="0"/>
            </a:endParaRPr>
          </a:p>
        </p:txBody>
      </p:sp>
      <p:sp>
        <p:nvSpPr>
          <p:cNvPr id="2" name="Title 1"/>
          <p:cNvSpPr>
            <a:spLocks noGrp="1"/>
          </p:cNvSpPr>
          <p:nvPr>
            <p:ph type="title"/>
          </p:nvPr>
        </p:nvSpPr>
        <p:spPr>
          <a:xfrm>
            <a:off x="0" y="0"/>
            <a:ext cx="9144000" cy="908720"/>
          </a:xfrm>
          <a:solidFill>
            <a:schemeClr val="tx2">
              <a:lumMod val="60000"/>
              <a:lumOff val="40000"/>
            </a:schemeClr>
          </a:solidFill>
        </p:spPr>
        <p:txBody>
          <a:bodyPr/>
          <a:lstStyle/>
          <a:p>
            <a:r>
              <a:rPr lang="en-US" sz="4000" b="1" dirty="0" smtClean="0">
                <a:solidFill>
                  <a:schemeClr val="bg1"/>
                </a:solidFill>
                <a:effectLst>
                  <a:outerShdw blurRad="38100" dist="38100" dir="2700000" algn="tl">
                    <a:srgbClr val="000000">
                      <a:alpha val="43137"/>
                    </a:srgbClr>
                  </a:outerShdw>
                </a:effectLst>
                <a:latin typeface="Arial Rounded MT Bold" pitchFamily="34" charset="0"/>
              </a:rPr>
              <a:t>Myths About Special Needs</a:t>
            </a:r>
            <a:endParaRPr lang="en-US" sz="4000" b="1" dirty="0">
              <a:solidFill>
                <a:schemeClr val="bg1"/>
              </a:solidFill>
              <a:effectLst>
                <a:outerShdw blurRad="38100" dist="38100" dir="2700000" algn="tl">
                  <a:srgbClr val="000000">
                    <a:alpha val="43137"/>
                  </a:srgbClr>
                </a:outerShdw>
              </a:effectLst>
              <a:latin typeface="Arial Rounded MT Bold" pitchFamily="34" charset="0"/>
            </a:endParaRPr>
          </a:p>
        </p:txBody>
      </p:sp>
      <p:sp>
        <p:nvSpPr>
          <p:cNvPr id="3" name="Explosion 1 2"/>
          <p:cNvSpPr/>
          <p:nvPr/>
        </p:nvSpPr>
        <p:spPr>
          <a:xfrm>
            <a:off x="323528" y="1124744"/>
            <a:ext cx="4032448" cy="3528392"/>
          </a:xfrm>
          <a:prstGeom prst="irregularSeal1">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latin typeface="Arial Narrow" pitchFamily="34" charset="0"/>
              </a:rPr>
              <a:t>I can’t serve children with disabilities—I’ve no training</a:t>
            </a:r>
            <a:endParaRPr lang="en-US" sz="2800" b="1" dirty="0">
              <a:effectLst>
                <a:outerShdw blurRad="38100" dist="38100" dir="2700000" algn="tl">
                  <a:srgbClr val="000000">
                    <a:alpha val="43137"/>
                  </a:srgbClr>
                </a:outerShdw>
              </a:effectLst>
              <a:latin typeface="Arial Narrow" pitchFamily="34" charset="0"/>
            </a:endParaRPr>
          </a:p>
        </p:txBody>
      </p:sp>
      <p:pic>
        <p:nvPicPr>
          <p:cNvPr id="13" name="Picture 12" descr="k0675340.jpg"/>
          <p:cNvPicPr>
            <a:picLocks noChangeAspect="1"/>
          </p:cNvPicPr>
          <p:nvPr/>
        </p:nvPicPr>
        <p:blipFill>
          <a:blip r:embed="rId3" cstate="print"/>
          <a:stretch>
            <a:fillRect/>
          </a:stretch>
        </p:blipFill>
        <p:spPr>
          <a:xfrm>
            <a:off x="7020272" y="4581128"/>
            <a:ext cx="1656184" cy="2085564"/>
          </a:xfrm>
          <a:prstGeom prst="rect">
            <a:avLst/>
          </a:prstGeom>
        </p:spPr>
      </p:pic>
      <p:pic>
        <p:nvPicPr>
          <p:cNvPr id="7" name="Picture 5" descr="MCj03187920000[1]"/>
          <p:cNvPicPr>
            <a:picLocks noChangeAspect="1" noChangeArrowheads="1"/>
          </p:cNvPicPr>
          <p:nvPr/>
        </p:nvPicPr>
        <p:blipFill>
          <a:blip r:embed="rId4" cstate="print"/>
          <a:srcRect/>
          <a:stretch>
            <a:fillRect/>
          </a:stretch>
        </p:blipFill>
        <p:spPr bwMode="auto">
          <a:xfrm>
            <a:off x="539552" y="4221088"/>
            <a:ext cx="1617216" cy="1840280"/>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plus(in)">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EY0809_TTO_GirlWithToy_P.jpg"/>
          <p:cNvPicPr>
            <a:picLocks noChangeAspect="1"/>
          </p:cNvPicPr>
          <p:nvPr/>
        </p:nvPicPr>
        <p:blipFill>
          <a:blip r:embed="rId3" cstate="print">
            <a:clrChange>
              <a:clrFrom>
                <a:srgbClr val="FFFFFF"/>
              </a:clrFrom>
              <a:clrTo>
                <a:srgbClr val="FFFFFF">
                  <a:alpha val="0"/>
                </a:srgbClr>
              </a:clrTo>
            </a:clrChange>
          </a:blip>
          <a:srcRect b="4723"/>
          <a:stretch>
            <a:fillRect/>
          </a:stretch>
        </p:blipFill>
        <p:spPr>
          <a:xfrm>
            <a:off x="1619672" y="1268760"/>
            <a:ext cx="3388928" cy="2439594"/>
          </a:xfrm>
          <a:prstGeom prst="rect">
            <a:avLst/>
          </a:prstGeom>
        </p:spPr>
      </p:pic>
      <p:sp>
        <p:nvSpPr>
          <p:cNvPr id="5" name="Explosion 1 4"/>
          <p:cNvSpPr/>
          <p:nvPr/>
        </p:nvSpPr>
        <p:spPr>
          <a:xfrm rot="475232">
            <a:off x="4361240" y="2832255"/>
            <a:ext cx="4197919" cy="4083283"/>
          </a:xfrm>
          <a:prstGeom prst="irregularSeal1">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smtClean="0">
                <a:solidFill>
                  <a:schemeClr val="tx1"/>
                </a:solidFill>
                <a:latin typeface="Arial Narrow" pitchFamily="34" charset="0"/>
              </a:rPr>
              <a:t>Afraid of legal responsibility of caring for a child with disability </a:t>
            </a:r>
            <a:endParaRPr lang="en-US" sz="2400" b="1" dirty="0">
              <a:solidFill>
                <a:schemeClr val="tx1"/>
              </a:solidFill>
              <a:latin typeface="Arial Narrow" pitchFamily="34" charset="0"/>
            </a:endParaRPr>
          </a:p>
        </p:txBody>
      </p:sp>
      <p:sp>
        <p:nvSpPr>
          <p:cNvPr id="2" name="Title 1"/>
          <p:cNvSpPr>
            <a:spLocks noGrp="1"/>
          </p:cNvSpPr>
          <p:nvPr>
            <p:ph type="title"/>
          </p:nvPr>
        </p:nvSpPr>
        <p:spPr>
          <a:xfrm>
            <a:off x="0" y="188640"/>
            <a:ext cx="5112568" cy="1143000"/>
          </a:xfrm>
        </p:spPr>
        <p:txBody>
          <a:bodyPr/>
          <a:lstStyle/>
          <a:p>
            <a:r>
              <a:rPr lang="en-US" sz="3600" b="1" dirty="0" smtClean="0">
                <a:latin typeface="Arial Rounded MT Bold" pitchFamily="34" charset="0"/>
              </a:rPr>
              <a:t>Myths About Special Needs</a:t>
            </a:r>
            <a:endParaRPr lang="en-US" sz="3600" b="1" dirty="0">
              <a:latin typeface="Arial Rounded MT Bold" pitchFamily="34" charset="0"/>
            </a:endParaRPr>
          </a:p>
        </p:txBody>
      </p:sp>
      <p:sp>
        <p:nvSpPr>
          <p:cNvPr id="3" name="Explosion 1 2"/>
          <p:cNvSpPr/>
          <p:nvPr/>
        </p:nvSpPr>
        <p:spPr>
          <a:xfrm>
            <a:off x="4860032" y="0"/>
            <a:ext cx="4283968" cy="3717032"/>
          </a:xfrm>
          <a:prstGeom prst="irregularSeal1">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latin typeface="Arial Narrow" pitchFamily="34" charset="0"/>
              </a:rPr>
              <a:t>Aren’t parents the best caregivers? Can’t they take turns?</a:t>
            </a:r>
            <a:endParaRPr lang="en-US" sz="2400" b="1" dirty="0">
              <a:effectLst>
                <a:outerShdw blurRad="38100" dist="38100" dir="2700000" algn="tl">
                  <a:srgbClr val="000000">
                    <a:alpha val="43137"/>
                  </a:srgbClr>
                </a:outerShdw>
              </a:effectLst>
              <a:latin typeface="Arial Narrow" pitchFamily="34" charset="0"/>
            </a:endParaRPr>
          </a:p>
        </p:txBody>
      </p:sp>
      <p:sp>
        <p:nvSpPr>
          <p:cNvPr id="4" name="Explosion 1 3"/>
          <p:cNvSpPr/>
          <p:nvPr/>
        </p:nvSpPr>
        <p:spPr>
          <a:xfrm rot="2008721">
            <a:off x="1306891" y="3277352"/>
            <a:ext cx="3804836" cy="3665372"/>
          </a:xfrm>
          <a:prstGeom prst="irregularSeal1">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effectLst>
                <a:outerShdw blurRad="38100" dist="38100" dir="2700000" algn="tl">
                  <a:srgbClr val="000000">
                    <a:alpha val="43137"/>
                  </a:srgbClr>
                </a:outerShdw>
              </a:effectLst>
            </a:endParaRPr>
          </a:p>
          <a:p>
            <a:pPr algn="ctr"/>
            <a:r>
              <a:rPr lang="en-US" sz="2400" b="1" dirty="0" smtClean="0">
                <a:effectLst>
                  <a:outerShdw blurRad="38100" dist="38100" dir="2700000" algn="tl">
                    <a:srgbClr val="000000">
                      <a:alpha val="43137"/>
                    </a:srgbClr>
                  </a:outerShdw>
                </a:effectLst>
              </a:rPr>
              <a:t>Guess I should volunteer –God sent these children to teach </a:t>
            </a:r>
            <a:r>
              <a:rPr lang="en-US" sz="2000" b="1" dirty="0" smtClean="0">
                <a:effectLst>
                  <a:outerShdw blurRad="38100" dist="38100" dir="2700000" algn="tl">
                    <a:srgbClr val="000000">
                      <a:alpha val="43137"/>
                    </a:srgbClr>
                  </a:outerShdw>
                </a:effectLst>
              </a:rPr>
              <a:t>me </a:t>
            </a:r>
            <a:endParaRPr lang="en-US" sz="2000" b="1" dirty="0">
              <a:effectLst>
                <a:outerShdw blurRad="38100" dist="38100" dir="2700000" algn="tl">
                  <a:srgbClr val="000000">
                    <a:alpha val="43137"/>
                  </a:srgbClr>
                </a:outerShdw>
              </a:effectLst>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99CCFF"/>
          </a:solidFill>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half" idx="1"/>
          </p:nvPr>
        </p:nvSpPr>
        <p:spPr>
          <a:xfrm>
            <a:off x="0" y="908720"/>
            <a:ext cx="4644008" cy="5949280"/>
          </a:xfrm>
        </p:spPr>
        <p:txBody>
          <a:bodyPr/>
          <a:lstStyle/>
          <a:p>
            <a:pPr>
              <a:spcBef>
                <a:spcPts val="0"/>
              </a:spcBef>
            </a:pPr>
            <a:r>
              <a:rPr lang="en-US" b="1" dirty="0" smtClean="0"/>
              <a:t>Impact on Parents</a:t>
            </a:r>
          </a:p>
          <a:p>
            <a:pPr>
              <a:spcBef>
                <a:spcPts val="0"/>
              </a:spcBef>
              <a:buNone/>
            </a:pPr>
            <a:r>
              <a:rPr lang="en-US" dirty="0" smtClean="0"/>
              <a:t>	*need to feel welcome</a:t>
            </a:r>
          </a:p>
          <a:p>
            <a:pPr>
              <a:spcBef>
                <a:spcPts val="0"/>
              </a:spcBef>
              <a:buNone/>
            </a:pPr>
            <a:r>
              <a:rPr lang="en-US" b="1" dirty="0" smtClean="0"/>
              <a:t>	</a:t>
            </a:r>
            <a:r>
              <a:rPr lang="en-US" sz="2400" b="1" dirty="0" smtClean="0"/>
              <a:t>*</a:t>
            </a:r>
            <a:r>
              <a:rPr lang="en-US" dirty="0" smtClean="0"/>
              <a:t>look for a break</a:t>
            </a:r>
          </a:p>
          <a:p>
            <a:pPr>
              <a:spcBef>
                <a:spcPts val="0"/>
              </a:spcBef>
              <a:buNone/>
            </a:pPr>
            <a:r>
              <a:rPr lang="en-US" dirty="0" smtClean="0"/>
              <a:t>	*seek religious education       	for disabled child</a:t>
            </a:r>
          </a:p>
          <a:p>
            <a:pPr>
              <a:spcBef>
                <a:spcPts val="0"/>
              </a:spcBef>
              <a:buNone/>
            </a:pPr>
            <a:r>
              <a:rPr lang="en-US" dirty="0" smtClean="0"/>
              <a:t>	*need friendship</a:t>
            </a:r>
          </a:p>
          <a:p>
            <a:pPr>
              <a:spcBef>
                <a:spcPts val="0"/>
              </a:spcBef>
            </a:pPr>
            <a:r>
              <a:rPr lang="en-US" b="1" dirty="0" smtClean="0"/>
              <a:t>Impact on Siblings</a:t>
            </a:r>
          </a:p>
          <a:p>
            <a:pPr>
              <a:spcBef>
                <a:spcPts val="0"/>
              </a:spcBef>
              <a:buNone/>
            </a:pPr>
            <a:r>
              <a:rPr lang="en-US" dirty="0" smtClean="0"/>
              <a:t>	*some accept handicapped</a:t>
            </a:r>
          </a:p>
          <a:p>
            <a:pPr>
              <a:spcBef>
                <a:spcPts val="0"/>
              </a:spcBef>
              <a:buNone/>
            </a:pPr>
            <a:r>
              <a:rPr lang="en-US" dirty="0" smtClean="0"/>
              <a:t>	* some are frustrated and 	embarrassed</a:t>
            </a:r>
          </a:p>
          <a:p>
            <a:pPr>
              <a:spcBef>
                <a:spcPts val="0"/>
              </a:spcBef>
            </a:pPr>
            <a:r>
              <a:rPr lang="en-US" b="1" dirty="0" smtClean="0"/>
              <a:t>Impact on Grandparents</a:t>
            </a:r>
          </a:p>
          <a:p>
            <a:pPr>
              <a:spcBef>
                <a:spcPts val="0"/>
              </a:spcBef>
              <a:buNone/>
            </a:pPr>
            <a:r>
              <a:rPr lang="en-US" dirty="0" smtClean="0"/>
              <a:t>	*most do not have training &amp; strength to care for child</a:t>
            </a:r>
          </a:p>
          <a:p>
            <a:pPr>
              <a:spcBef>
                <a:spcPts val="0"/>
              </a:spcBef>
              <a:buNone/>
            </a:pPr>
            <a:r>
              <a:rPr lang="en-US" dirty="0" smtClean="0"/>
              <a:t>	 </a:t>
            </a:r>
          </a:p>
        </p:txBody>
      </p:sp>
      <p:sp>
        <p:nvSpPr>
          <p:cNvPr id="7" name="Content Placeholder 6"/>
          <p:cNvSpPr>
            <a:spLocks noGrp="1"/>
          </p:cNvSpPr>
          <p:nvPr>
            <p:ph sz="half" idx="2"/>
          </p:nvPr>
        </p:nvSpPr>
        <p:spPr/>
        <p:txBody>
          <a:bodyPr/>
          <a:lstStyle/>
          <a:p>
            <a:endParaRPr lang="en-US"/>
          </a:p>
        </p:txBody>
      </p:sp>
      <p:sp>
        <p:nvSpPr>
          <p:cNvPr id="5" name="Title 4"/>
          <p:cNvSpPr>
            <a:spLocks noGrp="1"/>
          </p:cNvSpPr>
          <p:nvPr>
            <p:ph type="title"/>
          </p:nvPr>
        </p:nvSpPr>
        <p:spPr>
          <a:xfrm>
            <a:off x="0" y="0"/>
            <a:ext cx="9144000" cy="899592"/>
          </a:xfrm>
          <a:solidFill>
            <a:schemeClr val="accent1">
              <a:lumMod val="20000"/>
              <a:lumOff val="80000"/>
            </a:schemeClr>
          </a:solidFill>
        </p:spPr>
        <p:txBody>
          <a:bodyPr/>
          <a:lstStyle/>
          <a:p>
            <a:r>
              <a:rPr lang="en-US" sz="4000" b="1" dirty="0" smtClean="0"/>
              <a:t>Unique Family Challenges of Disabilities</a:t>
            </a:r>
            <a:endParaRPr lang="en-US" sz="4000" b="1" dirty="0"/>
          </a:p>
        </p:txBody>
      </p:sp>
      <p:pic>
        <p:nvPicPr>
          <p:cNvPr id="3" name="Picture 2" descr="k2109204.jpg"/>
          <p:cNvPicPr>
            <a:picLocks noChangeAspect="1"/>
          </p:cNvPicPr>
          <p:nvPr/>
        </p:nvPicPr>
        <p:blipFill>
          <a:blip r:embed="rId3" cstate="print"/>
          <a:stretch>
            <a:fillRect/>
          </a:stretch>
        </p:blipFill>
        <p:spPr>
          <a:xfrm>
            <a:off x="4427984" y="908720"/>
            <a:ext cx="4716016" cy="5949280"/>
          </a:xfrm>
          <a:prstGeom prst="rect">
            <a:avLst/>
          </a:prstGeom>
          <a:ln>
            <a:noFill/>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trips(down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strips(down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strips(down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strips(down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strips(downLeft)">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strips(downLeft)">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strips(downLeft)">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strips(downLeft)">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strips(downLeft)">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strips(downLeft)">
                                      <p:cBhvr>
                                        <p:cTn id="5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0" ma:contentTypeDescription="Create a new document." ma:contentTypeScope="" ma:versionID="b6358c8e9ccf10d22debe3a56dce56ac"/>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09BE0543-C2FF-4F50-BFBE-6ED6FDB441C8}">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A6D81CFD-CA74-45F2-9DAF-01B752EE31FB}">
  <ds:schemaRefs>
    <ds:schemaRef ds:uri="http://schemas.microsoft.com/sharepoint/v3/contenttype/forms"/>
  </ds:schemaRefs>
</ds:datastoreItem>
</file>

<file path=customXml/itemProps3.xml><?xml version="1.0" encoding="utf-8"?>
<ds:datastoreItem xmlns:ds="http://schemas.openxmlformats.org/officeDocument/2006/customXml" ds:itemID="{8F0DBACB-5C44-4157-8661-5947D7F7E1B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2312</TotalTime>
  <Words>2909</Words>
  <Application>Microsoft Office PowerPoint</Application>
  <PresentationFormat>On-screen Show (4:3)</PresentationFormat>
  <Paragraphs>368</Paragraphs>
  <Slides>18</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Thème Office</vt:lpstr>
      <vt:lpstr>Presentation</vt:lpstr>
      <vt:lpstr>Ministry to Children with  Special Needs </vt:lpstr>
      <vt:lpstr>What is a Special Need?</vt:lpstr>
      <vt:lpstr>Children with Special Needs  are Valuable to God</vt:lpstr>
      <vt:lpstr> The Problem with Labels</vt:lpstr>
      <vt:lpstr>Peel Away the Negative Labels Associated with Disabilities</vt:lpstr>
      <vt:lpstr>Slide 6</vt:lpstr>
      <vt:lpstr>Myths About Special Needs</vt:lpstr>
      <vt:lpstr>Myths About Special Needs</vt:lpstr>
      <vt:lpstr>Unique Family Challenges of Disabilities</vt:lpstr>
      <vt:lpstr>Church-Family Supports</vt:lpstr>
      <vt:lpstr>Some Special Needs</vt:lpstr>
      <vt:lpstr>   Types of    Disabilities </vt:lpstr>
      <vt:lpstr>U. S. Children (Ages 3-17) Need a Hand Because . . .</vt:lpstr>
      <vt:lpstr>What Are Our Responsibilities?</vt:lpstr>
      <vt:lpstr>Many have learned that…</vt:lpstr>
      <vt:lpstr>A Prepared Teacher will</vt:lpstr>
      <vt:lpstr>       It’s You I Like      (Poem) </vt:lpstr>
      <vt:lpstr>It’s You I Like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Ministering to Children          With Special Needs</dc:title>
  <dc:subject/>
  <dc:creator/>
  <cp:keywords/>
  <dc:description/>
  <cp:lastModifiedBy>KohL</cp:lastModifiedBy>
  <cp:revision>140</cp:revision>
  <dcterms:modified xsi:type="dcterms:W3CDTF">2010-09-15T21:31:02Z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TC103814939990</vt:lpwstr>
  </property>
</Properties>
</file>