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70" r:id="rId6"/>
    <p:sldId id="277" r:id="rId7"/>
    <p:sldId id="278" r:id="rId8"/>
    <p:sldId id="279" r:id="rId9"/>
    <p:sldId id="280" r:id="rId10"/>
    <p:sldId id="281" r:id="rId11"/>
    <p:sldId id="282" r:id="rId12"/>
    <p:sldId id="283" r:id="rId13"/>
    <p:sldId id="284"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570C2-EB47-4D16-B296-E64FAAF741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8DBBCE-BADB-405D-B1A3-E03C645EE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E0E21-E579-4C3E-8A1E-8F05316773F5}"/>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0838C89B-7838-4439-8F23-7B6C205FF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B209C4-59BD-401F-9034-8109DF558B4E}"/>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072378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3E02-029B-43BD-A21D-7ED4360787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CD5777-8E51-495F-A48B-0C700F9C7C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F90A3C-D196-44C5-A8C2-D8DE1CE15CCA}"/>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4C26CC1E-C125-4ACE-B087-FFB6D1692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E4AD04-7082-4CB4-AD44-F90FC18180D5}"/>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438239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451960-F161-4988-B5A8-E42A4BB2E7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846077-6017-4F00-B28E-D22BDBC4C2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F98112-3074-47FB-8C85-3591CEEC91C4}"/>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ECAA30B6-A53E-4B84-B492-E3D65D1710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E90AD3-F2CC-4D1E-887E-BCC5B5D08E9B}"/>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748059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A9E9-7B27-45AC-8803-A759DD0DA2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ED2B8B-5B9D-45F7-A37E-35E551C125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F8E272-AB14-4417-B9AA-C1DA9944AD9B}"/>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74020688-F053-4ED5-9333-2E295C394F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E544CB-C4EB-4778-B36C-A461F1A793AE}"/>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2580810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EBDB-83BB-4766-B79C-0EF46809CB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5D98F1-A1BF-4F33-8810-1F54897E0E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0182F4-8A2F-43D4-A286-077FF5DFDB7B}"/>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AC057480-F86D-407F-9A13-6425973B38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5F9A22-B301-46A3-9E0F-48EA4A2D2ECA}"/>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2304075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ACBB-D3CD-4423-888F-0D5F9EF8C1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B89459-8B6D-41BA-8558-80741FE61F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38281F-352F-4BDF-A82B-251C3625F1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A88A01-E8F5-47E9-AD9E-217397FE3A73}"/>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6" name="Footer Placeholder 5">
            <a:extLst>
              <a:ext uri="{FF2B5EF4-FFF2-40B4-BE49-F238E27FC236}">
                <a16:creationId xmlns:a16="http://schemas.microsoft.com/office/drawing/2014/main" id="{9B8C1FE0-15F1-4785-B7AB-616929C4A8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424A4C-58E6-4EE2-88CD-47F5E706B107}"/>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7247817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C503-8C37-4F1F-84CA-5CA856EA6A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14A160-3A13-41F8-93DD-9E7F3DBB82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0C5394-58C7-472E-8BE0-D469BB543B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05E211-74A3-4E24-AA07-73BA5F6B5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F66BB-ACC3-41C3-A022-1C653367C8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63A994-171C-4DE9-A76B-D5904FB5AD3D}"/>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8" name="Footer Placeholder 7">
            <a:extLst>
              <a:ext uri="{FF2B5EF4-FFF2-40B4-BE49-F238E27FC236}">
                <a16:creationId xmlns:a16="http://schemas.microsoft.com/office/drawing/2014/main" id="{79AEE52F-E4F8-483D-B081-66AA042DC6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287E2D-9C92-47D7-913C-39C936573D7E}"/>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601882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789A-31DA-4CE1-9CA8-92A3F6C68A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5E5794-56E5-47EA-96CC-6833B1DEA656}"/>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4" name="Footer Placeholder 3">
            <a:extLst>
              <a:ext uri="{FF2B5EF4-FFF2-40B4-BE49-F238E27FC236}">
                <a16:creationId xmlns:a16="http://schemas.microsoft.com/office/drawing/2014/main" id="{B4F8B409-BBA8-4AFC-8140-4D28573559C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0FD529-1113-4FD7-B429-C9B306D03861}"/>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822282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E0EA1-C900-4512-928C-7722ECB6F83D}"/>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3" name="Footer Placeholder 2">
            <a:extLst>
              <a:ext uri="{FF2B5EF4-FFF2-40B4-BE49-F238E27FC236}">
                <a16:creationId xmlns:a16="http://schemas.microsoft.com/office/drawing/2014/main" id="{54BD9B97-819C-4C2F-AA40-38A3DB24A4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47BFE4-2D3C-4C64-AC70-A37FF69A3010}"/>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3609794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83274-9C6B-4300-AC43-0A60B1B81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D82F57-B50A-4CFD-8EFE-FCF9C630DC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53896C-4458-4BD2-B989-258FC6F74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49E45-5AE0-4CFC-9034-658225735F88}"/>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6" name="Footer Placeholder 5">
            <a:extLst>
              <a:ext uri="{FF2B5EF4-FFF2-40B4-BE49-F238E27FC236}">
                <a16:creationId xmlns:a16="http://schemas.microsoft.com/office/drawing/2014/main" id="{3703601B-283B-4AA3-BD10-EB97C26898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3DA76A-6323-48D4-8104-A5BE2CEF7A13}"/>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39730454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134F-4A91-4E65-802B-441E273DA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4F07D7C-E331-48EE-A00C-F7BEEF5AD6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EBE3EC-44C2-41B8-9A18-08B5B79DBB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6D9230-6415-4498-BC1D-AC3D1A4E70F8}"/>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6" name="Footer Placeholder 5">
            <a:extLst>
              <a:ext uri="{FF2B5EF4-FFF2-40B4-BE49-F238E27FC236}">
                <a16:creationId xmlns:a16="http://schemas.microsoft.com/office/drawing/2014/main" id="{1EA12A06-E388-4F48-A1AC-D7A7E080C7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DFDB75-E09F-4310-BF6C-C35F8004D1BB}"/>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3335864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2E5B19-0538-42BF-9F5D-BB7490D457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EC0BB8-BA7E-4D27-B573-ABAB58735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A96C0A-361A-4E78-BF59-357A3823A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E54C001C-0B48-4DF7-91AB-0F90EDDF3E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0250B05-69E1-4DE5-991A-CC25286B9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16C26-77ED-4D16-8604-8FBD8CB7108A}" type="slidenum">
              <a:rPr lang="en-GB" smtClean="0"/>
              <a:t>‹#›</a:t>
            </a:fld>
            <a:endParaRPr lang="en-GB"/>
          </a:p>
        </p:txBody>
      </p:sp>
    </p:spTree>
    <p:extLst>
      <p:ext uri="{BB962C8B-B14F-4D97-AF65-F5344CB8AC3E}">
        <p14:creationId xmlns:p14="http://schemas.microsoft.com/office/powerpoint/2010/main" val="2502921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8307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460474"/>
            <a:ext cx="8248073" cy="2754600"/>
          </a:xfrm>
          <a:prstGeom prst="rect">
            <a:avLst/>
          </a:prstGeom>
          <a:noFill/>
        </p:spPr>
        <p:txBody>
          <a:bodyPr wrap="square" rtlCol="0">
            <a:spAutoFit/>
          </a:bodyPr>
          <a:lstStyle/>
          <a:p>
            <a:pPr algn="just"/>
            <a:r>
              <a:rPr lang="en-GB" sz="2300" b="1" dirty="0">
                <a:solidFill>
                  <a:srgbClr val="FFFF00"/>
                </a:solidFill>
                <a:latin typeface="Georgia" panose="02040502050405020303" pitchFamily="18" charset="0"/>
              </a:rPr>
              <a:t>SMOKING</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Detriments of smoking: </a:t>
            </a:r>
          </a:p>
          <a:p>
            <a:pPr algn="just"/>
            <a:r>
              <a:rPr lang="en-GB" sz="2500" dirty="0">
                <a:solidFill>
                  <a:schemeClr val="bg1"/>
                </a:solidFill>
                <a:latin typeface="Arial" panose="020B0604020202020204" pitchFamily="34" charset="0"/>
                <a:cs typeface="Arial" panose="020B0604020202020204" pitchFamily="34" charset="0"/>
              </a:rPr>
              <a:t>decreased athletic endurance, cost, strained fingers, premature </a:t>
            </a:r>
            <a:r>
              <a:rPr lang="en-GB" sz="2500" dirty="0" err="1">
                <a:solidFill>
                  <a:schemeClr val="bg1"/>
                </a:solidFill>
                <a:latin typeface="Arial" panose="020B0604020202020204" pitchFamily="34" charset="0"/>
                <a:cs typeface="Arial" panose="020B0604020202020204" pitchFamily="34" charset="0"/>
              </a:rPr>
              <a:t>graying</a:t>
            </a:r>
            <a:r>
              <a:rPr lang="en-GB" sz="2500" dirty="0">
                <a:solidFill>
                  <a:schemeClr val="bg1"/>
                </a:solidFill>
                <a:latin typeface="Arial" panose="020B0604020202020204" pitchFamily="34" charset="0"/>
                <a:cs typeface="Arial" panose="020B0604020202020204" pitchFamily="34" charset="0"/>
              </a:rPr>
              <a:t> and baldness, bad breath, cough, phlegm production, shortness of breath, body </a:t>
            </a:r>
            <a:r>
              <a:rPr lang="en-GB" sz="2500" dirty="0" err="1">
                <a:solidFill>
                  <a:schemeClr val="bg1"/>
                </a:solidFill>
                <a:latin typeface="Arial" panose="020B0604020202020204" pitchFamily="34" charset="0"/>
                <a:cs typeface="Arial" panose="020B0604020202020204" pitchFamily="34" charset="0"/>
              </a:rPr>
              <a:t>odors</a:t>
            </a:r>
            <a:r>
              <a:rPr lang="en-GB" sz="2500" dirty="0">
                <a:solidFill>
                  <a:schemeClr val="bg1"/>
                </a:solidFill>
                <a:latin typeface="Arial" panose="020B0604020202020204" pitchFamily="34" charset="0"/>
                <a:cs typeface="Arial" panose="020B0604020202020204" pitchFamily="34" charset="0"/>
              </a:rPr>
              <a:t>, cigarette burns, and risk of starting a fire.</a:t>
            </a:r>
            <a:endParaRPr lang="en-GB" sz="25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5818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460474"/>
            <a:ext cx="8248073" cy="5062924"/>
          </a:xfrm>
          <a:prstGeom prst="rect">
            <a:avLst/>
          </a:prstGeom>
          <a:noFill/>
        </p:spPr>
        <p:txBody>
          <a:bodyPr wrap="square" rtlCol="0">
            <a:spAutoFit/>
          </a:bodyPr>
          <a:lstStyle/>
          <a:p>
            <a:pPr algn="just"/>
            <a:r>
              <a:rPr lang="en-GB" sz="2300" b="1" dirty="0">
                <a:solidFill>
                  <a:srgbClr val="FFFF00"/>
                </a:solidFill>
                <a:latin typeface="Georgia" panose="02040502050405020303" pitchFamily="18" charset="0"/>
              </a:rPr>
              <a:t>SMOKING</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Reasons not to engage in smoking: </a:t>
            </a:r>
          </a:p>
          <a:p>
            <a:pPr algn="just"/>
            <a:r>
              <a:rPr lang="en-GB" sz="2500" dirty="0">
                <a:solidFill>
                  <a:schemeClr val="bg1"/>
                </a:solidFill>
                <a:latin typeface="Arial" panose="020B0604020202020204" pitchFamily="34" charset="0"/>
                <a:cs typeface="Arial" panose="020B0604020202020204" pitchFamily="34" charset="0"/>
              </a:rPr>
              <a:t>smoking makes breath, hair and clothes smell bad; smoking ruins athletic performance; tobacco is addictive; tobacco causes long term health problems like cancer and lung disease; smoking causes short term health problems like more colds, flues, and asthma; most people don’t want to be around cigarettes, so smoking makes it harder to hang out with friends; it is a waste of money; it’s no fun to kiss someone who is smoking; young people are too smart to fall for tobacco advertising. DON’T BE FOOLED.</a:t>
            </a:r>
            <a:endParaRPr lang="en-GB" sz="25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3600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236536"/>
            <a:ext cx="8248073" cy="5062924"/>
          </a:xfrm>
          <a:prstGeom prst="rect">
            <a:avLst/>
          </a:prstGeom>
          <a:noFill/>
        </p:spPr>
        <p:txBody>
          <a:bodyPr wrap="square" rtlCol="0">
            <a:spAutoFit/>
          </a:bodyPr>
          <a:lstStyle/>
          <a:p>
            <a:pPr algn="just"/>
            <a:r>
              <a:rPr lang="en-GB" sz="2300" b="1" dirty="0">
                <a:solidFill>
                  <a:srgbClr val="FFFF00"/>
                </a:solidFill>
                <a:latin typeface="Georgia" panose="02040502050405020303" pitchFamily="18" charset="0"/>
              </a:rPr>
              <a:t>GOD’S WAY TO ULTIMATE HEALTH</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Write </a:t>
            </a:r>
            <a:r>
              <a:rPr lang="en-GB" sz="2500" b="1" dirty="0">
                <a:solidFill>
                  <a:schemeClr val="bg1"/>
                </a:solidFill>
                <a:latin typeface="Arial" panose="020B0604020202020204" pitchFamily="34" charset="0"/>
                <a:cs typeface="Arial" panose="020B0604020202020204" pitchFamily="34" charset="0"/>
              </a:rPr>
              <a:t>T</a:t>
            </a:r>
            <a:r>
              <a:rPr lang="en-GB" sz="2500" dirty="0">
                <a:solidFill>
                  <a:srgbClr val="FFFF00"/>
                </a:solidFill>
                <a:latin typeface="Arial" panose="020B0604020202020204" pitchFamily="34" charset="0"/>
                <a:cs typeface="Arial" panose="020B0604020202020204" pitchFamily="34" charset="0"/>
              </a:rPr>
              <a:t> if the statement is </a:t>
            </a:r>
            <a:r>
              <a:rPr lang="en-GB" sz="2500" dirty="0">
                <a:solidFill>
                  <a:schemeClr val="bg1"/>
                </a:solidFill>
                <a:latin typeface="Arial" panose="020B0604020202020204" pitchFamily="34" charset="0"/>
                <a:cs typeface="Arial" panose="020B0604020202020204" pitchFamily="34" charset="0"/>
              </a:rPr>
              <a:t>True </a:t>
            </a:r>
          </a:p>
          <a:p>
            <a:pPr algn="just"/>
            <a:r>
              <a:rPr lang="en-GB" sz="2500" dirty="0">
                <a:solidFill>
                  <a:srgbClr val="FFFF00"/>
                </a:solidFill>
                <a:latin typeface="Arial" panose="020B0604020202020204" pitchFamily="34" charset="0"/>
                <a:cs typeface="Arial" panose="020B0604020202020204" pitchFamily="34" charset="0"/>
              </a:rPr>
              <a:t>and </a:t>
            </a:r>
            <a:r>
              <a:rPr lang="en-GB" sz="2500" b="1" dirty="0">
                <a:solidFill>
                  <a:schemeClr val="bg1"/>
                </a:solidFill>
                <a:latin typeface="Arial" panose="020B0604020202020204" pitchFamily="34" charset="0"/>
                <a:cs typeface="Arial" panose="020B0604020202020204" pitchFamily="34" charset="0"/>
              </a:rPr>
              <a:t>F</a:t>
            </a:r>
            <a:r>
              <a:rPr lang="en-GB" sz="2500" dirty="0">
                <a:solidFill>
                  <a:srgbClr val="FFFF00"/>
                </a:solidFill>
                <a:latin typeface="Arial" panose="020B0604020202020204" pitchFamily="34" charset="0"/>
                <a:cs typeface="Arial" panose="020B0604020202020204" pitchFamily="34" charset="0"/>
              </a:rPr>
              <a:t> if the statement is </a:t>
            </a:r>
            <a:r>
              <a:rPr lang="en-GB" sz="2500" dirty="0">
                <a:solidFill>
                  <a:schemeClr val="bg1"/>
                </a:solidFill>
                <a:latin typeface="Arial" panose="020B0604020202020204" pitchFamily="34" charset="0"/>
                <a:cs typeface="Arial" panose="020B0604020202020204" pitchFamily="34" charset="0"/>
              </a:rPr>
              <a:t>False</a:t>
            </a:r>
            <a:r>
              <a:rPr lang="en-GB" sz="2500" dirty="0">
                <a:solidFill>
                  <a:srgbClr val="FFFF00"/>
                </a:solidFill>
                <a:latin typeface="Arial" panose="020B0604020202020204" pitchFamily="34" charset="0"/>
                <a:cs typeface="Arial" panose="020B0604020202020204" pitchFamily="34" charset="0"/>
              </a:rPr>
              <a:t>.</a:t>
            </a:r>
          </a:p>
          <a:p>
            <a:pPr algn="just"/>
            <a:endParaRPr lang="en-GB" sz="2500" dirty="0">
              <a:solidFill>
                <a:srgbClr val="FFFF00"/>
              </a:solidFill>
              <a:latin typeface="Arial" panose="020B0604020202020204" pitchFamily="34" charset="0"/>
              <a:cs typeface="Arial" panose="020B0604020202020204" pitchFamily="34" charset="0"/>
            </a:endParaRPr>
          </a:p>
          <a:p>
            <a:pPr marL="457200" indent="-457200" algn="just">
              <a:buFont typeface="+mj-lt"/>
              <a:buAutoNum type="arabicPeriod"/>
            </a:pPr>
            <a:r>
              <a:rPr lang="en-GB" sz="2500" dirty="0">
                <a:solidFill>
                  <a:schemeClr val="bg1"/>
                </a:solidFill>
                <a:latin typeface="Arial" panose="020B0604020202020204" pitchFamily="34" charset="0"/>
                <a:cs typeface="Arial" panose="020B0604020202020204" pitchFamily="34" charset="0"/>
              </a:rPr>
              <a:t>___  Smoking shortens the life span.</a:t>
            </a:r>
          </a:p>
          <a:p>
            <a:pPr marL="457200" indent="-457200" algn="just">
              <a:buFont typeface="+mj-lt"/>
              <a:buAutoNum type="arabicPeriod"/>
            </a:pPr>
            <a:r>
              <a:rPr lang="en-GB" sz="2500" dirty="0">
                <a:solidFill>
                  <a:schemeClr val="bg1"/>
                </a:solidFill>
                <a:latin typeface="Arial" panose="020B0604020202020204" pitchFamily="34" charset="0"/>
                <a:cs typeface="Arial" panose="020B0604020202020204" pitchFamily="34" charset="0"/>
              </a:rPr>
              <a:t>___  Tobacco addiction is America’s leading addiction when it comes to nation’s health.</a:t>
            </a:r>
          </a:p>
          <a:p>
            <a:pPr marL="457200" indent="-457200" algn="just">
              <a:buFont typeface="+mj-lt"/>
              <a:buAutoNum type="arabicPeriod"/>
            </a:pPr>
            <a:r>
              <a:rPr lang="en-GB" sz="2500" dirty="0">
                <a:solidFill>
                  <a:schemeClr val="bg1"/>
                </a:solidFill>
                <a:latin typeface="Arial" panose="020B0604020202020204" pitchFamily="34" charset="0"/>
                <a:cs typeface="Arial" panose="020B0604020202020204" pitchFamily="34" charset="0"/>
              </a:rPr>
              <a:t>___  Due to smoking, lung cancer is the leading form of cancer  in men in the Philippines.</a:t>
            </a:r>
          </a:p>
          <a:p>
            <a:pPr marL="457200" indent="-457200" algn="just">
              <a:buFont typeface="+mj-lt"/>
              <a:buAutoNum type="arabicPeriod"/>
            </a:pPr>
            <a:r>
              <a:rPr lang="en-GB" sz="2500" dirty="0">
                <a:solidFill>
                  <a:schemeClr val="bg1"/>
                </a:solidFill>
                <a:latin typeface="Arial" panose="020B0604020202020204" pitchFamily="34" charset="0"/>
                <a:cs typeface="Arial" panose="020B0604020202020204" pitchFamily="34" charset="0"/>
              </a:rPr>
              <a:t>___  Teens are likely to smoke if friends and family do.</a:t>
            </a:r>
          </a:p>
          <a:p>
            <a:pPr marL="457200" indent="-457200" algn="just">
              <a:buFont typeface="+mj-lt"/>
              <a:buAutoNum type="arabicPeriod"/>
            </a:pPr>
            <a:r>
              <a:rPr lang="en-GB" sz="2500" dirty="0">
                <a:solidFill>
                  <a:schemeClr val="bg1"/>
                </a:solidFill>
                <a:latin typeface="Arial" panose="020B0604020202020204" pitchFamily="34" charset="0"/>
                <a:cs typeface="Arial" panose="020B0604020202020204" pitchFamily="34" charset="0"/>
              </a:rPr>
              <a:t>___   Most smokers begin smoking when they are old.</a:t>
            </a:r>
          </a:p>
        </p:txBody>
      </p:sp>
    </p:spTree>
    <p:extLst>
      <p:ext uri="{BB962C8B-B14F-4D97-AF65-F5344CB8AC3E}">
        <p14:creationId xmlns:p14="http://schemas.microsoft.com/office/powerpoint/2010/main" val="16642275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5" y="1236536"/>
            <a:ext cx="8130452" cy="5093702"/>
          </a:xfrm>
          <a:prstGeom prst="rect">
            <a:avLst/>
          </a:prstGeom>
          <a:noFill/>
        </p:spPr>
        <p:txBody>
          <a:bodyPr wrap="square" rtlCol="0">
            <a:spAutoFit/>
          </a:bodyPr>
          <a:lstStyle/>
          <a:p>
            <a:r>
              <a:rPr lang="en-GB" sz="2500" dirty="0">
                <a:solidFill>
                  <a:srgbClr val="FFFF00"/>
                </a:solidFill>
                <a:latin typeface="Arial" panose="020B0604020202020204" pitchFamily="34" charset="0"/>
                <a:cs typeface="Arial" panose="020B0604020202020204" pitchFamily="34" charset="0"/>
              </a:rPr>
              <a:t>Select the correct figure.</a:t>
            </a:r>
          </a:p>
          <a:p>
            <a:endParaRPr lang="en-GB" sz="2500" dirty="0">
              <a:solidFill>
                <a:srgbClr val="FFFF00"/>
              </a:solidFill>
              <a:latin typeface="Arial" panose="020B0604020202020204" pitchFamily="34" charset="0"/>
              <a:cs typeface="Arial" panose="020B0604020202020204" pitchFamily="34" charset="0"/>
            </a:endParaRP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1.	More than ________ Americans die each year due to tobacco.	</a:t>
            </a:r>
            <a:r>
              <a:rPr lang="en-GB" b="1" dirty="0">
                <a:solidFill>
                  <a:srgbClr val="FFFF00"/>
                </a:solidFill>
                <a:latin typeface="Arial" panose="020B0604020202020204" pitchFamily="34" charset="0"/>
                <a:cs typeface="Arial" panose="020B0604020202020204" pitchFamily="34" charset="0"/>
              </a:rPr>
              <a:t>50,000    434,000    1 million</a:t>
            </a:r>
            <a:endParaRPr lang="en-GB" sz="2500" b="1" dirty="0">
              <a:solidFill>
                <a:srgbClr val="FFFF00"/>
              </a:solidFill>
              <a:latin typeface="Arial" panose="020B0604020202020204" pitchFamily="34" charset="0"/>
              <a:cs typeface="Arial" panose="020B0604020202020204" pitchFamily="34" charset="0"/>
            </a:endParaRP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________ are killed by second hand smoke every year. </a:t>
            </a:r>
            <a:r>
              <a:rPr lang="en-GB" b="1" dirty="0">
                <a:solidFill>
                  <a:srgbClr val="FFFF00"/>
                </a:solidFill>
                <a:latin typeface="Arial" panose="020B0604020202020204" pitchFamily="34" charset="0"/>
                <a:cs typeface="Arial" panose="020B0604020202020204" pitchFamily="34" charset="0"/>
              </a:rPr>
              <a:t>10,000     468,900      53,000</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Cigarette smoke has _______ chemicals in it.</a:t>
            </a:r>
          </a:p>
          <a:p>
            <a:r>
              <a:rPr lang="en-GB" sz="2500" dirty="0">
                <a:solidFill>
                  <a:schemeClr val="bg1"/>
                </a:solidFill>
                <a:latin typeface="Arial" panose="020B0604020202020204" pitchFamily="34" charset="0"/>
                <a:cs typeface="Arial" panose="020B0604020202020204" pitchFamily="34" charset="0"/>
              </a:rPr>
              <a:t>	</a:t>
            </a:r>
            <a:r>
              <a:rPr lang="en-GB" b="1" dirty="0">
                <a:solidFill>
                  <a:srgbClr val="FFFF00"/>
                </a:solidFill>
                <a:latin typeface="Arial" panose="020B0604020202020204" pitchFamily="34" charset="0"/>
                <a:cs typeface="Arial" panose="020B0604020202020204" pitchFamily="34" charset="0"/>
              </a:rPr>
              <a:t>4,000     50     700</a:t>
            </a:r>
          </a:p>
          <a:p>
            <a:pPr marL="457200" indent="-457200">
              <a:buFont typeface="+mj-lt"/>
              <a:buAutoNum type="arabicPeriod" startAt="4"/>
            </a:pPr>
            <a:r>
              <a:rPr lang="en-GB" sz="2500" dirty="0">
                <a:solidFill>
                  <a:schemeClr val="bg1"/>
                </a:solidFill>
                <a:latin typeface="Arial" panose="020B0604020202020204" pitchFamily="34" charset="0"/>
                <a:cs typeface="Arial" panose="020B0604020202020204" pitchFamily="34" charset="0"/>
              </a:rPr>
              <a:t>Tobacco companies spend ________ every day to advertise their product. </a:t>
            </a:r>
          </a:p>
          <a:p>
            <a:r>
              <a:rPr lang="en-GB" sz="2500" dirty="0">
                <a:solidFill>
                  <a:schemeClr val="bg1"/>
                </a:solidFill>
                <a:latin typeface="Arial" panose="020B0604020202020204" pitchFamily="34" charset="0"/>
                <a:cs typeface="Arial" panose="020B0604020202020204" pitchFamily="34" charset="0"/>
              </a:rPr>
              <a:t>	</a:t>
            </a:r>
            <a:r>
              <a:rPr lang="en-GB" b="1" dirty="0">
                <a:solidFill>
                  <a:srgbClr val="FFFF00"/>
                </a:solidFill>
                <a:latin typeface="Arial" panose="020B0604020202020204" pitchFamily="34" charset="0"/>
                <a:cs typeface="Arial" panose="020B0604020202020204" pitchFamily="34" charset="0"/>
              </a:rPr>
              <a:t>$16 million     16 million pesos     $5million</a:t>
            </a:r>
          </a:p>
          <a:p>
            <a:pPr marL="457200" indent="-457200">
              <a:buFont typeface="+mj-lt"/>
              <a:buAutoNum type="arabicPeriod" startAt="5"/>
            </a:pPr>
            <a:r>
              <a:rPr lang="en-GB" sz="2500" dirty="0">
                <a:solidFill>
                  <a:schemeClr val="bg1"/>
                </a:solidFill>
                <a:latin typeface="Arial" panose="020B0604020202020204" pitchFamily="34" charset="0"/>
                <a:cs typeface="Arial" panose="020B0604020202020204" pitchFamily="34" charset="0"/>
              </a:rPr>
              <a:t>An individual loss ______ years of his life due to smoking. 	</a:t>
            </a:r>
            <a:r>
              <a:rPr lang="en-GB" b="1" dirty="0">
                <a:solidFill>
                  <a:srgbClr val="FFFF00"/>
                </a:solidFill>
                <a:latin typeface="Arial" panose="020B0604020202020204" pitchFamily="34" charset="0"/>
                <a:cs typeface="Arial" panose="020B0604020202020204" pitchFamily="34" charset="0"/>
              </a:rPr>
              <a:t>50     30     21</a:t>
            </a:r>
          </a:p>
        </p:txBody>
      </p:sp>
    </p:spTree>
    <p:extLst>
      <p:ext uri="{BB962C8B-B14F-4D97-AF65-F5344CB8AC3E}">
        <p14:creationId xmlns:p14="http://schemas.microsoft.com/office/powerpoint/2010/main" val="2256591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BB1A3A-F365-492B-87F6-2E8D59F22416}"/>
              </a:ext>
            </a:extLst>
          </p:cNvPr>
          <p:cNvSpPr/>
          <p:nvPr/>
        </p:nvSpPr>
        <p:spPr>
          <a:xfrm>
            <a:off x="3850433" y="1982669"/>
            <a:ext cx="7197012" cy="923330"/>
          </a:xfrm>
          <a:prstGeom prst="rect">
            <a:avLst/>
          </a:prstGeom>
        </p:spPr>
        <p:txBody>
          <a:bodyPr wrap="square">
            <a:spAutoFit/>
          </a:bodyPr>
          <a:lstStyle/>
          <a:p>
            <a:r>
              <a:rPr lang="en-GB" dirty="0">
                <a:solidFill>
                  <a:schemeClr val="bg1"/>
                </a:solidFill>
                <a:latin typeface="Arial" panose="020B0604020202020204" pitchFamily="34" charset="0"/>
                <a:cs typeface="Arial" panose="020B0604020202020204" pitchFamily="34" charset="0"/>
              </a:rPr>
              <a:t>NAME:		______________________________________</a:t>
            </a:r>
          </a:p>
          <a:p>
            <a:r>
              <a:rPr lang="en-GB" dirty="0">
                <a:solidFill>
                  <a:schemeClr val="bg1"/>
                </a:solidFill>
                <a:latin typeface="Arial" panose="020B0604020202020204" pitchFamily="34" charset="0"/>
                <a:cs typeface="Arial" panose="020B0604020202020204" pitchFamily="34" charset="0"/>
              </a:rPr>
              <a:t>ADDRESS:	______________________________________</a:t>
            </a:r>
          </a:p>
          <a:p>
            <a:r>
              <a:rPr lang="en-GB" dirty="0">
                <a:solidFill>
                  <a:schemeClr val="bg1"/>
                </a:solidFill>
                <a:latin typeface="Arial" panose="020B0604020202020204" pitchFamily="34" charset="0"/>
                <a:cs typeface="Arial" panose="020B0604020202020204" pitchFamily="34" charset="0"/>
              </a:rPr>
              <a:t>AGE:		______________________________________</a:t>
            </a:r>
          </a:p>
        </p:txBody>
      </p:sp>
    </p:spTree>
    <p:extLst>
      <p:ext uri="{BB962C8B-B14F-4D97-AF65-F5344CB8AC3E}">
        <p14:creationId xmlns:p14="http://schemas.microsoft.com/office/powerpoint/2010/main" val="4012596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2001654"/>
            <a:ext cx="8248073" cy="3554819"/>
          </a:xfrm>
          <a:prstGeom prst="rect">
            <a:avLst/>
          </a:prstGeom>
          <a:noFill/>
        </p:spPr>
        <p:txBody>
          <a:bodyPr wrap="square" rtlCol="0">
            <a:spAutoFit/>
          </a:bodyPr>
          <a:lstStyle/>
          <a:p>
            <a:pPr algn="just"/>
            <a:r>
              <a:rPr lang="en-GB" sz="2500" dirty="0">
                <a:solidFill>
                  <a:schemeClr val="bg1"/>
                </a:solidFill>
                <a:latin typeface="Arial" panose="020B0604020202020204" pitchFamily="34" charset="0"/>
                <a:cs typeface="Arial" panose="020B0604020202020204" pitchFamily="34" charset="0"/>
              </a:rPr>
              <a:t>Tobacco addiction. It is by far America’s leading addiction when assessed in terms of damaging our nation’s health.  Other countries are not far behind America when it comes to smoking. Aside from the air pollution we get from different factories and smoke belching automobiles, human smoking is a plus that many people got sick of different kinds. However, tobacco does not need to have this unenviable distinction. Millions of Americans attest that this habit can be kicked, because they have done it.</a:t>
            </a:r>
          </a:p>
        </p:txBody>
      </p:sp>
    </p:spTree>
    <p:extLst>
      <p:ext uri="{BB962C8B-B14F-4D97-AF65-F5344CB8AC3E}">
        <p14:creationId xmlns:p14="http://schemas.microsoft.com/office/powerpoint/2010/main" val="1897692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2001654"/>
            <a:ext cx="8248073" cy="2785378"/>
          </a:xfrm>
          <a:prstGeom prst="rect">
            <a:avLst/>
          </a:prstGeom>
          <a:noFill/>
        </p:spPr>
        <p:txBody>
          <a:bodyPr wrap="square" rtlCol="0">
            <a:spAutoFit/>
          </a:bodyPr>
          <a:lstStyle/>
          <a:p>
            <a:pPr algn="just"/>
            <a:r>
              <a:rPr lang="en-GB" sz="2500" dirty="0">
                <a:solidFill>
                  <a:schemeClr val="bg1"/>
                </a:solidFill>
                <a:latin typeface="Arial" panose="020B0604020202020204" pitchFamily="34" charset="0"/>
                <a:cs typeface="Arial" panose="020B0604020202020204" pitchFamily="34" charset="0"/>
              </a:rPr>
              <a:t>More than 434,000 Americans die each year from diseases caused by tobacco. Smoking causes 87% of lung cancers and in most countries it is the number one form of cancer that tops the rate of dying men.  More people die from tobacco–related illness than from AIDS, car accidents, illegal drugs, murders and suicides combined. </a:t>
            </a:r>
          </a:p>
        </p:txBody>
      </p:sp>
    </p:spTree>
    <p:extLst>
      <p:ext uri="{BB962C8B-B14F-4D97-AF65-F5344CB8AC3E}">
        <p14:creationId xmlns:p14="http://schemas.microsoft.com/office/powerpoint/2010/main" val="211358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2216264"/>
            <a:ext cx="8248073" cy="2400657"/>
          </a:xfrm>
          <a:prstGeom prst="rect">
            <a:avLst/>
          </a:prstGeom>
          <a:noFill/>
        </p:spPr>
        <p:txBody>
          <a:bodyPr wrap="square" rtlCol="0">
            <a:spAutoFit/>
          </a:bodyPr>
          <a:lstStyle/>
          <a:p>
            <a:pPr algn="just"/>
            <a:r>
              <a:rPr lang="en-GB" sz="2500" dirty="0">
                <a:solidFill>
                  <a:schemeClr val="bg1"/>
                </a:solidFill>
                <a:latin typeface="Arial" panose="020B0604020202020204" pitchFamily="34" charset="0"/>
                <a:cs typeface="Arial" panose="020B0604020202020204" pitchFamily="34" charset="0"/>
              </a:rPr>
              <a:t>Tobacco companies spend $16 million everyday to advertise cigarettes. Tobacco companies try to make smoking look cool by using good-looking models.  A pack a day habit costs about 50,000 pesos a year.  Smokers not only hurt themselves they hurt people around them.  </a:t>
            </a:r>
            <a:r>
              <a:rPr lang="en-GB" sz="2500" dirty="0" err="1">
                <a:solidFill>
                  <a:schemeClr val="bg1"/>
                </a:solidFill>
                <a:latin typeface="Arial" panose="020B0604020202020204" pitchFamily="34" charset="0"/>
                <a:cs typeface="Arial" panose="020B0604020202020204" pitchFamily="34" charset="0"/>
              </a:rPr>
              <a:t>Secondhand</a:t>
            </a:r>
            <a:r>
              <a:rPr lang="en-GB" sz="2500" dirty="0">
                <a:solidFill>
                  <a:schemeClr val="bg1"/>
                </a:solidFill>
                <a:latin typeface="Arial" panose="020B0604020202020204" pitchFamily="34" charset="0"/>
                <a:cs typeface="Arial" panose="020B0604020202020204" pitchFamily="34" charset="0"/>
              </a:rPr>
              <a:t> smoke kills about 53,000 people every year. </a:t>
            </a:r>
          </a:p>
        </p:txBody>
      </p:sp>
    </p:spTree>
    <p:extLst>
      <p:ext uri="{BB962C8B-B14F-4D97-AF65-F5344CB8AC3E}">
        <p14:creationId xmlns:p14="http://schemas.microsoft.com/office/powerpoint/2010/main" val="4240277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460474"/>
            <a:ext cx="8248073" cy="3524042"/>
          </a:xfrm>
          <a:prstGeom prst="rect">
            <a:avLst/>
          </a:prstGeom>
          <a:noFill/>
        </p:spPr>
        <p:txBody>
          <a:bodyPr wrap="square" rtlCol="0">
            <a:spAutoFit/>
          </a:bodyPr>
          <a:lstStyle/>
          <a:p>
            <a:pPr algn="just"/>
            <a:r>
              <a:rPr lang="en-GB" sz="2300" b="1" dirty="0">
                <a:solidFill>
                  <a:srgbClr val="FFFF00"/>
                </a:solidFill>
                <a:latin typeface="Georgia" panose="02040502050405020303" pitchFamily="18" charset="0"/>
              </a:rPr>
              <a:t>Mortality of smokers.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At least 25% of all smokers die prematurely from a smoking-induced illness. Those individuals lose an average of 21 years of life. Smoking shortens the life span. Many are not aware of how much the average smoker’s life is shortened. Studies show that smokers lose seven minutes off their life every time they smoke a cigarette.</a:t>
            </a:r>
          </a:p>
        </p:txBody>
      </p:sp>
    </p:spTree>
    <p:extLst>
      <p:ext uri="{BB962C8B-B14F-4D97-AF65-F5344CB8AC3E}">
        <p14:creationId xmlns:p14="http://schemas.microsoft.com/office/powerpoint/2010/main" val="18918226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460474"/>
            <a:ext cx="8248073" cy="2369880"/>
          </a:xfrm>
          <a:prstGeom prst="rect">
            <a:avLst/>
          </a:prstGeom>
          <a:noFill/>
        </p:spPr>
        <p:txBody>
          <a:bodyPr wrap="square" rtlCol="0">
            <a:spAutoFit/>
          </a:bodyPr>
          <a:lstStyle/>
          <a:p>
            <a:pPr algn="just"/>
            <a:r>
              <a:rPr lang="en-GB" sz="2300" b="1" dirty="0">
                <a:solidFill>
                  <a:srgbClr val="FFFF00"/>
                </a:solidFill>
                <a:latin typeface="Georgia" panose="02040502050405020303" pitchFamily="18" charset="0"/>
              </a:rPr>
              <a:t>Smoking causes more than lung cancer.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It may also cause these cancers:  lip, mouth (oral cavity), throat (pharynx), voice box (larynx), trachea (wind pipe), </a:t>
            </a:r>
            <a:r>
              <a:rPr lang="en-GB" sz="2500" dirty="0" err="1">
                <a:solidFill>
                  <a:schemeClr val="bg1"/>
                </a:solidFill>
                <a:latin typeface="Arial" panose="020B0604020202020204" pitchFamily="34" charset="0"/>
                <a:cs typeface="Arial" panose="020B0604020202020204" pitchFamily="34" charset="0"/>
              </a:rPr>
              <a:t>esophagus</a:t>
            </a:r>
            <a:r>
              <a:rPr lang="en-GB" sz="2500" dirty="0">
                <a:solidFill>
                  <a:schemeClr val="bg1"/>
                </a:solidFill>
                <a:latin typeface="Arial" panose="020B0604020202020204" pitchFamily="34" charset="0"/>
                <a:cs typeface="Arial" panose="020B0604020202020204" pitchFamily="34" charset="0"/>
              </a:rPr>
              <a:t>, stomach, liver, pancreas, bladder, kidney, cervix, </a:t>
            </a:r>
            <a:r>
              <a:rPr lang="en-GB" sz="2500" dirty="0" err="1">
                <a:solidFill>
                  <a:schemeClr val="bg1"/>
                </a:solidFill>
                <a:latin typeface="Arial" panose="020B0604020202020204" pitchFamily="34" charset="0"/>
                <a:cs typeface="Arial" panose="020B0604020202020204" pitchFamily="34" charset="0"/>
              </a:rPr>
              <a:t>leukemia</a:t>
            </a:r>
            <a:r>
              <a:rPr lang="en-GB" sz="2500" dirty="0">
                <a:solidFill>
                  <a:schemeClr val="bg1"/>
                </a:solidFill>
                <a:latin typeface="Arial" panose="020B0604020202020204" pitchFamily="34" charset="0"/>
                <a:cs typeface="Arial" panose="020B0604020202020204" pitchFamily="34" charset="0"/>
              </a:rPr>
              <a:t>, colon, skin, penis.</a:t>
            </a:r>
          </a:p>
        </p:txBody>
      </p:sp>
    </p:spTree>
    <p:extLst>
      <p:ext uri="{BB962C8B-B14F-4D97-AF65-F5344CB8AC3E}">
        <p14:creationId xmlns:p14="http://schemas.microsoft.com/office/powerpoint/2010/main" val="1899184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460474"/>
            <a:ext cx="8248073" cy="5062924"/>
          </a:xfrm>
          <a:prstGeom prst="rect">
            <a:avLst/>
          </a:prstGeom>
          <a:noFill/>
        </p:spPr>
        <p:txBody>
          <a:bodyPr wrap="square" rtlCol="0">
            <a:spAutoFit/>
          </a:bodyPr>
          <a:lstStyle/>
          <a:p>
            <a:pPr algn="just"/>
            <a:r>
              <a:rPr lang="en-GB" sz="2300" b="1" dirty="0">
                <a:solidFill>
                  <a:srgbClr val="FFFF00"/>
                </a:solidFill>
                <a:latin typeface="Georgia" panose="02040502050405020303" pitchFamily="18" charset="0"/>
              </a:rPr>
              <a:t>TOBACCO</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All tobacco products – cigarettes, cigars, smokeless tobacco – have nicotine. Nicotine is a drug that is as addictive as cocaine and heroin. Nicotine is also a poison. One drop of pure nicotine will kill the average-sized person. The nicotine in cigarettes won’t kill you (right away). But it will make your heart beat faster and your blood pressure rise. Cigarette smoke has more than 4,000 chemicals in it.  Forty of the chemicals in cigarettes can cause cancer.  Tobacco impairs the mucus – clearing mechanisms of the lungs. Cigarette butts are the number one source of pollution on beaches. </a:t>
            </a:r>
          </a:p>
        </p:txBody>
      </p:sp>
    </p:spTree>
    <p:extLst>
      <p:ext uri="{BB962C8B-B14F-4D97-AF65-F5344CB8AC3E}">
        <p14:creationId xmlns:p14="http://schemas.microsoft.com/office/powerpoint/2010/main" val="3731113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460474"/>
            <a:ext cx="8248073" cy="3524042"/>
          </a:xfrm>
          <a:prstGeom prst="rect">
            <a:avLst/>
          </a:prstGeom>
          <a:noFill/>
        </p:spPr>
        <p:txBody>
          <a:bodyPr wrap="square" rtlCol="0">
            <a:spAutoFit/>
          </a:bodyPr>
          <a:lstStyle/>
          <a:p>
            <a:pPr algn="just"/>
            <a:r>
              <a:rPr lang="en-GB" sz="2300" b="1" dirty="0">
                <a:solidFill>
                  <a:srgbClr val="FFFF00"/>
                </a:solidFill>
                <a:latin typeface="Georgia" panose="02040502050405020303" pitchFamily="18" charset="0"/>
              </a:rPr>
              <a:t>SMOKING</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Smokers as young as 18 have shown signs of heart disease.  Smoking causes cancer, heart disease, lung disease, and strokes. Though it causes such diseases it is the number one preventable cause of death in the U.S., preventable in the sense that it’s up to the person whether he engage in or not.  Smoking during pregnancy increases the risk of miscarriage. </a:t>
            </a:r>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22645080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460474"/>
            <a:ext cx="8248073" cy="4293483"/>
          </a:xfrm>
          <a:prstGeom prst="rect">
            <a:avLst/>
          </a:prstGeom>
          <a:noFill/>
        </p:spPr>
        <p:txBody>
          <a:bodyPr wrap="square" rtlCol="0">
            <a:spAutoFit/>
          </a:bodyPr>
          <a:lstStyle/>
          <a:p>
            <a:pPr algn="just"/>
            <a:r>
              <a:rPr lang="en-GB" sz="2300" b="1" dirty="0">
                <a:solidFill>
                  <a:srgbClr val="FFFF00"/>
                </a:solidFill>
                <a:latin typeface="Georgia" panose="02040502050405020303" pitchFamily="18" charset="0"/>
              </a:rPr>
              <a:t>SMOKING</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 </a:t>
            </a:r>
            <a:r>
              <a:rPr lang="en-GB" sz="2500" dirty="0">
                <a:solidFill>
                  <a:schemeClr val="bg1"/>
                </a:solidFill>
                <a:latin typeface="Arial" panose="020B0604020202020204" pitchFamily="34" charset="0"/>
                <a:cs typeface="Arial" panose="020B0604020202020204" pitchFamily="34" charset="0"/>
              </a:rPr>
              <a:t>Babies whose parents smoke are seven times more likely to die from </a:t>
            </a:r>
            <a:r>
              <a:rPr lang="en-GB" sz="2500" i="1" dirty="0">
                <a:solidFill>
                  <a:schemeClr val="bg1"/>
                </a:solidFill>
                <a:latin typeface="Arial" panose="020B0604020202020204" pitchFamily="34" charset="0"/>
                <a:cs typeface="Arial" panose="020B0604020202020204" pitchFamily="34" charset="0"/>
              </a:rPr>
              <a:t>sudden infant death syndrome</a:t>
            </a:r>
            <a:r>
              <a:rPr lang="en-GB" sz="2500" dirty="0">
                <a:solidFill>
                  <a:schemeClr val="bg1"/>
                </a:solidFill>
                <a:latin typeface="Arial" panose="020B0604020202020204" pitchFamily="34" charset="0"/>
                <a:cs typeface="Arial" panose="020B0604020202020204" pitchFamily="34" charset="0"/>
              </a:rPr>
              <a:t> (SIDS).  Children of parents who smoke have more colds, flu, ear infections and asthma. Teens who smoke cough and wheeze three times more than non-smoking teens.  It’s hard to do well at sports and other physical activities if you are short of breath from smoking. Parental smoking is one factor that influences children to smoke. Parents are role models whether they recognize it or not. </a:t>
            </a:r>
            <a:endParaRPr lang="en-GB" sz="25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1870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946</Words>
  <Application>Microsoft Office PowerPoint</Application>
  <PresentationFormat>Widescreen</PresentationFormat>
  <Paragraphs>48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Baisa</dc:creator>
  <cp:lastModifiedBy>Hannah Baisa</cp:lastModifiedBy>
  <cp:revision>19</cp:revision>
  <dcterms:created xsi:type="dcterms:W3CDTF">2020-05-05T12:12:43Z</dcterms:created>
  <dcterms:modified xsi:type="dcterms:W3CDTF">2020-05-05T16:27:14Z</dcterms:modified>
</cp:coreProperties>
</file>